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92" r:id="rId1"/>
  </p:sldMasterIdLst>
  <p:notesMasterIdLst>
    <p:notesMasterId r:id="rId38"/>
  </p:notesMasterIdLst>
  <p:sldIdLst>
    <p:sldId id="256" r:id="rId2"/>
    <p:sldId id="265" r:id="rId3"/>
    <p:sldId id="266" r:id="rId4"/>
    <p:sldId id="257" r:id="rId5"/>
    <p:sldId id="359" r:id="rId6"/>
    <p:sldId id="259" r:id="rId7"/>
    <p:sldId id="358" r:id="rId8"/>
    <p:sldId id="351" r:id="rId9"/>
    <p:sldId id="352" r:id="rId10"/>
    <p:sldId id="260" r:id="rId11"/>
    <p:sldId id="313" r:id="rId12"/>
    <p:sldId id="268" r:id="rId13"/>
    <p:sldId id="296" r:id="rId14"/>
    <p:sldId id="353" r:id="rId15"/>
    <p:sldId id="354" r:id="rId16"/>
    <p:sldId id="295" r:id="rId17"/>
    <p:sldId id="262" r:id="rId18"/>
    <p:sldId id="272" r:id="rId19"/>
    <p:sldId id="321" r:id="rId20"/>
    <p:sldId id="322" r:id="rId21"/>
    <p:sldId id="323" r:id="rId22"/>
    <p:sldId id="325" r:id="rId23"/>
    <p:sldId id="333" r:id="rId24"/>
    <p:sldId id="334" r:id="rId25"/>
    <p:sldId id="335" r:id="rId26"/>
    <p:sldId id="336" r:id="rId27"/>
    <p:sldId id="341" r:id="rId28"/>
    <p:sldId id="342" r:id="rId29"/>
    <p:sldId id="343" r:id="rId30"/>
    <p:sldId id="344" r:id="rId31"/>
    <p:sldId id="345" r:id="rId32"/>
    <p:sldId id="348" r:id="rId33"/>
    <p:sldId id="357" r:id="rId34"/>
    <p:sldId id="356" r:id="rId35"/>
    <p:sldId id="355" r:id="rId36"/>
    <p:sldId id="35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3" autoAdjust="0"/>
    <p:restoredTop sz="54296" autoAdjust="0"/>
  </p:normalViewPr>
  <p:slideViewPr>
    <p:cSldViewPr>
      <p:cViewPr varScale="1">
        <p:scale>
          <a:sx n="64" d="100"/>
          <a:sy n="64" d="100"/>
        </p:scale>
        <p:origin x="326" y="3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9FD14D49-BA53-4DAE-8502-EE7ECA863B42}" type="datetimeFigureOut">
              <a:rPr lang="he-IL" smtClean="0"/>
              <a:t>כ"ו/אדר ב/תשפ"ב</a:t>
            </a:fld>
            <a:endParaRPr lang="he-IL"/>
          </a:p>
        </p:txBody>
      </p:sp>
      <p:sp>
        <p:nvSpPr>
          <p:cNvPr id="4" name="מציין מיקום של תמונת שקופית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3257B949-BBB2-4CCB-9690-3F2CEF4924BE}" type="slidenum">
              <a:rPr lang="he-IL" smtClean="0"/>
              <a:t>‹#›</a:t>
            </a:fld>
            <a:endParaRPr lang="he-IL"/>
          </a:p>
        </p:txBody>
      </p:sp>
    </p:spTree>
    <p:extLst>
      <p:ext uri="{BB962C8B-B14F-4D97-AF65-F5344CB8AC3E}">
        <p14:creationId xmlns:p14="http://schemas.microsoft.com/office/powerpoint/2010/main" val="205468421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Machine_learnin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www.jmlr.org/proceedings/papers/v28/pascanu13.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sz="1200" kern="1200" dirty="0">
                <a:solidFill>
                  <a:schemeClr val="tx1"/>
                </a:solidFill>
                <a:effectLst/>
                <a:latin typeface="+mn-lt"/>
                <a:ea typeface="+mn-ea"/>
                <a:cs typeface="+mn-cs"/>
              </a:rPr>
              <a:t>The idea behind RNNs is to make use of sequential information. In a traditional neural network we assume that all inputs (and outputs) are independent of each other. But for many tasks that’s a very bad idea. If you want to predict the next word in a sentence you better know which words came before it. </a:t>
            </a:r>
          </a:p>
          <a:p>
            <a:pPr algn="l" rtl="0"/>
            <a:endParaRPr lang="en-US" b="1" dirty="0"/>
          </a:p>
          <a:p>
            <a:pPr algn="l" rtl="0"/>
            <a:r>
              <a:rPr lang="en-US" b="1" dirty="0"/>
              <a:t>(1)</a:t>
            </a:r>
            <a:r>
              <a:rPr lang="en-US" dirty="0"/>
              <a:t> Vanilla mode of processing without RNN, from fixed-sized input to fixed-sized output (e.g. image classification). </a:t>
            </a:r>
            <a:r>
              <a:rPr lang="en-US" b="1" dirty="0"/>
              <a:t>(2)</a:t>
            </a:r>
            <a:r>
              <a:rPr lang="en-US" dirty="0"/>
              <a:t> Sequence output (e.g. image captioning takes an image and outputs a sentence of words). </a:t>
            </a:r>
            <a:r>
              <a:rPr lang="en-US" b="1" dirty="0"/>
              <a:t>(3)</a:t>
            </a:r>
            <a:r>
              <a:rPr lang="en-US" dirty="0"/>
              <a:t> Sequence input (e.g. sentiment analysis where a given sentence is classified as expressing positive or negative sentiment). </a:t>
            </a:r>
            <a:r>
              <a:rPr lang="en-US" b="1" dirty="0"/>
              <a:t>(4)</a:t>
            </a:r>
            <a:r>
              <a:rPr lang="en-US" dirty="0"/>
              <a:t> Sequence input and sequence output (e.g. Machine Translation: an RNN reads a sentence in English and then outputs a sentence in French). </a:t>
            </a:r>
            <a:r>
              <a:rPr lang="en-US" b="1" dirty="0"/>
              <a:t>(5)</a:t>
            </a:r>
            <a:r>
              <a:rPr lang="en-US" dirty="0"/>
              <a:t> Synced sequence input and output (e.g. video classification where we wish to label each frame of the video). Notice that in every case are no pre-specified constraints on the lengths sequences because the recurrent transformation (green) is fixed and can be applied as many times as we like.</a:t>
            </a:r>
            <a:endParaRPr lang="he-IL"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6</a:t>
            </a:fld>
            <a:endParaRPr lang="he-IL"/>
          </a:p>
        </p:txBody>
      </p:sp>
    </p:spTree>
    <p:extLst>
      <p:ext uri="{BB962C8B-B14F-4D97-AF65-F5344CB8AC3E}">
        <p14:creationId xmlns:p14="http://schemas.microsoft.com/office/powerpoint/2010/main" val="38571910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a:t>The</a:t>
            </a:r>
            <a:r>
              <a:rPr lang="en-US" baseline="0" dirty="0"/>
              <a:t> CEC solves the vanishing error problem. In the absence of new input or error signals to the cell the CEC local error back flow remains constant, neither growing or decaying. It is protected from both forward flowing activation and backward flowing error by the input and output gates respectively. When the gates are closed (activation around zero) irrelevant inputs and noise do not enter the cell and the cell state does not perturb the remainder of the network.</a:t>
            </a:r>
          </a:p>
          <a:p>
            <a:pPr algn="l" rtl="0"/>
            <a:endParaRPr lang="en-US" baseline="0" dirty="0"/>
          </a:p>
          <a:p>
            <a:pPr algn="l" rtl="0"/>
            <a:r>
              <a:rPr lang="en-US" dirty="0"/>
              <a:t>The figure has</a:t>
            </a:r>
            <a:r>
              <a:rPr lang="en-US" baseline="0" dirty="0"/>
              <a:t> a CEC with weight 1. input and output gate regulate read and write access to the cell whose state is denoted by Sc. </a:t>
            </a:r>
            <a:r>
              <a:rPr lang="en-US" baseline="0" dirty="0" err="1"/>
              <a:t>Funciton</a:t>
            </a:r>
            <a:r>
              <a:rPr lang="en-US" baseline="0" dirty="0"/>
              <a:t> g and h squashes the cell input and output.</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22</a:t>
            </a:fld>
            <a:endParaRPr lang="he-IL">
              <a:solidFill>
                <a:prstClr val="black"/>
              </a:solidFill>
            </a:endParaRPr>
          </a:p>
        </p:txBody>
      </p:sp>
    </p:spTree>
    <p:extLst>
      <p:ext uri="{BB962C8B-B14F-4D97-AF65-F5344CB8AC3E}">
        <p14:creationId xmlns:p14="http://schemas.microsoft.com/office/powerpoint/2010/main" val="85116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a:t>y</a:t>
            </a:r>
            <a:r>
              <a:rPr lang="en-US" baseline="0" dirty="0"/>
              <a:t> is an activation function</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23</a:t>
            </a:fld>
            <a:endParaRPr lang="he-IL">
              <a:solidFill>
                <a:prstClr val="black"/>
              </a:solidFill>
            </a:endParaRPr>
          </a:p>
        </p:txBody>
      </p:sp>
    </p:spTree>
    <p:extLst>
      <p:ext uri="{BB962C8B-B14F-4D97-AF65-F5344CB8AC3E}">
        <p14:creationId xmlns:p14="http://schemas.microsoft.com/office/powerpoint/2010/main" val="24041889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a:t>y</a:t>
            </a:r>
            <a:r>
              <a:rPr lang="en-US" baseline="0" dirty="0"/>
              <a:t> is an activation function</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24</a:t>
            </a:fld>
            <a:endParaRPr lang="he-IL">
              <a:solidFill>
                <a:prstClr val="black"/>
              </a:solidFill>
            </a:endParaRPr>
          </a:p>
        </p:txBody>
      </p:sp>
    </p:spTree>
    <p:extLst>
      <p:ext uri="{BB962C8B-B14F-4D97-AF65-F5344CB8AC3E}">
        <p14:creationId xmlns:p14="http://schemas.microsoft.com/office/powerpoint/2010/main" val="89594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a:t>y</a:t>
            </a:r>
            <a:r>
              <a:rPr lang="en-US" baseline="0" dirty="0"/>
              <a:t> is an activation function</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25</a:t>
            </a:fld>
            <a:endParaRPr lang="he-IL">
              <a:solidFill>
                <a:prstClr val="black"/>
              </a:solidFill>
            </a:endParaRPr>
          </a:p>
        </p:txBody>
      </p:sp>
    </p:spTree>
    <p:extLst>
      <p:ext uri="{BB962C8B-B14F-4D97-AF65-F5344CB8AC3E}">
        <p14:creationId xmlns:p14="http://schemas.microsoft.com/office/powerpoint/2010/main" val="3756227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b="1" dirty="0"/>
              <a:t>online machine learning</a:t>
            </a:r>
            <a:r>
              <a:rPr lang="en-US" dirty="0"/>
              <a:t> is a method of </a:t>
            </a:r>
            <a:r>
              <a:rPr lang="en-US" dirty="0">
                <a:hlinkClick r:id="rId3" tooltip="Machine learning"/>
              </a:rPr>
              <a:t>machine learning</a:t>
            </a:r>
            <a:r>
              <a:rPr lang="en-US" dirty="0"/>
              <a:t> in which data becomes available in a sequential order and is used to update our best predictor for future data at each step, as opposed to batch learning techniques which generate the best predictor by learning on the entire training data set at once. It is also used in situations where it is necessary for the algorithm to dynamically adapt to new patterns in the data, or when the data itself is generated as a function of time</a:t>
            </a:r>
          </a:p>
          <a:p>
            <a:pPr algn="l" rtl="0"/>
            <a:endParaRPr lang="en-US" dirty="0"/>
          </a:p>
          <a:p>
            <a:pPr algn="l" rtl="0"/>
            <a:r>
              <a:rPr lang="en-US" dirty="0"/>
              <a:t>Only experiment 1</a:t>
            </a:r>
            <a:r>
              <a:rPr lang="en-US" baseline="0" dirty="0"/>
              <a:t> is not a long lag problem</a:t>
            </a:r>
            <a:endParaRPr lang="en-US" dirty="0"/>
          </a:p>
          <a:p>
            <a:pPr algn="l" rtl="0"/>
            <a:endParaRPr lang="en-US" dirty="0"/>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27</a:t>
            </a:fld>
            <a:endParaRPr lang="he-IL">
              <a:solidFill>
                <a:prstClr val="black"/>
              </a:solidFill>
            </a:endParaRPr>
          </a:p>
        </p:txBody>
      </p:sp>
    </p:spTree>
    <p:extLst>
      <p:ext uri="{BB962C8B-B14F-4D97-AF65-F5344CB8AC3E}">
        <p14:creationId xmlns:p14="http://schemas.microsoft.com/office/powerpoint/2010/main" val="1473852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err="1"/>
              <a:t>Exp</a:t>
            </a:r>
            <a:r>
              <a:rPr lang="en-US" baseline="0" dirty="0"/>
              <a:t> 1: The nets task is to read strings one symbol at a time and to permanently predict the next symbol.</a:t>
            </a:r>
          </a:p>
          <a:p>
            <a:pPr algn="l" rtl="0"/>
            <a:r>
              <a:rPr lang="en-US" baseline="0" dirty="0"/>
              <a:t> LSTM almost always learns to solve the task, learns much faster.</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28</a:t>
            </a:fld>
            <a:endParaRPr lang="he-IL">
              <a:solidFill>
                <a:prstClr val="black"/>
              </a:solidFill>
            </a:endParaRPr>
          </a:p>
        </p:txBody>
      </p:sp>
    </p:spTree>
    <p:extLst>
      <p:ext uri="{BB962C8B-B14F-4D97-AF65-F5344CB8AC3E}">
        <p14:creationId xmlns:p14="http://schemas.microsoft.com/office/powerpoint/2010/main" val="1980065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err="1"/>
              <a:t>Exp</a:t>
            </a:r>
            <a:r>
              <a:rPr lang="en-US" dirty="0"/>
              <a:t> 4: shows LSTM can solve long time lag problems involving</a:t>
            </a:r>
            <a:r>
              <a:rPr lang="en-US" baseline="0" dirty="0"/>
              <a:t> distributed continuous valued representations. </a:t>
            </a:r>
          </a:p>
          <a:p>
            <a:pPr algn="l" rtl="0"/>
            <a:r>
              <a:rPr lang="en-US" baseline="0" dirty="0"/>
              <a:t>Each element of each input sequence is a pair of components. First component is a real value randomly chosen between [-1,1] the second is either 1,0,-1 and is used as a marker. At the end of each sequence the task is to output the sum of the first components of those pairs of that are marked by second component “1”.  Sequences have random length. In a given sequence choosing 2 pairs randomly and they are marked “1” , mark all the non chosen pairs as “0” and first and final pair second component is”-1”. And error signal is generated only at the sequence end. </a:t>
            </a:r>
          </a:p>
          <a:p>
            <a:pPr algn="l" rtl="0"/>
            <a:r>
              <a:rPr lang="en-US" baseline="0" dirty="0"/>
              <a:t>A sequence is processed correctly if the absolute error at the sequence end is below 0.04</a:t>
            </a:r>
          </a:p>
          <a:p>
            <a:pPr algn="l" rtl="0"/>
            <a:endParaRPr lang="en-US" baseline="0" dirty="0"/>
          </a:p>
          <a:p>
            <a:pPr algn="l" rtl="0"/>
            <a:r>
              <a:rPr lang="en-US" baseline="0" dirty="0"/>
              <a:t>Results: average test set error was always below 0.01.</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29</a:t>
            </a:fld>
            <a:endParaRPr lang="he-IL">
              <a:solidFill>
                <a:prstClr val="black"/>
              </a:solidFill>
            </a:endParaRPr>
          </a:p>
        </p:txBody>
      </p:sp>
    </p:spTree>
    <p:extLst>
      <p:ext uri="{BB962C8B-B14F-4D97-AF65-F5344CB8AC3E}">
        <p14:creationId xmlns:p14="http://schemas.microsoft.com/office/powerpoint/2010/main" val="3452153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err="1"/>
              <a:t>Exp</a:t>
            </a:r>
            <a:r>
              <a:rPr lang="en-US" baseline="0" dirty="0"/>
              <a:t> 6:The goal is to classify sequences. LSTM is able to extract information conveyed by the temporal order of widely separated inputs.</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solidFill>
                  <a:prstClr val="black"/>
                </a:solidFill>
              </a:rPr>
              <a:pPr/>
              <a:t>30</a:t>
            </a:fld>
            <a:endParaRPr lang="he-IL">
              <a:solidFill>
                <a:prstClr val="black"/>
              </a:solidFill>
            </a:endParaRPr>
          </a:p>
        </p:txBody>
      </p:sp>
    </p:spTree>
    <p:extLst>
      <p:ext uri="{BB962C8B-B14F-4D97-AF65-F5344CB8AC3E}">
        <p14:creationId xmlns:p14="http://schemas.microsoft.com/office/powerpoint/2010/main" val="31526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RNNs are called </a:t>
            </a:r>
            <a:r>
              <a:rPr lang="en-US" sz="1200" i="1" kern="1200" dirty="0">
                <a:solidFill>
                  <a:schemeClr val="tx1"/>
                </a:solidFill>
                <a:effectLst/>
                <a:latin typeface="+mn-lt"/>
                <a:ea typeface="+mn-ea"/>
                <a:cs typeface="+mn-cs"/>
              </a:rPr>
              <a:t>recurrent</a:t>
            </a:r>
            <a:r>
              <a:rPr lang="en-US" sz="1200" kern="1200" dirty="0">
                <a:solidFill>
                  <a:schemeClr val="tx1"/>
                </a:solidFill>
                <a:effectLst/>
                <a:latin typeface="+mn-lt"/>
                <a:ea typeface="+mn-ea"/>
                <a:cs typeface="+mn-cs"/>
              </a:rPr>
              <a:t> because they perform the same task for every element of a sequence, with the output being depended on the previous computations (memory).</a:t>
            </a:r>
          </a:p>
          <a:p>
            <a:pPr marL="0" marR="0" indent="0" algn="l" defTabSz="914400" rtl="0" eaLnBrk="1" fontAlgn="auto" latinLnBrk="0" hangingPunct="1">
              <a:lnSpc>
                <a:spcPct val="100000"/>
              </a:lnSpc>
              <a:spcBef>
                <a:spcPts val="0"/>
              </a:spcBef>
              <a:spcAft>
                <a:spcPts val="0"/>
              </a:spcAft>
              <a:buClrTx/>
              <a:buSzTx/>
              <a:buFontTx/>
              <a:buNone/>
              <a:tabLst/>
              <a:defRPr/>
            </a:pPr>
            <a:endParaRPr lang="he-IL"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Inputs</a:t>
            </a:r>
            <a:r>
              <a:rPr lang="en-US" baseline="0" dirty="0"/>
              <a:t> x(t) outputs y(t) hidden state s(t) the memory of the network</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A delay unit is introduced to hold activation</a:t>
            </a:r>
            <a:r>
              <a:rPr lang="en-US" baseline="0" dirty="0"/>
              <a:t> until they are processed at the next step</a:t>
            </a:r>
            <a:endParaRPr lang="he-IL"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he-IL"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The decision a recurrent net reached at time step t-1 affects the decision it will reach one moment later at time step t. So recurrent networks have two sources of input, the present and the recent past, which combine to determine how they respond to new data</a:t>
            </a:r>
            <a:endParaRPr lang="he-IL" dirty="0"/>
          </a:p>
          <a:p>
            <a:pPr algn="l" rtl="0"/>
            <a:endParaRPr lang="he-IL"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10</a:t>
            </a:fld>
            <a:endParaRPr lang="he-IL"/>
          </a:p>
        </p:txBody>
      </p:sp>
    </p:spTree>
    <p:extLst>
      <p:ext uri="{BB962C8B-B14F-4D97-AF65-F5344CB8AC3E}">
        <p14:creationId xmlns:p14="http://schemas.microsoft.com/office/powerpoint/2010/main" val="2277028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a:t>RNN topologies range from</a:t>
            </a:r>
            <a:r>
              <a:rPr lang="en-US" baseline="0" dirty="0"/>
              <a:t> partly recurrent  to fully recurrent. partly recurrent is a layered network with distinct input and output layers where the recurrence is limited to the hidden layer. In fully recurrent networks each node gets inputs from all other nodes.</a:t>
            </a:r>
            <a:endParaRPr lang="he-IL"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11</a:t>
            </a:fld>
            <a:endParaRPr lang="he-IL"/>
          </a:p>
        </p:txBody>
      </p:sp>
    </p:spTree>
    <p:extLst>
      <p:ext uri="{BB962C8B-B14F-4D97-AF65-F5344CB8AC3E}">
        <p14:creationId xmlns:p14="http://schemas.microsoft.com/office/powerpoint/2010/main" val="2277028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above diagram shows a RNN being </a:t>
            </a:r>
            <a:r>
              <a:rPr lang="en-US" sz="1200" i="1" kern="1200" dirty="0">
                <a:solidFill>
                  <a:schemeClr val="tx1"/>
                </a:solidFill>
                <a:effectLst/>
                <a:latin typeface="+mn-lt"/>
                <a:ea typeface="+mn-ea"/>
                <a:cs typeface="+mn-cs"/>
              </a:rPr>
              <a:t>unrolled</a:t>
            </a:r>
            <a:r>
              <a:rPr lang="en-US" sz="1200" kern="1200" dirty="0">
                <a:solidFill>
                  <a:schemeClr val="tx1"/>
                </a:solidFill>
                <a:effectLst/>
                <a:latin typeface="+mn-lt"/>
                <a:ea typeface="+mn-ea"/>
                <a:cs typeface="+mn-cs"/>
              </a:rPr>
              <a:t> (or unfolded) into a full network. By unrolling we simply mean that we write out the network for the complete sequence.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example, if the sequence we care about is a sentence of 5 words, the network would be unrolled into a 5-layer neural network, one layer for each word. </a:t>
            </a:r>
            <a:endParaRPr lang="he-IL" dirty="0"/>
          </a:p>
          <a:p>
            <a:pPr algn="l" rtl="0"/>
            <a:endParaRPr lang="he-IL" dirty="0"/>
          </a:p>
          <a:p>
            <a:pPr algn="l" rtl="0"/>
            <a:r>
              <a:rPr lang="en-US" dirty="0"/>
              <a:t>This means</a:t>
            </a:r>
            <a:r>
              <a:rPr lang="en-US" baseline="0" dirty="0"/>
              <a:t> all the earlier theory about feed forward networks learning follows through</a:t>
            </a:r>
          </a:p>
          <a:p>
            <a:pPr algn="l" rtl="0"/>
            <a:endParaRPr lang="en-US" baseline="0" dirty="0"/>
          </a:p>
          <a:p>
            <a:pPr algn="l" rtl="0"/>
            <a:r>
              <a:rPr lang="en-US" baseline="0" dirty="0"/>
              <a:t>In RNN errors can be propagated more than 2 layers in order to capture longer history information. This process is usually called unfolding. In an unfolded RNN the recurrent weight is duplicated for an arbitrary number of time steps (</a:t>
            </a:r>
            <a:r>
              <a:rPr lang="en-US" baseline="0" dirty="0" err="1"/>
              <a:t>refered</a:t>
            </a:r>
            <a:r>
              <a:rPr lang="en-US" baseline="0" dirty="0"/>
              <a:t> to as t)</a:t>
            </a:r>
            <a:endParaRPr lang="he-IL" baseline="0" dirty="0"/>
          </a:p>
          <a:p>
            <a:pPr algn="l" rtl="0"/>
            <a:endParaRPr lang="he-IL" baseline="0" dirty="0"/>
          </a:p>
          <a:p>
            <a:pPr algn="l" rtl="0"/>
            <a:r>
              <a:rPr lang="en-US" sz="1200" kern="1200" dirty="0">
                <a:solidFill>
                  <a:schemeClr val="tx1"/>
                </a:solidFill>
                <a:effectLst/>
                <a:latin typeface="+mn-lt"/>
                <a:ea typeface="+mn-ea"/>
                <a:cs typeface="+mn-cs"/>
              </a:rPr>
              <a:t>The above diagram has outputs at each time step, but depending on the task this may not be necessary. For example, when predicting the sentiment of a sentence we may only care about the final output, not the sentiment after each word. Similarly, we may not need inputs at each time step. The main feature of an RNN is its hidden state, which captures some information about a sequence.</a:t>
            </a:r>
            <a:endParaRPr lang="he-IL" baseline="0" dirty="0"/>
          </a:p>
          <a:p>
            <a:pPr algn="l" rtl="0"/>
            <a:endParaRPr lang="he-IL"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12</a:t>
            </a:fld>
            <a:endParaRPr lang="he-IL"/>
          </a:p>
        </p:txBody>
      </p:sp>
    </p:spTree>
    <p:extLst>
      <p:ext uri="{BB962C8B-B14F-4D97-AF65-F5344CB8AC3E}">
        <p14:creationId xmlns:p14="http://schemas.microsoft.com/office/powerpoint/2010/main" val="262773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key difference is that we sum up the gradients for at each time step. In a traditional NN we don’t share parameters across layers, so we don’t need to sum anything.</a:t>
            </a:r>
            <a:endParaRPr lang="he-I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e-I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Backpropagation in feedforward networks moves backward from the final error through the outputs, weights and inputs of each hidden layer, assigning those weights responsibility for a portion of the error by calculating their partial derivatives – </a:t>
            </a:r>
            <a:r>
              <a:rPr lang="en-US" i="1" dirty="0"/>
              <a:t>∂E/∂w</a:t>
            </a:r>
            <a:r>
              <a:rPr lang="en-US" dirty="0"/>
              <a:t>, or the relationship between their rates of change. Those derivatives are then used by our learning rule, gradient descent, to adjust the weights up or down, whichever direction decreases error.</a:t>
            </a:r>
            <a:endParaRPr lang="en-US" sz="1200" kern="1200" dirty="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13</a:t>
            </a:fld>
            <a:endParaRPr lang="he-IL"/>
          </a:p>
        </p:txBody>
      </p:sp>
    </p:spTree>
    <p:extLst>
      <p:ext uri="{BB962C8B-B14F-4D97-AF65-F5344CB8AC3E}">
        <p14:creationId xmlns:p14="http://schemas.microsoft.com/office/powerpoint/2010/main" val="31330252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algn="l" rtl="0"/>
            <a:r>
              <a:rPr lang="en-US" dirty="0" err="1"/>
              <a:t>Dcost</a:t>
            </a:r>
            <a:r>
              <a:rPr lang="en-US" dirty="0"/>
              <a:t>/da : How</a:t>
            </a:r>
            <a:r>
              <a:rPr lang="en-US" baseline="0" dirty="0"/>
              <a:t> fast the cost is changing as a function of the j output activation.</a:t>
            </a:r>
          </a:p>
          <a:p>
            <a:pPr algn="l" rtl="0"/>
            <a:r>
              <a:rPr lang="en-US" baseline="0" dirty="0"/>
              <a:t>Theta’(a) : how fast the activation  </a:t>
            </a:r>
            <a:r>
              <a:rPr lang="en-US" baseline="0" dirty="0" err="1"/>
              <a:t>fucntion</a:t>
            </a:r>
            <a:r>
              <a:rPr lang="en-US" baseline="0" dirty="0"/>
              <a:t> theta is changing at a</a:t>
            </a:r>
          </a:p>
          <a:p>
            <a:pPr algn="l" rtl="0"/>
            <a:r>
              <a:rPr lang="en-US" baseline="0" dirty="0"/>
              <a:t>Delta = </a:t>
            </a:r>
            <a:r>
              <a:rPr lang="en-US" baseline="0" dirty="0" err="1"/>
              <a:t>dcost</a:t>
            </a:r>
            <a:r>
              <a:rPr lang="en-US" baseline="0" dirty="0"/>
              <a:t>/da*theta’(a)</a:t>
            </a:r>
          </a:p>
          <a:p>
            <a:pPr algn="l" rtl="0"/>
            <a:endParaRPr lang="en-US" baseline="0" dirty="0"/>
          </a:p>
          <a:p>
            <a:pPr algn="l" rtl="0"/>
            <a:r>
              <a:rPr lang="en-US" baseline="0" dirty="0"/>
              <a:t>Recursively applying this equations starting at t=T</a:t>
            </a:r>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16</a:t>
            </a:fld>
            <a:endParaRPr lang="he-IL"/>
          </a:p>
        </p:txBody>
      </p:sp>
    </p:spTree>
    <p:extLst>
      <p:ext uri="{BB962C8B-B14F-4D97-AF65-F5344CB8AC3E}">
        <p14:creationId xmlns:p14="http://schemas.microsoft.com/office/powerpoint/2010/main" val="3031194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RNNs trained with BPTT</a:t>
            </a:r>
            <a:r>
              <a:rPr lang="en-US" sz="1200" u="sng" kern="1200" dirty="0">
                <a:solidFill>
                  <a:schemeClr val="tx1"/>
                </a:solidFill>
                <a:effectLst/>
                <a:latin typeface="+mn-lt"/>
                <a:ea typeface="+mn-ea"/>
                <a:cs typeface="+mn-cs"/>
                <a:hlinkClick r:id="rId3"/>
              </a:rPr>
              <a:t> have difficulties</a:t>
            </a:r>
            <a:r>
              <a:rPr lang="en-US" sz="1200" kern="1200" dirty="0">
                <a:solidFill>
                  <a:schemeClr val="tx1"/>
                </a:solidFill>
                <a:effectLst/>
                <a:latin typeface="+mn-lt"/>
                <a:ea typeface="+mn-ea"/>
                <a:cs typeface="+mn-cs"/>
              </a:rPr>
              <a:t> learning long-term dependencies (e.g. dependencies between steps that are far apart) due to what is called the vanishing/exploding gradient problem.</a:t>
            </a:r>
            <a:endParaRPr lang="he-I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he-IL"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Below you see the effects of applying a sigmoid function over and over again. The data is flattened until, for large stretches, it has no detectable slope. This is analogous to a gradient vanishing as it passes through many layers.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t>Exploding gradients treat every weight as though it were the proverbial butterfly whose flapping wings cause a distant hurricane. Those weights’ gradients become saturated on the high end; i.e. they are presumed to be too powerful. But exploding gradients can be solved relatively easily, because they can be truncated or squashed. Vanishing gradients can become too small for computers to work with or for networks to learn – a harder problem to solve.</a:t>
            </a:r>
            <a:endParaRPr lang="en-US" sz="1200" kern="1200" dirty="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17</a:t>
            </a:fld>
            <a:endParaRPr lang="he-IL"/>
          </a:p>
        </p:txBody>
      </p:sp>
    </p:spTree>
    <p:extLst>
      <p:ext uri="{BB962C8B-B14F-4D97-AF65-F5344CB8AC3E}">
        <p14:creationId xmlns:p14="http://schemas.microsoft.com/office/powerpoint/2010/main" val="400866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a:xfrm>
            <a:off x="381000" y="685800"/>
            <a:ext cx="6096000" cy="3429000"/>
          </a:xfrm>
        </p:spPr>
      </p:sp>
      <p:sp>
        <p:nvSpPr>
          <p:cNvPr id="3" name="מציין מיקום של הערות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see that the sigmoid functions have derivatives of 0 at both ends. They approach a  flat line. When this happens we say the corresponding neurons are saturated. They have a zero gradient and drive other gradients in previous layers towards 0. Thus, with small values in the matrix and multiple matrix multiplications (t-k in particular) the gradient values are shrinking exponentially fast, eventually vanishing completely after a few time steps. Gradient contributions from “far away” steps become zero, and the state at those steps doesn’t contribute to what you are learning: You end up not learning long-range dependencies.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Sigmoid</a:t>
            </a:r>
            <a:r>
              <a:rPr lang="en-US" sz="1200" kern="1200" baseline="0" dirty="0">
                <a:solidFill>
                  <a:schemeClr val="tx1"/>
                </a:solidFill>
                <a:effectLst/>
                <a:latin typeface="+mn-lt"/>
                <a:ea typeface="+mn-ea"/>
                <a:cs typeface="+mn-cs"/>
              </a:rPr>
              <a:t> </a:t>
            </a:r>
            <a:r>
              <a:rPr lang="en-US" dirty="0"/>
              <a:t>function becomes very flat when sigma</a:t>
            </a:r>
            <a:r>
              <a:rPr lang="en-US" baseline="0" dirty="0"/>
              <a:t> is 0 or 1 (for </a:t>
            </a:r>
            <a:r>
              <a:rPr lang="en-US" baseline="0" dirty="0" err="1"/>
              <a:t>tanh</a:t>
            </a:r>
            <a:r>
              <a:rPr lang="en-US" baseline="0" dirty="0"/>
              <a:t> -1 or 1)</a:t>
            </a:r>
            <a:endParaRPr lang="en-US" sz="1200" kern="1200" dirty="0">
              <a:solidFill>
                <a:schemeClr val="tx1"/>
              </a:solidFill>
              <a:effectLst/>
              <a:latin typeface="+mn-lt"/>
              <a:ea typeface="+mn-ea"/>
              <a:cs typeface="+mn-cs"/>
            </a:endParaRPr>
          </a:p>
          <a:p>
            <a:pPr algn="l" rtl="0"/>
            <a:endParaRPr lang="en-US" dirty="0"/>
          </a:p>
        </p:txBody>
      </p:sp>
      <p:sp>
        <p:nvSpPr>
          <p:cNvPr id="4" name="מציין מיקום של מספר שקופית 3"/>
          <p:cNvSpPr>
            <a:spLocks noGrp="1"/>
          </p:cNvSpPr>
          <p:nvPr>
            <p:ph type="sldNum" sz="quarter" idx="10"/>
          </p:nvPr>
        </p:nvSpPr>
        <p:spPr/>
        <p:txBody>
          <a:bodyPr/>
          <a:lstStyle/>
          <a:p>
            <a:fld id="{3257B949-BBB2-4CCB-9690-3F2CEF4924BE}" type="slidenum">
              <a:rPr lang="he-IL" smtClean="0"/>
              <a:t>18</a:t>
            </a:fld>
            <a:endParaRPr lang="he-IL"/>
          </a:p>
        </p:txBody>
      </p:sp>
    </p:spTree>
    <p:extLst>
      <p:ext uri="{BB962C8B-B14F-4D97-AF65-F5344CB8AC3E}">
        <p14:creationId xmlns:p14="http://schemas.microsoft.com/office/powerpoint/2010/main" val="4008667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10"/>
          </p:nvPr>
        </p:nvSpPr>
        <p:spPr/>
        <p:txBody>
          <a:bodyPr/>
          <a:lstStyle/>
          <a:p>
            <a:fld id="{3257B949-BBB2-4CCB-9690-3F2CEF4924BE}" type="slidenum">
              <a:rPr lang="he-IL" smtClean="0">
                <a:solidFill>
                  <a:prstClr val="black"/>
                </a:solidFill>
              </a:rPr>
              <a:pPr/>
              <a:t>21</a:t>
            </a:fld>
            <a:endParaRPr lang="he-IL">
              <a:solidFill>
                <a:prstClr val="black"/>
              </a:solidFill>
            </a:endParaRPr>
          </a:p>
        </p:txBody>
      </p:sp>
    </p:spTree>
    <p:extLst>
      <p:ext uri="{BB962C8B-B14F-4D97-AF65-F5344CB8AC3E}">
        <p14:creationId xmlns:p14="http://schemas.microsoft.com/office/powerpoint/2010/main" val="1796595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A535E4-D843-447C-AE49-CE0E8551A915}" type="datetime8">
              <a:rPr lang="he-IL" smtClean="0"/>
              <a:t>29 מרץ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161565179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535E4-D843-447C-AE49-CE0E8551A915}" type="datetime8">
              <a:rPr lang="he-IL" smtClean="0"/>
              <a:t>29 מרץ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25061392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535E4-D843-447C-AE49-CE0E8551A915}" type="datetime8">
              <a:rPr lang="he-IL" smtClean="0"/>
              <a:t>29 מרץ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230763249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A535E4-D843-447C-AE49-CE0E8551A915}" type="datetime8">
              <a:rPr lang="he-IL" smtClean="0"/>
              <a:t>29 מרץ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216926280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A535E4-D843-447C-AE49-CE0E8551A915}" type="datetime8">
              <a:rPr lang="he-IL" smtClean="0"/>
              <a:t>29 מרץ 22</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27734434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A535E4-D843-447C-AE49-CE0E8551A915}" type="datetime8">
              <a:rPr lang="he-IL" smtClean="0"/>
              <a:t>29 מרץ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27448740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A535E4-D843-447C-AE49-CE0E8551A915}" type="datetime8">
              <a:rPr lang="he-IL" smtClean="0"/>
              <a:t>29 מרץ 22</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45605574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A535E4-D843-447C-AE49-CE0E8551A915}" type="datetime8">
              <a:rPr lang="he-IL" smtClean="0"/>
              <a:t>29 מרץ 22</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334737114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A535E4-D843-447C-AE49-CE0E8551A915}" type="datetime8">
              <a:rPr lang="he-IL" smtClean="0"/>
              <a:t>29 מרץ 22</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81557464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535E4-D843-447C-AE49-CE0E8551A915}" type="datetime8">
              <a:rPr lang="he-IL" smtClean="0"/>
              <a:t>29 מרץ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332291674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A535E4-D843-447C-AE49-CE0E8551A915}" type="datetime8">
              <a:rPr lang="he-IL" smtClean="0"/>
              <a:t>29 מרץ 22</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B1384DE6-1247-4793-92EB-DB727468149E}" type="slidenum">
              <a:rPr lang="he-IL" smtClean="0"/>
              <a:t>‹#›</a:t>
            </a:fld>
            <a:endParaRPr lang="he-IL"/>
          </a:p>
        </p:txBody>
      </p:sp>
    </p:spTree>
    <p:extLst>
      <p:ext uri="{BB962C8B-B14F-4D97-AF65-F5344CB8AC3E}">
        <p14:creationId xmlns:p14="http://schemas.microsoft.com/office/powerpoint/2010/main" val="11933253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A535E4-D843-447C-AE49-CE0E8551A915}" type="datetime8">
              <a:rPr lang="he-IL" smtClean="0"/>
              <a:t>29 מרץ 22</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84DE6-1247-4793-92EB-DB727468149E}" type="slidenum">
              <a:rPr lang="he-IL" smtClean="0"/>
              <a:t>‹#›</a:t>
            </a:fld>
            <a:endParaRPr lang="he-IL"/>
          </a:p>
        </p:txBody>
      </p:sp>
    </p:spTree>
    <p:extLst>
      <p:ext uri="{BB962C8B-B14F-4D97-AF65-F5344CB8AC3E}">
        <p14:creationId xmlns:p14="http://schemas.microsoft.com/office/powerpoint/2010/main" val="3622786770"/>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hyperlink" Target="http://karpathy.github.io/2015/05/21/rnn-effectivenes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ctrTitle"/>
          </p:nvPr>
        </p:nvSpPr>
        <p:spPr>
          <a:xfrm>
            <a:off x="3810000" y="2348880"/>
            <a:ext cx="6172200" cy="1894362"/>
          </a:xfrm>
        </p:spPr>
        <p:txBody>
          <a:bodyPr/>
          <a:lstStyle/>
          <a:p>
            <a:r>
              <a:rPr lang="en-US" dirty="0"/>
              <a:t>Recurrent Neural Networks</a:t>
            </a:r>
            <a:endParaRPr lang="he-IL" dirty="0"/>
          </a:p>
        </p:txBody>
      </p:sp>
      <p:sp>
        <p:nvSpPr>
          <p:cNvPr id="3" name="כותרת משנה 2"/>
          <p:cNvSpPr>
            <a:spLocks noGrp="1"/>
          </p:cNvSpPr>
          <p:nvPr>
            <p:ph type="subTitle" idx="1"/>
          </p:nvPr>
        </p:nvSpPr>
        <p:spPr>
          <a:xfrm>
            <a:off x="3810000" y="4221088"/>
            <a:ext cx="6172200" cy="1371600"/>
          </a:xfrm>
        </p:spPr>
        <p:txBody>
          <a:bodyPr/>
          <a:lstStyle/>
          <a:p>
            <a:r>
              <a:rPr lang="en-US" dirty="0"/>
              <a:t>And Long Short Term Memory (LSTM)</a:t>
            </a:r>
            <a:endParaRPr lang="he-IL" dirty="0"/>
          </a:p>
          <a:p>
            <a:endParaRPr lang="he-IL" dirty="0"/>
          </a:p>
          <a:p>
            <a:r>
              <a:rPr lang="en-US" dirty="0"/>
              <a:t>			</a:t>
            </a:r>
            <a:endParaRPr lang="he-IL" dirty="0"/>
          </a:p>
        </p:txBody>
      </p:sp>
      <p:sp>
        <p:nvSpPr>
          <p:cNvPr id="5" name="מציין מיקום של מספר שקופית 4"/>
          <p:cNvSpPr>
            <a:spLocks noGrp="1"/>
          </p:cNvSpPr>
          <p:nvPr>
            <p:ph type="sldNum" sz="quarter" idx="12"/>
          </p:nvPr>
        </p:nvSpPr>
        <p:spPr/>
        <p:txBody>
          <a:bodyPr/>
          <a:lstStyle/>
          <a:p>
            <a:fld id="{B1384DE6-1247-4793-92EB-DB727468149E}" type="slidenum">
              <a:rPr lang="he-IL" smtClean="0"/>
              <a:t>1</a:t>
            </a:fld>
            <a:endParaRPr lang="he-IL"/>
          </a:p>
        </p:txBody>
      </p:sp>
      <p:sp>
        <p:nvSpPr>
          <p:cNvPr id="4" name="כותרת משנה 2"/>
          <p:cNvSpPr txBox="1">
            <a:spLocks/>
          </p:cNvSpPr>
          <p:nvPr/>
        </p:nvSpPr>
        <p:spPr>
          <a:xfrm>
            <a:off x="6600056" y="5877272"/>
            <a:ext cx="3822576" cy="866074"/>
          </a:xfrm>
          <a:prstGeom prst="rect">
            <a:avLst/>
          </a:prstGeom>
        </p:spPr>
        <p:txBody>
          <a:bodyPr vert="horz">
            <a:normAutofit/>
          </a:bodyPr>
          <a:lstStyle>
            <a:lvl1pPr marL="0" indent="0" algn="l" rtl="1"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1"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1"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1"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1"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1"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1"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1"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1"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endParaRPr lang="he-IL" dirty="0"/>
          </a:p>
          <a:p>
            <a:r>
              <a:rPr lang="en-US" dirty="0"/>
              <a:t>			</a:t>
            </a:r>
            <a:endParaRPr lang="he-IL" dirty="0"/>
          </a:p>
        </p:txBody>
      </p:sp>
    </p:spTree>
    <p:extLst>
      <p:ext uri="{BB962C8B-B14F-4D97-AF65-F5344CB8AC3E}">
        <p14:creationId xmlns:p14="http://schemas.microsoft.com/office/powerpoint/2010/main" val="242762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RNN Architecture</a:t>
            </a:r>
            <a:endParaRPr lang="he-IL" dirty="0"/>
          </a:p>
        </p:txBody>
      </p:sp>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10</a:t>
            </a:fld>
            <a:endParaRPr lang="he-IL"/>
          </a:p>
        </p:txBody>
      </p:sp>
      <p:sp>
        <p:nvSpPr>
          <p:cNvPr id="8" name="מלבן 7"/>
          <p:cNvSpPr/>
          <p:nvPr/>
        </p:nvSpPr>
        <p:spPr>
          <a:xfrm>
            <a:off x="3159561" y="1866730"/>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dirty="0"/>
              <a:t>Output</a:t>
            </a:r>
            <a:endParaRPr lang="he-IL" sz="2500" dirty="0"/>
          </a:p>
        </p:txBody>
      </p:sp>
      <p:sp>
        <p:nvSpPr>
          <p:cNvPr id="10" name="מלבן 9"/>
          <p:cNvSpPr/>
          <p:nvPr/>
        </p:nvSpPr>
        <p:spPr>
          <a:xfrm>
            <a:off x="6816080" y="3704928"/>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dirty="0"/>
              <a:t>Delay</a:t>
            </a:r>
            <a:endParaRPr lang="he-IL" sz="2500" dirty="0"/>
          </a:p>
        </p:txBody>
      </p:sp>
      <p:sp>
        <p:nvSpPr>
          <p:cNvPr id="11" name="מלבן 10"/>
          <p:cNvSpPr/>
          <p:nvPr/>
        </p:nvSpPr>
        <p:spPr>
          <a:xfrm>
            <a:off x="3159561" y="3688837"/>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dirty="0"/>
              <a:t>Hidden Units</a:t>
            </a:r>
            <a:endParaRPr lang="he-IL" sz="2500" dirty="0"/>
          </a:p>
        </p:txBody>
      </p:sp>
      <p:sp>
        <p:nvSpPr>
          <p:cNvPr id="12" name="מלבן 11"/>
          <p:cNvSpPr/>
          <p:nvPr/>
        </p:nvSpPr>
        <p:spPr>
          <a:xfrm>
            <a:off x="3159561" y="5755162"/>
            <a:ext cx="22322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2500" dirty="0"/>
              <a:t>Inputs</a:t>
            </a:r>
            <a:endParaRPr lang="he-IL" sz="2500" dirty="0"/>
          </a:p>
        </p:txBody>
      </p:sp>
      <p:cxnSp>
        <p:nvCxnSpPr>
          <p:cNvPr id="15" name="מחבר חץ ישר 14"/>
          <p:cNvCxnSpPr>
            <a:endCxn id="8" idx="2"/>
          </p:cNvCxnSpPr>
          <p:nvPr/>
        </p:nvCxnSpPr>
        <p:spPr>
          <a:xfrm flipV="1">
            <a:off x="4275685" y="2370786"/>
            <a:ext cx="1" cy="4490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מחבר מעוקל 22"/>
          <p:cNvCxnSpPr>
            <a:stCxn id="11" idx="0"/>
          </p:cNvCxnSpPr>
          <p:nvPr/>
        </p:nvCxnSpPr>
        <p:spPr>
          <a:xfrm rot="5400000" flipH="1" flipV="1">
            <a:off x="4778847" y="2011643"/>
            <a:ext cx="1174035" cy="2180357"/>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6" name="מחבר מעוקל 25"/>
          <p:cNvCxnSpPr>
            <a:endCxn id="10" idx="0"/>
          </p:cNvCxnSpPr>
          <p:nvPr/>
        </p:nvCxnSpPr>
        <p:spPr>
          <a:xfrm>
            <a:off x="6456040" y="2514802"/>
            <a:ext cx="1476164" cy="1190126"/>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59" name="מחבר מעוקל 2058"/>
          <p:cNvCxnSpPr>
            <a:stCxn id="10" idx="2"/>
          </p:cNvCxnSpPr>
          <p:nvPr/>
        </p:nvCxnSpPr>
        <p:spPr>
          <a:xfrm rot="5400000">
            <a:off x="6637058" y="4027968"/>
            <a:ext cx="1114130" cy="1476162"/>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2062" name="מחבר מעוקל 2061"/>
          <p:cNvCxnSpPr>
            <a:endCxn id="11" idx="2"/>
          </p:cNvCxnSpPr>
          <p:nvPr/>
        </p:nvCxnSpPr>
        <p:spPr>
          <a:xfrm rot="10800000">
            <a:off x="4275687" y="4192895"/>
            <a:ext cx="2180355" cy="1130221"/>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64" name="TextBox 2063"/>
              <p:cNvSpPr txBox="1"/>
              <p:nvPr/>
            </p:nvSpPr>
            <p:spPr>
              <a:xfrm>
                <a:off x="3853198" y="6408330"/>
                <a:ext cx="854593" cy="477054"/>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sz="2500" i="1">
                          <a:latin typeface="Cambria Math"/>
                        </a:rPr>
                        <m:t>𝑥</m:t>
                      </m:r>
                      <m:r>
                        <a:rPr lang="en-US" sz="2500" i="1">
                          <a:latin typeface="Cambria Math"/>
                        </a:rPr>
                        <m:t>(</m:t>
                      </m:r>
                      <m:r>
                        <a:rPr lang="en-US" sz="2500" i="1">
                          <a:latin typeface="Cambria Math"/>
                        </a:rPr>
                        <m:t>𝑡</m:t>
                      </m:r>
                      <m:r>
                        <a:rPr lang="en-US" sz="2500" i="1">
                          <a:latin typeface="Cambria Math"/>
                        </a:rPr>
                        <m:t>)</m:t>
                      </m:r>
                    </m:oMath>
                  </m:oMathPara>
                </a14:m>
                <a:endParaRPr lang="he-IL" sz="2500" dirty="0"/>
              </a:p>
            </p:txBody>
          </p:sp>
        </mc:Choice>
        <mc:Fallback>
          <p:sp>
            <p:nvSpPr>
              <p:cNvPr id="2064" name="TextBox 2063"/>
              <p:cNvSpPr txBox="1">
                <a:spLocks noRot="1" noChangeAspect="1" noMove="1" noResize="1" noEditPoints="1" noAdjustHandles="1" noChangeArrowheads="1" noChangeShapeType="1" noTextEdit="1"/>
              </p:cNvSpPr>
              <p:nvPr/>
            </p:nvSpPr>
            <p:spPr>
              <a:xfrm>
                <a:off x="3853198" y="6408330"/>
                <a:ext cx="854593" cy="4770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p:cNvSpPr txBox="1"/>
              <p:nvPr/>
            </p:nvSpPr>
            <p:spPr>
              <a:xfrm>
                <a:off x="7946357" y="3018858"/>
                <a:ext cx="844975" cy="477054"/>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sz="2500" i="1">
                          <a:latin typeface="Cambria Math"/>
                        </a:rPr>
                        <m:t>𝑠</m:t>
                      </m:r>
                      <m:r>
                        <a:rPr lang="en-US" sz="2500" i="1">
                          <a:latin typeface="Cambria Math"/>
                        </a:rPr>
                        <m:t>(</m:t>
                      </m:r>
                      <m:r>
                        <a:rPr lang="en-US" sz="2500" i="1">
                          <a:latin typeface="Cambria Math"/>
                        </a:rPr>
                        <m:t>𝑡</m:t>
                      </m:r>
                      <m:r>
                        <a:rPr lang="en-US" sz="2500" i="1">
                          <a:latin typeface="Cambria Math"/>
                        </a:rPr>
                        <m:t>)</m:t>
                      </m:r>
                    </m:oMath>
                  </m:oMathPara>
                </a14:m>
                <a:endParaRPr lang="he-IL" sz="2500" dirty="0"/>
              </a:p>
            </p:txBody>
          </p:sp>
        </mc:Choice>
        <mc:Fallback>
          <p:sp>
            <p:nvSpPr>
              <p:cNvPr id="49" name="TextBox 48"/>
              <p:cNvSpPr txBox="1">
                <a:spLocks noRot="1" noChangeAspect="1" noMove="1" noResize="1" noEditPoints="1" noAdjustHandles="1" noChangeArrowheads="1" noChangeShapeType="1" noTextEdit="1"/>
              </p:cNvSpPr>
              <p:nvPr/>
            </p:nvSpPr>
            <p:spPr>
              <a:xfrm>
                <a:off x="7946357" y="3018858"/>
                <a:ext cx="844975" cy="4770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p:cNvSpPr txBox="1"/>
              <p:nvPr/>
            </p:nvSpPr>
            <p:spPr>
              <a:xfrm>
                <a:off x="7679490" y="4531026"/>
                <a:ext cx="1378711" cy="477054"/>
              </a:xfrm>
              <a:prstGeom prst="rect">
                <a:avLst/>
              </a:prstGeom>
              <a:noFill/>
            </p:spPr>
            <p:txBody>
              <a:bodyPr wrap="none" rtlCol="1">
                <a:spAutoFit/>
              </a:bodyPr>
              <a:lstStyle/>
              <a:p>
                <a:pPr/>
                <a14:m>
                  <m:oMathPara xmlns:m="http://schemas.openxmlformats.org/officeDocument/2006/math">
                    <m:oMathParaPr>
                      <m:jc m:val="centerGroup"/>
                    </m:oMathParaPr>
                    <m:oMath xmlns:m="http://schemas.openxmlformats.org/officeDocument/2006/math">
                      <m:r>
                        <a:rPr lang="en-US" sz="2500" i="1">
                          <a:latin typeface="Cambria Math"/>
                        </a:rPr>
                        <m:t>𝑠</m:t>
                      </m:r>
                      <m:r>
                        <a:rPr lang="en-US" sz="2500" i="1">
                          <a:latin typeface="Cambria Math"/>
                        </a:rPr>
                        <m:t>(</m:t>
                      </m:r>
                      <m:r>
                        <a:rPr lang="en-US" sz="2500" i="1">
                          <a:latin typeface="Cambria Math"/>
                        </a:rPr>
                        <m:t>𝑡</m:t>
                      </m:r>
                      <m:r>
                        <a:rPr lang="en-US" sz="2500" i="1">
                          <a:latin typeface="Cambria Math"/>
                        </a:rPr>
                        <m:t>−</m:t>
                      </m:r>
                      <m:r>
                        <a:rPr lang="en-US" sz="2500" i="1">
                          <a:latin typeface="Cambria Math"/>
                        </a:rPr>
                        <m:t>1</m:t>
                      </m:r>
                      <m:r>
                        <a:rPr lang="en-US" sz="2500" i="1">
                          <a:latin typeface="Cambria Math"/>
                        </a:rPr>
                        <m:t>)</m:t>
                      </m:r>
                    </m:oMath>
                  </m:oMathPara>
                </a14:m>
                <a:endParaRPr lang="he-IL" sz="2500" dirty="0"/>
              </a:p>
            </p:txBody>
          </p:sp>
        </mc:Choice>
        <mc:Fallback>
          <p:sp>
            <p:nvSpPr>
              <p:cNvPr id="50" name="TextBox 49"/>
              <p:cNvSpPr txBox="1">
                <a:spLocks noRot="1" noChangeAspect="1" noMove="1" noResize="1" noEditPoints="1" noAdjustHandles="1" noChangeArrowheads="1" noChangeShapeType="1" noTextEdit="1"/>
              </p:cNvSpPr>
              <p:nvPr/>
            </p:nvSpPr>
            <p:spPr>
              <a:xfrm>
                <a:off x="7679490" y="4531026"/>
                <a:ext cx="1378711" cy="4770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p:cNvSpPr txBox="1"/>
              <p:nvPr/>
            </p:nvSpPr>
            <p:spPr>
              <a:xfrm>
                <a:off x="3963202" y="1367770"/>
                <a:ext cx="753540" cy="477054"/>
              </a:xfrm>
              <a:prstGeom prst="rect">
                <a:avLst/>
              </a:prstGeom>
              <a:noFill/>
            </p:spPr>
            <p:txBody>
              <a:bodyPr wrap="none" rtlCol="1">
                <a:spAutoFit/>
              </a:bodyPr>
              <a:lstStyle/>
              <a:p>
                <a:r>
                  <a:rPr lang="en-US" sz="2500" dirty="0"/>
                  <a:t>o</a:t>
                </a:r>
                <a14:m>
                  <m:oMath xmlns:m="http://schemas.openxmlformats.org/officeDocument/2006/math">
                    <m:r>
                      <a:rPr lang="en-US" sz="2500" i="1">
                        <a:latin typeface="Cambria Math"/>
                      </a:rPr>
                      <m:t>(</m:t>
                    </m:r>
                    <m:r>
                      <a:rPr lang="en-US" sz="2500" i="1">
                        <a:latin typeface="Cambria Math"/>
                      </a:rPr>
                      <m:t>𝑡</m:t>
                    </m:r>
                    <m:r>
                      <a:rPr lang="en-US" sz="2500" i="1">
                        <a:latin typeface="Cambria Math"/>
                      </a:rPr>
                      <m:t>)</m:t>
                    </m:r>
                  </m:oMath>
                </a14:m>
                <a:endParaRPr lang="he-IL" sz="2500" dirty="0"/>
              </a:p>
            </p:txBody>
          </p:sp>
        </mc:Choice>
        <mc:Fallback>
          <p:sp>
            <p:nvSpPr>
              <p:cNvPr id="51" name="TextBox 50"/>
              <p:cNvSpPr txBox="1">
                <a:spLocks noRot="1" noChangeAspect="1" noMove="1" noResize="1" noEditPoints="1" noAdjustHandles="1" noChangeArrowheads="1" noChangeShapeType="1" noTextEdit="1"/>
              </p:cNvSpPr>
              <p:nvPr/>
            </p:nvSpPr>
            <p:spPr>
              <a:xfrm>
                <a:off x="3963202" y="1367770"/>
                <a:ext cx="753540" cy="477054"/>
              </a:xfrm>
              <a:prstGeom prst="rect">
                <a:avLst/>
              </a:prstGeom>
              <a:blipFill>
                <a:blip r:embed="rId6"/>
                <a:stretch>
                  <a:fillRect l="-12903" t="-8861" r="-7258" b="-291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3616329" y="4777054"/>
                <a:ext cx="1287147" cy="369332"/>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𝑤𝑒𝑖𝑔</m:t>
                      </m:r>
                      <m:r>
                        <a:rPr lang="en-US" i="1">
                          <a:latin typeface="Cambria Math" panose="02040503050406030204" pitchFamily="18" charset="0"/>
                        </a:rPr>
                        <m:t>h</m:t>
                      </m:r>
                      <m:r>
                        <a:rPr lang="en-US" i="1">
                          <a:latin typeface="Cambria Math" panose="02040503050406030204" pitchFamily="18" charset="0"/>
                        </a:rPr>
                        <m:t>𝑡𝑠</m:t>
                      </m:r>
                      <m:r>
                        <a:rPr lang="en-US" i="1">
                          <a:latin typeface="Cambria Math" panose="02040503050406030204" pitchFamily="18" charset="0"/>
                        </a:rPr>
                        <m:t> </m:t>
                      </m:r>
                      <m:r>
                        <a:rPr lang="en-US" i="1">
                          <a:latin typeface="Cambria Math" panose="02040503050406030204" pitchFamily="18" charset="0"/>
                        </a:rPr>
                        <m:t>𝑈</m:t>
                      </m:r>
                    </m:oMath>
                  </m:oMathPara>
                </a14:m>
                <a:endParaRPr lang="he-IL" dirty="0"/>
              </a:p>
            </p:txBody>
          </p:sp>
        </mc:Choice>
        <mc:Fallback>
          <p:sp>
            <p:nvSpPr>
              <p:cNvPr id="17" name="TextBox 16"/>
              <p:cNvSpPr txBox="1">
                <a:spLocks noRot="1" noChangeAspect="1" noMove="1" noResize="1" noEditPoints="1" noAdjustHandles="1" noChangeArrowheads="1" noChangeShapeType="1" noTextEdit="1"/>
              </p:cNvSpPr>
              <p:nvPr/>
            </p:nvSpPr>
            <p:spPr>
              <a:xfrm>
                <a:off x="3616329" y="4777054"/>
                <a:ext cx="1287147" cy="369332"/>
              </a:xfrm>
              <a:prstGeom prst="rect">
                <a:avLst/>
              </a:prstGeom>
              <a:blipFill>
                <a:blip r:embed="rId7"/>
                <a:stretch>
                  <a:fillRect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p:cNvSpPr txBox="1"/>
              <p:nvPr/>
            </p:nvSpPr>
            <p:spPr>
              <a:xfrm>
                <a:off x="5663442" y="5085184"/>
                <a:ext cx="1224646" cy="369332"/>
              </a:xfrm>
              <a:prstGeom prst="rect">
                <a:avLst/>
              </a:prstGeom>
              <a:solidFill>
                <a:schemeClr val="bg1"/>
              </a:solidFill>
              <a:ln>
                <a:noFill/>
              </a:ln>
            </p:spPr>
            <p:txBody>
              <a:bodyPr wrap="square" rtlCol="1">
                <a:spAutoFit/>
              </a:bodyPr>
              <a:lstStyle/>
              <a:p>
                <a:pPr algn="l" rtl="0"/>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𝑤𝑒𝑖𝑔</m:t>
                      </m:r>
                      <m:r>
                        <a:rPr lang="en-US" i="1">
                          <a:latin typeface="Cambria Math" panose="02040503050406030204" pitchFamily="18" charset="0"/>
                        </a:rPr>
                        <m:t>h</m:t>
                      </m:r>
                      <m:r>
                        <a:rPr lang="en-US" i="1">
                          <a:latin typeface="Cambria Math" panose="02040503050406030204" pitchFamily="18" charset="0"/>
                        </a:rPr>
                        <m:t>𝑡𝑠</m:t>
                      </m:r>
                      <m:r>
                        <a:rPr lang="en-US" i="1">
                          <a:latin typeface="Cambria Math" panose="02040503050406030204" pitchFamily="18" charset="0"/>
                        </a:rPr>
                        <m:t> </m:t>
                      </m:r>
                      <m:r>
                        <a:rPr lang="en-US" i="1">
                          <a:latin typeface="Cambria Math" panose="02040503050406030204" pitchFamily="18" charset="0"/>
                        </a:rPr>
                        <m:t>𝑊</m:t>
                      </m:r>
                    </m:oMath>
                  </m:oMathPara>
                </a14:m>
                <a:endParaRPr lang="he-IL" dirty="0"/>
              </a:p>
            </p:txBody>
          </p:sp>
        </mc:Choice>
        <mc:Fallback>
          <p:sp>
            <p:nvSpPr>
              <p:cNvPr id="18" name="TextBox 17"/>
              <p:cNvSpPr txBox="1">
                <a:spLocks noRot="1" noChangeAspect="1" noMove="1" noResize="1" noEditPoints="1" noAdjustHandles="1" noChangeArrowheads="1" noChangeShapeType="1" noTextEdit="1"/>
              </p:cNvSpPr>
              <p:nvPr/>
            </p:nvSpPr>
            <p:spPr>
              <a:xfrm>
                <a:off x="5663442" y="5085184"/>
                <a:ext cx="1224646" cy="369332"/>
              </a:xfrm>
              <a:prstGeom prst="rect">
                <a:avLst/>
              </a:prstGeom>
              <a:blipFill>
                <a:blip r:embed="rId8"/>
                <a:stretch>
                  <a:fillRect l="-1493" r="-3483" b="-1475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p:cNvSpPr txBox="1"/>
              <p:nvPr/>
            </p:nvSpPr>
            <p:spPr>
              <a:xfrm>
                <a:off x="3681488" y="2709768"/>
                <a:ext cx="1275542" cy="369332"/>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𝑤𝑒𝑖𝑔</m:t>
                      </m:r>
                      <m:r>
                        <a:rPr lang="en-US" i="1">
                          <a:latin typeface="Cambria Math" panose="02040503050406030204" pitchFamily="18" charset="0"/>
                        </a:rPr>
                        <m:t>h</m:t>
                      </m:r>
                      <m:r>
                        <a:rPr lang="en-US" i="1">
                          <a:latin typeface="Cambria Math" panose="02040503050406030204" pitchFamily="18" charset="0"/>
                        </a:rPr>
                        <m:t>𝑡𝑠</m:t>
                      </m:r>
                      <m:r>
                        <a:rPr lang="en-US" i="1">
                          <a:latin typeface="Cambria Math" panose="02040503050406030204" pitchFamily="18" charset="0"/>
                        </a:rPr>
                        <m:t> </m:t>
                      </m:r>
                      <m:r>
                        <a:rPr lang="en-US" i="1">
                          <a:latin typeface="Cambria Math" panose="02040503050406030204" pitchFamily="18" charset="0"/>
                        </a:rPr>
                        <m:t>𝑉</m:t>
                      </m:r>
                    </m:oMath>
                  </m:oMathPara>
                </a14:m>
                <a:endParaRPr lang="he-IL" dirty="0"/>
              </a:p>
            </p:txBody>
          </p:sp>
        </mc:Choice>
        <mc:Fallback>
          <p:sp>
            <p:nvSpPr>
              <p:cNvPr id="19" name="TextBox 18"/>
              <p:cNvSpPr txBox="1">
                <a:spLocks noRot="1" noChangeAspect="1" noMove="1" noResize="1" noEditPoints="1" noAdjustHandles="1" noChangeArrowheads="1" noChangeShapeType="1" noTextEdit="1"/>
              </p:cNvSpPr>
              <p:nvPr/>
            </p:nvSpPr>
            <p:spPr>
              <a:xfrm>
                <a:off x="3681488" y="2709768"/>
                <a:ext cx="1275542" cy="369332"/>
              </a:xfrm>
              <a:prstGeom prst="rect">
                <a:avLst/>
              </a:prstGeom>
              <a:blipFill>
                <a:blip r:embed="rId9"/>
                <a:stretch>
                  <a:fillRect b="-15000"/>
                </a:stretch>
              </a:blipFill>
            </p:spPr>
            <p:txBody>
              <a:bodyPr/>
              <a:lstStyle/>
              <a:p>
                <a:r>
                  <a:rPr lang="en-US">
                    <a:noFill/>
                  </a:rPr>
                  <a:t> </a:t>
                </a:r>
              </a:p>
            </p:txBody>
          </p:sp>
        </mc:Fallback>
      </mc:AlternateContent>
      <p:cxnSp>
        <p:nvCxnSpPr>
          <p:cNvPr id="21" name="מחבר חץ ישר 14"/>
          <p:cNvCxnSpPr>
            <a:stCxn id="11" idx="0"/>
          </p:cNvCxnSpPr>
          <p:nvPr/>
        </p:nvCxnSpPr>
        <p:spPr>
          <a:xfrm flipH="1" flipV="1">
            <a:off x="4275685" y="3018859"/>
            <a:ext cx="1" cy="669979"/>
          </a:xfrm>
          <a:prstGeom prst="straightConnector1">
            <a:avLst/>
          </a:prstGeom>
          <a:ln>
            <a:solidFill>
              <a:schemeClr val="accent1">
                <a:shade val="70000"/>
                <a:satMod val="1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5" name="מחבר חץ ישר 14"/>
          <p:cNvCxnSpPr/>
          <p:nvPr/>
        </p:nvCxnSpPr>
        <p:spPr>
          <a:xfrm flipV="1">
            <a:off x="4259903" y="4206280"/>
            <a:ext cx="0" cy="621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מחבר חץ ישר 14"/>
          <p:cNvCxnSpPr>
            <a:endCxn id="17" idx="2"/>
          </p:cNvCxnSpPr>
          <p:nvPr/>
        </p:nvCxnSpPr>
        <p:spPr>
          <a:xfrm flipH="1" flipV="1">
            <a:off x="4259902" y="5146387"/>
            <a:ext cx="2" cy="586871"/>
          </a:xfrm>
          <a:prstGeom prst="straightConnector1">
            <a:avLst/>
          </a:prstGeom>
          <a:ln>
            <a:solidFill>
              <a:schemeClr val="accent1">
                <a:shade val="70000"/>
                <a:satMod val="150000"/>
              </a:schemeClr>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05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RNN Architecture</a:t>
            </a:r>
            <a:endParaRPr lang="he-IL"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11</a:t>
            </a:fld>
            <a:endParaRPr lang="he-IL"/>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1504951"/>
            <a:ext cx="8492995" cy="3407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919536" y="5229201"/>
            <a:ext cx="7488832" cy="1246495"/>
          </a:xfrm>
          <a:prstGeom prst="rect">
            <a:avLst/>
          </a:prstGeom>
          <a:noFill/>
        </p:spPr>
        <p:txBody>
          <a:bodyPr wrap="square" rtlCol="0">
            <a:spAutoFit/>
          </a:bodyPr>
          <a:lstStyle/>
          <a:p>
            <a:pPr algn="l" rtl="0"/>
            <a:r>
              <a:rPr lang="en-US" sz="2500" dirty="0"/>
              <a:t>Left: feed forward neural network</a:t>
            </a:r>
          </a:p>
          <a:p>
            <a:pPr algn="l" rtl="0"/>
            <a:r>
              <a:rPr lang="en-US" sz="2500" dirty="0"/>
              <a:t>Middle: a simple recurrent neural network</a:t>
            </a:r>
          </a:p>
          <a:p>
            <a:pPr algn="l" rtl="0"/>
            <a:r>
              <a:rPr lang="en-US" sz="2500" dirty="0"/>
              <a:t>Right: Fully connected recurrent neural network</a:t>
            </a:r>
          </a:p>
        </p:txBody>
      </p:sp>
    </p:spTree>
    <p:extLst>
      <p:ext uri="{BB962C8B-B14F-4D97-AF65-F5344CB8AC3E}">
        <p14:creationId xmlns:p14="http://schemas.microsoft.com/office/powerpoint/2010/main" val="3878168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RNN Architecture</a:t>
            </a:r>
            <a:endParaRPr lang="he-IL" dirty="0"/>
          </a:p>
        </p:txBody>
      </p:sp>
      <p:pic>
        <p:nvPicPr>
          <p:cNvPr id="4" name="Picture 1"/>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981200" y="1628801"/>
            <a:ext cx="7467600" cy="2996433"/>
          </a:xfrm>
          <a:prstGeom prst="rect">
            <a:avLst/>
          </a:prstGeom>
        </p:spPr>
      </p:pic>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12</a:t>
            </a:fld>
            <a:endParaRPr lang="he-IL"/>
          </a:p>
        </p:txBody>
      </p:sp>
      <p:sp>
        <p:nvSpPr>
          <p:cNvPr id="5" name="מציין מיקום תוכן 6"/>
          <p:cNvSpPr txBox="1">
            <a:spLocks/>
          </p:cNvSpPr>
          <p:nvPr/>
        </p:nvSpPr>
        <p:spPr>
          <a:xfrm>
            <a:off x="1981200" y="1628800"/>
            <a:ext cx="7467600" cy="4873752"/>
          </a:xfrm>
          <a:prstGeom prst="rect">
            <a:avLst/>
          </a:prstGeom>
        </p:spPr>
        <p:txBody>
          <a:bodyPr vert="horz">
            <a:no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marL="0" indent="0" algn="l" rtl="0">
              <a:buNone/>
            </a:pPr>
            <a:endParaRPr lang="en-US" sz="2500" dirty="0"/>
          </a:p>
          <a:p>
            <a:pPr algn="l" rtl="0"/>
            <a:endParaRPr lang="en-US" sz="2500" dirty="0"/>
          </a:p>
          <a:p>
            <a:pPr algn="l" rtl="0"/>
            <a:endParaRPr lang="en-US" sz="2500" dirty="0"/>
          </a:p>
          <a:p>
            <a:pPr algn="l" rtl="0"/>
            <a:endParaRPr lang="en-US" sz="2500" dirty="0"/>
          </a:p>
          <a:p>
            <a:pPr algn="l" rtl="0"/>
            <a:endParaRPr lang="en-US" sz="2500" dirty="0"/>
          </a:p>
          <a:p>
            <a:pPr marL="0" indent="0" algn="l" rtl="0">
              <a:buNone/>
            </a:pPr>
            <a:endParaRPr lang="en-US" sz="2500" dirty="0"/>
          </a:p>
          <a:p>
            <a:pPr marL="0" indent="0" algn="l" rtl="0">
              <a:buNone/>
            </a:pPr>
            <a:endParaRPr lang="en-US" sz="2500" dirty="0"/>
          </a:p>
          <a:p>
            <a:pPr marL="0" indent="0" algn="l" rtl="0">
              <a:buNone/>
            </a:pPr>
            <a:endParaRPr lang="en-US" sz="2500" dirty="0"/>
          </a:p>
          <a:p>
            <a:pPr algn="l" rtl="0"/>
            <a:r>
              <a:rPr lang="en-US" sz="2500" dirty="0"/>
              <a:t>The recurrent network can be converted into a feed forward network by </a:t>
            </a:r>
            <a:r>
              <a:rPr lang="en-US" sz="2500" b="1" dirty="0"/>
              <a:t>unfolding over time</a:t>
            </a:r>
            <a:endParaRPr lang="en-US" sz="2500" dirty="0"/>
          </a:p>
        </p:txBody>
      </p:sp>
    </p:spTree>
    <p:extLst>
      <p:ext uri="{BB962C8B-B14F-4D97-AF65-F5344CB8AC3E}">
        <p14:creationId xmlns:p14="http://schemas.microsoft.com/office/powerpoint/2010/main" val="277231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Back Propagation Through Time</a:t>
            </a:r>
            <a:endParaRPr lang="he-IL" dirty="0"/>
          </a:p>
        </p:txBody>
      </p:sp>
      <p:sp>
        <p:nvSpPr>
          <p:cNvPr id="3" name="מציין מיקום תוכן 2"/>
          <p:cNvSpPr>
            <a:spLocks noGrp="1"/>
          </p:cNvSpPr>
          <p:nvPr>
            <p:ph idx="1"/>
          </p:nvPr>
        </p:nvSpPr>
        <p:spPr/>
        <p:txBody>
          <a:bodyPr>
            <a:normAutofit/>
          </a:bodyPr>
          <a:lstStyle/>
          <a:p>
            <a:pPr algn="l" rtl="0"/>
            <a:r>
              <a:rPr lang="en-US" sz="2500" dirty="0"/>
              <a:t>BPTT learning algorithm is an extension of standard backpropagation that performs gradients descent on an unfolded network.</a:t>
            </a:r>
          </a:p>
          <a:p>
            <a:pPr marL="0" indent="0">
              <a:buNone/>
            </a:pPr>
            <a:endParaRPr lang="en-US" sz="2500" dirty="0"/>
          </a:p>
          <a:p>
            <a:pPr algn="l" rtl="0"/>
            <a:r>
              <a:rPr lang="en-US" sz="2500" dirty="0"/>
              <a:t>The gradient descent weight updates have contributions from each time step. </a:t>
            </a:r>
          </a:p>
          <a:p>
            <a:pPr marL="0" indent="0">
              <a:buNone/>
            </a:pPr>
            <a:endParaRPr lang="en-US" sz="2500" dirty="0"/>
          </a:p>
          <a:p>
            <a:pPr algn="l" rtl="0"/>
            <a:r>
              <a:rPr lang="en-US" sz="2500" dirty="0"/>
              <a:t>The errors have to be back-propagated through time as well as through the network</a:t>
            </a:r>
          </a:p>
          <a:p>
            <a:pPr algn="l" rtl="0"/>
            <a:endParaRPr lang="en-US" sz="2500" dirty="0"/>
          </a:p>
          <a:p>
            <a:pPr algn="l" rtl="0"/>
            <a:endParaRPr lang="en-US" sz="2500" dirty="0"/>
          </a:p>
          <a:p>
            <a:pPr marL="0" indent="0" algn="ctr">
              <a:buNone/>
            </a:pPr>
            <a:endParaRPr lang="en-US" sz="2000" dirty="0"/>
          </a:p>
          <a:p>
            <a:pPr marL="0" indent="0" algn="ctr">
              <a:buNone/>
            </a:pPr>
            <a:endParaRPr lang="en-US" sz="2200" dirty="0"/>
          </a:p>
          <a:p>
            <a:pPr marL="0" indent="0" algn="ctr">
              <a:buNone/>
            </a:pPr>
            <a:endParaRPr lang="en-US" sz="2000"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13</a:t>
            </a:fld>
            <a:endParaRPr lang="he-IL"/>
          </a:p>
        </p:txBody>
      </p:sp>
      <p:sp>
        <p:nvSpPr>
          <p:cNvPr id="7" name="TextBox 6"/>
          <p:cNvSpPr txBox="1"/>
          <p:nvPr/>
        </p:nvSpPr>
        <p:spPr>
          <a:xfrm>
            <a:off x="-1035035" y="335699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470309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ADDB-4703-494D-AED6-97950F40B9C8}"/>
              </a:ext>
            </a:extLst>
          </p:cNvPr>
          <p:cNvSpPr>
            <a:spLocks noGrp="1"/>
          </p:cNvSpPr>
          <p:nvPr>
            <p:ph type="title"/>
          </p:nvPr>
        </p:nvSpPr>
        <p:spPr/>
        <p:txBody>
          <a:bodyPr/>
          <a:lstStyle/>
          <a:p>
            <a:r>
              <a:rPr lang="en-US" dirty="0"/>
              <a:t>Unfolded RNN, with additional information from the RNN equation</a:t>
            </a:r>
          </a:p>
        </p:txBody>
      </p:sp>
      <p:pic>
        <p:nvPicPr>
          <p:cNvPr id="5" name="Content Placeholder 4">
            <a:extLst>
              <a:ext uri="{FF2B5EF4-FFF2-40B4-BE49-F238E27FC236}">
                <a16:creationId xmlns:a16="http://schemas.microsoft.com/office/drawing/2014/main" id="{C07F00E0-F40A-4FB7-B1C8-AC1499CC2BEB}"/>
              </a:ext>
            </a:extLst>
          </p:cNvPr>
          <p:cNvPicPr>
            <a:picLocks noGrp="1" noChangeAspect="1"/>
          </p:cNvPicPr>
          <p:nvPr>
            <p:ph idx="1"/>
          </p:nvPr>
        </p:nvPicPr>
        <p:blipFill>
          <a:blip r:embed="rId2"/>
          <a:stretch>
            <a:fillRect/>
          </a:stretch>
        </p:blipFill>
        <p:spPr>
          <a:xfrm>
            <a:off x="3143250" y="1967706"/>
            <a:ext cx="5905500" cy="4067175"/>
          </a:xfrm>
          <a:prstGeom prst="rect">
            <a:avLst/>
          </a:prstGeom>
        </p:spPr>
      </p:pic>
      <p:sp>
        <p:nvSpPr>
          <p:cNvPr id="4" name="Slide Number Placeholder 3">
            <a:extLst>
              <a:ext uri="{FF2B5EF4-FFF2-40B4-BE49-F238E27FC236}">
                <a16:creationId xmlns:a16="http://schemas.microsoft.com/office/drawing/2014/main" id="{E30C814D-2270-4792-931C-F7DEF1466172}"/>
              </a:ext>
            </a:extLst>
          </p:cNvPr>
          <p:cNvSpPr>
            <a:spLocks noGrp="1"/>
          </p:cNvSpPr>
          <p:nvPr>
            <p:ph type="sldNum" sz="quarter" idx="12"/>
          </p:nvPr>
        </p:nvSpPr>
        <p:spPr/>
        <p:txBody>
          <a:bodyPr/>
          <a:lstStyle/>
          <a:p>
            <a:fld id="{B1384DE6-1247-4793-92EB-DB727468149E}" type="slidenum">
              <a:rPr lang="he-IL" smtClean="0"/>
              <a:t>14</a:t>
            </a:fld>
            <a:endParaRPr lang="he-IL"/>
          </a:p>
        </p:txBody>
      </p:sp>
    </p:spTree>
    <p:extLst>
      <p:ext uri="{BB962C8B-B14F-4D97-AF65-F5344CB8AC3E}">
        <p14:creationId xmlns:p14="http://schemas.microsoft.com/office/powerpoint/2010/main" val="161588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DDFE-CF9A-4252-B46C-79D76A3DF615}"/>
              </a:ext>
            </a:extLst>
          </p:cNvPr>
          <p:cNvSpPr>
            <a:spLocks noGrp="1"/>
          </p:cNvSpPr>
          <p:nvPr>
            <p:ph type="title"/>
          </p:nvPr>
        </p:nvSpPr>
        <p:spPr/>
        <p:txBody>
          <a:bodyPr>
            <a:normAutofit fontScale="90000"/>
          </a:bodyPr>
          <a:lstStyle/>
          <a:p>
            <a:r>
              <a:rPr lang="en-US" dirty="0"/>
              <a:t>Backpropagation algorithm in RNN is similar to the standard. Only difference is we summarize the gradients of the error for all time steps.</a:t>
            </a:r>
          </a:p>
        </p:txBody>
      </p:sp>
      <p:pic>
        <p:nvPicPr>
          <p:cNvPr id="8" name="Content Placeholder 7">
            <a:extLst>
              <a:ext uri="{FF2B5EF4-FFF2-40B4-BE49-F238E27FC236}">
                <a16:creationId xmlns:a16="http://schemas.microsoft.com/office/drawing/2014/main" id="{FEBEE0F4-6EBC-4E88-96F0-4E7D8EB02EE4}"/>
              </a:ext>
            </a:extLst>
          </p:cNvPr>
          <p:cNvPicPr>
            <a:picLocks noGrp="1" noChangeAspect="1"/>
          </p:cNvPicPr>
          <p:nvPr>
            <p:ph idx="1"/>
          </p:nvPr>
        </p:nvPicPr>
        <p:blipFill>
          <a:blip r:embed="rId2"/>
          <a:stretch>
            <a:fillRect/>
          </a:stretch>
        </p:blipFill>
        <p:spPr>
          <a:xfrm>
            <a:off x="2767428" y="2301294"/>
            <a:ext cx="6657143" cy="3400000"/>
          </a:xfrm>
          <a:prstGeom prst="rect">
            <a:avLst/>
          </a:prstGeom>
        </p:spPr>
      </p:pic>
      <p:sp>
        <p:nvSpPr>
          <p:cNvPr id="4" name="Slide Number Placeholder 3">
            <a:extLst>
              <a:ext uri="{FF2B5EF4-FFF2-40B4-BE49-F238E27FC236}">
                <a16:creationId xmlns:a16="http://schemas.microsoft.com/office/drawing/2014/main" id="{D9E3752B-34F0-4458-AC2E-A6C0E5796C29}"/>
              </a:ext>
            </a:extLst>
          </p:cNvPr>
          <p:cNvSpPr>
            <a:spLocks noGrp="1"/>
          </p:cNvSpPr>
          <p:nvPr>
            <p:ph type="sldNum" sz="quarter" idx="12"/>
          </p:nvPr>
        </p:nvSpPr>
        <p:spPr/>
        <p:txBody>
          <a:bodyPr/>
          <a:lstStyle/>
          <a:p>
            <a:fld id="{B1384DE6-1247-4793-92EB-DB727468149E}" type="slidenum">
              <a:rPr lang="he-IL" smtClean="0"/>
              <a:t>15</a:t>
            </a:fld>
            <a:endParaRPr lang="he-IL"/>
          </a:p>
        </p:txBody>
      </p:sp>
    </p:spTree>
    <p:extLst>
      <p:ext uri="{BB962C8B-B14F-4D97-AF65-F5344CB8AC3E}">
        <p14:creationId xmlns:p14="http://schemas.microsoft.com/office/powerpoint/2010/main" val="168561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RNN Backward Pass</a:t>
            </a:r>
          </a:p>
        </p:txBody>
      </p:sp>
      <p:sp>
        <p:nvSpPr>
          <p:cNvPr id="3" name="מציין מיקום תוכן 2"/>
          <p:cNvSpPr>
            <a:spLocks noGrp="1"/>
          </p:cNvSpPr>
          <p:nvPr>
            <p:ph idx="1"/>
          </p:nvPr>
        </p:nvSpPr>
        <p:spPr>
          <a:xfrm>
            <a:off x="1703513" y="1597322"/>
            <a:ext cx="8402057" cy="5069160"/>
          </a:xfrm>
        </p:spPr>
        <p:txBody>
          <a:bodyPr>
            <a:normAutofit/>
          </a:bodyPr>
          <a:lstStyle/>
          <a:p>
            <a:pPr algn="l" rtl="0"/>
            <a:r>
              <a:rPr lang="en-US" sz="2500" dirty="0"/>
              <a:t>For recurrent networks, the loss function depends on the activation of the hidden layer through its influence on the output layer </a:t>
            </a:r>
            <a:r>
              <a:rPr lang="en-US" sz="2500" b="1" dirty="0"/>
              <a:t>and</a:t>
            </a:r>
            <a:r>
              <a:rPr lang="en-US" sz="2500" dirty="0"/>
              <a:t> through its influence on the hidden layer at the next step.</a:t>
            </a:r>
          </a:p>
          <a:p>
            <a:pPr algn="l" rtl="0"/>
            <a:endParaRPr lang="en-US" sz="2500" dirty="0"/>
          </a:p>
          <a:p>
            <a:pPr marL="0" indent="0" algn="ctr">
              <a:buNone/>
            </a:pPr>
            <a:endParaRPr lang="en-US" sz="2500" dirty="0"/>
          </a:p>
          <a:p>
            <a:pPr marL="0" indent="0" algn="ctr">
              <a:buNone/>
            </a:pPr>
            <a:endParaRPr lang="en-US" sz="2500" dirty="0"/>
          </a:p>
          <a:p>
            <a:pPr marL="0" indent="0">
              <a:buNone/>
            </a:pPr>
            <a:endParaRPr lang="en-US" sz="2500" dirty="0"/>
          </a:p>
          <a:p>
            <a:pPr marL="0" indent="0" algn="ctr">
              <a:buNone/>
            </a:pPr>
            <a:endParaRPr lang="en-US" sz="2500" dirty="0"/>
          </a:p>
        </p:txBody>
      </p:sp>
      <p:sp>
        <p:nvSpPr>
          <p:cNvPr id="6" name="מציין מיקום של מספר שקופית 5"/>
          <p:cNvSpPr>
            <a:spLocks noGrp="1"/>
          </p:cNvSpPr>
          <p:nvPr>
            <p:ph type="sldNum" sz="quarter" idx="12"/>
          </p:nvPr>
        </p:nvSpPr>
        <p:spPr>
          <a:xfrm>
            <a:off x="10058400" y="5734050"/>
            <a:ext cx="609600" cy="520700"/>
          </a:xfrm>
        </p:spPr>
        <p:txBody>
          <a:bodyPr/>
          <a:lstStyle/>
          <a:p>
            <a:fld id="{B1384DE6-1247-4793-92EB-DB727468149E}" type="slidenum">
              <a:rPr lang="he-IL" smtClean="0"/>
              <a:t>16</a:t>
            </a:fld>
            <a:endParaRPr lang="he-IL"/>
          </a:p>
        </p:txBody>
      </p:sp>
    </p:spTree>
    <p:extLst>
      <p:ext uri="{BB962C8B-B14F-4D97-AF65-F5344CB8AC3E}">
        <p14:creationId xmlns:p14="http://schemas.microsoft.com/office/powerpoint/2010/main" val="2015732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Vanishing Gradients</a:t>
            </a:r>
            <a:endParaRPr lang="he-IL" dirty="0"/>
          </a:p>
        </p:txBody>
      </p:sp>
      <p:sp>
        <p:nvSpPr>
          <p:cNvPr id="5" name="מציין מיקום תוכן 4"/>
          <p:cNvSpPr>
            <a:spLocks noGrp="1"/>
          </p:cNvSpPr>
          <p:nvPr>
            <p:ph idx="1"/>
          </p:nvPr>
        </p:nvSpPr>
        <p:spPr/>
        <p:txBody>
          <a:bodyPr/>
          <a:lstStyle/>
          <a:p>
            <a:endParaRPr lang="en-US" dirty="0"/>
          </a:p>
          <a:p>
            <a:endParaRPr lang="en-US" dirty="0"/>
          </a:p>
        </p:txBody>
      </p:sp>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17</a:t>
            </a:fld>
            <a:endParaRPr lang="he-IL"/>
          </a:p>
        </p:txBody>
      </p:sp>
      <p:pic>
        <p:nvPicPr>
          <p:cNvPr id="3076" name="Picture 4" descr="Alt tex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484784"/>
            <a:ext cx="6552728" cy="5068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280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Vanishing Gradients</a:t>
            </a:r>
            <a:endParaRPr lang="he-IL" dirty="0"/>
          </a:p>
        </p:txBody>
      </p:sp>
      <p:pic>
        <p:nvPicPr>
          <p:cNvPr id="4" name="Picture 40" descr="http://nn.readthedocs.org/en/rtd/image/tanh.png"/>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bwMode="auto">
          <a:xfrm>
            <a:off x="3195108" y="1825625"/>
            <a:ext cx="5801784" cy="4351338"/>
          </a:xfrm>
          <a:prstGeom prst="rect">
            <a:avLst/>
          </a:prstGeom>
          <a:noFill/>
          <a:ln>
            <a:noFill/>
          </a:ln>
        </p:spPr>
      </p:pic>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18</a:t>
            </a:fld>
            <a:endParaRPr lang="he-IL"/>
          </a:p>
        </p:txBody>
      </p:sp>
    </p:spTree>
    <p:extLst>
      <p:ext uri="{BB962C8B-B14F-4D97-AF65-F5344CB8AC3E}">
        <p14:creationId xmlns:p14="http://schemas.microsoft.com/office/powerpoint/2010/main" val="376015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pPr rtl="0"/>
            <a:r>
              <a:rPr lang="en-US" dirty="0"/>
              <a:t>Outline - LSTM</a:t>
            </a:r>
            <a:endParaRPr lang="he-IL" dirty="0"/>
          </a:p>
        </p:txBody>
      </p:sp>
      <p:sp>
        <p:nvSpPr>
          <p:cNvPr id="3" name="מציין מיקום תוכן 2"/>
          <p:cNvSpPr>
            <a:spLocks noGrp="1"/>
          </p:cNvSpPr>
          <p:nvPr>
            <p:ph idx="1"/>
          </p:nvPr>
        </p:nvSpPr>
        <p:spPr/>
        <p:txBody>
          <a:bodyPr>
            <a:normAutofit/>
          </a:bodyPr>
          <a:lstStyle/>
          <a:p>
            <a:pPr algn="l" rtl="0"/>
            <a:r>
              <a:rPr lang="en-US" sz="2500" dirty="0"/>
              <a:t>Introduction</a:t>
            </a:r>
          </a:p>
          <a:p>
            <a:pPr algn="l" rtl="0"/>
            <a:r>
              <a:rPr lang="en-US" sz="2500" dirty="0"/>
              <a:t>Motivation</a:t>
            </a:r>
          </a:p>
          <a:p>
            <a:pPr algn="l" rtl="0"/>
            <a:r>
              <a:rPr lang="en-US" sz="2500" dirty="0"/>
              <a:t>RNN architecture</a:t>
            </a:r>
          </a:p>
          <a:p>
            <a:pPr algn="l" rtl="0"/>
            <a:r>
              <a:rPr lang="en-US" sz="2500" dirty="0"/>
              <a:t>RNN problems</a:t>
            </a:r>
          </a:p>
          <a:p>
            <a:pPr algn="l" rtl="0"/>
            <a:r>
              <a:rPr lang="en-US" sz="3600" dirty="0">
                <a:solidFill>
                  <a:srgbClr val="FF0000"/>
                </a:solidFill>
              </a:rPr>
              <a:t>Long Short Term Memory</a:t>
            </a:r>
          </a:p>
          <a:p>
            <a:pPr algn="l" rtl="0"/>
            <a:r>
              <a:rPr lang="en-US" sz="2500" dirty="0"/>
              <a:t>How LSTM solves the problem</a:t>
            </a:r>
          </a:p>
          <a:p>
            <a:pPr algn="l" rtl="0"/>
            <a:r>
              <a:rPr lang="en-US" sz="2500" dirty="0"/>
              <a:t>Paper experiments</a:t>
            </a:r>
          </a:p>
          <a:p>
            <a:pPr algn="l" rtl="0"/>
            <a:r>
              <a:rPr lang="en-US" sz="2500" dirty="0"/>
              <a:t>Conclusions</a:t>
            </a:r>
            <a:endParaRPr lang="he-IL" sz="2500"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19</a:t>
            </a:fld>
            <a:endParaRPr lang="he-IL"/>
          </a:p>
        </p:txBody>
      </p:sp>
    </p:spTree>
    <p:extLst>
      <p:ext uri="{BB962C8B-B14F-4D97-AF65-F5344CB8AC3E}">
        <p14:creationId xmlns:p14="http://schemas.microsoft.com/office/powerpoint/2010/main" val="59602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Outline</a:t>
            </a:r>
            <a:endParaRPr lang="he-IL" dirty="0"/>
          </a:p>
        </p:txBody>
      </p:sp>
      <p:sp>
        <p:nvSpPr>
          <p:cNvPr id="3" name="מציין מיקום תוכן 2"/>
          <p:cNvSpPr>
            <a:spLocks noGrp="1"/>
          </p:cNvSpPr>
          <p:nvPr>
            <p:ph idx="1"/>
          </p:nvPr>
        </p:nvSpPr>
        <p:spPr/>
        <p:txBody>
          <a:bodyPr>
            <a:normAutofit fontScale="85000" lnSpcReduction="20000"/>
          </a:bodyPr>
          <a:lstStyle/>
          <a:p>
            <a:pPr algn="l" rtl="0">
              <a:lnSpc>
                <a:spcPct val="150000"/>
              </a:lnSpc>
            </a:pPr>
            <a:r>
              <a:rPr lang="en-US" sz="2500" dirty="0"/>
              <a:t>Introduction</a:t>
            </a:r>
          </a:p>
          <a:p>
            <a:pPr algn="l" rtl="0">
              <a:lnSpc>
                <a:spcPct val="150000"/>
              </a:lnSpc>
            </a:pPr>
            <a:r>
              <a:rPr lang="en-US" sz="2500" dirty="0"/>
              <a:t>Motivation</a:t>
            </a:r>
          </a:p>
          <a:p>
            <a:pPr algn="l" rtl="0">
              <a:lnSpc>
                <a:spcPct val="150000"/>
              </a:lnSpc>
            </a:pPr>
            <a:r>
              <a:rPr lang="en-US" sz="2500" dirty="0"/>
              <a:t>RNN architecture</a:t>
            </a:r>
          </a:p>
          <a:p>
            <a:pPr algn="l" rtl="0">
              <a:lnSpc>
                <a:spcPct val="150000"/>
              </a:lnSpc>
            </a:pPr>
            <a:r>
              <a:rPr lang="en-US" sz="2500" dirty="0"/>
              <a:t>RNN problems</a:t>
            </a:r>
          </a:p>
          <a:p>
            <a:pPr algn="l" rtl="0">
              <a:lnSpc>
                <a:spcPct val="150000"/>
              </a:lnSpc>
            </a:pPr>
            <a:r>
              <a:rPr lang="en-US" sz="2500" dirty="0"/>
              <a:t>LSTM</a:t>
            </a:r>
          </a:p>
          <a:p>
            <a:pPr algn="l" rtl="0">
              <a:lnSpc>
                <a:spcPct val="150000"/>
              </a:lnSpc>
            </a:pPr>
            <a:r>
              <a:rPr lang="en-US" sz="2500" dirty="0"/>
              <a:t>How LSTM solves the problem</a:t>
            </a:r>
          </a:p>
          <a:p>
            <a:pPr algn="l" rtl="0">
              <a:lnSpc>
                <a:spcPct val="150000"/>
              </a:lnSpc>
            </a:pPr>
            <a:r>
              <a:rPr lang="en-US" sz="2500" dirty="0"/>
              <a:t>Paper experiments</a:t>
            </a:r>
          </a:p>
          <a:p>
            <a:pPr algn="l" rtl="0">
              <a:lnSpc>
                <a:spcPct val="150000"/>
              </a:lnSpc>
            </a:pPr>
            <a:r>
              <a:rPr lang="en-US" sz="2500" dirty="0"/>
              <a:t>Conclusions</a:t>
            </a:r>
            <a:endParaRPr lang="he-IL" sz="2500"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2</a:t>
            </a:fld>
            <a:endParaRPr lang="he-IL"/>
          </a:p>
        </p:txBody>
      </p:sp>
    </p:spTree>
    <p:extLst>
      <p:ext uri="{BB962C8B-B14F-4D97-AF65-F5344CB8AC3E}">
        <p14:creationId xmlns:p14="http://schemas.microsoft.com/office/powerpoint/2010/main" val="1610118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 introduction</a:t>
            </a:r>
            <a:endParaRPr lang="he-IL" dirty="0"/>
          </a:p>
        </p:txBody>
      </p:sp>
      <p:sp>
        <p:nvSpPr>
          <p:cNvPr id="3" name="מציין מיקום תוכן 2"/>
          <p:cNvSpPr>
            <a:spLocks noGrp="1"/>
          </p:cNvSpPr>
          <p:nvPr>
            <p:ph idx="1"/>
          </p:nvPr>
        </p:nvSpPr>
        <p:spPr>
          <a:xfrm>
            <a:off x="1981200" y="1600200"/>
            <a:ext cx="7467600" cy="3196952"/>
          </a:xfrm>
        </p:spPr>
        <p:txBody>
          <a:bodyPr>
            <a:normAutofit/>
          </a:bodyPr>
          <a:lstStyle/>
          <a:p>
            <a:pPr algn="l" rtl="0"/>
            <a:r>
              <a:rPr lang="en-US" sz="2500" dirty="0"/>
              <a:t>LSTM was invented to solve the vanishing gradients problem.</a:t>
            </a:r>
          </a:p>
          <a:p>
            <a:pPr algn="l" rtl="0"/>
            <a:r>
              <a:rPr lang="en-US" sz="2500" dirty="0"/>
              <a:t>LSTM maintain a more constant error flow in the backpropagation process.</a:t>
            </a:r>
          </a:p>
          <a:p>
            <a:pPr algn="l" rtl="0"/>
            <a:r>
              <a:rPr lang="en-US" sz="2500" dirty="0"/>
              <a:t>LSTM can learn over more than 1000 time steps , and thus can handle large sequences that are linked remotely.</a:t>
            </a:r>
          </a:p>
          <a:p>
            <a:pPr algn="l" rtl="0"/>
            <a:endParaRPr lang="he-IL" sz="2500"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20</a:t>
            </a:fld>
            <a:endParaRPr lang="he-IL"/>
          </a:p>
        </p:txBody>
      </p:sp>
    </p:spTree>
    <p:extLst>
      <p:ext uri="{BB962C8B-B14F-4D97-AF65-F5344CB8AC3E}">
        <p14:creationId xmlns:p14="http://schemas.microsoft.com/office/powerpoint/2010/main" val="54260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 same idea as RNN</a:t>
            </a:r>
            <a:endParaRPr lang="he-IL" dirty="0"/>
          </a:p>
        </p:txBody>
      </p:sp>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21</a:t>
            </a:fld>
            <a:endParaRPr lang="he-IL"/>
          </a:p>
        </p:txBody>
      </p:sp>
      <p:sp>
        <p:nvSpPr>
          <p:cNvPr id="11" name="Rectangle 10"/>
          <p:cNvSpPr/>
          <p:nvPr/>
        </p:nvSpPr>
        <p:spPr>
          <a:xfrm>
            <a:off x="4391731" y="3419294"/>
            <a:ext cx="3024336" cy="1224136"/>
          </a:xfrm>
          <a:prstGeom prst="rect">
            <a:avLst/>
          </a:prstGeom>
          <a:noFill/>
          <a:ln>
            <a:solidFill>
              <a:schemeClr val="tx1">
                <a:lumMod val="75000"/>
                <a:lumOff val="25000"/>
              </a:schemeClr>
            </a:solidFill>
          </a:ln>
        </p:spPr>
        <p:style>
          <a:lnRef idx="2">
            <a:schemeClr val="accent4"/>
          </a:lnRef>
          <a:fillRef idx="1">
            <a:schemeClr val="lt1"/>
          </a:fillRef>
          <a:effectRef idx="0">
            <a:schemeClr val="accent4"/>
          </a:effectRef>
          <a:fontRef idx="minor">
            <a:schemeClr val="dk1"/>
          </a:fontRef>
        </p:style>
        <p:txBody>
          <a:bodyPr rtlCol="1" anchor="ctr"/>
          <a:lstStyle/>
          <a:p>
            <a:pPr algn="ctr"/>
            <a:endParaRPr lang="he-IL">
              <a:solidFill>
                <a:prstClr val="black"/>
              </a:solidFill>
            </a:endParaRPr>
          </a:p>
        </p:txBody>
      </p:sp>
      <p:sp>
        <p:nvSpPr>
          <p:cNvPr id="12" name="Right Arrow 11"/>
          <p:cNvSpPr/>
          <p:nvPr/>
        </p:nvSpPr>
        <p:spPr>
          <a:xfrm>
            <a:off x="2783633" y="3846456"/>
            <a:ext cx="1427241" cy="36981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sp>
        <p:nvSpPr>
          <p:cNvPr id="13" name="Right Arrow 12"/>
          <p:cNvSpPr/>
          <p:nvPr/>
        </p:nvSpPr>
        <p:spPr>
          <a:xfrm>
            <a:off x="7596926" y="3846456"/>
            <a:ext cx="1427241" cy="36981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sp>
        <p:nvSpPr>
          <p:cNvPr id="14" name="Right Arrow 13"/>
          <p:cNvSpPr/>
          <p:nvPr/>
        </p:nvSpPr>
        <p:spPr>
          <a:xfrm rot="16200000">
            <a:off x="5190282" y="5319372"/>
            <a:ext cx="1427241" cy="36981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p:sp>
        <p:nvSpPr>
          <p:cNvPr id="15" name="Right Arrow 14"/>
          <p:cNvSpPr/>
          <p:nvPr/>
        </p:nvSpPr>
        <p:spPr>
          <a:xfrm rot="16200000">
            <a:off x="5190281" y="2373539"/>
            <a:ext cx="1427241" cy="369812"/>
          </a:xfrm>
          <a:prstGeom prst="rightArrow">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prstClr val="white"/>
              </a:solidFill>
            </a:endParaRPr>
          </a:p>
        </p:txBody>
      </p:sp>
      <mc:AlternateContent xmlns:mc="http://schemas.openxmlformats.org/markup-compatibility/2006">
        <mc:Choice xmlns:a14="http://schemas.microsoft.com/office/drawing/2010/main" Requires="a14">
          <p:sp>
            <p:nvSpPr>
              <p:cNvPr id="16" name="TextBox 15"/>
              <p:cNvSpPr txBox="1"/>
              <p:nvPr/>
            </p:nvSpPr>
            <p:spPr>
              <a:xfrm>
                <a:off x="1752542" y="3785141"/>
                <a:ext cx="840615" cy="492443"/>
              </a:xfrm>
              <a:prstGeom prst="rect">
                <a:avLst/>
              </a:prstGeom>
              <a:noFill/>
            </p:spPr>
            <p:txBody>
              <a:bodyPr wrap="none" lIns="0" tIns="0" rIns="0" bIns="0" rtlCol="1">
                <a:spAutoFit/>
              </a:bodyPr>
              <a:lstStyle/>
              <a:p>
                <a:pPr algn="l" rtl="0"/>
                <a14:m>
                  <m:oMathPara xmlns:m="http://schemas.openxmlformats.org/officeDocument/2006/math">
                    <m:oMathParaPr>
                      <m:jc m:val="centerGroup"/>
                    </m:oMathParaPr>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𝑠</m:t>
                          </m:r>
                        </m:e>
                        <m:sub>
                          <m:r>
                            <a:rPr lang="en-US" sz="3200" i="1">
                              <a:solidFill>
                                <a:prstClr val="black"/>
                              </a:solidFill>
                              <a:latin typeface="Cambria Math" panose="02040503050406030204" pitchFamily="18" charset="0"/>
                            </a:rPr>
                            <m:t>𝑡</m:t>
                          </m:r>
                          <m:r>
                            <a:rPr lang="en-US" sz="3200" i="1">
                              <a:solidFill>
                                <a:prstClr val="black"/>
                              </a:solidFill>
                              <a:latin typeface="Cambria Math" panose="02040503050406030204" pitchFamily="18" charset="0"/>
                            </a:rPr>
                            <m:t>−</m:t>
                          </m:r>
                          <m:r>
                            <a:rPr lang="en-US" sz="3200" i="1">
                              <a:solidFill>
                                <a:prstClr val="black"/>
                              </a:solidFill>
                              <a:latin typeface="Cambria Math" panose="02040503050406030204" pitchFamily="18" charset="0"/>
                            </a:rPr>
                            <m:t>1</m:t>
                          </m:r>
                        </m:sub>
                      </m:sSub>
                    </m:oMath>
                  </m:oMathPara>
                </a14:m>
                <a:endParaRPr lang="he-IL" sz="3200" dirty="0">
                  <a:solidFill>
                    <a:prstClr val="black"/>
                  </a:solidFill>
                </a:endParaRPr>
              </a:p>
            </p:txBody>
          </p:sp>
        </mc:Choice>
        <mc:Fallback>
          <p:sp>
            <p:nvSpPr>
              <p:cNvPr id="16" name="TextBox 15"/>
              <p:cNvSpPr txBox="1">
                <a:spLocks noRot="1" noChangeAspect="1" noMove="1" noResize="1" noEditPoints="1" noAdjustHandles="1" noChangeArrowheads="1" noChangeShapeType="1" noTextEdit="1"/>
              </p:cNvSpPr>
              <p:nvPr/>
            </p:nvSpPr>
            <p:spPr>
              <a:xfrm>
                <a:off x="1752542" y="3785141"/>
                <a:ext cx="840615"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9205025" y="3785141"/>
                <a:ext cx="840615" cy="492443"/>
              </a:xfrm>
              <a:prstGeom prst="rect">
                <a:avLst/>
              </a:prstGeom>
              <a:noFill/>
            </p:spPr>
            <p:txBody>
              <a:bodyPr wrap="none" lIns="0" tIns="0" rIns="0" bIns="0" rtlCol="1">
                <a:spAutoFit/>
              </a:bodyPr>
              <a:lstStyle/>
              <a:p>
                <a:pPr algn="l" rtl="0"/>
                <a14:m>
                  <m:oMathPara xmlns:m="http://schemas.openxmlformats.org/officeDocument/2006/math">
                    <m:oMathParaPr>
                      <m:jc m:val="centerGroup"/>
                    </m:oMathParaPr>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𝑠</m:t>
                          </m:r>
                        </m:e>
                        <m:sub>
                          <m:r>
                            <a:rPr lang="en-US" sz="3200" i="1">
                              <a:solidFill>
                                <a:prstClr val="black"/>
                              </a:solidFill>
                              <a:latin typeface="Cambria Math" panose="02040503050406030204" pitchFamily="18" charset="0"/>
                            </a:rPr>
                            <m:t>𝑡</m:t>
                          </m:r>
                          <m:r>
                            <a:rPr lang="en-US" sz="3200" i="1">
                              <a:solidFill>
                                <a:prstClr val="black"/>
                              </a:solidFill>
                              <a:latin typeface="Cambria Math" panose="02040503050406030204" pitchFamily="18" charset="0"/>
                            </a:rPr>
                            <m:t>+</m:t>
                          </m:r>
                          <m:r>
                            <a:rPr lang="en-US" sz="3200" i="1">
                              <a:solidFill>
                                <a:prstClr val="black"/>
                              </a:solidFill>
                              <a:latin typeface="Cambria Math" panose="02040503050406030204" pitchFamily="18" charset="0"/>
                            </a:rPr>
                            <m:t>1</m:t>
                          </m:r>
                        </m:sub>
                      </m:sSub>
                    </m:oMath>
                  </m:oMathPara>
                </a14:m>
                <a:endParaRPr lang="he-IL" sz="3200" dirty="0">
                  <a:solidFill>
                    <a:prstClr val="black"/>
                  </a:solidFill>
                </a:endParaRPr>
              </a:p>
            </p:txBody>
          </p:sp>
        </mc:Choice>
        <mc:Fallback>
          <p:sp>
            <p:nvSpPr>
              <p:cNvPr id="17" name="TextBox 16"/>
              <p:cNvSpPr txBox="1">
                <a:spLocks noRot="1" noChangeAspect="1" noMove="1" noResize="1" noEditPoints="1" noAdjustHandles="1" noChangeArrowheads="1" noChangeShapeType="1" noTextEdit="1"/>
              </p:cNvSpPr>
              <p:nvPr/>
            </p:nvSpPr>
            <p:spPr>
              <a:xfrm>
                <a:off x="9205025" y="3785141"/>
                <a:ext cx="840615" cy="492443"/>
              </a:xfrm>
              <a:prstGeom prst="rect">
                <a:avLst/>
              </a:prstGeom>
              <a:blipFill>
                <a:blip r:embed="rId4"/>
                <a:stretch>
                  <a:fillRect/>
                </a:stretch>
              </a:blipFill>
            </p:spPr>
            <p:txBody>
              <a:bodyPr/>
              <a:lstStyle/>
              <a:p>
                <a:r>
                  <a:rPr lang="en-US">
                    <a:noFill/>
                  </a:rPr>
                  <a:t> </a:t>
                </a:r>
              </a:p>
            </p:txBody>
          </p:sp>
        </mc:Fallback>
      </mc:AlternateContent>
      <p:sp>
        <p:nvSpPr>
          <p:cNvPr id="18" name="TextBox 17"/>
          <p:cNvSpPr txBox="1"/>
          <p:nvPr/>
        </p:nvSpPr>
        <p:spPr>
          <a:xfrm>
            <a:off x="5140710" y="3708196"/>
            <a:ext cx="1205843" cy="646331"/>
          </a:xfrm>
          <a:prstGeom prst="rect">
            <a:avLst/>
          </a:prstGeom>
          <a:noFill/>
        </p:spPr>
        <p:txBody>
          <a:bodyPr wrap="none" rtlCol="1">
            <a:spAutoFit/>
          </a:bodyPr>
          <a:lstStyle/>
          <a:p>
            <a:r>
              <a:rPr lang="en-US" sz="3600" dirty="0">
                <a:solidFill>
                  <a:prstClr val="black"/>
                </a:solidFill>
              </a:rPr>
              <a:t>LSTM</a:t>
            </a:r>
            <a:endParaRPr lang="he-IL" sz="3600" dirty="0">
              <a:solidFill>
                <a:prstClr val="black"/>
              </a:solidFill>
            </a:endParaRPr>
          </a:p>
        </p:txBody>
      </p:sp>
      <mc:AlternateContent xmlns:mc="http://schemas.openxmlformats.org/markup-compatibility/2006">
        <mc:Choice xmlns:a14="http://schemas.microsoft.com/office/drawing/2010/main" Requires="a14">
          <p:sp>
            <p:nvSpPr>
              <p:cNvPr id="19" name="TextBox 18"/>
              <p:cNvSpPr txBox="1"/>
              <p:nvPr/>
            </p:nvSpPr>
            <p:spPr>
              <a:xfrm>
                <a:off x="5715001" y="6365127"/>
                <a:ext cx="484363" cy="492443"/>
              </a:xfrm>
              <a:prstGeom prst="rect">
                <a:avLst/>
              </a:prstGeom>
              <a:noFill/>
            </p:spPr>
            <p:txBody>
              <a:bodyPr wrap="none" lIns="0" tIns="0" rIns="0" bIns="0" rtlCol="1">
                <a:spAutoFit/>
              </a:bodyPr>
              <a:lstStyle/>
              <a:p>
                <a:pPr algn="l" rtl="0"/>
                <a14:m>
                  <m:oMathPara xmlns:m="http://schemas.openxmlformats.org/officeDocument/2006/math">
                    <m:oMathParaPr>
                      <m:jc m:val="centerGroup"/>
                    </m:oMathParaPr>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𝑥</m:t>
                          </m:r>
                        </m:e>
                        <m:sub>
                          <m:r>
                            <a:rPr lang="en-US" sz="3200" i="1">
                              <a:solidFill>
                                <a:prstClr val="black"/>
                              </a:solidFill>
                              <a:latin typeface="Cambria Math" panose="02040503050406030204" pitchFamily="18" charset="0"/>
                            </a:rPr>
                            <m:t>𝑡</m:t>
                          </m:r>
                        </m:sub>
                      </m:sSub>
                    </m:oMath>
                  </m:oMathPara>
                </a14:m>
                <a:endParaRPr lang="he-IL" sz="3200" dirty="0">
                  <a:solidFill>
                    <a:prstClr val="black"/>
                  </a:solidFill>
                </a:endParaRPr>
              </a:p>
            </p:txBody>
          </p:sp>
        </mc:Choice>
        <mc:Fallback>
          <p:sp>
            <p:nvSpPr>
              <p:cNvPr id="19" name="TextBox 18"/>
              <p:cNvSpPr txBox="1">
                <a:spLocks noRot="1" noChangeAspect="1" noMove="1" noResize="1" noEditPoints="1" noAdjustHandles="1" noChangeArrowheads="1" noChangeShapeType="1" noTextEdit="1"/>
              </p:cNvSpPr>
              <p:nvPr/>
            </p:nvSpPr>
            <p:spPr>
              <a:xfrm>
                <a:off x="5715001" y="6365127"/>
                <a:ext cx="484363"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p:cNvSpPr txBox="1"/>
              <p:nvPr/>
            </p:nvSpPr>
            <p:spPr>
              <a:xfrm>
                <a:off x="5667328" y="1303719"/>
                <a:ext cx="487121" cy="492443"/>
              </a:xfrm>
              <a:prstGeom prst="rect">
                <a:avLst/>
              </a:prstGeom>
              <a:noFill/>
            </p:spPr>
            <p:txBody>
              <a:bodyPr wrap="none" lIns="0" tIns="0" rIns="0" bIns="0" rtlCol="1">
                <a:spAutoFit/>
              </a:bodyPr>
              <a:lstStyle/>
              <a:p>
                <a:pPr algn="l" rtl="0"/>
                <a14:m>
                  <m:oMathPara xmlns:m="http://schemas.openxmlformats.org/officeDocument/2006/math">
                    <m:oMathParaPr>
                      <m:jc m:val="centerGroup"/>
                    </m:oMathParaPr>
                    <m:oMath xmlns:m="http://schemas.openxmlformats.org/officeDocument/2006/math">
                      <m:sSub>
                        <m:sSubPr>
                          <m:ctrlPr>
                            <a:rPr lang="en-US" sz="3200" i="1">
                              <a:solidFill>
                                <a:prstClr val="black"/>
                              </a:solidFill>
                              <a:latin typeface="Cambria Math" panose="02040503050406030204" pitchFamily="18" charset="0"/>
                            </a:rPr>
                          </m:ctrlPr>
                        </m:sSubPr>
                        <m:e>
                          <m:r>
                            <a:rPr lang="en-US" sz="3200" i="1">
                              <a:solidFill>
                                <a:prstClr val="black"/>
                              </a:solidFill>
                              <a:latin typeface="Cambria Math" panose="02040503050406030204" pitchFamily="18" charset="0"/>
                            </a:rPr>
                            <m:t>𝑦</m:t>
                          </m:r>
                        </m:e>
                        <m:sub>
                          <m:r>
                            <a:rPr lang="en-US" sz="3200" i="1">
                              <a:solidFill>
                                <a:prstClr val="black"/>
                              </a:solidFill>
                              <a:latin typeface="Cambria Math" panose="02040503050406030204" pitchFamily="18" charset="0"/>
                            </a:rPr>
                            <m:t>𝑡</m:t>
                          </m:r>
                        </m:sub>
                      </m:sSub>
                    </m:oMath>
                  </m:oMathPara>
                </a14:m>
                <a:endParaRPr lang="he-IL" sz="3200" dirty="0">
                  <a:solidFill>
                    <a:prstClr val="black"/>
                  </a:solidFill>
                </a:endParaRPr>
              </a:p>
            </p:txBody>
          </p:sp>
        </mc:Choice>
        <mc:Fallback>
          <p:sp>
            <p:nvSpPr>
              <p:cNvPr id="22" name="TextBox 21"/>
              <p:cNvSpPr txBox="1">
                <a:spLocks noRot="1" noChangeAspect="1" noMove="1" noResize="1" noEditPoints="1" noAdjustHandles="1" noChangeArrowheads="1" noChangeShapeType="1" noTextEdit="1"/>
              </p:cNvSpPr>
              <p:nvPr/>
            </p:nvSpPr>
            <p:spPr>
              <a:xfrm>
                <a:off x="5667328" y="1303719"/>
                <a:ext cx="487121" cy="49244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57125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Architecture</a:t>
            </a:r>
            <a:endParaRPr lang="he-IL" dirty="0"/>
          </a:p>
        </p:txBody>
      </p:sp>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22</a:t>
            </a:fld>
            <a:endParaRPr lang="he-IL"/>
          </a:p>
        </p:txBody>
      </p:sp>
      <p:sp>
        <p:nvSpPr>
          <p:cNvPr id="4" name="Rectangle 3"/>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solidFill>
                <a:prstClr val="black"/>
              </a:solidFill>
            </a:endParaRPr>
          </a:p>
        </p:txBody>
      </p:sp>
      <p:sp>
        <p:nvSpPr>
          <p:cNvPr id="5" name="Rectangle 4"/>
          <p:cNvSpPr>
            <a:spLocks noChangeArrowheads="1"/>
          </p:cNvSpPr>
          <p:nvPr/>
        </p:nvSpPr>
        <p:spPr bwMode="auto">
          <a:xfrm>
            <a:off x="1524000" y="3202945"/>
            <a:ext cx="25199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he-IL" sz="1100">
                <a:solidFill>
                  <a:prstClr val="black"/>
                </a:solidFill>
                <a:latin typeface="Arial" pitchFamily="34" charset="0"/>
                <a:ea typeface="Calibri" pitchFamily="34" charset="0"/>
                <a:cs typeface="Arial" pitchFamily="34" charset="0"/>
              </a:rPr>
              <a:t> </a:t>
            </a:r>
            <a:r>
              <a:rPr lang="en-US" altLang="he-IL" sz="800">
                <a:solidFill>
                  <a:prstClr val="black"/>
                </a:solidFill>
                <a:latin typeface="Arial" pitchFamily="34" charset="0"/>
                <a:cs typeface="Arial" pitchFamily="34" charset="0"/>
              </a:rPr>
              <a:t> </a:t>
            </a:r>
            <a:endParaRPr lang="en-US" altLang="he-IL">
              <a:solidFill>
                <a:prstClr val="black"/>
              </a:solidFill>
              <a:latin typeface="Arial" pitchFamily="34" charset="0"/>
              <a:cs typeface="Arial" pitchFamily="34" charset="0"/>
            </a:endParaRPr>
          </a:p>
        </p:txBody>
      </p:sp>
      <p:sp>
        <p:nvSpPr>
          <p:cNvPr id="6" name="TextBox 5"/>
          <p:cNvSpPr txBox="1"/>
          <p:nvPr/>
        </p:nvSpPr>
        <p:spPr>
          <a:xfrm>
            <a:off x="1658954" y="1725776"/>
            <a:ext cx="7482882" cy="1631216"/>
          </a:xfrm>
          <a:prstGeom prst="rect">
            <a:avLst/>
          </a:prstGeom>
          <a:noFill/>
        </p:spPr>
        <p:txBody>
          <a:bodyPr wrap="none" rtlCol="1">
            <a:spAutoFit/>
          </a:bodyPr>
          <a:lstStyle/>
          <a:p>
            <a:pPr algn="l" rtl="0"/>
            <a:r>
              <a:rPr lang="en-US" sz="2500" dirty="0">
                <a:solidFill>
                  <a:prstClr val="black"/>
                </a:solidFill>
              </a:rPr>
              <a:t>Each memory cell contains a node with a self-connected</a:t>
            </a:r>
          </a:p>
          <a:p>
            <a:pPr algn="l" rtl="0"/>
            <a:r>
              <a:rPr lang="en-US" sz="2500" dirty="0">
                <a:solidFill>
                  <a:prstClr val="black"/>
                </a:solidFill>
              </a:rPr>
              <a:t>recurrent edge of fixed weight one, ensuring that the </a:t>
            </a:r>
          </a:p>
          <a:p>
            <a:pPr algn="l" rtl="0"/>
            <a:r>
              <a:rPr lang="en-US" sz="2500" dirty="0">
                <a:solidFill>
                  <a:prstClr val="black"/>
                </a:solidFill>
              </a:rPr>
              <a:t>gradient can pass across many time steps without</a:t>
            </a:r>
          </a:p>
          <a:p>
            <a:pPr algn="l" rtl="0"/>
            <a:r>
              <a:rPr lang="en-US" sz="2500" dirty="0">
                <a:solidFill>
                  <a:prstClr val="black"/>
                </a:solidFill>
              </a:rPr>
              <a:t>Vanishing – which is called CEC (constant error carousel)</a:t>
            </a:r>
            <a:endParaRPr lang="he-IL" sz="2500" dirty="0">
              <a:solidFill>
                <a:prstClr val="black"/>
              </a:solidFill>
            </a:endParaRPr>
          </a:p>
        </p:txBody>
      </p:sp>
      <p:pic>
        <p:nvPicPr>
          <p:cNvPr id="9" name="Picture 8"/>
          <p:cNvPicPr>
            <a:picLocks noChangeAspect="1"/>
          </p:cNvPicPr>
          <p:nvPr/>
        </p:nvPicPr>
        <p:blipFill>
          <a:blip r:embed="rId3"/>
          <a:stretch>
            <a:fillRect/>
          </a:stretch>
        </p:blipFill>
        <p:spPr>
          <a:xfrm>
            <a:off x="1972097" y="4185208"/>
            <a:ext cx="2657475" cy="1885950"/>
          </a:xfrm>
          <a:prstGeom prst="rect">
            <a:avLst/>
          </a:prstGeom>
        </p:spPr>
      </p:pic>
      <mc:AlternateContent xmlns:mc="http://schemas.openxmlformats.org/markup-compatibility/2006">
        <mc:Choice xmlns:a14="http://schemas.microsoft.com/office/drawing/2010/main" Requires="a14">
          <p:sp>
            <p:nvSpPr>
              <p:cNvPr id="18" name="TextBox 17"/>
              <p:cNvSpPr txBox="1"/>
              <p:nvPr/>
            </p:nvSpPr>
            <p:spPr>
              <a:xfrm>
                <a:off x="3055541" y="5344107"/>
                <a:ext cx="500202" cy="477054"/>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a:solidFill>
                            <a:prstClr val="black"/>
                          </a:solidFill>
                          <a:latin typeface="Cambria Math" panose="02040503050406030204" pitchFamily="18" charset="0"/>
                        </a:rPr>
                        <m:t>𝑄</m:t>
                      </m:r>
                    </m:oMath>
                  </m:oMathPara>
                </a14:m>
                <a:endParaRPr lang="he-IL" sz="2500" dirty="0">
                  <a:solidFill>
                    <a:prstClr val="black"/>
                  </a:solidFill>
                </a:endParaRPr>
              </a:p>
            </p:txBody>
          </p:sp>
        </mc:Choice>
        <mc:Fallback>
          <p:sp>
            <p:nvSpPr>
              <p:cNvPr id="18" name="TextBox 17"/>
              <p:cNvSpPr txBox="1">
                <a:spLocks noRot="1" noChangeAspect="1" noMove="1" noResize="1" noEditPoints="1" noAdjustHandles="1" noChangeArrowheads="1" noChangeShapeType="1" noTextEdit="1"/>
              </p:cNvSpPr>
              <p:nvPr/>
            </p:nvSpPr>
            <p:spPr>
              <a:xfrm>
                <a:off x="3055541" y="5344107"/>
                <a:ext cx="500202" cy="47705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3175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 activation functions</a:t>
            </a:r>
            <a:endParaRPr lang="he-IL" dirty="0"/>
          </a:p>
        </p:txBody>
      </p:sp>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23</a:t>
            </a:fld>
            <a:endParaRPr lang="he-IL"/>
          </a:p>
        </p:txBody>
      </p:sp>
      <mc:AlternateContent xmlns:mc="http://schemas.openxmlformats.org/markup-compatibility/2006">
        <mc:Choice xmlns:a14="http://schemas.microsoft.com/office/drawing/2010/main" Requires="a14">
          <p:sp>
            <p:nvSpPr>
              <p:cNvPr id="6" name="TextBox 5"/>
              <p:cNvSpPr txBox="1"/>
              <p:nvPr/>
            </p:nvSpPr>
            <p:spPr>
              <a:xfrm>
                <a:off x="1981200" y="1988840"/>
                <a:ext cx="5537734" cy="477054"/>
              </a:xfrm>
              <a:prstGeom prst="rect">
                <a:avLst/>
              </a:prstGeom>
              <a:noFill/>
            </p:spPr>
            <p:txBody>
              <a:bodyPr wrap="none" rtlCol="1">
                <a:spAutoFit/>
              </a:bodyPr>
              <a:lstStyle/>
              <a:p>
                <a:pPr algn="l" rtl="0"/>
                <a14:m>
                  <m:oMath xmlns:m="http://schemas.openxmlformats.org/officeDocument/2006/math">
                    <m:r>
                      <a:rPr lang="en-US" sz="2500" i="1">
                        <a:solidFill>
                          <a:prstClr val="black"/>
                        </a:solidFill>
                        <a:latin typeface="Cambria Math" panose="02040503050406030204" pitchFamily="18" charset="0"/>
                      </a:rPr>
                      <m:t>𝜎</m:t>
                    </m:r>
                  </m:oMath>
                </a14:m>
                <a:r>
                  <a:rPr lang="en-US" sz="2500" dirty="0">
                    <a:solidFill>
                      <a:prstClr val="black"/>
                    </a:solidFill>
                  </a:rPr>
                  <a:t> is the activation function of both gates:</a:t>
                </a:r>
                <a:endParaRPr lang="he-IL" sz="2500" dirty="0">
                  <a:solidFill>
                    <a:prstClr val="black"/>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1981200" y="1988840"/>
                <a:ext cx="5537734" cy="477054"/>
              </a:xfrm>
              <a:prstGeom prst="rect">
                <a:avLst/>
              </a:prstGeom>
              <a:blipFill>
                <a:blip r:embed="rId3"/>
                <a:stretch>
                  <a:fillRect t="-8861" r="-771" b="-291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351584" y="3623910"/>
                <a:ext cx="3052374" cy="883319"/>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a:solidFill>
                            <a:prstClr val="black"/>
                          </a:solidFill>
                          <a:latin typeface="Cambria Math" panose="02040503050406030204" pitchFamily="18" charset="0"/>
                        </a:rPr>
                        <m:t>𝜎</m:t>
                      </m:r>
                      <m:d>
                        <m:dPr>
                          <m:ctrlPr>
                            <a:rPr lang="en-US" sz="2500" i="1">
                              <a:solidFill>
                                <a:prstClr val="black"/>
                              </a:solidFill>
                              <a:latin typeface="Cambria Math" panose="02040503050406030204" pitchFamily="18" charset="0"/>
                            </a:rPr>
                          </m:ctrlPr>
                        </m:dPr>
                        <m:e>
                          <m:r>
                            <a:rPr lang="en-US" sz="2500" i="1">
                              <a:solidFill>
                                <a:prstClr val="black"/>
                              </a:solidFill>
                              <a:latin typeface="Cambria Math" panose="02040503050406030204" pitchFamily="18" charset="0"/>
                            </a:rPr>
                            <m:t>𝑥</m:t>
                          </m:r>
                        </m:e>
                      </m:d>
                      <m:r>
                        <a:rPr lang="en-US" sz="2500" i="1">
                          <a:solidFill>
                            <a:prstClr val="black"/>
                          </a:solidFill>
                          <a:latin typeface="Cambria Math" panose="02040503050406030204" pitchFamily="18" charset="0"/>
                        </a:rPr>
                        <m:t>=</m:t>
                      </m:r>
                      <m:f>
                        <m:fPr>
                          <m:ctrlPr>
                            <a:rPr lang="en-US" sz="2500" i="1">
                              <a:solidFill>
                                <a:prstClr val="black"/>
                              </a:solidFill>
                              <a:latin typeface="Cambria Math" panose="02040503050406030204" pitchFamily="18" charset="0"/>
                            </a:rPr>
                          </m:ctrlPr>
                        </m:fPr>
                        <m:num>
                          <m:r>
                            <a:rPr lang="en-US" sz="2500" i="1">
                              <a:solidFill>
                                <a:prstClr val="black"/>
                              </a:solidFill>
                              <a:latin typeface="Cambria Math" panose="02040503050406030204" pitchFamily="18" charset="0"/>
                            </a:rPr>
                            <m:t>1</m:t>
                          </m:r>
                        </m:num>
                        <m:den>
                          <m:r>
                            <a:rPr lang="en-US" sz="2500" i="1">
                              <a:solidFill>
                                <a:prstClr val="black"/>
                              </a:solidFill>
                              <a:latin typeface="Cambria Math" panose="02040503050406030204" pitchFamily="18" charset="0"/>
                            </a:rPr>
                            <m:t>1</m:t>
                          </m:r>
                          <m:r>
                            <a:rPr lang="en-US" sz="2500" i="1">
                              <a:solidFill>
                                <a:prstClr val="black"/>
                              </a:solidFill>
                              <a:latin typeface="Cambria Math" panose="02040503050406030204" pitchFamily="18" charset="0"/>
                            </a:rPr>
                            <m:t>+</m:t>
                          </m:r>
                          <m:r>
                            <m:rPr>
                              <m:sty m:val="p"/>
                            </m:rPr>
                            <a:rPr lang="en-US" sz="2500">
                              <a:solidFill>
                                <a:prstClr val="black"/>
                              </a:solidFill>
                              <a:latin typeface="Cambria Math" panose="02040503050406030204" pitchFamily="18" charset="0"/>
                            </a:rPr>
                            <m:t>exp</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𝑥</m:t>
                          </m:r>
                          <m:r>
                            <a:rPr lang="en-US" sz="2500" i="1">
                              <a:solidFill>
                                <a:prstClr val="black"/>
                              </a:solidFill>
                              <a:latin typeface="Cambria Math" panose="02040503050406030204" pitchFamily="18" charset="0"/>
                            </a:rPr>
                            <m:t>)</m:t>
                          </m:r>
                        </m:den>
                      </m:f>
                    </m:oMath>
                  </m:oMathPara>
                </a14:m>
                <a:endParaRPr lang="he-IL" sz="2500" dirty="0">
                  <a:solidFill>
                    <a:prstClr val="black"/>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2351584" y="3623910"/>
                <a:ext cx="3052374" cy="883319"/>
              </a:xfrm>
              <a:prstGeom prst="rect">
                <a:avLst/>
              </a:prstGeom>
              <a:blipFill>
                <a:blip r:embed="rId4"/>
                <a:stretch>
                  <a:fillRect/>
                </a:stretch>
              </a:blipFill>
            </p:spPr>
            <p:txBody>
              <a:bodyPr/>
              <a:lstStyle/>
              <a:p>
                <a:r>
                  <a:rPr lang="en-US">
                    <a:noFill/>
                  </a:rPr>
                  <a:t> </a:t>
                </a:r>
              </a:p>
            </p:txBody>
          </p:sp>
        </mc:Fallback>
      </mc:AlternateContent>
      <p:pic>
        <p:nvPicPr>
          <p:cNvPr id="10" name="Picture 9"/>
          <p:cNvPicPr>
            <a:picLocks noChangeAspect="1"/>
          </p:cNvPicPr>
          <p:nvPr/>
        </p:nvPicPr>
        <p:blipFill rotWithShape="1">
          <a:blip r:embed="rId5">
            <a:extLst>
              <a:ext uri="{28A0092B-C50C-407E-A947-70E740481C1C}">
                <a14:useLocalDpi xmlns:a14="http://schemas.microsoft.com/office/drawing/2010/main" val="0"/>
              </a:ext>
            </a:extLst>
          </a:blip>
          <a:srcRect l="7529" t="5300" r="6473" b="5998"/>
          <a:stretch/>
        </p:blipFill>
        <p:spPr>
          <a:xfrm>
            <a:off x="6312024" y="2589405"/>
            <a:ext cx="3816424" cy="2952328"/>
          </a:xfrm>
          <a:prstGeom prst="rect">
            <a:avLst/>
          </a:prstGeom>
        </p:spPr>
      </p:pic>
    </p:spTree>
    <p:extLst>
      <p:ext uri="{BB962C8B-B14F-4D97-AF65-F5344CB8AC3E}">
        <p14:creationId xmlns:p14="http://schemas.microsoft.com/office/powerpoint/2010/main" val="42109592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 activation functions</a:t>
            </a:r>
            <a:endParaRPr lang="he-IL"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24</a:t>
            </a:fld>
            <a:endParaRPr lang="he-IL"/>
          </a:p>
        </p:txBody>
      </p:sp>
      <mc:AlternateContent xmlns:mc="http://schemas.openxmlformats.org/markup-compatibility/2006">
        <mc:Choice xmlns:a14="http://schemas.microsoft.com/office/drawing/2010/main" Requires="a14">
          <p:sp>
            <p:nvSpPr>
              <p:cNvPr id="6" name="TextBox 5"/>
              <p:cNvSpPr txBox="1"/>
              <p:nvPr/>
            </p:nvSpPr>
            <p:spPr>
              <a:xfrm>
                <a:off x="1981201" y="1988840"/>
                <a:ext cx="5368201" cy="477054"/>
              </a:xfrm>
              <a:prstGeom prst="rect">
                <a:avLst/>
              </a:prstGeom>
              <a:noFill/>
            </p:spPr>
            <p:txBody>
              <a:bodyPr wrap="none" rtlCol="1">
                <a:spAutoFit/>
              </a:bodyPr>
              <a:lstStyle/>
              <a:p>
                <a:pPr algn="l" rtl="0"/>
                <a14:m>
                  <m:oMath xmlns:m="http://schemas.openxmlformats.org/officeDocument/2006/math">
                    <m:r>
                      <a:rPr lang="en-US" sz="2500" i="1">
                        <a:solidFill>
                          <a:prstClr val="black"/>
                        </a:solidFill>
                        <a:latin typeface="Cambria Math" panose="02040503050406030204" pitchFamily="18" charset="0"/>
                      </a:rPr>
                      <m:t>𝑔</m:t>
                    </m:r>
                  </m:oMath>
                </a14:m>
                <a:r>
                  <a:rPr lang="en-US" sz="2500" dirty="0">
                    <a:solidFill>
                      <a:prstClr val="black"/>
                    </a:solidFill>
                  </a:rPr>
                  <a:t> is the activation function of the input:</a:t>
                </a:r>
                <a:endParaRPr lang="he-IL" sz="2500" dirty="0">
                  <a:solidFill>
                    <a:prstClr val="black"/>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1981201" y="1988840"/>
                <a:ext cx="5368201" cy="477054"/>
              </a:xfrm>
              <a:prstGeom prst="rect">
                <a:avLst/>
              </a:prstGeom>
              <a:blipFill>
                <a:blip r:embed="rId3"/>
                <a:stretch>
                  <a:fillRect l="-341" t="-8861" r="-681" b="-291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351584" y="3623910"/>
                <a:ext cx="3622082" cy="883319"/>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a:solidFill>
                            <a:prstClr val="black"/>
                          </a:solidFill>
                          <a:latin typeface="Cambria Math" panose="02040503050406030204" pitchFamily="18" charset="0"/>
                        </a:rPr>
                        <m:t>𝑔</m:t>
                      </m:r>
                      <m:d>
                        <m:dPr>
                          <m:ctrlPr>
                            <a:rPr lang="en-US" sz="2500" i="1">
                              <a:solidFill>
                                <a:prstClr val="black"/>
                              </a:solidFill>
                              <a:latin typeface="Cambria Math" panose="02040503050406030204" pitchFamily="18" charset="0"/>
                            </a:rPr>
                          </m:ctrlPr>
                        </m:dPr>
                        <m:e>
                          <m:r>
                            <a:rPr lang="en-US" sz="2500" i="1">
                              <a:solidFill>
                                <a:prstClr val="black"/>
                              </a:solidFill>
                              <a:latin typeface="Cambria Math" panose="02040503050406030204" pitchFamily="18" charset="0"/>
                            </a:rPr>
                            <m:t>𝑥</m:t>
                          </m:r>
                        </m:e>
                      </m:d>
                      <m:r>
                        <a:rPr lang="en-US" sz="2500" i="1">
                          <a:solidFill>
                            <a:prstClr val="black"/>
                          </a:solidFill>
                          <a:latin typeface="Cambria Math" panose="02040503050406030204" pitchFamily="18" charset="0"/>
                        </a:rPr>
                        <m:t>=</m:t>
                      </m:r>
                      <m:f>
                        <m:fPr>
                          <m:ctrlPr>
                            <a:rPr lang="en-US" sz="2500" i="1">
                              <a:solidFill>
                                <a:prstClr val="black"/>
                              </a:solidFill>
                              <a:latin typeface="Cambria Math" panose="02040503050406030204" pitchFamily="18" charset="0"/>
                            </a:rPr>
                          </m:ctrlPr>
                        </m:fPr>
                        <m:num>
                          <m:r>
                            <a:rPr lang="en-US" sz="2500" i="1">
                              <a:solidFill>
                                <a:prstClr val="black"/>
                              </a:solidFill>
                              <a:latin typeface="Cambria Math" panose="02040503050406030204" pitchFamily="18" charset="0"/>
                            </a:rPr>
                            <m:t>2</m:t>
                          </m:r>
                        </m:num>
                        <m:den>
                          <m:r>
                            <a:rPr lang="en-US" sz="2500" i="1">
                              <a:solidFill>
                                <a:prstClr val="black"/>
                              </a:solidFill>
                              <a:latin typeface="Cambria Math" panose="02040503050406030204" pitchFamily="18" charset="0"/>
                            </a:rPr>
                            <m:t>1</m:t>
                          </m:r>
                          <m:r>
                            <a:rPr lang="en-US" sz="2500" i="1">
                              <a:solidFill>
                                <a:prstClr val="black"/>
                              </a:solidFill>
                              <a:latin typeface="Cambria Math" panose="02040503050406030204" pitchFamily="18" charset="0"/>
                            </a:rPr>
                            <m:t>+</m:t>
                          </m:r>
                          <m:r>
                            <m:rPr>
                              <m:sty m:val="p"/>
                            </m:rPr>
                            <a:rPr lang="en-US" sz="2500">
                              <a:solidFill>
                                <a:prstClr val="black"/>
                              </a:solidFill>
                              <a:latin typeface="Cambria Math" panose="02040503050406030204" pitchFamily="18" charset="0"/>
                            </a:rPr>
                            <m:t>exp</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𝑥</m:t>
                          </m:r>
                          <m:r>
                            <a:rPr lang="en-US" sz="2500" i="1">
                              <a:solidFill>
                                <a:prstClr val="black"/>
                              </a:solidFill>
                              <a:latin typeface="Cambria Math" panose="02040503050406030204" pitchFamily="18" charset="0"/>
                            </a:rPr>
                            <m:t>)</m:t>
                          </m:r>
                        </m:den>
                      </m:f>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1</m:t>
                      </m:r>
                    </m:oMath>
                  </m:oMathPara>
                </a14:m>
                <a:endParaRPr lang="he-IL" sz="2500" dirty="0">
                  <a:solidFill>
                    <a:prstClr val="black"/>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2351584" y="3623910"/>
                <a:ext cx="3622082" cy="883319"/>
              </a:xfrm>
              <a:prstGeom prst="rect">
                <a:avLst/>
              </a:prstGeom>
              <a:blipFill>
                <a:blip r:embed="rId4"/>
                <a:stretch>
                  <a:fillRect/>
                </a:stretch>
              </a:blipFill>
            </p:spPr>
            <p:txBody>
              <a:bodyPr/>
              <a:lstStyle/>
              <a:p>
                <a:r>
                  <a:rPr lang="en-US">
                    <a:noFill/>
                  </a:rPr>
                  <a:t> </a:t>
                </a:r>
              </a:p>
            </p:txBody>
          </p:sp>
        </mc:Fallback>
      </mc:AlternateContent>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8100" t="5399" r="8200" b="4602"/>
          <a:stretch/>
        </p:blipFill>
        <p:spPr>
          <a:xfrm>
            <a:off x="6384032" y="2636912"/>
            <a:ext cx="3660480" cy="2952000"/>
          </a:xfrm>
          <a:prstGeom prst="rect">
            <a:avLst/>
          </a:prstGeom>
        </p:spPr>
      </p:pic>
    </p:spTree>
    <p:extLst>
      <p:ext uri="{BB962C8B-B14F-4D97-AF65-F5344CB8AC3E}">
        <p14:creationId xmlns:p14="http://schemas.microsoft.com/office/powerpoint/2010/main" val="3551449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 activation functions</a:t>
            </a:r>
            <a:endParaRPr lang="he-IL"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25</a:t>
            </a:fld>
            <a:endParaRPr lang="he-IL"/>
          </a:p>
        </p:txBody>
      </p:sp>
      <mc:AlternateContent xmlns:mc="http://schemas.openxmlformats.org/markup-compatibility/2006">
        <mc:Choice xmlns:a14="http://schemas.microsoft.com/office/drawing/2010/main" Requires="a14">
          <p:sp>
            <p:nvSpPr>
              <p:cNvPr id="6" name="TextBox 5"/>
              <p:cNvSpPr txBox="1"/>
              <p:nvPr/>
            </p:nvSpPr>
            <p:spPr>
              <a:xfrm>
                <a:off x="1981200" y="1988840"/>
                <a:ext cx="5552546" cy="477054"/>
              </a:xfrm>
              <a:prstGeom prst="rect">
                <a:avLst/>
              </a:prstGeom>
              <a:noFill/>
            </p:spPr>
            <p:txBody>
              <a:bodyPr wrap="none" rtlCol="1">
                <a:spAutoFit/>
              </a:bodyPr>
              <a:lstStyle/>
              <a:p>
                <a:pPr algn="l" rtl="0"/>
                <a14:m>
                  <m:oMath xmlns:m="http://schemas.openxmlformats.org/officeDocument/2006/math">
                    <m:r>
                      <a:rPr lang="en-US" sz="2500" i="1">
                        <a:solidFill>
                          <a:prstClr val="black"/>
                        </a:solidFill>
                        <a:latin typeface="Cambria Math" panose="02040503050406030204" pitchFamily="18" charset="0"/>
                      </a:rPr>
                      <m:t>h</m:t>
                    </m:r>
                  </m:oMath>
                </a14:m>
                <a:r>
                  <a:rPr lang="en-US" sz="2500" dirty="0">
                    <a:solidFill>
                      <a:prstClr val="black"/>
                    </a:solidFill>
                  </a:rPr>
                  <a:t> is the activation function of the output:</a:t>
                </a:r>
                <a:endParaRPr lang="he-IL" sz="2500" dirty="0">
                  <a:solidFill>
                    <a:prstClr val="black"/>
                  </a:solidFill>
                </a:endParaRPr>
              </a:p>
            </p:txBody>
          </p:sp>
        </mc:Choice>
        <mc:Fallback>
          <p:sp>
            <p:nvSpPr>
              <p:cNvPr id="6" name="TextBox 5"/>
              <p:cNvSpPr txBox="1">
                <a:spLocks noRot="1" noChangeAspect="1" noMove="1" noResize="1" noEditPoints="1" noAdjustHandles="1" noChangeArrowheads="1" noChangeShapeType="1" noTextEdit="1"/>
              </p:cNvSpPr>
              <p:nvPr/>
            </p:nvSpPr>
            <p:spPr>
              <a:xfrm>
                <a:off x="1981200" y="1988840"/>
                <a:ext cx="5552546" cy="477054"/>
              </a:xfrm>
              <a:prstGeom prst="rect">
                <a:avLst/>
              </a:prstGeom>
              <a:blipFill>
                <a:blip r:embed="rId3"/>
                <a:stretch>
                  <a:fillRect l="-329" t="-8861" r="-549" b="-2911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p:cNvSpPr txBox="1"/>
              <p:nvPr/>
            </p:nvSpPr>
            <p:spPr>
              <a:xfrm>
                <a:off x="2351584" y="3623909"/>
                <a:ext cx="3604448" cy="881908"/>
              </a:xfrm>
              <a:prstGeom prst="rect">
                <a:avLst/>
              </a:prstGeom>
              <a:noFill/>
            </p:spPr>
            <p:txBody>
              <a:bodyPr wrap="none" rtlCol="1">
                <a:spAutoFit/>
              </a:bodyPr>
              <a:lstStyle/>
              <a:p>
                <a:pPr algn="l" rtl="0"/>
                <a14:m>
                  <m:oMathPara xmlns:m="http://schemas.openxmlformats.org/officeDocument/2006/math">
                    <m:oMathParaPr>
                      <m:jc m:val="centerGroup"/>
                    </m:oMathParaPr>
                    <m:oMath xmlns:m="http://schemas.openxmlformats.org/officeDocument/2006/math">
                      <m:r>
                        <a:rPr lang="en-US" sz="2500" i="1">
                          <a:solidFill>
                            <a:prstClr val="black"/>
                          </a:solidFill>
                          <a:latin typeface="Cambria Math" panose="02040503050406030204" pitchFamily="18" charset="0"/>
                        </a:rPr>
                        <m:t>h</m:t>
                      </m:r>
                      <m:d>
                        <m:dPr>
                          <m:ctrlPr>
                            <a:rPr lang="en-US" sz="2500" i="1">
                              <a:solidFill>
                                <a:prstClr val="black"/>
                              </a:solidFill>
                              <a:latin typeface="Cambria Math" panose="02040503050406030204" pitchFamily="18" charset="0"/>
                            </a:rPr>
                          </m:ctrlPr>
                        </m:dPr>
                        <m:e>
                          <m:r>
                            <a:rPr lang="en-US" sz="2500" i="1">
                              <a:solidFill>
                                <a:prstClr val="black"/>
                              </a:solidFill>
                              <a:latin typeface="Cambria Math" panose="02040503050406030204" pitchFamily="18" charset="0"/>
                            </a:rPr>
                            <m:t>𝑥</m:t>
                          </m:r>
                        </m:e>
                      </m:d>
                      <m:r>
                        <a:rPr lang="en-US" sz="2500" i="1">
                          <a:solidFill>
                            <a:prstClr val="black"/>
                          </a:solidFill>
                          <a:latin typeface="Cambria Math" panose="02040503050406030204" pitchFamily="18" charset="0"/>
                        </a:rPr>
                        <m:t>=</m:t>
                      </m:r>
                      <m:f>
                        <m:fPr>
                          <m:ctrlPr>
                            <a:rPr lang="en-US" sz="2500" i="1">
                              <a:solidFill>
                                <a:prstClr val="black"/>
                              </a:solidFill>
                              <a:latin typeface="Cambria Math" panose="02040503050406030204" pitchFamily="18" charset="0"/>
                            </a:rPr>
                          </m:ctrlPr>
                        </m:fPr>
                        <m:num>
                          <m:r>
                            <a:rPr lang="en-US" sz="2500" i="1">
                              <a:solidFill>
                                <a:prstClr val="black"/>
                              </a:solidFill>
                              <a:latin typeface="Cambria Math" panose="02040503050406030204" pitchFamily="18" charset="0"/>
                            </a:rPr>
                            <m:t>4</m:t>
                          </m:r>
                        </m:num>
                        <m:den>
                          <m:r>
                            <a:rPr lang="en-US" sz="2500" i="1">
                              <a:solidFill>
                                <a:prstClr val="black"/>
                              </a:solidFill>
                              <a:latin typeface="Cambria Math" panose="02040503050406030204" pitchFamily="18" charset="0"/>
                            </a:rPr>
                            <m:t>1</m:t>
                          </m:r>
                          <m:r>
                            <a:rPr lang="en-US" sz="2500" i="1">
                              <a:solidFill>
                                <a:prstClr val="black"/>
                              </a:solidFill>
                              <a:latin typeface="Cambria Math" panose="02040503050406030204" pitchFamily="18" charset="0"/>
                            </a:rPr>
                            <m:t>+</m:t>
                          </m:r>
                          <m:r>
                            <m:rPr>
                              <m:sty m:val="p"/>
                            </m:rPr>
                            <a:rPr lang="en-US" sz="2500">
                              <a:solidFill>
                                <a:prstClr val="black"/>
                              </a:solidFill>
                              <a:latin typeface="Cambria Math" panose="02040503050406030204" pitchFamily="18" charset="0"/>
                            </a:rPr>
                            <m:t>exp</m:t>
                          </m:r>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𝑥</m:t>
                          </m:r>
                          <m:r>
                            <a:rPr lang="en-US" sz="2500" i="1">
                              <a:solidFill>
                                <a:prstClr val="black"/>
                              </a:solidFill>
                              <a:latin typeface="Cambria Math" panose="02040503050406030204" pitchFamily="18" charset="0"/>
                            </a:rPr>
                            <m:t>)</m:t>
                          </m:r>
                        </m:den>
                      </m:f>
                      <m:r>
                        <a:rPr lang="en-US" sz="2500" i="1">
                          <a:solidFill>
                            <a:prstClr val="black"/>
                          </a:solidFill>
                          <a:latin typeface="Cambria Math" panose="02040503050406030204" pitchFamily="18" charset="0"/>
                        </a:rPr>
                        <m:t>−</m:t>
                      </m:r>
                      <m:r>
                        <a:rPr lang="en-US" sz="2500" i="1">
                          <a:solidFill>
                            <a:prstClr val="black"/>
                          </a:solidFill>
                          <a:latin typeface="Cambria Math" panose="02040503050406030204" pitchFamily="18" charset="0"/>
                        </a:rPr>
                        <m:t>2</m:t>
                      </m:r>
                    </m:oMath>
                  </m:oMathPara>
                </a14:m>
                <a:endParaRPr lang="he-IL" sz="2500" dirty="0">
                  <a:solidFill>
                    <a:prstClr val="black"/>
                  </a:solidFill>
                </a:endParaRPr>
              </a:p>
            </p:txBody>
          </p:sp>
        </mc:Choice>
        <mc:Fallback>
          <p:sp>
            <p:nvSpPr>
              <p:cNvPr id="9" name="TextBox 8"/>
              <p:cNvSpPr txBox="1">
                <a:spLocks noRot="1" noChangeAspect="1" noMove="1" noResize="1" noEditPoints="1" noAdjustHandles="1" noChangeArrowheads="1" noChangeShapeType="1" noTextEdit="1"/>
              </p:cNvSpPr>
              <p:nvPr/>
            </p:nvSpPr>
            <p:spPr>
              <a:xfrm>
                <a:off x="2351584" y="3623909"/>
                <a:ext cx="3604448" cy="881908"/>
              </a:xfrm>
              <a:prstGeom prst="rect">
                <a:avLst/>
              </a:prstGeom>
              <a:blipFill>
                <a:blip r:embed="rId4"/>
                <a:stretch>
                  <a:fillRect/>
                </a:stretch>
              </a:blipFill>
            </p:spPr>
            <p:txBody>
              <a:bodyPr/>
              <a:lstStyle/>
              <a:p>
                <a:r>
                  <a:rPr lang="en-US">
                    <a:noFill/>
                  </a:rPr>
                  <a:t> </a:t>
                </a:r>
              </a:p>
            </p:txBody>
          </p:sp>
        </mc:Fallback>
      </mc:AlternateContent>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8152" t="5307" r="8149" b="4695"/>
          <a:stretch/>
        </p:blipFill>
        <p:spPr>
          <a:xfrm>
            <a:off x="6395962" y="2637240"/>
            <a:ext cx="3660479" cy="2952000"/>
          </a:xfrm>
          <a:prstGeom prst="rect">
            <a:avLst/>
          </a:prstGeom>
        </p:spPr>
      </p:pic>
    </p:spTree>
    <p:extLst>
      <p:ext uri="{BB962C8B-B14F-4D97-AF65-F5344CB8AC3E}">
        <p14:creationId xmlns:p14="http://schemas.microsoft.com/office/powerpoint/2010/main" val="909505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Backward Pass</a:t>
            </a:r>
          </a:p>
        </p:txBody>
      </p:sp>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26</a:t>
            </a:fld>
            <a:endParaRPr lang="he-IL"/>
          </a:p>
        </p:txBody>
      </p:sp>
      <p:sp>
        <p:nvSpPr>
          <p:cNvPr id="4" name="מציין מיקום תוכן 2"/>
          <p:cNvSpPr txBox="1">
            <a:spLocks/>
          </p:cNvSpPr>
          <p:nvPr/>
        </p:nvSpPr>
        <p:spPr>
          <a:xfrm>
            <a:off x="1981335" y="4331642"/>
            <a:ext cx="7467600" cy="2548880"/>
          </a:xfrm>
          <a:prstGeom prst="rect">
            <a:avLst/>
          </a:prstGeom>
        </p:spPr>
        <p:txBody>
          <a:bodyPr vert="horz">
            <a:norm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l" rtl="0"/>
            <a:endParaRPr lang="en-US" sz="2500" dirty="0"/>
          </a:p>
        </p:txBody>
      </p:sp>
      <p:sp>
        <p:nvSpPr>
          <p:cNvPr id="5" name="מציין מיקום תוכן 2"/>
          <p:cNvSpPr txBox="1">
            <a:spLocks/>
          </p:cNvSpPr>
          <p:nvPr/>
        </p:nvSpPr>
        <p:spPr>
          <a:xfrm>
            <a:off x="1775520" y="2420888"/>
            <a:ext cx="7467600" cy="2664296"/>
          </a:xfrm>
          <a:prstGeom prst="rect">
            <a:avLst/>
          </a:prstGeom>
        </p:spPr>
        <p:txBody>
          <a:bodyPr vert="horz">
            <a:normAutofit/>
          </a:bodyPr>
          <a:lstStyle>
            <a:lvl1pPr marL="274320" indent="-274320" algn="r" rtl="1"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r" rtl="1"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r" rtl="1"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r" rtl="1"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r" rtl="1"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r" rtl="1"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r" rtl="1"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r" rtl="1"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r" rtl="1"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algn="l" rtl="0"/>
            <a:r>
              <a:rPr lang="en-US" sz="2500" dirty="0"/>
              <a:t>Errors arriving at cell outputs are propagated to the CEC</a:t>
            </a:r>
          </a:p>
          <a:p>
            <a:pPr algn="l" rtl="0"/>
            <a:r>
              <a:rPr lang="en-US" sz="2500" dirty="0"/>
              <a:t>Errors can stay for a long time inside the CEC</a:t>
            </a:r>
          </a:p>
          <a:p>
            <a:pPr algn="l" rtl="0"/>
            <a:r>
              <a:rPr lang="en-US" sz="2500" dirty="0"/>
              <a:t>This ensures non-decaying error</a:t>
            </a:r>
          </a:p>
          <a:p>
            <a:pPr algn="l" rtl="0"/>
            <a:r>
              <a:rPr lang="en-US" sz="2500" dirty="0"/>
              <a:t>Can bridge time lags between input events and target signals</a:t>
            </a:r>
          </a:p>
        </p:txBody>
      </p:sp>
    </p:spTree>
    <p:extLst>
      <p:ext uri="{BB962C8B-B14F-4D97-AF65-F5344CB8AC3E}">
        <p14:creationId xmlns:p14="http://schemas.microsoft.com/office/powerpoint/2010/main" val="2589781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Experiments</a:t>
            </a:r>
            <a:endParaRPr lang="he-IL" dirty="0"/>
          </a:p>
        </p:txBody>
      </p:sp>
      <p:sp>
        <p:nvSpPr>
          <p:cNvPr id="3" name="מציין מיקום תוכן 2"/>
          <p:cNvSpPr>
            <a:spLocks noGrp="1"/>
          </p:cNvSpPr>
          <p:nvPr>
            <p:ph idx="1"/>
          </p:nvPr>
        </p:nvSpPr>
        <p:spPr/>
        <p:txBody>
          <a:bodyPr>
            <a:normAutofit/>
          </a:bodyPr>
          <a:lstStyle/>
          <a:p>
            <a:pPr algn="l" rtl="0">
              <a:lnSpc>
                <a:spcPct val="150000"/>
              </a:lnSpc>
            </a:pPr>
            <a:r>
              <a:rPr lang="en-US" sz="2800" dirty="0"/>
              <a:t>All experiments involve long minimal time lags</a:t>
            </a:r>
          </a:p>
          <a:p>
            <a:pPr algn="l" rtl="0">
              <a:lnSpc>
                <a:spcPct val="150000"/>
              </a:lnSpc>
            </a:pPr>
            <a:r>
              <a:rPr lang="en-US" sz="2800" dirty="0"/>
              <a:t>Complex tasks that cannot be solved by simple strategies such as weight guessing.</a:t>
            </a:r>
          </a:p>
          <a:p>
            <a:pPr algn="l" rtl="0">
              <a:lnSpc>
                <a:spcPct val="150000"/>
              </a:lnSpc>
            </a:pPr>
            <a:r>
              <a:rPr lang="en-US" sz="2800" dirty="0"/>
              <a:t>Comparison to other RNNs</a:t>
            </a:r>
          </a:p>
          <a:p>
            <a:pPr algn="l" rtl="0">
              <a:lnSpc>
                <a:spcPct val="150000"/>
              </a:lnSpc>
            </a:pPr>
            <a:r>
              <a:rPr lang="en-US" sz="2800" dirty="0"/>
              <a:t>Weight initialization </a:t>
            </a:r>
            <a:r>
              <a:rPr lang="en-US" sz="2800" dirty="0">
                <a:sym typeface="Wingdings" panose="05000000000000000000" pitchFamily="2" charset="2"/>
              </a:rPr>
              <a:t> [-0.2,0.2], [-0.1,0.1]</a:t>
            </a:r>
            <a:endParaRPr lang="en-US" sz="2800" dirty="0"/>
          </a:p>
          <a:p>
            <a:pPr algn="l" rtl="0"/>
            <a:endParaRPr lang="he-IL" sz="2500"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27</a:t>
            </a:fld>
            <a:endParaRPr lang="he-IL"/>
          </a:p>
        </p:txBody>
      </p:sp>
    </p:spTree>
    <p:extLst>
      <p:ext uri="{BB962C8B-B14F-4D97-AF65-F5344CB8AC3E}">
        <p14:creationId xmlns:p14="http://schemas.microsoft.com/office/powerpoint/2010/main" val="64216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a:xfrm>
            <a:off x="1981200" y="274638"/>
            <a:ext cx="8284408" cy="1143000"/>
          </a:xfrm>
        </p:spPr>
        <p:txBody>
          <a:bodyPr>
            <a:normAutofit fontScale="90000"/>
          </a:bodyPr>
          <a:lstStyle/>
          <a:p>
            <a:r>
              <a:rPr lang="en-US" dirty="0"/>
              <a:t>LSTM Experiments – predict next symbol</a:t>
            </a:r>
            <a:endParaRPr lang="he-IL" dirty="0"/>
          </a:p>
        </p:txBody>
      </p:sp>
      <p:sp>
        <p:nvSpPr>
          <p:cNvPr id="3" name="מציין מיקום תוכן 2"/>
          <p:cNvSpPr>
            <a:spLocks noGrp="1"/>
          </p:cNvSpPr>
          <p:nvPr>
            <p:ph idx="1"/>
          </p:nvPr>
        </p:nvSpPr>
        <p:spPr/>
        <p:txBody>
          <a:bodyPr>
            <a:normAutofit lnSpcReduction="10000"/>
          </a:bodyPr>
          <a:lstStyle/>
          <a:p>
            <a:pPr algn="l" rtl="0"/>
            <a:endParaRPr lang="en-US" sz="2800" dirty="0"/>
          </a:p>
          <a:p>
            <a:pPr algn="l" rtl="0"/>
            <a:endParaRPr lang="en-US" sz="2800" dirty="0"/>
          </a:p>
          <a:p>
            <a:pPr algn="l" rtl="0"/>
            <a:endParaRPr lang="en-US" sz="2800" dirty="0"/>
          </a:p>
          <a:p>
            <a:pPr algn="l" rtl="0"/>
            <a:endParaRPr lang="en-US" sz="2800" dirty="0"/>
          </a:p>
          <a:p>
            <a:pPr algn="l" rtl="0"/>
            <a:endParaRPr lang="en-US" sz="2800" dirty="0"/>
          </a:p>
          <a:p>
            <a:pPr algn="l" rtl="0"/>
            <a:endParaRPr lang="en-US" sz="2800" dirty="0"/>
          </a:p>
          <a:p>
            <a:pPr algn="l" rtl="0"/>
            <a:endParaRPr lang="en-US" sz="2800" dirty="0"/>
          </a:p>
          <a:p>
            <a:pPr algn="l" rtl="0"/>
            <a:endParaRPr lang="en-US" sz="2800" dirty="0"/>
          </a:p>
          <a:p>
            <a:pPr algn="l" rtl="0"/>
            <a:r>
              <a:rPr lang="en-US" sz="1500" dirty="0" err="1"/>
              <a:t>Hochreiter</a:t>
            </a:r>
            <a:r>
              <a:rPr lang="en-US" sz="1500" dirty="0"/>
              <a:t>, Sepp, and Jürgen </a:t>
            </a:r>
            <a:r>
              <a:rPr lang="en-US" sz="1500" dirty="0" err="1"/>
              <a:t>Schmidhuber</a:t>
            </a:r>
            <a:r>
              <a:rPr lang="en-US" sz="1500" dirty="0"/>
              <a:t>. "Long short-term memory." </a:t>
            </a:r>
            <a:r>
              <a:rPr lang="en-US" sz="1500" i="1" dirty="0"/>
              <a:t>Neural computation</a:t>
            </a:r>
            <a:r>
              <a:rPr lang="en-US" sz="1500" dirty="0"/>
              <a:t> 9.8 (1997): 1735-1780.</a:t>
            </a:r>
          </a:p>
          <a:p>
            <a:pPr algn="l" rtl="0"/>
            <a:endParaRPr lang="he-IL" sz="2500" dirty="0"/>
          </a:p>
        </p:txBody>
      </p:sp>
      <p:sp>
        <p:nvSpPr>
          <p:cNvPr id="7" name="מציין מיקום של מספר שקופית 6"/>
          <p:cNvSpPr>
            <a:spLocks noGrp="1"/>
          </p:cNvSpPr>
          <p:nvPr>
            <p:ph type="sldNum" sz="quarter" idx="12"/>
          </p:nvPr>
        </p:nvSpPr>
        <p:spPr>
          <a:xfrm>
            <a:off x="10058400" y="5734050"/>
            <a:ext cx="609600" cy="520700"/>
          </a:xfrm>
        </p:spPr>
        <p:txBody>
          <a:bodyPr/>
          <a:lstStyle/>
          <a:p>
            <a:fld id="{B1384DE6-1247-4793-92EB-DB727468149E}" type="slidenum">
              <a:rPr lang="he-IL" smtClean="0"/>
              <a:t>28</a:t>
            </a:fld>
            <a:endParaRPr lang="he-IL"/>
          </a:p>
        </p:txBody>
      </p:sp>
      <p:grpSp>
        <p:nvGrpSpPr>
          <p:cNvPr id="5" name="Group 4"/>
          <p:cNvGrpSpPr/>
          <p:nvPr/>
        </p:nvGrpSpPr>
        <p:grpSpPr>
          <a:xfrm>
            <a:off x="1688592" y="2348881"/>
            <a:ext cx="8577016" cy="2817723"/>
            <a:chOff x="164592" y="1628800"/>
            <a:chExt cx="8577016" cy="2817723"/>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14"/>
            <a:stretch/>
          </p:blipFill>
          <p:spPr bwMode="auto">
            <a:xfrm>
              <a:off x="164592" y="1628800"/>
              <a:ext cx="8577016" cy="2817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מלבן 3"/>
            <p:cNvSpPr/>
            <p:nvPr/>
          </p:nvSpPr>
          <p:spPr>
            <a:xfrm>
              <a:off x="5940152" y="3037661"/>
              <a:ext cx="2520280" cy="1408862"/>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prstClr val="black"/>
                </a:solidFill>
              </a:endParaRPr>
            </a:p>
          </p:txBody>
        </p:sp>
      </p:grpSp>
      <p:sp>
        <p:nvSpPr>
          <p:cNvPr id="6" name="TextBox 5"/>
          <p:cNvSpPr txBox="1"/>
          <p:nvPr/>
        </p:nvSpPr>
        <p:spPr>
          <a:xfrm>
            <a:off x="1741471" y="1780545"/>
            <a:ext cx="7335213" cy="477054"/>
          </a:xfrm>
          <a:prstGeom prst="rect">
            <a:avLst/>
          </a:prstGeom>
          <a:noFill/>
        </p:spPr>
        <p:txBody>
          <a:bodyPr wrap="none" rtlCol="1">
            <a:spAutoFit/>
          </a:bodyPr>
          <a:lstStyle/>
          <a:p>
            <a:pPr algn="l" rtl="0"/>
            <a:r>
              <a:rPr lang="en-US" sz="2500" dirty="0"/>
              <a:t>Prediction of the next symbol in a sequence of symbols</a:t>
            </a:r>
            <a:endParaRPr lang="he-IL" sz="2500" dirty="0"/>
          </a:p>
        </p:txBody>
      </p:sp>
    </p:spTree>
    <p:extLst>
      <p:ext uri="{BB962C8B-B14F-4D97-AF65-F5344CB8AC3E}">
        <p14:creationId xmlns:p14="http://schemas.microsoft.com/office/powerpoint/2010/main" val="3143184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Experiments</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1981200" y="1600200"/>
                <a:ext cx="7859216" cy="5069160"/>
              </a:xfrm>
            </p:spPr>
            <p:txBody>
              <a:bodyPr>
                <a:normAutofit/>
              </a:bodyPr>
              <a:lstStyle/>
              <a:p>
                <a:pPr algn="l" rtl="0"/>
                <a:endParaRPr lang="en-US" sz="2500" dirty="0"/>
              </a:p>
              <a:p>
                <a:pPr algn="l" rtl="0"/>
                <a:endParaRPr lang="en-US" sz="2500" dirty="0"/>
              </a:p>
              <a:p>
                <a:pPr algn="l" rtl="0"/>
                <a:endParaRPr lang="en-US" sz="2500" dirty="0"/>
              </a:p>
              <a:p>
                <a:pPr marL="0" indent="0">
                  <a:buNone/>
                </a:pPr>
                <a:endParaRPr lang="en-US" sz="2500" dirty="0"/>
              </a:p>
              <a:p>
                <a:pPr algn="l" rtl="0"/>
                <a:r>
                  <a:rPr lang="en-US" sz="2500" dirty="0"/>
                  <a:t>Each element of each input sequence is a pair of components</a:t>
                </a:r>
              </a:p>
              <a:p>
                <a:pPr algn="l" rtl="0"/>
                <a:r>
                  <a:rPr lang="en-US" sz="2500" dirty="0"/>
                  <a:t>First component is a real value randomly chosen between [-1,1] the second is either 1,0,-1.</a:t>
                </a:r>
              </a:p>
              <a:p>
                <a:pPr algn="l" rtl="0"/>
                <a:r>
                  <a:rPr lang="en-US" sz="2500" dirty="0"/>
                  <a:t>The target is </a:t>
                </a:r>
                <a14:m>
                  <m:oMath xmlns:m="http://schemas.openxmlformats.org/officeDocument/2006/math">
                    <m:r>
                      <a:rPr lang="en-US" sz="2500" i="1">
                        <a:latin typeface="Cambria Math"/>
                      </a:rPr>
                      <m:t>0</m:t>
                    </m:r>
                    <m:r>
                      <a:rPr lang="en-US" sz="2500" i="1">
                        <a:latin typeface="Cambria Math"/>
                      </a:rPr>
                      <m:t>.</m:t>
                    </m:r>
                    <m:r>
                      <a:rPr lang="en-US" sz="2500" i="1">
                        <a:latin typeface="Cambria Math"/>
                      </a:rPr>
                      <m:t>5</m:t>
                    </m:r>
                    <m:r>
                      <a:rPr lang="en-US" sz="2500" i="1">
                        <a:latin typeface="Cambria Math"/>
                      </a:rPr>
                      <m:t>+</m:t>
                    </m:r>
                    <m:f>
                      <m:fPr>
                        <m:ctrlPr>
                          <a:rPr lang="en-US" sz="2500" i="1">
                            <a:latin typeface="Cambria Math" panose="02040503050406030204" pitchFamily="18" charset="0"/>
                          </a:rPr>
                        </m:ctrlPr>
                      </m:fPr>
                      <m:num>
                        <m:sSub>
                          <m:sSubPr>
                            <m:ctrlPr>
                              <a:rPr lang="en-US" sz="2500" i="1">
                                <a:latin typeface="Cambria Math" panose="02040503050406030204" pitchFamily="18" charset="0"/>
                              </a:rPr>
                            </m:ctrlPr>
                          </m:sSubPr>
                          <m:e>
                            <m:r>
                              <a:rPr lang="en-US" sz="2500" i="1">
                                <a:latin typeface="Cambria Math"/>
                              </a:rPr>
                              <m:t>𝑋</m:t>
                            </m:r>
                          </m:e>
                          <m:sub>
                            <m:r>
                              <a:rPr lang="en-US" sz="2500" i="1">
                                <a:latin typeface="Cambria Math"/>
                              </a:rPr>
                              <m:t>1</m:t>
                            </m:r>
                          </m:sub>
                        </m:sSub>
                        <m:r>
                          <a:rPr lang="en-US" sz="2500" i="1">
                            <a:latin typeface="Cambria Math"/>
                          </a:rPr>
                          <m:t>+</m:t>
                        </m:r>
                        <m:sSub>
                          <m:sSubPr>
                            <m:ctrlPr>
                              <a:rPr lang="en-US" sz="2500" i="1">
                                <a:latin typeface="Cambria Math" panose="02040503050406030204" pitchFamily="18" charset="0"/>
                              </a:rPr>
                            </m:ctrlPr>
                          </m:sSubPr>
                          <m:e>
                            <m:r>
                              <a:rPr lang="en-US" sz="2500" i="1">
                                <a:latin typeface="Cambria Math"/>
                              </a:rPr>
                              <m:t>𝑋</m:t>
                            </m:r>
                          </m:e>
                          <m:sub>
                            <m:r>
                              <a:rPr lang="en-US" sz="2500" i="1">
                                <a:latin typeface="Cambria Math"/>
                              </a:rPr>
                              <m:t>2</m:t>
                            </m:r>
                          </m:sub>
                        </m:sSub>
                      </m:num>
                      <m:den>
                        <m:r>
                          <a:rPr lang="en-US" sz="2500" i="1">
                            <a:latin typeface="Cambria Math"/>
                          </a:rPr>
                          <m:t>4</m:t>
                        </m:r>
                        <m:r>
                          <a:rPr lang="en-US" sz="2500" i="1">
                            <a:latin typeface="Cambria Math"/>
                          </a:rPr>
                          <m:t>.</m:t>
                        </m:r>
                        <m:r>
                          <a:rPr lang="en-US" sz="2500" i="1">
                            <a:latin typeface="Cambria Math"/>
                          </a:rPr>
                          <m:t>0</m:t>
                        </m:r>
                      </m:den>
                    </m:f>
                  </m:oMath>
                </a14:m>
                <a:r>
                  <a:rPr lang="en-US" sz="2500" dirty="0"/>
                  <a:t> when </a:t>
                </a:r>
                <a14:m>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1</m:t>
                        </m:r>
                      </m:sub>
                    </m:sSub>
                    <m:r>
                      <a:rPr lang="en-US" sz="2500" i="1">
                        <a:latin typeface="Cambria Math" panose="02040503050406030204" pitchFamily="18" charset="0"/>
                      </a:rPr>
                      <m:t>,</m:t>
                    </m:r>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2</m:t>
                        </m:r>
                      </m:sub>
                    </m:sSub>
                  </m:oMath>
                </a14:m>
                <a:r>
                  <a:rPr lang="en-US" sz="2500" dirty="0"/>
                  <a:t> are the first two components with </a:t>
                </a:r>
                <a14:m>
                  <m:oMath xmlns:m="http://schemas.openxmlformats.org/officeDocument/2006/math">
                    <m:sSub>
                      <m:sSubPr>
                        <m:ctrlPr>
                          <a:rPr lang="en-US" sz="2500" i="1">
                            <a:latin typeface="Cambria Math" panose="02040503050406030204" pitchFamily="18" charset="0"/>
                          </a:rPr>
                        </m:ctrlPr>
                      </m:sSubPr>
                      <m:e>
                        <m:r>
                          <a:rPr lang="en-US" sz="2500" i="1">
                            <a:latin typeface="Cambria Math" panose="02040503050406030204" pitchFamily="18" charset="0"/>
                          </a:rPr>
                          <m:t>𝑋</m:t>
                        </m:r>
                      </m:e>
                      <m:sub>
                        <m:r>
                          <a:rPr lang="en-US" sz="2500" i="1">
                            <a:latin typeface="Cambria Math" panose="02040503050406030204" pitchFamily="18" charset="0"/>
                          </a:rPr>
                          <m:t>2</m:t>
                        </m:r>
                      </m:sub>
                    </m:sSub>
                    <m:r>
                      <a:rPr lang="en-US" sz="2500" i="1">
                        <a:latin typeface="Cambria Math" panose="02040503050406030204" pitchFamily="18" charset="0"/>
                      </a:rPr>
                      <m:t>=</m:t>
                    </m:r>
                    <m:r>
                      <a:rPr lang="en-US" sz="2500" i="1">
                        <a:latin typeface="Cambria Math" panose="02040503050406030204" pitchFamily="18" charset="0"/>
                      </a:rPr>
                      <m:t>1</m:t>
                    </m:r>
                  </m:oMath>
                </a14:m>
                <a:endParaRPr lang="en-US" sz="2500" dirty="0"/>
              </a:p>
              <a:p>
                <a:pPr algn="l" rtl="0"/>
                <a:endParaRPr lang="he-IL" sz="2500"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1981200" y="1600200"/>
                <a:ext cx="7859216" cy="5069160"/>
              </a:xfrm>
              <a:blipFill>
                <a:blip r:embed="rId3"/>
                <a:stretch>
                  <a:fillRect l="-1086" r="-1862"/>
                </a:stretch>
              </a:blipFill>
            </p:spPr>
            <p:txBody>
              <a:bodyPr/>
              <a:lstStyle/>
              <a:p>
                <a:r>
                  <a:rPr lang="en-US">
                    <a:noFill/>
                  </a:rPr>
                  <a:t> </a:t>
                </a:r>
              </a:p>
            </p:txBody>
          </p:sp>
        </mc:Fallback>
      </mc:AlternateContent>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29</a:t>
            </a:fld>
            <a:endParaRPr lang="he-IL"/>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504" y="1772816"/>
            <a:ext cx="8640960"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2972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Introduction</a:t>
            </a:r>
            <a:endParaRPr lang="he-IL" dirty="0"/>
          </a:p>
        </p:txBody>
      </p:sp>
      <p:sp>
        <p:nvSpPr>
          <p:cNvPr id="3" name="מציין מיקום תוכן 2"/>
          <p:cNvSpPr>
            <a:spLocks noGrp="1"/>
          </p:cNvSpPr>
          <p:nvPr>
            <p:ph idx="1"/>
          </p:nvPr>
        </p:nvSpPr>
        <p:spPr/>
        <p:txBody>
          <a:bodyPr>
            <a:normAutofit/>
          </a:bodyPr>
          <a:lstStyle/>
          <a:p>
            <a:pPr algn="l" rtl="0"/>
            <a:r>
              <a:rPr lang="en-US" sz="2500" dirty="0"/>
              <a:t>RNN were introduced in the late 80’s.</a:t>
            </a:r>
          </a:p>
          <a:p>
            <a:pPr algn="l" rtl="0"/>
            <a:r>
              <a:rPr lang="en-US" sz="2500" dirty="0" err="1"/>
              <a:t>Hochreiter</a:t>
            </a:r>
            <a:r>
              <a:rPr lang="en-US" sz="2500" dirty="0"/>
              <a:t> discovers the ‘vanishing gradients’ problem in 1991.</a:t>
            </a:r>
          </a:p>
          <a:p>
            <a:pPr algn="l" rtl="0"/>
            <a:r>
              <a:rPr lang="en-US" sz="2500" dirty="0"/>
              <a:t>Long Short Term Memory published in 1997.</a:t>
            </a:r>
          </a:p>
          <a:p>
            <a:pPr algn="l" rtl="0"/>
            <a:r>
              <a:rPr lang="en-US" sz="2500" dirty="0"/>
              <a:t>LSTM and GRU are recurrent networks to overcome these problems.</a:t>
            </a:r>
          </a:p>
          <a:p>
            <a:r>
              <a:rPr lang="en-US" sz="2500" dirty="0"/>
              <a:t>You should look at: </a:t>
            </a:r>
            <a:r>
              <a:rPr lang="en-US" sz="2500" dirty="0">
                <a:hlinkClick r:id="rId2"/>
              </a:rPr>
              <a:t>http://karpathy.github.io/2015/05/21/rnn-effectiveness/</a:t>
            </a:r>
            <a:endParaRPr lang="en-US" sz="2500" dirty="0"/>
          </a:p>
          <a:p>
            <a:endParaRPr lang="he-IL" sz="2500"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3</a:t>
            </a:fld>
            <a:endParaRPr lang="he-IL"/>
          </a:p>
        </p:txBody>
      </p:sp>
    </p:spTree>
    <p:extLst>
      <p:ext uri="{BB962C8B-B14F-4D97-AF65-F5344CB8AC3E}">
        <p14:creationId xmlns:p14="http://schemas.microsoft.com/office/powerpoint/2010/main" val="1629071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LSTM Experiments - classification</a:t>
            </a:r>
            <a:endParaRPr lang="he-IL" dirty="0"/>
          </a:p>
        </p:txBody>
      </p:sp>
      <mc:AlternateContent xmlns:mc="http://schemas.openxmlformats.org/markup-compatibility/2006">
        <mc:Choice xmlns:a14="http://schemas.microsoft.com/office/drawing/2010/main" Requires="a14">
          <p:sp>
            <p:nvSpPr>
              <p:cNvPr id="3" name="מציין מיקום תוכן 2"/>
              <p:cNvSpPr>
                <a:spLocks noGrp="1"/>
              </p:cNvSpPr>
              <p:nvPr>
                <p:ph idx="1"/>
              </p:nvPr>
            </p:nvSpPr>
            <p:spPr>
              <a:xfrm>
                <a:off x="1981200" y="1600200"/>
                <a:ext cx="8291264" cy="2764904"/>
              </a:xfrm>
            </p:spPr>
            <p:txBody>
              <a:bodyPr>
                <a:normAutofit lnSpcReduction="10000"/>
              </a:bodyPr>
              <a:lstStyle/>
              <a:p>
                <a:pPr algn="l" rtl="0"/>
                <a:endParaRPr lang="en-US" sz="2800" dirty="0"/>
              </a:p>
              <a:p>
                <a:pPr algn="l" rtl="0"/>
                <a:r>
                  <a:rPr lang="en-US" sz="2600" dirty="0"/>
                  <a:t>Sequence of letters – {</a:t>
                </a:r>
                <a:r>
                  <a:rPr lang="en-US" sz="2600" dirty="0" err="1"/>
                  <a:t>a,b</a:t>
                </a:r>
                <a:r>
                  <a:rPr lang="en-US" sz="2600" dirty="0"/>
                  <a:t>,…{X|Y},…</a:t>
                </a:r>
                <a:r>
                  <a:rPr lang="en-US" sz="2600" dirty="0" err="1"/>
                  <a:t>a,b</a:t>
                </a:r>
                <a:r>
                  <a:rPr lang="en-US" sz="2600" dirty="0"/>
                  <a:t>…{X|Y}…</a:t>
                </a:r>
                <a:r>
                  <a:rPr lang="en-US" sz="2600" dirty="0" err="1"/>
                  <a:t>a,b</a:t>
                </a:r>
                <a:r>
                  <a:rPr lang="en-US" sz="2600" dirty="0"/>
                  <a:t>…{X|Y}…}</a:t>
                </a:r>
              </a:p>
              <a:p>
                <a:pPr algn="l" rtl="0"/>
                <a:r>
                  <a:rPr lang="en-US" sz="2600" dirty="0"/>
                  <a:t>Goal is to find the class of the sequence</a:t>
                </a:r>
              </a:p>
              <a:p>
                <a:pPr algn="l" rtl="0"/>
                <a:r>
                  <a:rPr lang="en-US" sz="2600" dirty="0"/>
                  <a:t>For Example : YXX,XXY,XYX… </a:t>
                </a:r>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2</m:t>
                        </m:r>
                      </m:e>
                      <m:sup>
                        <m:r>
                          <a:rPr lang="en-US" sz="2600" i="1">
                            <a:latin typeface="Cambria Math" panose="02040503050406030204" pitchFamily="18" charset="0"/>
                          </a:rPr>
                          <m:t>3</m:t>
                        </m:r>
                      </m:sup>
                    </m:sSup>
                    <m:r>
                      <a:rPr lang="en-US" sz="2600" i="1">
                        <a:latin typeface="Cambria Math" panose="02040503050406030204" pitchFamily="18" charset="0"/>
                      </a:rPr>
                      <m:t> </m:t>
                    </m:r>
                  </m:oMath>
                </a14:m>
                <a:r>
                  <a:rPr lang="en-US" sz="2600" dirty="0"/>
                  <a:t> classes</a:t>
                </a:r>
              </a:p>
              <a:p>
                <a:pPr algn="l" rtl="0"/>
                <a:r>
                  <a:rPr lang="en-US" sz="2600" dirty="0"/>
                  <a:t>Length of the sequence 100 letters</a:t>
                </a:r>
                <a:endParaRPr lang="he-IL" sz="2600" dirty="0"/>
              </a:p>
            </p:txBody>
          </p:sp>
        </mc:Choice>
        <mc:Fallback>
          <p:sp>
            <p:nvSpPr>
              <p:cNvPr id="3" name="מציין מיקום תוכן 2"/>
              <p:cNvSpPr>
                <a:spLocks noGrp="1" noRot="1" noChangeAspect="1" noMove="1" noResize="1" noEditPoints="1" noAdjustHandles="1" noChangeArrowheads="1" noChangeShapeType="1" noTextEdit="1"/>
              </p:cNvSpPr>
              <p:nvPr>
                <p:ph idx="1"/>
              </p:nvPr>
            </p:nvSpPr>
            <p:spPr>
              <a:xfrm>
                <a:off x="1981200" y="1600200"/>
                <a:ext cx="8291264" cy="2764904"/>
              </a:xfrm>
              <a:blipFill>
                <a:blip r:embed="rId3"/>
                <a:stretch>
                  <a:fillRect l="-1103"/>
                </a:stretch>
              </a:blipFill>
            </p:spPr>
            <p:txBody>
              <a:bodyPr/>
              <a:lstStyle/>
              <a:p>
                <a:r>
                  <a:rPr lang="en-US">
                    <a:noFill/>
                  </a:rPr>
                  <a:t> </a:t>
                </a:r>
              </a:p>
            </p:txBody>
          </p:sp>
        </mc:Fallback>
      </mc:AlternateContent>
      <p:sp>
        <p:nvSpPr>
          <p:cNvPr id="5" name="מציין מיקום של מספר שקופית 4"/>
          <p:cNvSpPr>
            <a:spLocks noGrp="1"/>
          </p:cNvSpPr>
          <p:nvPr>
            <p:ph type="sldNum" sz="quarter" idx="12"/>
          </p:nvPr>
        </p:nvSpPr>
        <p:spPr>
          <a:xfrm>
            <a:off x="10058400" y="5734050"/>
            <a:ext cx="609600" cy="520700"/>
          </a:xfrm>
        </p:spPr>
        <p:txBody>
          <a:bodyPr/>
          <a:lstStyle/>
          <a:p>
            <a:fld id="{B1384DE6-1247-4793-92EB-DB727468149E}" type="slidenum">
              <a:rPr lang="he-IL" smtClean="0"/>
              <a:t>30</a:t>
            </a:fld>
            <a:endParaRPr lang="he-IL"/>
          </a:p>
        </p:txBody>
      </p:sp>
      <p:pic>
        <p:nvPicPr>
          <p:cNvPr id="4" name="Picture 3"/>
          <p:cNvPicPr>
            <a:picLocks noChangeAspect="1"/>
          </p:cNvPicPr>
          <p:nvPr/>
        </p:nvPicPr>
        <p:blipFill rotWithShape="1">
          <a:blip r:embed="rId4"/>
          <a:srcRect l="26203" t="40781" r="29523" b="46927"/>
          <a:stretch/>
        </p:blipFill>
        <p:spPr>
          <a:xfrm>
            <a:off x="1874575" y="4509121"/>
            <a:ext cx="7680851" cy="1152129"/>
          </a:xfrm>
          <a:prstGeom prst="rect">
            <a:avLst/>
          </a:prstGeom>
        </p:spPr>
      </p:pic>
    </p:spTree>
    <p:extLst>
      <p:ext uri="{BB962C8B-B14F-4D97-AF65-F5344CB8AC3E}">
        <p14:creationId xmlns:p14="http://schemas.microsoft.com/office/powerpoint/2010/main" val="3732687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Advantages of LSTM</a:t>
            </a:r>
          </a:p>
        </p:txBody>
      </p:sp>
      <p:sp>
        <p:nvSpPr>
          <p:cNvPr id="3" name="מציין מיקום תוכן 2"/>
          <p:cNvSpPr>
            <a:spLocks noGrp="1"/>
          </p:cNvSpPr>
          <p:nvPr>
            <p:ph idx="1"/>
          </p:nvPr>
        </p:nvSpPr>
        <p:spPr>
          <a:xfrm>
            <a:off x="1981200" y="1600200"/>
            <a:ext cx="7467600" cy="2980928"/>
          </a:xfrm>
        </p:spPr>
        <p:txBody>
          <a:bodyPr>
            <a:normAutofit fontScale="92500" lnSpcReduction="20000"/>
          </a:bodyPr>
          <a:lstStyle/>
          <a:p>
            <a:pPr algn="l" rtl="0"/>
            <a:r>
              <a:rPr lang="en-US" sz="2500" dirty="0"/>
              <a:t>Non-decaying error backpropagation.</a:t>
            </a:r>
          </a:p>
          <a:p>
            <a:pPr algn="l" rtl="0"/>
            <a:endParaRPr lang="en-US" sz="2500" dirty="0"/>
          </a:p>
          <a:p>
            <a:pPr algn="l" rtl="0"/>
            <a:r>
              <a:rPr lang="en-US" sz="2500" dirty="0"/>
              <a:t>For long time lag problems, LSTM can handle noise and continuous values.</a:t>
            </a:r>
          </a:p>
          <a:p>
            <a:pPr algn="l" rtl="0"/>
            <a:endParaRPr lang="en-US" sz="2500" dirty="0"/>
          </a:p>
          <a:p>
            <a:pPr algn="l" rtl="0"/>
            <a:r>
              <a:rPr lang="en-US" sz="2500" dirty="0"/>
              <a:t>No parameter fine tuning.</a:t>
            </a:r>
          </a:p>
          <a:p>
            <a:pPr algn="l" rtl="0"/>
            <a:endParaRPr lang="en-US" sz="2500" dirty="0"/>
          </a:p>
          <a:p>
            <a:pPr algn="l" rtl="0"/>
            <a:r>
              <a:rPr lang="en-US" sz="2500" dirty="0"/>
              <a:t>Memory for long time periods</a:t>
            </a:r>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31</a:t>
            </a:fld>
            <a:endParaRPr lang="he-IL"/>
          </a:p>
        </p:txBody>
      </p:sp>
    </p:spTree>
    <p:extLst>
      <p:ext uri="{BB962C8B-B14F-4D97-AF65-F5344CB8AC3E}">
        <p14:creationId xmlns:p14="http://schemas.microsoft.com/office/powerpoint/2010/main" val="38942737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conclusions</a:t>
            </a:r>
            <a:endParaRPr lang="he-IL" dirty="0"/>
          </a:p>
        </p:txBody>
      </p:sp>
      <p:sp>
        <p:nvSpPr>
          <p:cNvPr id="3" name="Content Placeholder 2"/>
          <p:cNvSpPr>
            <a:spLocks noGrp="1"/>
          </p:cNvSpPr>
          <p:nvPr>
            <p:ph idx="1"/>
          </p:nvPr>
        </p:nvSpPr>
        <p:spPr>
          <a:xfrm>
            <a:off x="1981200" y="1600200"/>
            <a:ext cx="7467600" cy="5141168"/>
          </a:xfrm>
        </p:spPr>
        <p:txBody>
          <a:bodyPr>
            <a:normAutofit/>
          </a:bodyPr>
          <a:lstStyle/>
          <a:p>
            <a:pPr algn="l" rtl="0"/>
            <a:r>
              <a:rPr lang="en-US" sz="2800" dirty="0"/>
              <a:t>RNNs - self connected networks</a:t>
            </a:r>
          </a:p>
          <a:p>
            <a:pPr algn="l" rtl="0"/>
            <a:endParaRPr lang="en-US" sz="2800" dirty="0"/>
          </a:p>
          <a:p>
            <a:pPr algn="l" rtl="0"/>
            <a:r>
              <a:rPr lang="en-US" sz="2800" dirty="0"/>
              <a:t>Vanishing gradients and long memory problems</a:t>
            </a:r>
          </a:p>
          <a:p>
            <a:pPr algn="l" rtl="0"/>
            <a:endParaRPr lang="en-US" sz="2800" dirty="0"/>
          </a:p>
          <a:p>
            <a:pPr algn="l" rtl="0"/>
            <a:r>
              <a:rPr lang="en-US" sz="2800" dirty="0"/>
              <a:t>LSTM - solves the vanishing gradient and the long memory limitation problem</a:t>
            </a:r>
          </a:p>
          <a:p>
            <a:pPr algn="l" rtl="0"/>
            <a:endParaRPr lang="en-US" sz="2800" dirty="0"/>
          </a:p>
          <a:p>
            <a:pPr algn="l" rtl="0"/>
            <a:r>
              <a:rPr lang="en-US" sz="2800" dirty="0"/>
              <a:t>LSTM can learn sequences with more than 1000 time steps.</a:t>
            </a:r>
          </a:p>
          <a:p>
            <a:pPr algn="l" rtl="0"/>
            <a:endParaRPr lang="en-US" sz="2800" dirty="0"/>
          </a:p>
          <a:p>
            <a:pPr algn="l" rtl="0"/>
            <a:endParaRPr lang="he-IL" sz="2800"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32</a:t>
            </a:fld>
            <a:endParaRPr lang="he-IL"/>
          </a:p>
        </p:txBody>
      </p:sp>
    </p:spTree>
    <p:extLst>
      <p:ext uri="{BB962C8B-B14F-4D97-AF65-F5344CB8AC3E}">
        <p14:creationId xmlns:p14="http://schemas.microsoft.com/office/powerpoint/2010/main" val="4260737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E5D5E-C919-4D23-993F-031037D4251D}"/>
              </a:ext>
            </a:extLst>
          </p:cNvPr>
          <p:cNvSpPr>
            <a:spLocks noGrp="1"/>
          </p:cNvSpPr>
          <p:nvPr>
            <p:ph type="title"/>
          </p:nvPr>
        </p:nvSpPr>
        <p:spPr/>
        <p:txBody>
          <a:bodyPr/>
          <a:lstStyle/>
          <a:p>
            <a:r>
              <a:rPr lang="en-US"/>
              <a:t>Computation…</a:t>
            </a:r>
          </a:p>
        </p:txBody>
      </p:sp>
      <p:sp>
        <p:nvSpPr>
          <p:cNvPr id="3" name="Content Placeholder 2">
            <a:extLst>
              <a:ext uri="{FF2B5EF4-FFF2-40B4-BE49-F238E27FC236}">
                <a16:creationId xmlns:a16="http://schemas.microsoft.com/office/drawing/2014/main" id="{BED0B8BC-6EC0-40DD-8D45-FC4C05576B61}"/>
              </a:ext>
            </a:extLst>
          </p:cNvPr>
          <p:cNvSpPr>
            <a:spLocks noGrp="1"/>
          </p:cNvSpPr>
          <p:nvPr>
            <p:ph idx="1"/>
          </p:nvPr>
        </p:nvSpPr>
        <p:spPr/>
        <p:txBody>
          <a:bodyPr/>
          <a:lstStyle/>
          <a:p>
            <a:r>
              <a:rPr lang="en-US" dirty="0"/>
              <a:t>It is recommended to run on GPU, as recurrent networks are quite computationally intensive</a:t>
            </a:r>
          </a:p>
        </p:txBody>
      </p:sp>
      <p:sp>
        <p:nvSpPr>
          <p:cNvPr id="4" name="Slide Number Placeholder 3">
            <a:extLst>
              <a:ext uri="{FF2B5EF4-FFF2-40B4-BE49-F238E27FC236}">
                <a16:creationId xmlns:a16="http://schemas.microsoft.com/office/drawing/2014/main" id="{D838E45F-4721-49AE-AC41-C5FE3E5AB083}"/>
              </a:ext>
            </a:extLst>
          </p:cNvPr>
          <p:cNvSpPr>
            <a:spLocks noGrp="1"/>
          </p:cNvSpPr>
          <p:nvPr>
            <p:ph type="sldNum" sz="quarter" idx="12"/>
          </p:nvPr>
        </p:nvSpPr>
        <p:spPr/>
        <p:txBody>
          <a:bodyPr/>
          <a:lstStyle/>
          <a:p>
            <a:fld id="{B1384DE6-1247-4793-92EB-DB727468149E}" type="slidenum">
              <a:rPr lang="he-IL" smtClean="0"/>
              <a:t>33</a:t>
            </a:fld>
            <a:endParaRPr lang="he-IL"/>
          </a:p>
        </p:txBody>
      </p:sp>
    </p:spTree>
    <p:extLst>
      <p:ext uri="{BB962C8B-B14F-4D97-AF65-F5344CB8AC3E}">
        <p14:creationId xmlns:p14="http://schemas.microsoft.com/office/powerpoint/2010/main" val="33302350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1C6F6-A52B-471D-8D83-AFB816907DCE}"/>
              </a:ext>
            </a:extLst>
          </p:cNvPr>
          <p:cNvSpPr>
            <a:spLocks noGrp="1"/>
          </p:cNvSpPr>
          <p:nvPr>
            <p:ph type="title"/>
          </p:nvPr>
        </p:nvSpPr>
        <p:spPr/>
        <p:txBody>
          <a:bodyPr/>
          <a:lstStyle/>
          <a:p>
            <a:r>
              <a:rPr lang="en-US" dirty="0"/>
              <a:t>Recurrent Neural Networks are a very useful tool</a:t>
            </a:r>
          </a:p>
        </p:txBody>
      </p:sp>
      <p:sp>
        <p:nvSpPr>
          <p:cNvPr id="3" name="Content Placeholder 2">
            <a:extLst>
              <a:ext uri="{FF2B5EF4-FFF2-40B4-BE49-F238E27FC236}">
                <a16:creationId xmlns:a16="http://schemas.microsoft.com/office/drawing/2014/main" id="{03034F78-2144-4255-9705-FC15EDF49B21}"/>
              </a:ext>
            </a:extLst>
          </p:cNvPr>
          <p:cNvSpPr>
            <a:spLocks noGrp="1"/>
          </p:cNvSpPr>
          <p:nvPr>
            <p:ph idx="1"/>
          </p:nvPr>
        </p:nvSpPr>
        <p:spPr/>
        <p:txBody>
          <a:bodyPr/>
          <a:lstStyle/>
          <a:p>
            <a:r>
              <a:rPr lang="en-US" dirty="0"/>
              <a:t>Wide range of applications:</a:t>
            </a:r>
          </a:p>
          <a:p>
            <a:pPr lvl="1"/>
            <a:r>
              <a:rPr lang="en-US" dirty="0"/>
              <a:t>Various language modeling </a:t>
            </a:r>
          </a:p>
          <a:p>
            <a:pPr lvl="2"/>
            <a:r>
              <a:rPr lang="en-US" dirty="0"/>
              <a:t>Translation</a:t>
            </a:r>
          </a:p>
          <a:p>
            <a:pPr lvl="2"/>
            <a:r>
              <a:rPr lang="en-US" dirty="0"/>
              <a:t>Predictive text algorithms</a:t>
            </a:r>
          </a:p>
          <a:p>
            <a:pPr lvl="1"/>
            <a:r>
              <a:rPr lang="en-US" dirty="0"/>
              <a:t>Text generators solutions. </a:t>
            </a:r>
          </a:p>
          <a:p>
            <a:pPr lvl="1"/>
            <a:r>
              <a:rPr lang="en-US" dirty="0"/>
              <a:t>Speech recognition.</a:t>
            </a:r>
          </a:p>
          <a:p>
            <a:pPr lvl="1"/>
            <a:r>
              <a:rPr lang="en-US" dirty="0"/>
              <a:t>Natural Language Processing (NLP)</a:t>
            </a:r>
          </a:p>
        </p:txBody>
      </p:sp>
      <p:sp>
        <p:nvSpPr>
          <p:cNvPr id="4" name="Slide Number Placeholder 3">
            <a:extLst>
              <a:ext uri="{FF2B5EF4-FFF2-40B4-BE49-F238E27FC236}">
                <a16:creationId xmlns:a16="http://schemas.microsoft.com/office/drawing/2014/main" id="{8BE72BD9-8424-4C6F-93D0-3C86B8B2C465}"/>
              </a:ext>
            </a:extLst>
          </p:cNvPr>
          <p:cNvSpPr>
            <a:spLocks noGrp="1"/>
          </p:cNvSpPr>
          <p:nvPr>
            <p:ph type="sldNum" sz="quarter" idx="12"/>
          </p:nvPr>
        </p:nvSpPr>
        <p:spPr/>
        <p:txBody>
          <a:bodyPr/>
          <a:lstStyle/>
          <a:p>
            <a:fld id="{B1384DE6-1247-4793-92EB-DB727468149E}" type="slidenum">
              <a:rPr lang="he-IL" smtClean="0"/>
              <a:t>34</a:t>
            </a:fld>
            <a:endParaRPr lang="he-IL"/>
          </a:p>
        </p:txBody>
      </p:sp>
    </p:spTree>
    <p:extLst>
      <p:ext uri="{BB962C8B-B14F-4D97-AF65-F5344CB8AC3E}">
        <p14:creationId xmlns:p14="http://schemas.microsoft.com/office/powerpoint/2010/main" val="8403587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DBCEF-D877-4EE0-8F8E-21CB007D2720}"/>
              </a:ext>
            </a:extLst>
          </p:cNvPr>
          <p:cNvSpPr>
            <a:spLocks noGrp="1"/>
          </p:cNvSpPr>
          <p:nvPr>
            <p:ph type="title"/>
          </p:nvPr>
        </p:nvSpPr>
        <p:spPr/>
        <p:txBody>
          <a:bodyPr>
            <a:normAutofit fontScale="90000"/>
          </a:bodyPr>
          <a:lstStyle/>
          <a:p>
            <a:r>
              <a:rPr lang="en-US" dirty="0"/>
              <a:t>When combined with Convolutional Neural Networks, RNN’s are used for creating labels for images that are not labeled.</a:t>
            </a:r>
          </a:p>
        </p:txBody>
      </p:sp>
      <p:pic>
        <p:nvPicPr>
          <p:cNvPr id="5" name="Content Placeholder 4">
            <a:extLst>
              <a:ext uri="{FF2B5EF4-FFF2-40B4-BE49-F238E27FC236}">
                <a16:creationId xmlns:a16="http://schemas.microsoft.com/office/drawing/2014/main" id="{31685484-44CD-48AC-80CD-FEB59DD0CFB6}"/>
              </a:ext>
            </a:extLst>
          </p:cNvPr>
          <p:cNvPicPr>
            <a:picLocks noGrp="1" noChangeAspect="1"/>
          </p:cNvPicPr>
          <p:nvPr>
            <p:ph idx="1"/>
          </p:nvPr>
        </p:nvPicPr>
        <p:blipFill>
          <a:blip r:embed="rId2"/>
          <a:stretch>
            <a:fillRect/>
          </a:stretch>
        </p:blipFill>
        <p:spPr>
          <a:xfrm>
            <a:off x="1458936" y="2420888"/>
            <a:ext cx="9084977" cy="3096344"/>
          </a:xfrm>
          <a:prstGeom prst="rect">
            <a:avLst/>
          </a:prstGeom>
        </p:spPr>
      </p:pic>
      <p:sp>
        <p:nvSpPr>
          <p:cNvPr id="4" name="Slide Number Placeholder 3">
            <a:extLst>
              <a:ext uri="{FF2B5EF4-FFF2-40B4-BE49-F238E27FC236}">
                <a16:creationId xmlns:a16="http://schemas.microsoft.com/office/drawing/2014/main" id="{51F9E1A9-115B-42C0-8E39-720109425FB3}"/>
              </a:ext>
            </a:extLst>
          </p:cNvPr>
          <p:cNvSpPr>
            <a:spLocks noGrp="1"/>
          </p:cNvSpPr>
          <p:nvPr>
            <p:ph type="sldNum" sz="quarter" idx="12"/>
          </p:nvPr>
        </p:nvSpPr>
        <p:spPr/>
        <p:txBody>
          <a:bodyPr/>
          <a:lstStyle/>
          <a:p>
            <a:fld id="{B1384DE6-1247-4793-92EB-DB727468149E}" type="slidenum">
              <a:rPr lang="he-IL" smtClean="0"/>
              <a:t>35</a:t>
            </a:fld>
            <a:endParaRPr lang="he-IL"/>
          </a:p>
        </p:txBody>
      </p:sp>
    </p:spTree>
    <p:extLst>
      <p:ext uri="{BB962C8B-B14F-4D97-AF65-F5344CB8AC3E}">
        <p14:creationId xmlns:p14="http://schemas.microsoft.com/office/powerpoint/2010/main" val="39104865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Some slides stolen from Michael Green &amp; </a:t>
            </a:r>
            <a:r>
              <a:rPr lang="en-US" dirty="0" err="1"/>
              <a:t>Shaked</a:t>
            </a:r>
            <a:r>
              <a:rPr lang="en-US" dirty="0"/>
              <a:t> </a:t>
            </a:r>
            <a:r>
              <a:rPr lang="en-US" dirty="0" err="1"/>
              <a:t>Perek</a:t>
            </a:r>
            <a:endParaRPr lang="he-IL" dirty="0"/>
          </a:p>
          <a:p>
            <a:endParaRPr lang="en-US" dirty="0"/>
          </a:p>
        </p:txBody>
      </p:sp>
      <p:sp>
        <p:nvSpPr>
          <p:cNvPr id="4" name="Slide Number Placeholder 3"/>
          <p:cNvSpPr>
            <a:spLocks noGrp="1"/>
          </p:cNvSpPr>
          <p:nvPr>
            <p:ph type="sldNum" sz="quarter" idx="12"/>
          </p:nvPr>
        </p:nvSpPr>
        <p:spPr/>
        <p:txBody>
          <a:bodyPr/>
          <a:lstStyle/>
          <a:p>
            <a:fld id="{B1384DE6-1247-4793-92EB-DB727468149E}" type="slidenum">
              <a:rPr lang="he-IL" smtClean="0"/>
              <a:t>36</a:t>
            </a:fld>
            <a:endParaRPr lang="he-IL"/>
          </a:p>
        </p:txBody>
      </p:sp>
    </p:spTree>
    <p:extLst>
      <p:ext uri="{BB962C8B-B14F-4D97-AF65-F5344CB8AC3E}">
        <p14:creationId xmlns:p14="http://schemas.microsoft.com/office/powerpoint/2010/main" val="253300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Motivation</a:t>
            </a:r>
            <a:endParaRPr lang="he-IL" dirty="0"/>
          </a:p>
        </p:txBody>
      </p:sp>
      <p:sp>
        <p:nvSpPr>
          <p:cNvPr id="3" name="מציין מיקום תוכן 2"/>
          <p:cNvSpPr>
            <a:spLocks noGrp="1"/>
          </p:cNvSpPr>
          <p:nvPr>
            <p:ph idx="1"/>
          </p:nvPr>
        </p:nvSpPr>
        <p:spPr/>
        <p:txBody>
          <a:bodyPr>
            <a:normAutofit/>
          </a:bodyPr>
          <a:lstStyle/>
          <a:p>
            <a:pPr algn="l" rtl="0"/>
            <a:r>
              <a:rPr lang="en-US" sz="2500" dirty="0"/>
              <a:t>Feed forward networks accept a fixed-sized vector as input and produce a fixed-sized vector as output</a:t>
            </a:r>
          </a:p>
          <a:p>
            <a:pPr algn="l" rtl="0"/>
            <a:r>
              <a:rPr lang="en-US" sz="2500" dirty="0"/>
              <a:t>Fixed amount of computational steps</a:t>
            </a:r>
          </a:p>
          <a:p>
            <a:pPr algn="l" rtl="0"/>
            <a:r>
              <a:rPr lang="en-US" sz="2500" dirty="0"/>
              <a:t>Recurrent nets allow us to operate over </a:t>
            </a:r>
            <a:r>
              <a:rPr lang="en-US" sz="2500" i="1" dirty="0"/>
              <a:t>sequences</a:t>
            </a:r>
            <a:r>
              <a:rPr lang="en-US" sz="2500" dirty="0"/>
              <a:t> of vectors</a:t>
            </a:r>
          </a:p>
          <a:p>
            <a:r>
              <a:rPr lang="en-US" sz="2400" dirty="0"/>
              <a:t>One might think that sequences of inputs or outputs are rare, however, it is important to realize that we can process any data in this manner even though inputs/outputs are fixed vectors. </a:t>
            </a:r>
            <a:endParaRPr lang="he-IL" sz="2400" dirty="0"/>
          </a:p>
        </p:txBody>
      </p:sp>
      <p:sp>
        <p:nvSpPr>
          <p:cNvPr id="4" name="מציין מיקום של מספר שקופית 3"/>
          <p:cNvSpPr>
            <a:spLocks noGrp="1"/>
          </p:cNvSpPr>
          <p:nvPr>
            <p:ph type="sldNum" sz="quarter" idx="12"/>
          </p:nvPr>
        </p:nvSpPr>
        <p:spPr>
          <a:xfrm>
            <a:off x="10058400" y="5734050"/>
            <a:ext cx="609600" cy="520700"/>
          </a:xfrm>
        </p:spPr>
        <p:txBody>
          <a:bodyPr/>
          <a:lstStyle/>
          <a:p>
            <a:fld id="{B1384DE6-1247-4793-92EB-DB727468149E}" type="slidenum">
              <a:rPr lang="he-IL" smtClean="0"/>
              <a:t>4</a:t>
            </a:fld>
            <a:endParaRPr lang="he-IL"/>
          </a:p>
        </p:txBody>
      </p:sp>
    </p:spTree>
    <p:extLst>
      <p:ext uri="{BB962C8B-B14F-4D97-AF65-F5344CB8AC3E}">
        <p14:creationId xmlns:p14="http://schemas.microsoft.com/office/powerpoint/2010/main" val="408828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B328-1F8C-4E35-A48B-BD00A4D33105}"/>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28F0BB6-CD0C-48E9-B1DB-D3A246C601E0}"/>
              </a:ext>
            </a:extLst>
          </p:cNvPr>
          <p:cNvSpPr>
            <a:spLocks noGrp="1"/>
          </p:cNvSpPr>
          <p:nvPr>
            <p:ph idx="1"/>
          </p:nvPr>
        </p:nvSpPr>
        <p:spPr/>
        <p:txBody>
          <a:bodyPr>
            <a:normAutofit/>
          </a:bodyPr>
          <a:lstStyle/>
          <a:p>
            <a:r>
              <a:rPr lang="en-US" dirty="0"/>
              <a:t>A recurrent neural network (RNN) is a type of artificial neural network which uses sequential data or time series data. </a:t>
            </a:r>
          </a:p>
          <a:p>
            <a:r>
              <a:rPr lang="en-US" dirty="0"/>
              <a:t>They are distinguished by their “memory” as they take information from prior inputs to influence the current input and output. </a:t>
            </a:r>
          </a:p>
          <a:p>
            <a:r>
              <a:rPr lang="en-US" dirty="0"/>
              <a:t>Traditional deep neural networks assume that inputs and outputs are independent of each other.</a:t>
            </a:r>
          </a:p>
          <a:p>
            <a:r>
              <a:rPr lang="en-US" dirty="0"/>
              <a:t>The output of recurrent neural networks depend on the prior elements within the sequence. </a:t>
            </a:r>
          </a:p>
        </p:txBody>
      </p:sp>
      <p:sp>
        <p:nvSpPr>
          <p:cNvPr id="4" name="Slide Number Placeholder 3">
            <a:extLst>
              <a:ext uri="{FF2B5EF4-FFF2-40B4-BE49-F238E27FC236}">
                <a16:creationId xmlns:a16="http://schemas.microsoft.com/office/drawing/2014/main" id="{0DC5DFFC-5D0B-4268-902B-BD11AECB2F65}"/>
              </a:ext>
            </a:extLst>
          </p:cNvPr>
          <p:cNvSpPr>
            <a:spLocks noGrp="1"/>
          </p:cNvSpPr>
          <p:nvPr>
            <p:ph type="sldNum" sz="quarter" idx="12"/>
          </p:nvPr>
        </p:nvSpPr>
        <p:spPr/>
        <p:txBody>
          <a:bodyPr/>
          <a:lstStyle/>
          <a:p>
            <a:fld id="{B1384DE6-1247-4793-92EB-DB727468149E}" type="slidenum">
              <a:rPr lang="he-IL" smtClean="0"/>
              <a:t>5</a:t>
            </a:fld>
            <a:endParaRPr lang="he-IL"/>
          </a:p>
        </p:txBody>
      </p:sp>
    </p:spTree>
    <p:extLst>
      <p:ext uri="{BB962C8B-B14F-4D97-AF65-F5344CB8AC3E}">
        <p14:creationId xmlns:p14="http://schemas.microsoft.com/office/powerpoint/2010/main" val="295810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Motivation</a:t>
            </a:r>
            <a:endParaRPr lang="he-IL" dirty="0"/>
          </a:p>
        </p:txBody>
      </p:sp>
      <p:pic>
        <p:nvPicPr>
          <p:cNvPr id="4" name="מציין מיקום תוכן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91544" y="1700808"/>
            <a:ext cx="8281613" cy="2592288"/>
          </a:xfrm>
        </p:spPr>
      </p:pic>
      <p:sp>
        <p:nvSpPr>
          <p:cNvPr id="3" name="מציין מיקום של מספר שקופית 2"/>
          <p:cNvSpPr>
            <a:spLocks noGrp="1"/>
          </p:cNvSpPr>
          <p:nvPr>
            <p:ph type="sldNum" sz="quarter" idx="12"/>
          </p:nvPr>
        </p:nvSpPr>
        <p:spPr>
          <a:xfrm>
            <a:off x="10058400" y="5734050"/>
            <a:ext cx="609600" cy="520700"/>
          </a:xfrm>
        </p:spPr>
        <p:txBody>
          <a:bodyPr/>
          <a:lstStyle/>
          <a:p>
            <a:fld id="{B1384DE6-1247-4793-92EB-DB727468149E}" type="slidenum">
              <a:rPr lang="he-IL" smtClean="0"/>
              <a:t>6</a:t>
            </a:fld>
            <a:endParaRPr lang="he-IL"/>
          </a:p>
        </p:txBody>
      </p:sp>
      <p:sp>
        <p:nvSpPr>
          <p:cNvPr id="6" name="TextBox 5"/>
          <p:cNvSpPr txBox="1"/>
          <p:nvPr/>
        </p:nvSpPr>
        <p:spPr>
          <a:xfrm>
            <a:off x="1412590" y="4836998"/>
            <a:ext cx="2376264" cy="861774"/>
          </a:xfrm>
          <a:prstGeom prst="rect">
            <a:avLst/>
          </a:prstGeom>
          <a:noFill/>
        </p:spPr>
        <p:txBody>
          <a:bodyPr wrap="square" rtlCol="1">
            <a:spAutoFit/>
          </a:bodyPr>
          <a:lstStyle/>
          <a:p>
            <a:pPr algn="ctr" rtl="0"/>
            <a:r>
              <a:rPr lang="en-US" sz="2500" dirty="0"/>
              <a:t>Image classification</a:t>
            </a:r>
            <a:endParaRPr lang="he-IL" sz="2500" dirty="0"/>
          </a:p>
        </p:txBody>
      </p:sp>
      <p:sp>
        <p:nvSpPr>
          <p:cNvPr id="8" name="TextBox 7"/>
          <p:cNvSpPr txBox="1"/>
          <p:nvPr/>
        </p:nvSpPr>
        <p:spPr>
          <a:xfrm>
            <a:off x="2600722" y="5827436"/>
            <a:ext cx="2304256" cy="861774"/>
          </a:xfrm>
          <a:prstGeom prst="rect">
            <a:avLst/>
          </a:prstGeom>
          <a:noFill/>
        </p:spPr>
        <p:txBody>
          <a:bodyPr wrap="square" rtlCol="1">
            <a:spAutoFit/>
          </a:bodyPr>
          <a:lstStyle/>
          <a:p>
            <a:pPr algn="ctr" rtl="0"/>
            <a:r>
              <a:rPr lang="en-US" sz="2500" dirty="0"/>
              <a:t>Image captioning</a:t>
            </a:r>
            <a:endParaRPr lang="he-IL" sz="2500" dirty="0"/>
          </a:p>
        </p:txBody>
      </p:sp>
      <p:sp>
        <p:nvSpPr>
          <p:cNvPr id="9" name="TextBox 8"/>
          <p:cNvSpPr txBox="1"/>
          <p:nvPr/>
        </p:nvSpPr>
        <p:spPr>
          <a:xfrm>
            <a:off x="4151784" y="4805531"/>
            <a:ext cx="2592288" cy="861774"/>
          </a:xfrm>
          <a:prstGeom prst="rect">
            <a:avLst/>
          </a:prstGeom>
          <a:noFill/>
        </p:spPr>
        <p:txBody>
          <a:bodyPr wrap="square" rtlCol="1">
            <a:spAutoFit/>
          </a:bodyPr>
          <a:lstStyle/>
          <a:p>
            <a:pPr algn="ctr" rtl="0"/>
            <a:r>
              <a:rPr lang="en-US" sz="2500" dirty="0"/>
              <a:t>Sentiment analysis</a:t>
            </a:r>
            <a:endParaRPr lang="he-IL" sz="2500" dirty="0"/>
          </a:p>
        </p:txBody>
      </p:sp>
      <p:sp>
        <p:nvSpPr>
          <p:cNvPr id="10" name="TextBox 9"/>
          <p:cNvSpPr txBox="1"/>
          <p:nvPr/>
        </p:nvSpPr>
        <p:spPr>
          <a:xfrm>
            <a:off x="6147420" y="5745691"/>
            <a:ext cx="2468860" cy="861774"/>
          </a:xfrm>
          <a:prstGeom prst="rect">
            <a:avLst/>
          </a:prstGeom>
          <a:noFill/>
        </p:spPr>
        <p:txBody>
          <a:bodyPr wrap="square" rtlCol="1">
            <a:spAutoFit/>
          </a:bodyPr>
          <a:lstStyle/>
          <a:p>
            <a:pPr algn="ctr" rtl="0"/>
            <a:r>
              <a:rPr lang="en-US" sz="2500" dirty="0"/>
              <a:t>Machine translation</a:t>
            </a:r>
            <a:endParaRPr lang="he-IL" sz="2500" dirty="0"/>
          </a:p>
        </p:txBody>
      </p:sp>
      <p:sp>
        <p:nvSpPr>
          <p:cNvPr id="11" name="TextBox 10"/>
          <p:cNvSpPr txBox="1"/>
          <p:nvPr/>
        </p:nvSpPr>
        <p:spPr>
          <a:xfrm>
            <a:off x="7474447" y="4805531"/>
            <a:ext cx="3512165" cy="861774"/>
          </a:xfrm>
          <a:prstGeom prst="rect">
            <a:avLst/>
          </a:prstGeom>
          <a:noFill/>
        </p:spPr>
        <p:txBody>
          <a:bodyPr wrap="square" rtlCol="1">
            <a:spAutoFit/>
          </a:bodyPr>
          <a:lstStyle/>
          <a:p>
            <a:pPr algn="ctr" rtl="0"/>
            <a:r>
              <a:rPr lang="en-US" sz="2500" dirty="0"/>
              <a:t>Synced sequence(video classification)</a:t>
            </a:r>
            <a:endParaRPr lang="he-IL" sz="2500" dirty="0"/>
          </a:p>
        </p:txBody>
      </p:sp>
      <p:cxnSp>
        <p:nvCxnSpPr>
          <p:cNvPr id="12" name="מחבר חץ ישר 11"/>
          <p:cNvCxnSpPr>
            <a:endCxn id="6" idx="0"/>
          </p:cNvCxnSpPr>
          <p:nvPr/>
        </p:nvCxnSpPr>
        <p:spPr>
          <a:xfrm>
            <a:off x="2600722" y="4324562"/>
            <a:ext cx="0" cy="51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מחבר חץ ישר 13"/>
          <p:cNvCxnSpPr/>
          <p:nvPr/>
        </p:nvCxnSpPr>
        <p:spPr>
          <a:xfrm>
            <a:off x="3788854" y="4293096"/>
            <a:ext cx="0" cy="15343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מחבר חץ ישר 14"/>
          <p:cNvCxnSpPr/>
          <p:nvPr/>
        </p:nvCxnSpPr>
        <p:spPr>
          <a:xfrm>
            <a:off x="5555940" y="4293096"/>
            <a:ext cx="0" cy="51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מחבר חץ ישר 15"/>
          <p:cNvCxnSpPr/>
          <p:nvPr/>
        </p:nvCxnSpPr>
        <p:spPr>
          <a:xfrm>
            <a:off x="7474446" y="4298833"/>
            <a:ext cx="0" cy="13684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מחבר חץ ישר 16"/>
          <p:cNvCxnSpPr/>
          <p:nvPr/>
        </p:nvCxnSpPr>
        <p:spPr>
          <a:xfrm>
            <a:off x="9480376" y="4314966"/>
            <a:ext cx="0" cy="5124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703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2549F-3AA9-4DF9-9575-26840E163563}"/>
              </a:ext>
            </a:extLst>
          </p:cNvPr>
          <p:cNvSpPr>
            <a:spLocks noGrp="1"/>
          </p:cNvSpPr>
          <p:nvPr>
            <p:ph type="title"/>
          </p:nvPr>
        </p:nvSpPr>
        <p:spPr/>
        <p:txBody>
          <a:bodyPr/>
          <a:lstStyle/>
          <a:p>
            <a:r>
              <a:rPr lang="en-US" dirty="0"/>
              <a:t>RNN Applications</a:t>
            </a:r>
          </a:p>
        </p:txBody>
      </p:sp>
      <p:sp>
        <p:nvSpPr>
          <p:cNvPr id="3" name="Content Placeholder 2">
            <a:extLst>
              <a:ext uri="{FF2B5EF4-FFF2-40B4-BE49-F238E27FC236}">
                <a16:creationId xmlns:a16="http://schemas.microsoft.com/office/drawing/2014/main" id="{A732EEE4-6F09-4CE1-9BA3-802BFD445AD1}"/>
              </a:ext>
            </a:extLst>
          </p:cNvPr>
          <p:cNvSpPr>
            <a:spLocks noGrp="1"/>
          </p:cNvSpPr>
          <p:nvPr>
            <p:ph idx="1"/>
          </p:nvPr>
        </p:nvSpPr>
        <p:spPr/>
        <p:txBody>
          <a:bodyPr>
            <a:normAutofit fontScale="92500" lnSpcReduction="10000"/>
          </a:bodyPr>
          <a:lstStyle/>
          <a:p>
            <a:r>
              <a:rPr lang="en-US" dirty="0"/>
              <a:t>Speech recognition</a:t>
            </a:r>
          </a:p>
          <a:p>
            <a:r>
              <a:rPr lang="en-US" dirty="0"/>
              <a:t>Pattern recognition as in handwriting recognition</a:t>
            </a:r>
          </a:p>
          <a:p>
            <a:r>
              <a:rPr lang="en-US" dirty="0"/>
              <a:t>Text-to-speech synthesis </a:t>
            </a:r>
          </a:p>
          <a:p>
            <a:r>
              <a:rPr lang="en-US" dirty="0"/>
              <a:t>Is used in Google Android.</a:t>
            </a:r>
          </a:p>
          <a:p>
            <a:r>
              <a:rPr lang="en-US" dirty="0"/>
              <a:t>Machine language translation</a:t>
            </a:r>
          </a:p>
          <a:p>
            <a:r>
              <a:rPr lang="en-US" dirty="0"/>
              <a:t>Language Modeling</a:t>
            </a:r>
          </a:p>
          <a:p>
            <a:r>
              <a:rPr lang="en-US" dirty="0"/>
              <a:t>Multilingual Language Processing</a:t>
            </a:r>
          </a:p>
          <a:p>
            <a:r>
              <a:rPr lang="en-US" dirty="0"/>
              <a:t>Image captioning</a:t>
            </a:r>
          </a:p>
          <a:p>
            <a:r>
              <a:rPr lang="en-US" dirty="0"/>
              <a:t>They are incorporated into popular applications such as Siri, voice search, and Google Translate</a:t>
            </a:r>
          </a:p>
        </p:txBody>
      </p:sp>
      <p:sp>
        <p:nvSpPr>
          <p:cNvPr id="4" name="Slide Number Placeholder 3">
            <a:extLst>
              <a:ext uri="{FF2B5EF4-FFF2-40B4-BE49-F238E27FC236}">
                <a16:creationId xmlns:a16="http://schemas.microsoft.com/office/drawing/2014/main" id="{0604B4F8-5FCC-49B6-BE1E-0F827326978D}"/>
              </a:ext>
            </a:extLst>
          </p:cNvPr>
          <p:cNvSpPr>
            <a:spLocks noGrp="1"/>
          </p:cNvSpPr>
          <p:nvPr>
            <p:ph type="sldNum" sz="quarter" idx="12"/>
          </p:nvPr>
        </p:nvSpPr>
        <p:spPr/>
        <p:txBody>
          <a:bodyPr/>
          <a:lstStyle/>
          <a:p>
            <a:fld id="{B1384DE6-1247-4793-92EB-DB727468149E}" type="slidenum">
              <a:rPr lang="he-IL" smtClean="0"/>
              <a:t>7</a:t>
            </a:fld>
            <a:endParaRPr lang="he-IL"/>
          </a:p>
        </p:txBody>
      </p:sp>
    </p:spTree>
    <p:extLst>
      <p:ext uri="{BB962C8B-B14F-4D97-AF65-F5344CB8AC3E}">
        <p14:creationId xmlns:p14="http://schemas.microsoft.com/office/powerpoint/2010/main" val="334146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1F621-89B1-402D-BDF6-41377A3342BC}"/>
              </a:ext>
            </a:extLst>
          </p:cNvPr>
          <p:cNvSpPr>
            <a:spLocks noGrp="1"/>
          </p:cNvSpPr>
          <p:nvPr>
            <p:ph type="title"/>
          </p:nvPr>
        </p:nvSpPr>
        <p:spPr/>
        <p:txBody>
          <a:bodyPr/>
          <a:lstStyle/>
          <a:p>
            <a:r>
              <a:rPr lang="en-US" dirty="0"/>
              <a:t>Oversimplified representation of RNN</a:t>
            </a:r>
          </a:p>
        </p:txBody>
      </p:sp>
      <p:pic>
        <p:nvPicPr>
          <p:cNvPr id="5" name="Content Placeholder 4">
            <a:extLst>
              <a:ext uri="{FF2B5EF4-FFF2-40B4-BE49-F238E27FC236}">
                <a16:creationId xmlns:a16="http://schemas.microsoft.com/office/drawing/2014/main" id="{84629A1E-E822-4D74-9F1C-F8827F81E6A4}"/>
              </a:ext>
            </a:extLst>
          </p:cNvPr>
          <p:cNvPicPr>
            <a:picLocks noGrp="1" noChangeAspect="1"/>
          </p:cNvPicPr>
          <p:nvPr>
            <p:ph idx="1"/>
          </p:nvPr>
        </p:nvPicPr>
        <p:blipFill>
          <a:blip r:embed="rId2"/>
          <a:stretch>
            <a:fillRect/>
          </a:stretch>
        </p:blipFill>
        <p:spPr>
          <a:xfrm>
            <a:off x="3143250" y="1967706"/>
            <a:ext cx="5905500" cy="4067175"/>
          </a:xfrm>
          <a:prstGeom prst="rect">
            <a:avLst/>
          </a:prstGeom>
        </p:spPr>
      </p:pic>
      <p:sp>
        <p:nvSpPr>
          <p:cNvPr id="4" name="Slide Number Placeholder 3">
            <a:extLst>
              <a:ext uri="{FF2B5EF4-FFF2-40B4-BE49-F238E27FC236}">
                <a16:creationId xmlns:a16="http://schemas.microsoft.com/office/drawing/2014/main" id="{3CA3BB3A-A940-4551-B06D-61C1F59A2504}"/>
              </a:ext>
            </a:extLst>
          </p:cNvPr>
          <p:cNvSpPr>
            <a:spLocks noGrp="1"/>
          </p:cNvSpPr>
          <p:nvPr>
            <p:ph type="sldNum" sz="quarter" idx="12"/>
          </p:nvPr>
        </p:nvSpPr>
        <p:spPr/>
        <p:txBody>
          <a:bodyPr/>
          <a:lstStyle/>
          <a:p>
            <a:fld id="{B1384DE6-1247-4793-92EB-DB727468149E}" type="slidenum">
              <a:rPr lang="he-IL" smtClean="0"/>
              <a:t>8</a:t>
            </a:fld>
            <a:endParaRPr lang="he-IL"/>
          </a:p>
        </p:txBody>
      </p:sp>
    </p:spTree>
    <p:extLst>
      <p:ext uri="{BB962C8B-B14F-4D97-AF65-F5344CB8AC3E}">
        <p14:creationId xmlns:p14="http://schemas.microsoft.com/office/powerpoint/2010/main" val="4072099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A6561-923A-41CB-B332-0B5766B09C42}"/>
              </a:ext>
            </a:extLst>
          </p:cNvPr>
          <p:cNvSpPr>
            <a:spLocks noGrp="1"/>
          </p:cNvSpPr>
          <p:nvPr>
            <p:ph type="title"/>
          </p:nvPr>
        </p:nvSpPr>
        <p:spPr/>
        <p:txBody>
          <a:bodyPr/>
          <a:lstStyle/>
          <a:p>
            <a:r>
              <a:rPr lang="en-US" dirty="0"/>
              <a:t>Unrolled representation of RNN</a:t>
            </a:r>
          </a:p>
        </p:txBody>
      </p:sp>
      <p:pic>
        <p:nvPicPr>
          <p:cNvPr id="5" name="Content Placeholder 4">
            <a:extLst>
              <a:ext uri="{FF2B5EF4-FFF2-40B4-BE49-F238E27FC236}">
                <a16:creationId xmlns:a16="http://schemas.microsoft.com/office/drawing/2014/main" id="{F537FF5A-7478-4836-B043-CFECC16451AE}"/>
              </a:ext>
            </a:extLst>
          </p:cNvPr>
          <p:cNvPicPr>
            <a:picLocks noGrp="1" noChangeAspect="1"/>
          </p:cNvPicPr>
          <p:nvPr>
            <p:ph idx="1"/>
          </p:nvPr>
        </p:nvPicPr>
        <p:blipFill>
          <a:blip r:embed="rId2"/>
          <a:stretch>
            <a:fillRect/>
          </a:stretch>
        </p:blipFill>
        <p:spPr>
          <a:xfrm>
            <a:off x="3143250" y="1967706"/>
            <a:ext cx="5905500" cy="4067175"/>
          </a:xfrm>
          <a:prstGeom prst="rect">
            <a:avLst/>
          </a:prstGeom>
        </p:spPr>
      </p:pic>
      <p:sp>
        <p:nvSpPr>
          <p:cNvPr id="4" name="Slide Number Placeholder 3">
            <a:extLst>
              <a:ext uri="{FF2B5EF4-FFF2-40B4-BE49-F238E27FC236}">
                <a16:creationId xmlns:a16="http://schemas.microsoft.com/office/drawing/2014/main" id="{BE5F6CA3-0298-4BD3-841A-2C3754F00EE0}"/>
              </a:ext>
            </a:extLst>
          </p:cNvPr>
          <p:cNvSpPr>
            <a:spLocks noGrp="1"/>
          </p:cNvSpPr>
          <p:nvPr>
            <p:ph type="sldNum" sz="quarter" idx="12"/>
          </p:nvPr>
        </p:nvSpPr>
        <p:spPr/>
        <p:txBody>
          <a:bodyPr/>
          <a:lstStyle/>
          <a:p>
            <a:fld id="{B1384DE6-1247-4793-92EB-DB727468149E}" type="slidenum">
              <a:rPr lang="he-IL" smtClean="0"/>
              <a:t>9</a:t>
            </a:fld>
            <a:endParaRPr lang="he-IL"/>
          </a:p>
        </p:txBody>
      </p:sp>
    </p:spTree>
    <p:extLst>
      <p:ext uri="{BB962C8B-B14F-4D97-AF65-F5344CB8AC3E}">
        <p14:creationId xmlns:p14="http://schemas.microsoft.com/office/powerpoint/2010/main" val="34924704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6461</TotalTime>
  <Words>2615</Words>
  <Application>Microsoft Office PowerPoint</Application>
  <PresentationFormat>Widescreen</PresentationFormat>
  <Paragraphs>295</Paragraphs>
  <Slides>36</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Wingdings</vt:lpstr>
      <vt:lpstr>Office Theme</vt:lpstr>
      <vt:lpstr>Recurrent Neural Networks</vt:lpstr>
      <vt:lpstr>Outline</vt:lpstr>
      <vt:lpstr>Introduction</vt:lpstr>
      <vt:lpstr>Motivation</vt:lpstr>
      <vt:lpstr>Motivation</vt:lpstr>
      <vt:lpstr>Motivation</vt:lpstr>
      <vt:lpstr>RNN Applications</vt:lpstr>
      <vt:lpstr>Oversimplified representation of RNN</vt:lpstr>
      <vt:lpstr>Unrolled representation of RNN</vt:lpstr>
      <vt:lpstr>RNN Architecture</vt:lpstr>
      <vt:lpstr>RNN Architecture</vt:lpstr>
      <vt:lpstr>RNN Architecture</vt:lpstr>
      <vt:lpstr>Back Propagation Through Time</vt:lpstr>
      <vt:lpstr>Unfolded RNN, with additional information from the RNN equation</vt:lpstr>
      <vt:lpstr>Backpropagation algorithm in RNN is similar to the standard. Only difference is we summarize the gradients of the error for all time steps.</vt:lpstr>
      <vt:lpstr>RNN Backward Pass</vt:lpstr>
      <vt:lpstr>Vanishing Gradients</vt:lpstr>
      <vt:lpstr>Vanishing Gradients</vt:lpstr>
      <vt:lpstr>Outline - LSTM</vt:lpstr>
      <vt:lpstr>LSTM - introduction</vt:lpstr>
      <vt:lpstr>LSTM – same idea as RNN</vt:lpstr>
      <vt:lpstr>LSTM Architecture</vt:lpstr>
      <vt:lpstr>LSTM – activation functions</vt:lpstr>
      <vt:lpstr>LSTM – activation functions</vt:lpstr>
      <vt:lpstr>LSTM – activation functions</vt:lpstr>
      <vt:lpstr>LSTM Backward Pass</vt:lpstr>
      <vt:lpstr>LSTM Experiments</vt:lpstr>
      <vt:lpstr>LSTM Experiments – predict next symbol</vt:lpstr>
      <vt:lpstr>LSTM Experiments</vt:lpstr>
      <vt:lpstr>LSTM Experiments - classification</vt:lpstr>
      <vt:lpstr>Advantages of LSTM</vt:lpstr>
      <vt:lpstr>LSTM conclusions</vt:lpstr>
      <vt:lpstr>Computation…</vt:lpstr>
      <vt:lpstr>Recurrent Neural Networks are a very useful tool</vt:lpstr>
      <vt:lpstr>When combined with Convolutional Neural Networks, RNN’s are used for creating labels for images that are not labeled.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Rose</dc:creator>
  <cp:lastModifiedBy>Paul Blossom</cp:lastModifiedBy>
  <cp:revision>420</cp:revision>
  <dcterms:created xsi:type="dcterms:W3CDTF">2016-11-18T15:53:56Z</dcterms:created>
  <dcterms:modified xsi:type="dcterms:W3CDTF">2022-03-29T22:28:47Z</dcterms:modified>
</cp:coreProperties>
</file>