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359" r:id="rId3"/>
    <p:sldId id="372" r:id="rId4"/>
    <p:sldId id="373" r:id="rId5"/>
    <p:sldId id="360" r:id="rId6"/>
    <p:sldId id="374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5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707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 showGuides="1">
      <p:cViewPr varScale="1">
        <p:scale>
          <a:sx n="56" d="100"/>
          <a:sy n="56" d="100"/>
        </p:scale>
        <p:origin x="9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5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8AFC8113-DF30-4C1D-9BDF-8D17A4A6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7ED2CC8-3091-4E06-A5BD-31588B7E4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impossible to be below the pink line but also meet all prior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D2CC8-3091-4E06-A5BD-31588B7E4DE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7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be the right of red line but also below the pink line, thus choose the point where closest to the red line possible.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D2CC8-3091-4E06-A5BD-31588B7E4DE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82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C9F7-AB02-40B1-B311-D10227F6A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EDF6-774C-4761-AE27-1191B6522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90C7-F50A-42FB-831D-C82CC6994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5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AE4F-C5B0-447F-A4C0-FFBCDFC69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88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2E06-0D02-48EC-A9B5-AAC91848C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7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2AE7-EF0C-4BDF-A15F-57A6BDF20F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16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1797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78792"/>
            <a:ext cx="6400800" cy="9254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5805-CAD2-426D-BEFE-5A8B4634B23D}" type="datetime1">
              <a:rPr lang="en-US"/>
              <a:pPr>
                <a:defRPr/>
              </a:pPr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8F28E-B120-4F43-8BBB-372F5A1BA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3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AF2EE-04B3-4C44-80A2-4EB1F81FD52E}" type="datetime1">
              <a:rPr lang="en-US"/>
              <a:pPr>
                <a:defRPr/>
              </a:pPr>
              <a:t>11/26/2021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A0B3-390E-4718-8ED3-593073136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39A6-1E36-4F5E-93FF-6F8A0ED336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11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48E51-B24E-4AF5-8BC9-322EDE2451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7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45B7A-4259-4E99-8F2B-78F2187FD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A4F23-504A-49F7-9997-35BF0F833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94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DE64D-A53C-460A-A116-BBDBDE07A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8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63043-2015-4BC2-8C0F-214A72434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6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6C9B-9061-4A25-B88E-94E0F7FE9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8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8D163-39A8-4E63-B7F4-F2503E01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8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E2131B-95F0-4B66-A751-03CBB5565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41088FA-4FDF-49C5-B48F-48530C2440A9}" type="datetime1">
              <a:rPr lang="en-US"/>
              <a:pPr>
                <a:defRPr/>
              </a:pPr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4F9FF99D-A860-44A3-A2A4-9049D04242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4D39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A400E96-7853-4ADF-8B20-B89112EC2D92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52400" y="114300"/>
            <a:ext cx="8763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Verdana" panose="020B0604030504040204" pitchFamily="34" charset="0"/>
              </a:rPr>
              <a:t>Multiobjective</a:t>
            </a:r>
            <a:r>
              <a:rPr lang="en-US" altLang="en-US" sz="2000" b="1" dirty="0">
                <a:latin typeface="Verdana" panose="020B0604030504040204" pitchFamily="34" charset="0"/>
              </a:rPr>
              <a:t> Programming: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000" b="1" dirty="0">
                <a:latin typeface="Verdana" panose="020B0604030504040204" pitchFamily="34" charset="0"/>
              </a:rPr>
              <a:t>Goal Programming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Goal Programming Primary Reference: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it-IT" altLang="en-US" sz="2000" b="1" dirty="0">
                <a:latin typeface="Verdana" panose="020B0604030504040204" pitchFamily="34" charset="0"/>
              </a:rPr>
              <a:t>JP Ignizio, TM Cavalier (1994) Linear programming, Prentice Hall.</a:t>
            </a:r>
            <a:endParaRPr lang="en-US" altLang="en-US" sz="2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Solving:  First Priority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6477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901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685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81000" y="22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2</a:t>
            </a:r>
            <a:endParaRPr lang="en-US" altLang="en-US" sz="1800" b="1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86868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</a:t>
            </a:r>
            <a:endParaRPr lang="en-US" altLang="en-US" sz="1800" b="1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2514600" y="555009"/>
            <a:ext cx="3886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 + </a:t>
            </a:r>
            <a:r>
              <a:rPr lang="el-GR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 – </a:t>
            </a:r>
            <a:r>
              <a:rPr lang="el-GR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 = 44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solidFill>
                  <a:srgbClr val="F99707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 dirty="0">
                <a:solidFill>
                  <a:srgbClr val="F99707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 + </a:t>
            </a:r>
            <a:r>
              <a:rPr lang="el-GR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solidFill>
                  <a:srgbClr val="F99707"/>
                </a:solidFill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 – </a:t>
            </a:r>
            <a:r>
              <a:rPr lang="el-GR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solidFill>
                  <a:srgbClr val="F99707"/>
                </a:solidFill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solidFill>
                  <a:srgbClr val="F99707"/>
                </a:solidFill>
                <a:latin typeface="Verdana" panose="020B0604030504040204" pitchFamily="34" charset="0"/>
              </a:rPr>
              <a:t> = 78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(only two goals dealing with first priority)</a:t>
            </a:r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914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V="1">
            <a:off x="914400" y="1752600"/>
            <a:ext cx="381000" cy="381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838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81534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30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28600" y="68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15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295400" y="1447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914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914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 flipV="1">
            <a:off x="7620000" y="5715000"/>
            <a:ext cx="228600" cy="381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7772400" y="541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 flipH="1">
            <a:off x="7315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67818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1143000" y="4419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Alternative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Optimal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Solutions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(For Priority 1)</a:t>
            </a:r>
          </a:p>
        </p:txBody>
      </p:sp>
      <p:sp>
        <p:nvSpPr>
          <p:cNvPr id="15382" name="Oval 24"/>
          <p:cNvSpPr>
            <a:spLocks noChangeArrowheads="1"/>
          </p:cNvSpPr>
          <p:nvPr/>
        </p:nvSpPr>
        <p:spPr bwMode="auto">
          <a:xfrm>
            <a:off x="7467600" y="2286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A025FD9-2E42-45F7-9CD5-A984FD40CFE9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Solving:  Second Priority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6477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901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685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2</a:t>
            </a:r>
            <a:endParaRPr lang="en-US" altLang="en-US" sz="1800" b="1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6868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</a:t>
            </a:r>
            <a:endParaRPr lang="en-US" altLang="en-US" sz="1800" b="1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86000" y="5334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= 450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914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>
            <a:off x="838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81534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30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28600" y="68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15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8382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914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 flipH="1">
            <a:off x="7315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20"/>
          <p:cNvSpPr txBox="1">
            <a:spLocks noChangeArrowheads="1"/>
          </p:cNvSpPr>
          <p:nvPr/>
        </p:nvSpPr>
        <p:spPr bwMode="auto">
          <a:xfrm>
            <a:off x="67818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762000" y="47244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Alternative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Optimal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Solutions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(For Priority 2)</a:t>
            </a:r>
          </a:p>
        </p:txBody>
      </p:sp>
      <p:sp>
        <p:nvSpPr>
          <p:cNvPr id="16402" name="Oval 22"/>
          <p:cNvSpPr>
            <a:spLocks noChangeArrowheads="1"/>
          </p:cNvSpPr>
          <p:nvPr/>
        </p:nvSpPr>
        <p:spPr bwMode="auto">
          <a:xfrm>
            <a:off x="7543800" y="6858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03" name="Line 23"/>
          <p:cNvSpPr>
            <a:spLocks noChangeShapeType="1"/>
          </p:cNvSpPr>
          <p:nvPr/>
        </p:nvSpPr>
        <p:spPr bwMode="auto">
          <a:xfrm>
            <a:off x="914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4"/>
          <p:cNvSpPr>
            <a:spLocks noChangeShapeType="1"/>
          </p:cNvSpPr>
          <p:nvPr/>
        </p:nvSpPr>
        <p:spPr bwMode="auto">
          <a:xfrm flipV="1">
            <a:off x="5168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5410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406" name="Line 26"/>
          <p:cNvSpPr>
            <a:spLocks noChangeShapeType="1"/>
          </p:cNvSpPr>
          <p:nvPr/>
        </p:nvSpPr>
        <p:spPr bwMode="auto">
          <a:xfrm flipH="1">
            <a:off x="16764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7"/>
          <p:cNvSpPr>
            <a:spLocks noChangeShapeType="1"/>
          </p:cNvSpPr>
          <p:nvPr/>
        </p:nvSpPr>
        <p:spPr bwMode="auto">
          <a:xfrm flipH="1">
            <a:off x="1905000" y="3505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8"/>
          <p:cNvSpPr>
            <a:spLocks noChangeShapeType="1"/>
          </p:cNvSpPr>
          <p:nvPr/>
        </p:nvSpPr>
        <p:spPr bwMode="auto">
          <a:xfrm flipH="1">
            <a:off x="2133600" y="3657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9"/>
          <p:cNvSpPr>
            <a:spLocks noChangeShapeType="1"/>
          </p:cNvSpPr>
          <p:nvPr/>
        </p:nvSpPr>
        <p:spPr bwMode="auto">
          <a:xfrm flipH="1">
            <a:off x="2286000" y="3810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 flipH="1">
            <a:off x="243840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 flipH="1">
            <a:off x="2667000" y="4114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 flipH="1">
            <a:off x="2895600" y="4267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 flipH="1">
            <a:off x="3048000" y="4419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 flipH="1">
            <a:off x="32766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34925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6"/>
          <p:cNvSpPr>
            <a:spLocks noChangeShapeType="1"/>
          </p:cNvSpPr>
          <p:nvPr/>
        </p:nvSpPr>
        <p:spPr bwMode="auto">
          <a:xfrm flipH="1">
            <a:off x="36576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7"/>
          <p:cNvSpPr>
            <a:spLocks noChangeShapeType="1"/>
          </p:cNvSpPr>
          <p:nvPr/>
        </p:nvSpPr>
        <p:spPr bwMode="auto">
          <a:xfrm flipH="1">
            <a:off x="3835400" y="502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Line 38"/>
          <p:cNvSpPr>
            <a:spLocks noChangeShapeType="1"/>
          </p:cNvSpPr>
          <p:nvPr/>
        </p:nvSpPr>
        <p:spPr bwMode="auto">
          <a:xfrm flipH="1">
            <a:off x="4038600" y="5181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Line 39"/>
          <p:cNvSpPr>
            <a:spLocks noChangeShapeType="1"/>
          </p:cNvSpPr>
          <p:nvPr/>
        </p:nvSpPr>
        <p:spPr bwMode="auto">
          <a:xfrm flipH="1">
            <a:off x="4267200" y="5334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Line 40"/>
          <p:cNvSpPr>
            <a:spLocks noChangeShapeType="1"/>
          </p:cNvSpPr>
          <p:nvPr/>
        </p:nvSpPr>
        <p:spPr bwMode="auto">
          <a:xfrm flipH="1">
            <a:off x="4470400" y="548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41"/>
          <p:cNvSpPr>
            <a:spLocks noChangeShapeType="1"/>
          </p:cNvSpPr>
          <p:nvPr/>
        </p:nvSpPr>
        <p:spPr bwMode="auto">
          <a:xfrm flipH="1">
            <a:off x="46736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42"/>
          <p:cNvSpPr>
            <a:spLocks noChangeShapeType="1"/>
          </p:cNvSpPr>
          <p:nvPr/>
        </p:nvSpPr>
        <p:spPr bwMode="auto">
          <a:xfrm flipH="1">
            <a:off x="4889500" y="5791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Line 44"/>
          <p:cNvSpPr>
            <a:spLocks noChangeShapeType="1"/>
          </p:cNvSpPr>
          <p:nvPr/>
        </p:nvSpPr>
        <p:spPr bwMode="auto">
          <a:xfrm flipV="1">
            <a:off x="2971800" y="4876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3526BDA-B6EB-4263-939C-E64B37485083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Solving:  Third Priority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6477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901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85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2</a:t>
            </a:r>
            <a:endParaRPr lang="en-US" altLang="en-US" sz="1800" b="1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6868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</a:t>
            </a:r>
            <a:endParaRPr lang="en-US" altLang="en-US" sz="1800" b="1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286000" y="5334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= 8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914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838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81534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30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8600" y="68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15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8382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914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7315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7818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33400" y="44958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Alternative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Optimal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Solutions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(For Priority 3)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7543800" y="11430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914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168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410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30" name="Line 27"/>
          <p:cNvSpPr>
            <a:spLocks noChangeShapeType="1"/>
          </p:cNvSpPr>
          <p:nvPr/>
        </p:nvSpPr>
        <p:spPr bwMode="auto">
          <a:xfrm flipH="1">
            <a:off x="3048000" y="411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8"/>
          <p:cNvSpPr>
            <a:spLocks noChangeShapeType="1"/>
          </p:cNvSpPr>
          <p:nvPr/>
        </p:nvSpPr>
        <p:spPr bwMode="auto">
          <a:xfrm flipH="1">
            <a:off x="3048000" y="4267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9"/>
          <p:cNvSpPr>
            <a:spLocks noChangeShapeType="1"/>
          </p:cNvSpPr>
          <p:nvPr/>
        </p:nvSpPr>
        <p:spPr bwMode="auto">
          <a:xfrm flipH="1">
            <a:off x="3048000" y="4419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0"/>
          <p:cNvSpPr>
            <a:spLocks noChangeShapeType="1"/>
          </p:cNvSpPr>
          <p:nvPr/>
        </p:nvSpPr>
        <p:spPr bwMode="auto">
          <a:xfrm flipH="1">
            <a:off x="32766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 flipH="1">
            <a:off x="34925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32"/>
          <p:cNvSpPr>
            <a:spLocks noChangeShapeType="1"/>
          </p:cNvSpPr>
          <p:nvPr/>
        </p:nvSpPr>
        <p:spPr bwMode="auto">
          <a:xfrm flipH="1">
            <a:off x="36576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33"/>
          <p:cNvSpPr>
            <a:spLocks noChangeShapeType="1"/>
          </p:cNvSpPr>
          <p:nvPr/>
        </p:nvSpPr>
        <p:spPr bwMode="auto">
          <a:xfrm flipH="1">
            <a:off x="3835400" y="502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 flipH="1">
            <a:off x="4038600" y="5181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 flipH="1">
            <a:off x="4267200" y="5334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 flipH="1">
            <a:off x="4470400" y="548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 flipH="1">
            <a:off x="46736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 flipH="1">
            <a:off x="4889500" y="5791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 flipV="1">
            <a:off x="2819400" y="4953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40"/>
          <p:cNvSpPr>
            <a:spLocks noChangeShapeType="1"/>
          </p:cNvSpPr>
          <p:nvPr/>
        </p:nvSpPr>
        <p:spPr bwMode="auto">
          <a:xfrm flipV="1">
            <a:off x="3048000" y="1447800"/>
            <a:ext cx="0" cy="4800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41"/>
          <p:cNvSpPr>
            <a:spLocks noChangeShapeType="1"/>
          </p:cNvSpPr>
          <p:nvPr/>
        </p:nvSpPr>
        <p:spPr bwMode="auto">
          <a:xfrm>
            <a:off x="3048000" y="1524000"/>
            <a:ext cx="381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Text Box 42"/>
          <p:cNvSpPr txBox="1">
            <a:spLocks noChangeArrowheads="1"/>
          </p:cNvSpPr>
          <p:nvPr/>
        </p:nvSpPr>
        <p:spPr bwMode="auto">
          <a:xfrm>
            <a:off x="3352800" y="175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5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18CE268-F3A4-4199-87E1-082236BE38B9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Solving:  Fourth Priority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6477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1168400" imgH="939800" progId="Equation.3">
                  <p:embed/>
                </p:oleObj>
              </mc:Choice>
              <mc:Fallback>
                <p:oleObj name="Equation" r:id="rId4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01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85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2</a:t>
            </a:r>
            <a:endParaRPr lang="en-US" altLang="en-US" sz="1800" b="1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6868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</a:t>
            </a:r>
            <a:endParaRPr lang="en-US" altLang="en-US" sz="1800" b="1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286000" y="5334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10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914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838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1534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30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8600" y="68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15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8382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914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7315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67818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429000" y="2133600"/>
            <a:ext cx="4267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Can’t achieve 4th priority goal without losing optimality with first 3 goals.  Therefore, find the closest point that meets the first 3 goals – that is closest to the last goal.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Optimal Solution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7620000" y="16764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914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5168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410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54" name="Line 34"/>
          <p:cNvSpPr>
            <a:spLocks noChangeShapeType="1"/>
          </p:cNvSpPr>
          <p:nvPr/>
        </p:nvSpPr>
        <p:spPr bwMode="auto">
          <a:xfrm flipH="1">
            <a:off x="3352800" y="41148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35"/>
          <p:cNvSpPr>
            <a:spLocks noChangeShapeType="1"/>
          </p:cNvSpPr>
          <p:nvPr/>
        </p:nvSpPr>
        <p:spPr bwMode="auto">
          <a:xfrm flipV="1">
            <a:off x="3048000" y="1447800"/>
            <a:ext cx="0" cy="4800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36"/>
          <p:cNvSpPr>
            <a:spLocks noChangeShapeType="1"/>
          </p:cNvSpPr>
          <p:nvPr/>
        </p:nvSpPr>
        <p:spPr bwMode="auto">
          <a:xfrm>
            <a:off x="3048000" y="1524000"/>
            <a:ext cx="381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Text Box 37"/>
          <p:cNvSpPr txBox="1">
            <a:spLocks noChangeArrowheads="1"/>
          </p:cNvSpPr>
          <p:nvPr/>
        </p:nvSpPr>
        <p:spPr bwMode="auto">
          <a:xfrm>
            <a:off x="31242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5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58" name="Line 38"/>
          <p:cNvSpPr>
            <a:spLocks noChangeShapeType="1"/>
          </p:cNvSpPr>
          <p:nvPr/>
        </p:nvSpPr>
        <p:spPr bwMode="auto">
          <a:xfrm flipH="1" flipV="1">
            <a:off x="914400" y="3429000"/>
            <a:ext cx="2590800" cy="27432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39"/>
          <p:cNvSpPr>
            <a:spLocks noChangeShapeType="1"/>
          </p:cNvSpPr>
          <p:nvPr/>
        </p:nvSpPr>
        <p:spPr bwMode="auto">
          <a:xfrm flipH="1">
            <a:off x="1066800" y="3962400"/>
            <a:ext cx="3048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Text Box 40"/>
          <p:cNvSpPr txBox="1">
            <a:spLocks noChangeArrowheads="1"/>
          </p:cNvSpPr>
          <p:nvPr/>
        </p:nvSpPr>
        <p:spPr bwMode="auto">
          <a:xfrm>
            <a:off x="914400" y="4114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61" name="Oval 41"/>
          <p:cNvSpPr>
            <a:spLocks noChangeArrowheads="1"/>
          </p:cNvSpPr>
          <p:nvPr/>
        </p:nvSpPr>
        <p:spPr bwMode="auto">
          <a:xfrm>
            <a:off x="2895600" y="4267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6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51E63CC-0D87-4DB0-9B6A-6E4CE712A9F5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Example 1 … Final Solution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8839200" cy="725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Optimal Point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= 8		(tight constraint therefore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= 8)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>
                <a:latin typeface="Verdana" panose="020B0604030504040204" pitchFamily="34" charset="0"/>
              </a:rPr>
              <a:t>2 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= 450		(tight constraint)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30(8) + 50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450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21/5 = 4.2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Fourth Goal: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10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8 + 4.2 + 0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10	yields	</a:t>
            </a:r>
            <a:r>
              <a:rPr lang="el-GR" altLang="en-US" sz="2000" b="1">
                <a:latin typeface="Verdana" panose="020B0604030504040204" pitchFamily="34" charset="0"/>
                <a:cs typeface="Arial" panose="020B060402020202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2.2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Achievement Vector (Based On Priorities):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		Priority Goal 1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		Priority Goal 2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		Priority Goal 3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		Priority Goal 4 (violated by 2.2)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1524000" y="4419600"/>
          <a:ext cx="2303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1091726" imgH="939392" progId="Equation.3">
                  <p:embed/>
                </p:oleObj>
              </mc:Choice>
              <mc:Fallback>
                <p:oleObj name="Equation" r:id="rId3" imgW="1091726" imgH="9393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303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2C5FD81-CB67-4AA4-80F9-4CF521289053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Example 2 … Convert Goals to Goal Programming Form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+ 2 x</a:t>
            </a:r>
            <a:r>
              <a:rPr lang="en-US" altLang="en-US" sz="2000" b="1" baseline="-25000">
                <a:latin typeface="Verdana" panose="020B0604030504040204" pitchFamily="34" charset="0"/>
              </a:rPr>
              <a:t>2 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= 6		 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10			 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3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3</a:t>
            </a:r>
            <a:r>
              <a:rPr lang="en-US" altLang="en-US" sz="2000" b="1">
                <a:latin typeface="Verdana" panose="020B0604030504040204" pitchFamily="34" charset="0"/>
              </a:rPr>
              <a:t> = 12		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4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4</a:t>
            </a:r>
            <a:r>
              <a:rPr lang="en-US" altLang="en-US" sz="2000" b="1">
                <a:latin typeface="Verdana" panose="020B0604030504040204" pitchFamily="34" charset="0"/>
              </a:rPr>
              <a:t> = 10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≥ 0	and	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i</a:t>
            </a:r>
            <a:r>
              <a:rPr lang="en-US" altLang="en-US" sz="2000" b="1">
                <a:latin typeface="Verdana" panose="020B0604030504040204" pitchFamily="34" charset="0"/>
              </a:rPr>
              <a:t>,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i</a:t>
            </a:r>
            <a:r>
              <a:rPr lang="en-US" altLang="en-US" sz="2000" b="1">
                <a:latin typeface="Verdana" panose="020B0604030504040204" pitchFamily="34" charset="0"/>
              </a:rPr>
              <a:t> ≥ 0, for all 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Based on achievement vector (from above):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goal 3 and goal 4 (from above) are rigid constraints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goal 1 is more important than goal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- goal 1 was a ≤ originally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goal 2 was a ≥ originally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goal 3 was a ≤ originally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goal 4 was a ≤ originally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5867400" y="914400"/>
          <a:ext cx="246538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0"/>
                        <a:ext cx="246538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4FF4D3E-DA87-46F3-820C-1B838C820C85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Solving: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901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685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2</a:t>
            </a:r>
            <a:endParaRPr lang="en-US" altLang="en-US" sz="1800" b="1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86868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x</a:t>
            </a:r>
            <a:r>
              <a:rPr lang="en-US" altLang="en-US" sz="1800" b="1" baseline="-25000"/>
              <a:t>1</a:t>
            </a:r>
            <a:endParaRPr lang="en-US" altLang="en-US" sz="1800" b="1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914400" y="1600200"/>
            <a:ext cx="7315200" cy="4572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6781800" y="54864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8153400" y="617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10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228600" y="68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12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52400" y="1143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3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914400" y="685800"/>
            <a:ext cx="4267200" cy="5486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5"/>
          <p:cNvSpPr>
            <a:spLocks noChangeShapeType="1"/>
          </p:cNvSpPr>
          <p:nvPr/>
        </p:nvSpPr>
        <p:spPr bwMode="auto">
          <a:xfrm flipH="1">
            <a:off x="685800" y="914400"/>
            <a:ext cx="38100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6934200" y="5715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4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2286000" y="762000"/>
            <a:ext cx="426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Can’t achieve 3rd priority goal without losing optimality with first 2 goals. Optimal Solution</a:t>
            </a:r>
            <a:br>
              <a:rPr lang="en-US" altLang="en-US" sz="18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x*=(2,0)</a:t>
            </a:r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>
            <a:off x="6019800" y="4343400"/>
            <a:ext cx="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0"/>
          <p:cNvSpPr>
            <a:spLocks noChangeShapeType="1"/>
          </p:cNvSpPr>
          <p:nvPr/>
        </p:nvSpPr>
        <p:spPr bwMode="auto">
          <a:xfrm flipV="1">
            <a:off x="6019800" y="43434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60960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23" name="Line 22"/>
          <p:cNvSpPr>
            <a:spLocks noChangeShapeType="1"/>
          </p:cNvSpPr>
          <p:nvPr/>
        </p:nvSpPr>
        <p:spPr bwMode="auto">
          <a:xfrm flipH="1">
            <a:off x="2362200" y="1981200"/>
            <a:ext cx="13716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6"/>
          <p:cNvSpPr>
            <a:spLocks noChangeShapeType="1"/>
          </p:cNvSpPr>
          <p:nvPr/>
        </p:nvSpPr>
        <p:spPr bwMode="auto">
          <a:xfrm flipH="1" flipV="1">
            <a:off x="914400" y="4343400"/>
            <a:ext cx="14478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7"/>
          <p:cNvSpPr>
            <a:spLocks noChangeShapeType="1"/>
          </p:cNvSpPr>
          <p:nvPr/>
        </p:nvSpPr>
        <p:spPr bwMode="auto">
          <a:xfrm flipH="1">
            <a:off x="609600" y="4343400"/>
            <a:ext cx="3048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Text Box 28"/>
          <p:cNvSpPr txBox="1">
            <a:spLocks noChangeArrowheads="1"/>
          </p:cNvSpPr>
          <p:nvPr/>
        </p:nvSpPr>
        <p:spPr bwMode="auto">
          <a:xfrm>
            <a:off x="152400" y="4419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</a:t>
            </a:r>
            <a:r>
              <a:rPr lang="en-US" altLang="en-US" sz="1800" b="1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27" name="Oval 29"/>
          <p:cNvSpPr>
            <a:spLocks noChangeArrowheads="1"/>
          </p:cNvSpPr>
          <p:nvPr/>
        </p:nvSpPr>
        <p:spPr bwMode="auto">
          <a:xfrm>
            <a:off x="2209800" y="601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1528" name="Object 2"/>
          <p:cNvGraphicFramePr>
            <a:graphicFrameLocks noChangeAspect="1"/>
          </p:cNvGraphicFramePr>
          <p:nvPr/>
        </p:nvGraphicFramePr>
        <p:xfrm>
          <a:off x="5181600" y="2362200"/>
          <a:ext cx="32432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4" imgW="1536700" imgH="711200" progId="Equation.3">
                  <p:embed/>
                </p:oleObj>
              </mc:Choice>
              <mc:Fallback>
                <p:oleObj name="Equation" r:id="rId4" imgW="1536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62200"/>
                        <a:ext cx="32432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EEB3956-2C63-4EF1-897A-401CAF583423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Goal Programming Questions:</a:t>
            </a:r>
          </a:p>
        </p:txBody>
      </p:sp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635000" y="673100"/>
            <a:ext cx="7848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The goal programming model will always have a mathematically feasible solution.  </a:t>
            </a:r>
            <a:r>
              <a:rPr lang="en-US" altLang="en-US" sz="2000" b="1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All variables and deviations are ≥ 0.  This allows real/rigid constraints to be violated.</a:t>
            </a:r>
            <a:endParaRPr lang="en-US" altLang="en-US" sz="2000" b="1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The solution may not be feasible from an implementation point of view.  </a:t>
            </a:r>
            <a:r>
              <a:rPr lang="en-US" altLang="en-US" sz="2000" b="1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Because you may violate a real/rigid constraint.</a:t>
            </a:r>
            <a:endParaRPr lang="en-US" altLang="en-US" sz="2000" b="1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8C69270-DF35-4564-AAC7-BC5D927A6FA6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Handling Multiple Objectives</a:t>
            </a: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304800" y="685800"/>
            <a:ext cx="86106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multi-objective (or multi-criteria or multi-attribute)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optimization (or programming)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The process of simultaneously optimizing two or more conflicting objectives subject to certain constraints.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Goal Programming is an optimization procedure to handle multiple objectives.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First paper:  A Charnes, WW Cooper, R Ferguson (1955) Optimal estimation of executive compensation by linear programming, Management Science, 1, 138-151.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80F8C24-9036-4E82-A65B-423031AF9DA8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Handling Multiple Objectives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304800" y="685800"/>
            <a:ext cx="8610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 b="1">
                <a:latin typeface="Verdana" panose="020B0604030504040204" pitchFamily="34" charset="0"/>
              </a:rPr>
              <a:t>Other methods for handling multiple objectives: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900" b="1">
                <a:latin typeface="Verdana" panose="020B0604030504040204" pitchFamily="34" charset="0"/>
              </a:rPr>
              <a:t>  Creating a single objective function by creating weights for each objective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900" b="1">
                <a:latin typeface="Verdana" panose="020B0604030504040204" pitchFamily="34" charset="0"/>
              </a:rPr>
              <a:t>  Concurrent programming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900" b="1">
                <a:latin typeface="Verdana" panose="020B0604030504040204" pitchFamily="34" charset="0"/>
              </a:rPr>
              <a:t>  Heuristics (e.g., Genetic Algorithms, Simulated Annealing)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900" b="1">
                <a:latin typeface="Verdana" panose="020B0604030504040204" pitchFamily="34" charset="0"/>
              </a:rPr>
              <a:t>  Analytic Hierarchy Process (AHP)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900" b="1">
                <a:latin typeface="Verdana" panose="020B0604030504040204" pitchFamily="34" charset="0"/>
              </a:rPr>
              <a:t>  Etc. …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FEFB522-04BB-414B-AF6E-4C99B26582B1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Goal Programming</a:t>
            </a: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304800" y="685800"/>
            <a:ext cx="86106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Baseline Formulation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Objectives	(slightly more flexible)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Constraints 	(rigid/technological constraints)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Objectives and Constraints look exactly the same mathematically, just need to change objectives to goals by setting </a:t>
            </a:r>
            <a:r>
              <a:rPr lang="en-US" altLang="en-US" sz="2000" b="1" i="1">
                <a:latin typeface="Verdana" panose="020B0604030504040204" pitchFamily="34" charset="0"/>
              </a:rPr>
              <a:t>aspiration levels</a:t>
            </a:r>
            <a:r>
              <a:rPr lang="en-US" altLang="en-US" sz="2000" b="1">
                <a:latin typeface="Verdana" panose="020B0604030504040204" pitchFamily="34" charset="0"/>
              </a:rPr>
              <a:t>.</a:t>
            </a:r>
            <a:br>
              <a:rPr lang="en-US" altLang="en-US" sz="2000" b="1">
                <a:latin typeface="Verdana" panose="020B0604030504040204" pitchFamily="34" charset="0"/>
              </a:rPr>
            </a:b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Also convert constraints to goals.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Set </a:t>
            </a:r>
            <a:r>
              <a:rPr lang="en-US" altLang="en-US" sz="2000" b="1" i="1">
                <a:latin typeface="Verdana" panose="020B0604030504040204" pitchFamily="34" charset="0"/>
              </a:rPr>
              <a:t>Priorities</a:t>
            </a:r>
            <a:r>
              <a:rPr lang="en-US" altLang="en-US" sz="2000" b="1">
                <a:latin typeface="Verdana" panose="020B0604030504040204" pitchFamily="34" charset="0"/>
              </a:rPr>
              <a:t> on each Goal (analyst point-of-view):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Usually … you would want to …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(In this class, the problem statement will be explicit)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rigid constraints first priority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major objective (i.e., maximize profit) second priority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…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medium constraint (i.e., satisfy major customer demand)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- etc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27F9AEE-4964-42D4-8565-95005849804C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Goal Programming</a:t>
            </a: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304800" y="685800"/>
            <a:ext cx="8610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Priority:</a:t>
            </a:r>
            <a:br>
              <a:rPr lang="en-US" altLang="en-US" sz="2000" b="1" u="sng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Constraints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Objectives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Goals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Convert Objectives to Goals by setting aspiration levels.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Set priority classes for each goal.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Add positive and negative deviations to each goal.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Lex Min a vector of goal deviations.</a:t>
            </a:r>
            <a:br>
              <a:rPr lang="en-US" altLang="en-US" sz="2000" b="1">
                <a:latin typeface="Verdana" panose="020B0604030504040204" pitchFamily="34" charset="0"/>
              </a:rPr>
            </a:b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The goal programming model will always have a mathematically feasible solution.  </a:t>
            </a:r>
            <a:r>
              <a:rPr lang="en-US" altLang="en-US" sz="2000" b="1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The solution may not be feasible from an implementation point of view.  </a:t>
            </a:r>
            <a:r>
              <a:rPr lang="en-US" altLang="en-US" sz="2000" b="1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905644-A9F1-470F-AD13-312744109D36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Example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Objectives:</a:t>
            </a:r>
            <a:br>
              <a:rPr lang="en-US" altLang="en-US" sz="2000" b="1" u="sng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Maximize	30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	(achieve at least this much)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Minimize 	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		(at least as small as)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		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u="sng" dirty="0">
                <a:latin typeface="Verdana" panose="020B0604030504040204" pitchFamily="34" charset="0"/>
              </a:rPr>
              <a:t>Rigid Constraints: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≤ 44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≤ 78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u="sng" dirty="0">
                <a:latin typeface="Verdana" panose="020B0604030504040204" pitchFamily="34" charset="0"/>
              </a:rPr>
              <a:t>Goal: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≥ 8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Non-negativity: 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≥ 0	(Always the case)</a:t>
            </a:r>
            <a:endParaRPr lang="en-US" altLang="en-US" sz="2000" b="1" u="sng" baseline="-25000" dirty="0">
              <a:latin typeface="Verdana" panose="020B0604030504040204" pitchFamily="34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21316ED-497E-4188-9F95-9A2D01D6D9E8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Example 1 … Convert to Goals … Set Aspiration Levels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Priority Levels set by analyst …</a:t>
            </a:r>
            <a:br>
              <a:rPr lang="en-US" altLang="en-US" sz="2000" b="1" u="sng">
                <a:latin typeface="Verdana" panose="020B0604030504040204" pitchFamily="34" charset="0"/>
              </a:rPr>
            </a:br>
            <a:r>
              <a:rPr lang="en-US" altLang="en-US" sz="2000" b="1" u="sng">
                <a:latin typeface="Verdana" panose="020B0604030504040204" pitchFamily="34" charset="0"/>
              </a:rPr>
              <a:t>Convert to Goals:</a:t>
            </a:r>
            <a:br>
              <a:rPr lang="en-US" altLang="en-US" sz="2000" b="1" u="sng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>
                <a:latin typeface="Verdana" panose="020B0604030504040204" pitchFamily="34" charset="0"/>
              </a:rPr>
              <a:t>2 </a:t>
            </a:r>
            <a:r>
              <a:rPr lang="en-US" altLang="en-US" sz="2000" b="1">
                <a:latin typeface="Verdana" panose="020B0604030504040204" pitchFamily="34" charset="0"/>
              </a:rPr>
              <a:t> ≥ 450	(Priority 2) 	Max Obj ≥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br>
              <a:rPr lang="en-US" altLang="en-US" sz="2000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 ≤ 10			(Priority 4)	Min Obj ≤	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≤ 44		(Priority 1)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≤ 78		(Priority 1)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≥ 8				(Priority 3)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≥ 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9700" y="3048000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Goal Programming (GP) Form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52400" y="3584575"/>
            <a:ext cx="88392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u="sng" dirty="0">
                <a:latin typeface="Verdana" panose="020B0604030504040204" pitchFamily="34" charset="0"/>
              </a:rPr>
              <a:t>Goal Type</a:t>
            </a:r>
            <a:r>
              <a:rPr lang="en-US" altLang="en-US" sz="1800" b="1" dirty="0">
                <a:latin typeface="Verdana" panose="020B0604030504040204" pitchFamily="34" charset="0"/>
              </a:rPr>
              <a:t>	</a:t>
            </a:r>
            <a:r>
              <a:rPr lang="en-US" altLang="en-US" sz="1800" b="1" u="sng" dirty="0">
                <a:latin typeface="Verdana" panose="020B0604030504040204" pitchFamily="34" charset="0"/>
              </a:rPr>
              <a:t>GP Form</a:t>
            </a:r>
            <a:r>
              <a:rPr lang="en-US" altLang="en-US" sz="1800" b="1" dirty="0">
                <a:latin typeface="Verdana" panose="020B0604030504040204" pitchFamily="34" charset="0"/>
              </a:rPr>
              <a:t>		</a:t>
            </a:r>
            <a:r>
              <a:rPr lang="en-US" altLang="en-US" sz="1800" b="1" u="sng" dirty="0">
                <a:latin typeface="Verdana" panose="020B0604030504040204" pitchFamily="34" charset="0"/>
              </a:rPr>
              <a:t>Deviation to be Minimized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≤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(position deviation)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≥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(</a:t>
            </a:r>
            <a:r>
              <a:rPr lang="en-US" altLang="zh-CN" sz="1800" b="1" dirty="0">
                <a:latin typeface="Verdana" panose="020B0604030504040204" pitchFamily="34" charset="0"/>
              </a:rPr>
              <a:t>negative deviation)</a:t>
            </a: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=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dirty="0">
                <a:latin typeface="Verdana" panose="020B0604030504040204" pitchFamily="34" charset="0"/>
              </a:rPr>
              <a:t>  +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:  negative deviation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:  positive deviation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l-GR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6244947-2377-4244-B927-1E587C727A55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Example 1 … Convert Goals to Goal Programming Form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>
                <a:latin typeface="Verdana" panose="020B0604030504040204" pitchFamily="34" charset="0"/>
              </a:rPr>
              <a:t>2 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= 450		(Priority 2) 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= 10			(Priority 4) 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3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3</a:t>
            </a:r>
            <a:r>
              <a:rPr lang="en-US" altLang="en-US" sz="2000" b="1">
                <a:latin typeface="Verdana" panose="020B0604030504040204" pitchFamily="34" charset="0"/>
              </a:rPr>
              <a:t> = 44			(Priority 1)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4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4</a:t>
            </a:r>
            <a:r>
              <a:rPr lang="en-US" altLang="en-US" sz="2000" b="1">
                <a:latin typeface="Verdana" panose="020B0604030504040204" pitchFamily="34" charset="0"/>
              </a:rPr>
              <a:t> = 78			(Priority 1)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5</a:t>
            </a:r>
            <a:r>
              <a:rPr lang="en-US" altLang="en-US" sz="2000" b="1">
                <a:latin typeface="Verdana" panose="020B0604030504040204" pitchFamily="34" charset="0"/>
              </a:rPr>
              <a:t> = 8				(Priority 3)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x</a:t>
            </a:r>
            <a:r>
              <a:rPr lang="en-US" altLang="en-US" sz="2000" b="1" baseline="-25000">
                <a:latin typeface="Verdana" panose="020B0604030504040204" pitchFamily="34" charset="0"/>
              </a:rPr>
              <a:t>1</a:t>
            </a:r>
            <a:r>
              <a:rPr lang="en-US" altLang="en-US" sz="2000" b="1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>
                <a:latin typeface="Verdana" panose="020B0604030504040204" pitchFamily="34" charset="0"/>
              </a:rPr>
              <a:t>2</a:t>
            </a:r>
            <a:r>
              <a:rPr lang="en-US" altLang="en-US" sz="2000" b="1">
                <a:latin typeface="Verdana" panose="020B0604030504040204" pitchFamily="34" charset="0"/>
              </a:rPr>
              <a:t> ≥ 0	and	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>
                <a:latin typeface="Verdana" panose="020B0604030504040204" pitchFamily="34" charset="0"/>
              </a:rPr>
              <a:t>i</a:t>
            </a:r>
            <a:r>
              <a:rPr lang="en-US" altLang="en-US" sz="2000" b="1">
                <a:latin typeface="Verdana" panose="020B0604030504040204" pitchFamily="34" charset="0"/>
              </a:rPr>
              <a:t>,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>
                <a:latin typeface="Verdana" panose="020B0604030504040204" pitchFamily="34" charset="0"/>
              </a:rPr>
              <a:t>i</a:t>
            </a:r>
            <a:r>
              <a:rPr lang="en-US" altLang="en-US" sz="2000" b="1">
                <a:latin typeface="Verdana" panose="020B0604030504040204" pitchFamily="34" charset="0"/>
              </a:rPr>
              <a:t> ≥ 0, for all 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Achievement Vector (Based On Priorities):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Priority Goal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Priority Goal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Priority Goal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Priority Goal 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646113" y="3429000"/>
          <a:ext cx="12588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596900" imgH="939800" progId="Equation.3">
                  <p:embed/>
                </p:oleObj>
              </mc:Choice>
              <mc:Fallback>
                <p:oleObj name="Equation" r:id="rId3" imgW="5969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429000"/>
                        <a:ext cx="12588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4BA876C-87D6-43ED-9786-9CD1F60DEE96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9700" y="149225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Verdana" panose="020B0604030504040204" pitchFamily="34" charset="0"/>
              </a:rPr>
              <a:t>Graphically Solving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Lexicographically minimize the achievement vector.</a:t>
            </a: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2000" b="1">
                <a:latin typeface="Verdana" panose="020B0604030504040204" pitchFamily="34" charset="0"/>
              </a:rPr>
              <a:t>(that is minimize from top-down)</a:t>
            </a:r>
            <a:br>
              <a:rPr lang="en-US" altLang="en-US" sz="2000" b="1">
                <a:latin typeface="Verdana" panose="020B0604030504040204" pitchFamily="34" charset="0"/>
              </a:rPr>
            </a:br>
            <a:br>
              <a:rPr lang="en-US" altLang="en-US" sz="20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1.  Minimize 1</a:t>
            </a:r>
            <a:r>
              <a:rPr lang="en-US" altLang="en-US" sz="1800" b="1" baseline="30000">
                <a:latin typeface="Verdana" panose="020B0604030504040204" pitchFamily="34" charset="0"/>
              </a:rPr>
              <a:t>st</a:t>
            </a:r>
            <a:r>
              <a:rPr lang="en-US" altLang="en-US" sz="1800" b="1">
                <a:latin typeface="Verdana" panose="020B0604030504040204" pitchFamily="34" charset="0"/>
              </a:rPr>
              <a:t> element,</a:t>
            </a:r>
            <a:br>
              <a:rPr lang="en-US" altLang="en-US" sz="18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2.  Keeping 1</a:t>
            </a:r>
            <a:r>
              <a:rPr lang="en-US" altLang="en-US" sz="1800" b="1" baseline="30000">
                <a:latin typeface="Verdana" panose="020B0604030504040204" pitchFamily="34" charset="0"/>
              </a:rPr>
              <a:t>st</a:t>
            </a:r>
            <a:r>
              <a:rPr lang="en-US" altLang="en-US" sz="1800" b="1">
                <a:latin typeface="Verdana" panose="020B0604030504040204" pitchFamily="34" charset="0"/>
              </a:rPr>
              <a:t> element at its optimum, minimize 2</a:t>
            </a:r>
            <a:r>
              <a:rPr lang="en-US" altLang="en-US" sz="1800" b="1" baseline="30000">
                <a:latin typeface="Verdana" panose="020B0604030504040204" pitchFamily="34" charset="0"/>
              </a:rPr>
              <a:t>nd</a:t>
            </a:r>
            <a:r>
              <a:rPr lang="en-US" altLang="en-US" sz="1800" b="1">
                <a:latin typeface="Verdana" panose="020B0604030504040204" pitchFamily="34" charset="0"/>
              </a:rPr>
              <a:t> element</a:t>
            </a:r>
            <a:br>
              <a:rPr lang="en-US" altLang="en-US" sz="18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3.  Keeping 1</a:t>
            </a:r>
            <a:r>
              <a:rPr lang="en-US" altLang="en-US" sz="1800" b="1" baseline="30000">
                <a:latin typeface="Verdana" panose="020B0604030504040204" pitchFamily="34" charset="0"/>
              </a:rPr>
              <a:t>st</a:t>
            </a:r>
            <a:r>
              <a:rPr lang="en-US" altLang="en-US" sz="1800" b="1">
                <a:latin typeface="Verdana" panose="020B0604030504040204" pitchFamily="34" charset="0"/>
              </a:rPr>
              <a:t> and 2</a:t>
            </a:r>
            <a:r>
              <a:rPr lang="en-US" altLang="en-US" sz="1800" b="1" baseline="30000">
                <a:latin typeface="Verdana" panose="020B0604030504040204" pitchFamily="34" charset="0"/>
              </a:rPr>
              <a:t>nd</a:t>
            </a:r>
            <a:r>
              <a:rPr lang="en-US" altLang="en-US" sz="1800" b="1">
                <a:latin typeface="Verdana" panose="020B0604030504040204" pitchFamily="34" charset="0"/>
              </a:rPr>
              <a:t> element at optimum, minimize 3</a:t>
            </a:r>
            <a:r>
              <a:rPr lang="en-US" altLang="en-US" sz="1800" b="1" baseline="30000">
                <a:latin typeface="Verdana" panose="020B0604030504040204" pitchFamily="34" charset="0"/>
              </a:rPr>
              <a:t>rd</a:t>
            </a:r>
            <a:r>
              <a:rPr lang="en-US" altLang="en-US" sz="1800" b="1">
                <a:latin typeface="Verdana" panose="020B0604030504040204" pitchFamily="34" charset="0"/>
              </a:rPr>
              <a:t> element</a:t>
            </a:r>
            <a:br>
              <a:rPr lang="en-US" altLang="en-US" sz="18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etc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n-US" altLang="en-US" sz="1800" b="1">
                <a:latin typeface="Verdana" panose="020B0604030504040204" pitchFamily="34" charset="0"/>
              </a:rPr>
            </a:br>
            <a:r>
              <a:rPr lang="en-US" altLang="en-US" sz="1800" b="1">
                <a:latin typeface="Verdana" panose="020B0604030504040204" pitchFamily="34" charset="0"/>
              </a:rPr>
              <a:t>Keep going until you find a unique optimal solution.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For our Example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3429000" y="39624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83BE306-56AC-4A48-87CB-AD85C8936D3A}" type="slidenum">
              <a:rPr lang="en-US" altLang="en-US" sz="1400" smtClean="0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E3E5C"/>
        </a:dk1>
        <a:lt1>
          <a:srgbClr val="FFCCCC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AEAE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E3E5C"/>
        </a:dk1>
        <a:lt1>
          <a:srgbClr val="66CC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56AE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E3E5C"/>
        </a:dk1>
        <a:lt1>
          <a:srgbClr val="FFFF00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3E3E5C"/>
        </a:dk1>
        <a:lt1>
          <a:srgbClr val="66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56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0years_blend-drop_white-gol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7F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1551</Words>
  <Application>Microsoft Office PowerPoint</Application>
  <PresentationFormat>On-screen Show (4:3)</PresentationFormat>
  <Paragraphs>150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Default Design</vt:lpstr>
      <vt:lpstr>100years_blend-drop_white-gold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Ding, Mengting</cp:lastModifiedBy>
  <cp:revision>6</cp:revision>
  <dcterms:created xsi:type="dcterms:W3CDTF">2004-09-25T22:19:41Z</dcterms:created>
  <dcterms:modified xsi:type="dcterms:W3CDTF">2021-11-27T21:50:35Z</dcterms:modified>
</cp:coreProperties>
</file>