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72" r:id="rId2"/>
    <p:sldId id="256" r:id="rId3"/>
    <p:sldId id="264" r:id="rId4"/>
    <p:sldId id="266" r:id="rId5"/>
    <p:sldId id="267" r:id="rId6"/>
    <p:sldId id="269" r:id="rId7"/>
    <p:sldId id="270" r:id="rId8"/>
    <p:sldId id="271" r:id="rId9"/>
    <p:sldId id="263" r:id="rId10"/>
    <p:sldId id="257" r:id="rId11"/>
    <p:sldId id="258" r:id="rId12"/>
    <p:sldId id="259" r:id="rId13"/>
    <p:sldId id="260" r:id="rId14"/>
    <p:sldId id="261" r:id="rId15"/>
    <p:sldId id="262" r:id="rId16"/>
    <p:sldId id="294" r:id="rId17"/>
    <p:sldId id="295" r:id="rId18"/>
    <p:sldId id="296" r:id="rId19"/>
    <p:sldId id="273" r:id="rId20"/>
    <p:sldId id="274" r:id="rId21"/>
    <p:sldId id="275" r:id="rId22"/>
    <p:sldId id="276" r:id="rId23"/>
    <p:sldId id="277" r:id="rId24"/>
    <p:sldId id="278" r:id="rId25"/>
    <p:sldId id="279" r:id="rId26"/>
    <p:sldId id="280" r:id="rId27"/>
    <p:sldId id="281" r:id="rId28"/>
    <p:sldId id="282" r:id="rId29"/>
    <p:sldId id="286" r:id="rId30"/>
    <p:sldId id="287" r:id="rId31"/>
    <p:sldId id="288" r:id="rId32"/>
    <p:sldId id="289" r:id="rId33"/>
    <p:sldId id="290" r:id="rId34"/>
    <p:sldId id="291" r:id="rId35"/>
    <p:sldId id="292" r:id="rId36"/>
  </p:sldIdLst>
  <p:sldSz cx="9144000" cy="6858000" type="screen4x3"/>
  <p:notesSz cx="6856413" cy="908367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479" autoAdjust="0"/>
  </p:normalViewPr>
  <p:slideViewPr>
    <p:cSldViewPr>
      <p:cViewPr varScale="1">
        <p:scale>
          <a:sx n="77" d="100"/>
          <a:sy n="77" d="100"/>
        </p:scale>
        <p:origin x="1433" y="51"/>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074" tIns="45537" rIns="91074" bIns="45537" numCol="1" anchor="t" anchorCtr="0" compatLnSpc="1">
            <a:prstTxWarp prst="textNoShape">
              <a:avLst/>
            </a:prstTxWarp>
          </a:bodyPr>
          <a:lstStyle>
            <a:lvl1pPr defTabSz="911225">
              <a:defRPr sz="1200"/>
            </a:lvl1pPr>
          </a:lstStyle>
          <a:p>
            <a:endParaRPr lang="en-US"/>
          </a:p>
        </p:txBody>
      </p:sp>
      <p:sp>
        <p:nvSpPr>
          <p:cNvPr id="20483" name="Rectangle 3"/>
          <p:cNvSpPr>
            <a:spLocks noGrp="1" noChangeArrowheads="1"/>
          </p:cNvSpPr>
          <p:nvPr>
            <p:ph type="dt" sz="quarter" idx="1"/>
          </p:nvPr>
        </p:nvSpPr>
        <p:spPr bwMode="auto">
          <a:xfrm>
            <a:off x="3883025" y="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074" tIns="45537" rIns="91074" bIns="45537" numCol="1" anchor="t" anchorCtr="0" compatLnSpc="1">
            <a:prstTxWarp prst="textNoShape">
              <a:avLst/>
            </a:prstTxWarp>
          </a:bodyPr>
          <a:lstStyle>
            <a:lvl1pPr algn="r" defTabSz="911225">
              <a:defRPr sz="1200"/>
            </a:lvl1pPr>
          </a:lstStyle>
          <a:p>
            <a:endParaRPr lang="en-US"/>
          </a:p>
        </p:txBody>
      </p:sp>
      <p:sp>
        <p:nvSpPr>
          <p:cNvPr id="20484" name="Rectangle 4"/>
          <p:cNvSpPr>
            <a:spLocks noGrp="1" noChangeArrowheads="1"/>
          </p:cNvSpPr>
          <p:nvPr>
            <p:ph type="ftr" sz="quarter" idx="2"/>
          </p:nvPr>
        </p:nvSpPr>
        <p:spPr bwMode="auto">
          <a:xfrm>
            <a:off x="0" y="8628063"/>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074" tIns="45537" rIns="91074" bIns="45537" numCol="1" anchor="b" anchorCtr="0" compatLnSpc="1">
            <a:prstTxWarp prst="textNoShape">
              <a:avLst/>
            </a:prstTxWarp>
          </a:bodyPr>
          <a:lstStyle>
            <a:lvl1pPr defTabSz="911225">
              <a:defRPr sz="1200"/>
            </a:lvl1pPr>
          </a:lstStyle>
          <a:p>
            <a:endParaRPr lang="en-US"/>
          </a:p>
        </p:txBody>
      </p:sp>
      <p:sp>
        <p:nvSpPr>
          <p:cNvPr id="20485" name="Rectangle 5"/>
          <p:cNvSpPr>
            <a:spLocks noGrp="1" noChangeArrowheads="1"/>
          </p:cNvSpPr>
          <p:nvPr>
            <p:ph type="sldNum" sz="quarter" idx="3"/>
          </p:nvPr>
        </p:nvSpPr>
        <p:spPr bwMode="auto">
          <a:xfrm>
            <a:off x="3883025" y="8628063"/>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074" tIns="45537" rIns="91074" bIns="45537" numCol="1" anchor="b" anchorCtr="0" compatLnSpc="1">
            <a:prstTxWarp prst="textNoShape">
              <a:avLst/>
            </a:prstTxWarp>
          </a:bodyPr>
          <a:lstStyle>
            <a:lvl1pPr algn="r" defTabSz="911225">
              <a:defRPr sz="1200"/>
            </a:lvl1pPr>
          </a:lstStyle>
          <a:p>
            <a:fld id="{D36EB8C8-F796-49E0-A08A-9910B1D3CE83}" type="slidenum">
              <a:rPr lang="en-US"/>
              <a:pPr/>
              <a:t>‹#›</a:t>
            </a:fld>
            <a:endParaRPr lang="en-US"/>
          </a:p>
        </p:txBody>
      </p:sp>
    </p:spTree>
    <p:extLst>
      <p:ext uri="{BB962C8B-B14F-4D97-AF65-F5344CB8AC3E}">
        <p14:creationId xmlns:p14="http://schemas.microsoft.com/office/powerpoint/2010/main" val="2787867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40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3025" y="0"/>
            <a:ext cx="2971800" cy="454025"/>
          </a:xfrm>
          <a:prstGeom prst="rect">
            <a:avLst/>
          </a:prstGeom>
        </p:spPr>
        <p:txBody>
          <a:bodyPr vert="horz" lIns="91440" tIns="45720" rIns="91440" bIns="45720" rtlCol="0"/>
          <a:lstStyle>
            <a:lvl1pPr algn="r">
              <a:defRPr sz="1200"/>
            </a:lvl1pPr>
          </a:lstStyle>
          <a:p>
            <a:fld id="{C2CDC65F-B2ED-4C96-84DF-D94DCD33EF6A}" type="datetimeFigureOut">
              <a:rPr lang="en-US" smtClean="0"/>
              <a:t>9/27/2021</a:t>
            </a:fld>
            <a:endParaRPr lang="en-US"/>
          </a:p>
        </p:txBody>
      </p:sp>
      <p:sp>
        <p:nvSpPr>
          <p:cNvPr id="4" name="Slide Image Placeholder 3"/>
          <p:cNvSpPr>
            <a:spLocks noGrp="1" noRot="1" noChangeAspect="1"/>
          </p:cNvSpPr>
          <p:nvPr>
            <p:ph type="sldImg" idx="2"/>
          </p:nvPr>
        </p:nvSpPr>
        <p:spPr>
          <a:xfrm>
            <a:off x="1157288" y="681038"/>
            <a:ext cx="4541837" cy="34067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14825"/>
            <a:ext cx="5484813" cy="408781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28063"/>
            <a:ext cx="2971800" cy="4540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3025" y="8628063"/>
            <a:ext cx="2971800" cy="454025"/>
          </a:xfrm>
          <a:prstGeom prst="rect">
            <a:avLst/>
          </a:prstGeom>
        </p:spPr>
        <p:txBody>
          <a:bodyPr vert="horz" lIns="91440" tIns="45720" rIns="91440" bIns="45720" rtlCol="0" anchor="b"/>
          <a:lstStyle>
            <a:lvl1pPr algn="r">
              <a:defRPr sz="1200"/>
            </a:lvl1pPr>
          </a:lstStyle>
          <a:p>
            <a:fld id="{2E8AC25C-A9A7-4BA4-A772-92A4F43FB3C8}" type="slidenum">
              <a:rPr lang="en-US" smtClean="0"/>
              <a:t>‹#›</a:t>
            </a:fld>
            <a:endParaRPr lang="en-US"/>
          </a:p>
        </p:txBody>
      </p:sp>
    </p:spTree>
    <p:extLst>
      <p:ext uri="{BB962C8B-B14F-4D97-AF65-F5344CB8AC3E}">
        <p14:creationId xmlns:p14="http://schemas.microsoft.com/office/powerpoint/2010/main" val="3743880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0052" indent="-284636" eaLnBrk="0" hangingPunct="0">
              <a:defRPr>
                <a:solidFill>
                  <a:schemeClr val="tx1"/>
                </a:solidFill>
                <a:latin typeface="Arial" pitchFamily="34" charset="0"/>
              </a:defRPr>
            </a:lvl2pPr>
            <a:lvl3pPr marL="1138542" indent="-227708" eaLnBrk="0" hangingPunct="0">
              <a:defRPr>
                <a:solidFill>
                  <a:schemeClr val="tx1"/>
                </a:solidFill>
                <a:latin typeface="Arial" pitchFamily="34" charset="0"/>
              </a:defRPr>
            </a:lvl3pPr>
            <a:lvl4pPr marL="1593959" indent="-227708" eaLnBrk="0" hangingPunct="0">
              <a:defRPr>
                <a:solidFill>
                  <a:schemeClr val="tx1"/>
                </a:solidFill>
                <a:latin typeface="Arial" pitchFamily="34" charset="0"/>
              </a:defRPr>
            </a:lvl4pPr>
            <a:lvl5pPr marL="2049376" indent="-227708" eaLnBrk="0" hangingPunct="0">
              <a:defRPr>
                <a:solidFill>
                  <a:schemeClr val="tx1"/>
                </a:solidFill>
                <a:latin typeface="Arial" pitchFamily="34" charset="0"/>
              </a:defRPr>
            </a:lvl5pPr>
            <a:lvl6pPr marL="2504793" indent="-227708" eaLnBrk="0" fontAlgn="base" hangingPunct="0">
              <a:spcBef>
                <a:spcPct val="0"/>
              </a:spcBef>
              <a:spcAft>
                <a:spcPct val="0"/>
              </a:spcAft>
              <a:defRPr>
                <a:solidFill>
                  <a:schemeClr val="tx1"/>
                </a:solidFill>
                <a:latin typeface="Arial" pitchFamily="34" charset="0"/>
              </a:defRPr>
            </a:lvl6pPr>
            <a:lvl7pPr marL="2960210" indent="-227708" eaLnBrk="0" fontAlgn="base" hangingPunct="0">
              <a:spcBef>
                <a:spcPct val="0"/>
              </a:spcBef>
              <a:spcAft>
                <a:spcPct val="0"/>
              </a:spcAft>
              <a:defRPr>
                <a:solidFill>
                  <a:schemeClr val="tx1"/>
                </a:solidFill>
                <a:latin typeface="Arial" pitchFamily="34" charset="0"/>
              </a:defRPr>
            </a:lvl7pPr>
            <a:lvl8pPr marL="3415627" indent="-227708" eaLnBrk="0" fontAlgn="base" hangingPunct="0">
              <a:spcBef>
                <a:spcPct val="0"/>
              </a:spcBef>
              <a:spcAft>
                <a:spcPct val="0"/>
              </a:spcAft>
              <a:defRPr>
                <a:solidFill>
                  <a:schemeClr val="tx1"/>
                </a:solidFill>
                <a:latin typeface="Arial" pitchFamily="34" charset="0"/>
              </a:defRPr>
            </a:lvl8pPr>
            <a:lvl9pPr marL="3871044" indent="-227708" eaLnBrk="0" fontAlgn="base" hangingPunct="0">
              <a:spcBef>
                <a:spcPct val="0"/>
              </a:spcBef>
              <a:spcAft>
                <a:spcPct val="0"/>
              </a:spcAft>
              <a:defRPr>
                <a:solidFill>
                  <a:schemeClr val="tx1"/>
                </a:solidFill>
                <a:latin typeface="Arial" pitchFamily="34" charset="0"/>
              </a:defRPr>
            </a:lvl9pPr>
          </a:lstStyle>
          <a:p>
            <a:pPr eaLnBrk="1" hangingPunct="1"/>
            <a:fld id="{398B8DDA-5E79-4D30-B053-0C7B77A3AE08}" type="slidenum">
              <a:rPr lang="en-US" smtClean="0"/>
              <a:pPr eaLnBrk="1" hangingPunct="1"/>
              <a:t>1</a:t>
            </a:fld>
            <a:endParaRPr lang="en-US"/>
          </a:p>
        </p:txBody>
      </p:sp>
      <p:sp>
        <p:nvSpPr>
          <p:cNvPr id="89091" name="Rectangle 7"/>
          <p:cNvSpPr txBox="1">
            <a:spLocks noGrp="1" noChangeArrowheads="1"/>
          </p:cNvSpPr>
          <p:nvPr/>
        </p:nvSpPr>
        <p:spPr bwMode="auto">
          <a:xfrm>
            <a:off x="3883714" y="8627915"/>
            <a:ext cx="2971112" cy="454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67" tIns="45534" rIns="91067" bIns="45534"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A05787F4-5B54-418D-86A0-74094761A756}" type="slidenum">
              <a:rPr lang="en-US" sz="1200">
                <a:latin typeface="Calibri" pitchFamily="34" charset="0"/>
              </a:rPr>
              <a:pPr algn="r" eaLnBrk="1" hangingPunct="1"/>
              <a:t>1</a:t>
            </a:fld>
            <a:endParaRPr lang="en-US" sz="1200">
              <a:latin typeface="Calibri" pitchFamily="34" charset="0"/>
            </a:endParaRPr>
          </a:p>
        </p:txBody>
      </p:sp>
      <p:sp>
        <p:nvSpPr>
          <p:cNvPr id="89092" name="Rectangle 2"/>
          <p:cNvSpPr>
            <a:spLocks noGrp="1" noRot="1" noChangeAspect="1" noChangeArrowheads="1" noTextEdit="1"/>
          </p:cNvSpPr>
          <p:nvPr>
            <p:ph type="sldImg"/>
          </p:nvPr>
        </p:nvSpPr>
        <p:spPr>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Binding constraint;</a:t>
            </a:r>
            <a:r>
              <a:rPr lang="zh-CN" altLang="en-US" dirty="0"/>
              <a:t> </a:t>
            </a:r>
            <a:r>
              <a:rPr lang="en-US" altLang="zh-CN" dirty="0"/>
              <a:t>non-binding constraint</a:t>
            </a:r>
          </a:p>
          <a:p>
            <a:r>
              <a:rPr lang="en-US" altLang="zh-CN" dirty="0"/>
              <a:t>Constraint 1,2 are both binding</a:t>
            </a:r>
          </a:p>
          <a:p>
            <a:endParaRPr lang="en-US" altLang="zh-CN" dirty="0"/>
          </a:p>
        </p:txBody>
      </p:sp>
      <p:sp>
        <p:nvSpPr>
          <p:cNvPr id="4" name="灯片编号占位符 3"/>
          <p:cNvSpPr>
            <a:spLocks noGrp="1"/>
          </p:cNvSpPr>
          <p:nvPr>
            <p:ph type="sldNum" sz="quarter" idx="5"/>
          </p:nvPr>
        </p:nvSpPr>
        <p:spPr/>
        <p:txBody>
          <a:bodyPr/>
          <a:lstStyle/>
          <a:p>
            <a:fld id="{2E8AC25C-A9A7-4BA4-A772-92A4F43FB3C8}" type="slidenum">
              <a:rPr lang="en-US" smtClean="0"/>
              <a:t>5</a:t>
            </a:fld>
            <a:endParaRPr lang="en-US"/>
          </a:p>
        </p:txBody>
      </p:sp>
    </p:spTree>
    <p:extLst>
      <p:ext uri="{BB962C8B-B14F-4D97-AF65-F5344CB8AC3E}">
        <p14:creationId xmlns:p14="http://schemas.microsoft.com/office/powerpoint/2010/main" val="2709551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Red constraint is bounded </a:t>
            </a:r>
            <a:endParaRPr lang="zh-CN" altLang="en-US" dirty="0"/>
          </a:p>
        </p:txBody>
      </p:sp>
      <p:sp>
        <p:nvSpPr>
          <p:cNvPr id="4" name="灯片编号占位符 3"/>
          <p:cNvSpPr>
            <a:spLocks noGrp="1"/>
          </p:cNvSpPr>
          <p:nvPr>
            <p:ph type="sldNum" sz="quarter" idx="5"/>
          </p:nvPr>
        </p:nvSpPr>
        <p:spPr/>
        <p:txBody>
          <a:bodyPr/>
          <a:lstStyle/>
          <a:p>
            <a:fld id="{2E8AC25C-A9A7-4BA4-A772-92A4F43FB3C8}" type="slidenum">
              <a:rPr lang="en-US" smtClean="0"/>
              <a:t>13</a:t>
            </a:fld>
            <a:endParaRPr lang="en-US"/>
          </a:p>
        </p:txBody>
      </p:sp>
    </p:spTree>
    <p:extLst>
      <p:ext uri="{BB962C8B-B14F-4D97-AF65-F5344CB8AC3E}">
        <p14:creationId xmlns:p14="http://schemas.microsoft.com/office/powerpoint/2010/main" val="3741383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Rank(A) = m</a:t>
            </a:r>
          </a:p>
          <a:p>
            <a:r>
              <a:rPr lang="en-US" altLang="zh-CN" dirty="0"/>
              <a:t>Variables:</a:t>
            </a:r>
            <a:r>
              <a:rPr lang="zh-CN" altLang="en-US" dirty="0"/>
              <a:t> </a:t>
            </a:r>
            <a:r>
              <a:rPr lang="en-US" altLang="zh-CN" dirty="0"/>
              <a:t>basic</a:t>
            </a:r>
            <a:r>
              <a:rPr lang="zh-CN" altLang="en-US" dirty="0"/>
              <a:t> </a:t>
            </a:r>
            <a:r>
              <a:rPr lang="en-US" altLang="zh-CN" dirty="0"/>
              <a:t>variables</a:t>
            </a:r>
            <a:r>
              <a:rPr lang="zh-CN" altLang="en-US" dirty="0"/>
              <a:t> </a:t>
            </a:r>
            <a:r>
              <a:rPr lang="en-US" altLang="zh-CN" dirty="0"/>
              <a:t>vs</a:t>
            </a:r>
            <a:r>
              <a:rPr lang="zh-CN" altLang="en-US" dirty="0"/>
              <a:t> </a:t>
            </a:r>
            <a:r>
              <a:rPr lang="en-US" altLang="zh-CN" dirty="0"/>
              <a:t>non-basic</a:t>
            </a:r>
            <a:r>
              <a:rPr lang="zh-CN" altLang="en-US" dirty="0"/>
              <a:t> </a:t>
            </a:r>
            <a:r>
              <a:rPr lang="en-US" altLang="zh-CN" dirty="0"/>
              <a:t>variables</a:t>
            </a:r>
          </a:p>
          <a:p>
            <a:r>
              <a:rPr lang="en-US" altLang="zh-CN" dirty="0"/>
              <a:t>Basic variables: are allowed to be &gt;=0</a:t>
            </a:r>
          </a:p>
          <a:p>
            <a:r>
              <a:rPr lang="en-US" altLang="zh-CN" dirty="0"/>
              <a:t>Non-basic variables are strictly equals to 0</a:t>
            </a:r>
          </a:p>
          <a:p>
            <a:endParaRPr lang="zh-CN" altLang="en-US" dirty="0"/>
          </a:p>
        </p:txBody>
      </p:sp>
      <p:sp>
        <p:nvSpPr>
          <p:cNvPr id="4" name="灯片编号占位符 3"/>
          <p:cNvSpPr>
            <a:spLocks noGrp="1"/>
          </p:cNvSpPr>
          <p:nvPr>
            <p:ph type="sldNum" sz="quarter" idx="5"/>
          </p:nvPr>
        </p:nvSpPr>
        <p:spPr/>
        <p:txBody>
          <a:bodyPr/>
          <a:lstStyle/>
          <a:p>
            <a:fld id="{2E8AC25C-A9A7-4BA4-A772-92A4F43FB3C8}" type="slidenum">
              <a:rPr lang="en-US" smtClean="0"/>
              <a:t>16</a:t>
            </a:fld>
            <a:endParaRPr lang="en-US"/>
          </a:p>
        </p:txBody>
      </p:sp>
    </p:spTree>
    <p:extLst>
      <p:ext uri="{BB962C8B-B14F-4D97-AF65-F5344CB8AC3E}">
        <p14:creationId xmlns:p14="http://schemas.microsoft.com/office/powerpoint/2010/main" val="3859888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Slack variables (&lt;= </a:t>
            </a:r>
            <a:r>
              <a:rPr lang="en-US" altLang="zh-CN" dirty="0">
                <a:sym typeface="Wingdings" panose="05000000000000000000" pitchFamily="2" charset="2"/>
              </a:rPr>
              <a:t> =)</a:t>
            </a:r>
            <a:r>
              <a:rPr lang="en-US" altLang="zh-CN" dirty="0"/>
              <a:t> &amp; surplus variables (&gt;= </a:t>
            </a:r>
            <a:r>
              <a:rPr lang="en-US" altLang="zh-CN" dirty="0">
                <a:sym typeface="Wingdings" panose="05000000000000000000" pitchFamily="2" charset="2"/>
              </a:rPr>
              <a:t> =)</a:t>
            </a:r>
          </a:p>
          <a:p>
            <a:endParaRPr lang="zh-CN" altLang="en-US" dirty="0"/>
          </a:p>
        </p:txBody>
      </p:sp>
      <p:sp>
        <p:nvSpPr>
          <p:cNvPr id="4" name="灯片编号占位符 3"/>
          <p:cNvSpPr>
            <a:spLocks noGrp="1"/>
          </p:cNvSpPr>
          <p:nvPr>
            <p:ph type="sldNum" sz="quarter" idx="5"/>
          </p:nvPr>
        </p:nvSpPr>
        <p:spPr/>
        <p:txBody>
          <a:bodyPr/>
          <a:lstStyle/>
          <a:p>
            <a:fld id="{2E8AC25C-A9A7-4BA4-A772-92A4F43FB3C8}" type="slidenum">
              <a:rPr lang="en-US" smtClean="0"/>
              <a:t>17</a:t>
            </a:fld>
            <a:endParaRPr lang="en-US"/>
          </a:p>
        </p:txBody>
      </p:sp>
    </p:spTree>
    <p:extLst>
      <p:ext uri="{BB962C8B-B14F-4D97-AF65-F5344CB8AC3E}">
        <p14:creationId xmlns:p14="http://schemas.microsoft.com/office/powerpoint/2010/main" val="1863831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IE 405, Summer 2006, </a:t>
            </a:r>
            <a:fld id="{CFBF80B2-F332-4610-A833-2E3DC4785223}" type="slidenum">
              <a:rPr lang="en-US"/>
              <a:pPr/>
              <a:t>‹#›</a:t>
            </a:fld>
            <a:endParaRPr lang="en-US"/>
          </a:p>
        </p:txBody>
      </p:sp>
      <p:sp>
        <p:nvSpPr>
          <p:cNvPr id="6" name="Slide Number Placeholder 5"/>
          <p:cNvSpPr>
            <a:spLocks noGrp="1"/>
          </p:cNvSpPr>
          <p:nvPr>
            <p:ph type="sldNum" sz="quarter" idx="12"/>
          </p:nvPr>
        </p:nvSpPr>
        <p:spPr/>
        <p:txBody>
          <a:bodyPr/>
          <a:lstStyle>
            <a:lvl1pPr>
              <a:defRPr/>
            </a:lvl1pPr>
          </a:lstStyle>
          <a:p>
            <a:fld id="{36B82330-C2AA-4B06-876F-6613332C4FDF}" type="slidenum">
              <a:rPr lang="en-US"/>
              <a:pPr/>
              <a:t>‹#›</a:t>
            </a:fld>
            <a:endParaRPr lang="en-US"/>
          </a:p>
        </p:txBody>
      </p:sp>
    </p:spTree>
    <p:extLst>
      <p:ext uri="{BB962C8B-B14F-4D97-AF65-F5344CB8AC3E}">
        <p14:creationId xmlns:p14="http://schemas.microsoft.com/office/powerpoint/2010/main" val="2524223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IE 405, Summer 2006, </a:t>
            </a:r>
            <a:fld id="{9DB1F6C6-DCCE-4443-A51B-FDCF5B44D247}" type="slidenum">
              <a:rPr lang="en-US"/>
              <a:pPr/>
              <a:t>‹#›</a:t>
            </a:fld>
            <a:endParaRPr lang="en-US"/>
          </a:p>
        </p:txBody>
      </p:sp>
      <p:sp>
        <p:nvSpPr>
          <p:cNvPr id="6" name="Slide Number Placeholder 5"/>
          <p:cNvSpPr>
            <a:spLocks noGrp="1"/>
          </p:cNvSpPr>
          <p:nvPr>
            <p:ph type="sldNum" sz="quarter" idx="12"/>
          </p:nvPr>
        </p:nvSpPr>
        <p:spPr/>
        <p:txBody>
          <a:bodyPr/>
          <a:lstStyle>
            <a:lvl1pPr>
              <a:defRPr/>
            </a:lvl1pPr>
          </a:lstStyle>
          <a:p>
            <a:fld id="{0395F8C1-AF0F-421C-A24D-2159118F68E2}" type="slidenum">
              <a:rPr lang="en-US"/>
              <a:pPr/>
              <a:t>‹#›</a:t>
            </a:fld>
            <a:endParaRPr lang="en-US"/>
          </a:p>
        </p:txBody>
      </p:sp>
    </p:spTree>
    <p:extLst>
      <p:ext uri="{BB962C8B-B14F-4D97-AF65-F5344CB8AC3E}">
        <p14:creationId xmlns:p14="http://schemas.microsoft.com/office/powerpoint/2010/main" val="295266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IE 405, Summer 2006, </a:t>
            </a:r>
            <a:fld id="{81947214-A571-45F3-AC88-AEE6636277CE}" type="slidenum">
              <a:rPr lang="en-US"/>
              <a:pPr/>
              <a:t>‹#›</a:t>
            </a:fld>
            <a:endParaRPr lang="en-US"/>
          </a:p>
        </p:txBody>
      </p:sp>
      <p:sp>
        <p:nvSpPr>
          <p:cNvPr id="6" name="Slide Number Placeholder 5"/>
          <p:cNvSpPr>
            <a:spLocks noGrp="1"/>
          </p:cNvSpPr>
          <p:nvPr>
            <p:ph type="sldNum" sz="quarter" idx="12"/>
          </p:nvPr>
        </p:nvSpPr>
        <p:spPr/>
        <p:txBody>
          <a:bodyPr/>
          <a:lstStyle>
            <a:lvl1pPr>
              <a:defRPr/>
            </a:lvl1pPr>
          </a:lstStyle>
          <a:p>
            <a:fld id="{96A80525-A940-4E29-89DB-C11BB9EE2E23}" type="slidenum">
              <a:rPr lang="en-US"/>
              <a:pPr/>
              <a:t>‹#›</a:t>
            </a:fld>
            <a:endParaRPr lang="en-US"/>
          </a:p>
        </p:txBody>
      </p:sp>
    </p:spTree>
    <p:extLst>
      <p:ext uri="{BB962C8B-B14F-4D97-AF65-F5344CB8AC3E}">
        <p14:creationId xmlns:p14="http://schemas.microsoft.com/office/powerpoint/2010/main" val="212904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IE 405, Summer 2006, </a:t>
            </a:r>
            <a:fld id="{605D351D-56B8-494D-B391-BCD115D88D76}" type="slidenum">
              <a:rPr lang="en-US"/>
              <a:pPr/>
              <a:t>‹#›</a:t>
            </a:fld>
            <a:endParaRPr lang="en-US"/>
          </a:p>
        </p:txBody>
      </p:sp>
      <p:sp>
        <p:nvSpPr>
          <p:cNvPr id="6" name="Slide Number Placeholder 5"/>
          <p:cNvSpPr>
            <a:spLocks noGrp="1"/>
          </p:cNvSpPr>
          <p:nvPr>
            <p:ph type="sldNum" sz="quarter" idx="12"/>
          </p:nvPr>
        </p:nvSpPr>
        <p:spPr/>
        <p:txBody>
          <a:bodyPr/>
          <a:lstStyle>
            <a:lvl1pPr>
              <a:defRPr/>
            </a:lvl1pPr>
          </a:lstStyle>
          <a:p>
            <a:fld id="{2F611359-0044-487C-A0FD-6F871FCEB118}" type="slidenum">
              <a:rPr lang="en-US"/>
              <a:pPr/>
              <a:t>‹#›</a:t>
            </a:fld>
            <a:endParaRPr lang="en-US"/>
          </a:p>
        </p:txBody>
      </p:sp>
    </p:spTree>
    <p:extLst>
      <p:ext uri="{BB962C8B-B14F-4D97-AF65-F5344CB8AC3E}">
        <p14:creationId xmlns:p14="http://schemas.microsoft.com/office/powerpoint/2010/main" val="2143223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IE 405, Summer 2006, </a:t>
            </a:r>
            <a:fld id="{2CCD0E49-953D-469F-86F3-726F967F1E4C}" type="slidenum">
              <a:rPr lang="en-US"/>
              <a:pPr/>
              <a:t>‹#›</a:t>
            </a:fld>
            <a:endParaRPr lang="en-US"/>
          </a:p>
        </p:txBody>
      </p:sp>
      <p:sp>
        <p:nvSpPr>
          <p:cNvPr id="6" name="Slide Number Placeholder 5"/>
          <p:cNvSpPr>
            <a:spLocks noGrp="1"/>
          </p:cNvSpPr>
          <p:nvPr>
            <p:ph type="sldNum" sz="quarter" idx="12"/>
          </p:nvPr>
        </p:nvSpPr>
        <p:spPr/>
        <p:txBody>
          <a:bodyPr/>
          <a:lstStyle>
            <a:lvl1pPr>
              <a:defRPr/>
            </a:lvl1pPr>
          </a:lstStyle>
          <a:p>
            <a:fld id="{EA2A7774-C38E-4C83-B4A8-875796742CD1}" type="slidenum">
              <a:rPr lang="en-US"/>
              <a:pPr/>
              <a:t>‹#›</a:t>
            </a:fld>
            <a:endParaRPr lang="en-US"/>
          </a:p>
        </p:txBody>
      </p:sp>
    </p:spTree>
    <p:extLst>
      <p:ext uri="{BB962C8B-B14F-4D97-AF65-F5344CB8AC3E}">
        <p14:creationId xmlns:p14="http://schemas.microsoft.com/office/powerpoint/2010/main" val="3889636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IE 405, Summer 2006, </a:t>
            </a:r>
            <a:fld id="{7EDC09D8-794D-4F1B-8384-E23B00B00B99}" type="slidenum">
              <a:rPr lang="en-US"/>
              <a:pPr/>
              <a:t>‹#›</a:t>
            </a:fld>
            <a:endParaRPr lang="en-US"/>
          </a:p>
        </p:txBody>
      </p:sp>
      <p:sp>
        <p:nvSpPr>
          <p:cNvPr id="7" name="Slide Number Placeholder 6"/>
          <p:cNvSpPr>
            <a:spLocks noGrp="1"/>
          </p:cNvSpPr>
          <p:nvPr>
            <p:ph type="sldNum" sz="quarter" idx="12"/>
          </p:nvPr>
        </p:nvSpPr>
        <p:spPr/>
        <p:txBody>
          <a:bodyPr/>
          <a:lstStyle>
            <a:lvl1pPr>
              <a:defRPr/>
            </a:lvl1pPr>
          </a:lstStyle>
          <a:p>
            <a:fld id="{DCC7FB54-5EF0-49DB-9582-75140F4C336B}" type="slidenum">
              <a:rPr lang="en-US"/>
              <a:pPr/>
              <a:t>‹#›</a:t>
            </a:fld>
            <a:endParaRPr lang="en-US"/>
          </a:p>
        </p:txBody>
      </p:sp>
    </p:spTree>
    <p:extLst>
      <p:ext uri="{BB962C8B-B14F-4D97-AF65-F5344CB8AC3E}">
        <p14:creationId xmlns:p14="http://schemas.microsoft.com/office/powerpoint/2010/main" val="4018065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t>IE 405, Summer 2006, </a:t>
            </a:r>
            <a:fld id="{F34B8021-0A56-47B1-AF71-211E4504665C}" type="slidenum">
              <a:rPr lang="en-US"/>
              <a:pPr/>
              <a:t>‹#›</a:t>
            </a:fld>
            <a:endParaRPr lang="en-US"/>
          </a:p>
        </p:txBody>
      </p:sp>
      <p:sp>
        <p:nvSpPr>
          <p:cNvPr id="9" name="Slide Number Placeholder 8"/>
          <p:cNvSpPr>
            <a:spLocks noGrp="1"/>
          </p:cNvSpPr>
          <p:nvPr>
            <p:ph type="sldNum" sz="quarter" idx="12"/>
          </p:nvPr>
        </p:nvSpPr>
        <p:spPr/>
        <p:txBody>
          <a:bodyPr/>
          <a:lstStyle>
            <a:lvl1pPr>
              <a:defRPr/>
            </a:lvl1pPr>
          </a:lstStyle>
          <a:p>
            <a:fld id="{F0DB8BAE-8D02-4467-A39D-CE50C984BCA8}" type="slidenum">
              <a:rPr lang="en-US"/>
              <a:pPr/>
              <a:t>‹#›</a:t>
            </a:fld>
            <a:endParaRPr lang="en-US"/>
          </a:p>
        </p:txBody>
      </p:sp>
    </p:spTree>
    <p:extLst>
      <p:ext uri="{BB962C8B-B14F-4D97-AF65-F5344CB8AC3E}">
        <p14:creationId xmlns:p14="http://schemas.microsoft.com/office/powerpoint/2010/main" val="3898509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a:t>IE 405, Summer 2006, </a:t>
            </a:r>
            <a:fld id="{5CBDD913-25B9-42C5-B965-FA3418740926}" type="slidenum">
              <a:rPr lang="en-US"/>
              <a:pPr/>
              <a:t>‹#›</a:t>
            </a:fld>
            <a:endParaRPr lang="en-US"/>
          </a:p>
        </p:txBody>
      </p:sp>
      <p:sp>
        <p:nvSpPr>
          <p:cNvPr id="5" name="Slide Number Placeholder 4"/>
          <p:cNvSpPr>
            <a:spLocks noGrp="1"/>
          </p:cNvSpPr>
          <p:nvPr>
            <p:ph type="sldNum" sz="quarter" idx="12"/>
          </p:nvPr>
        </p:nvSpPr>
        <p:spPr/>
        <p:txBody>
          <a:bodyPr/>
          <a:lstStyle>
            <a:lvl1pPr>
              <a:defRPr/>
            </a:lvl1pPr>
          </a:lstStyle>
          <a:p>
            <a:fld id="{6EFB97C2-6CB1-4F46-8DAD-518160CE079E}" type="slidenum">
              <a:rPr lang="en-US"/>
              <a:pPr/>
              <a:t>‹#›</a:t>
            </a:fld>
            <a:endParaRPr lang="en-US"/>
          </a:p>
        </p:txBody>
      </p:sp>
    </p:spTree>
    <p:extLst>
      <p:ext uri="{BB962C8B-B14F-4D97-AF65-F5344CB8AC3E}">
        <p14:creationId xmlns:p14="http://schemas.microsoft.com/office/powerpoint/2010/main" val="3796104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t>IE 405, Summer 2006, </a:t>
            </a:r>
            <a:fld id="{AD1DF94F-2842-4840-8A61-1AE4033BF4CC}" type="slidenum">
              <a:rPr lang="en-US"/>
              <a:pPr/>
              <a:t>‹#›</a:t>
            </a:fld>
            <a:endParaRPr lang="en-US"/>
          </a:p>
        </p:txBody>
      </p:sp>
      <p:sp>
        <p:nvSpPr>
          <p:cNvPr id="4" name="Slide Number Placeholder 3"/>
          <p:cNvSpPr>
            <a:spLocks noGrp="1"/>
          </p:cNvSpPr>
          <p:nvPr>
            <p:ph type="sldNum" sz="quarter" idx="12"/>
          </p:nvPr>
        </p:nvSpPr>
        <p:spPr/>
        <p:txBody>
          <a:bodyPr/>
          <a:lstStyle>
            <a:lvl1pPr>
              <a:defRPr/>
            </a:lvl1pPr>
          </a:lstStyle>
          <a:p>
            <a:fld id="{B5F114E1-DB80-49F3-A715-F51F9BF38642}" type="slidenum">
              <a:rPr lang="en-US"/>
              <a:pPr/>
              <a:t>‹#›</a:t>
            </a:fld>
            <a:endParaRPr lang="en-US"/>
          </a:p>
        </p:txBody>
      </p:sp>
    </p:spTree>
    <p:extLst>
      <p:ext uri="{BB962C8B-B14F-4D97-AF65-F5344CB8AC3E}">
        <p14:creationId xmlns:p14="http://schemas.microsoft.com/office/powerpoint/2010/main" val="265202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IE 405, Summer 2006, </a:t>
            </a:r>
            <a:fld id="{B4E7E583-82B5-45AB-BF01-632245320368}" type="slidenum">
              <a:rPr lang="en-US"/>
              <a:pPr/>
              <a:t>‹#›</a:t>
            </a:fld>
            <a:endParaRPr lang="en-US"/>
          </a:p>
        </p:txBody>
      </p:sp>
      <p:sp>
        <p:nvSpPr>
          <p:cNvPr id="7" name="Slide Number Placeholder 6"/>
          <p:cNvSpPr>
            <a:spLocks noGrp="1"/>
          </p:cNvSpPr>
          <p:nvPr>
            <p:ph type="sldNum" sz="quarter" idx="12"/>
          </p:nvPr>
        </p:nvSpPr>
        <p:spPr/>
        <p:txBody>
          <a:bodyPr/>
          <a:lstStyle>
            <a:lvl1pPr>
              <a:defRPr/>
            </a:lvl1pPr>
          </a:lstStyle>
          <a:p>
            <a:fld id="{DF1DF5B3-8CF9-4042-8F21-6E64462ECBD1}" type="slidenum">
              <a:rPr lang="en-US"/>
              <a:pPr/>
              <a:t>‹#›</a:t>
            </a:fld>
            <a:endParaRPr lang="en-US"/>
          </a:p>
        </p:txBody>
      </p:sp>
    </p:spTree>
    <p:extLst>
      <p:ext uri="{BB962C8B-B14F-4D97-AF65-F5344CB8AC3E}">
        <p14:creationId xmlns:p14="http://schemas.microsoft.com/office/powerpoint/2010/main" val="2550330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IE 405, Summer 2006, </a:t>
            </a:r>
            <a:fld id="{CEAA3C9D-512C-4451-BD89-43985B4DD324}" type="slidenum">
              <a:rPr lang="en-US"/>
              <a:pPr/>
              <a:t>‹#›</a:t>
            </a:fld>
            <a:endParaRPr lang="en-US"/>
          </a:p>
        </p:txBody>
      </p:sp>
      <p:sp>
        <p:nvSpPr>
          <p:cNvPr id="7" name="Slide Number Placeholder 6"/>
          <p:cNvSpPr>
            <a:spLocks noGrp="1"/>
          </p:cNvSpPr>
          <p:nvPr>
            <p:ph type="sldNum" sz="quarter" idx="12"/>
          </p:nvPr>
        </p:nvSpPr>
        <p:spPr/>
        <p:txBody>
          <a:bodyPr/>
          <a:lstStyle>
            <a:lvl1pPr>
              <a:defRPr/>
            </a:lvl1pPr>
          </a:lstStyle>
          <a:p>
            <a:fld id="{97D300FB-B715-4214-9E2A-4E246C9B74E1}" type="slidenum">
              <a:rPr lang="en-US"/>
              <a:pPr/>
              <a:t>‹#›</a:t>
            </a:fld>
            <a:endParaRPr lang="en-US"/>
          </a:p>
        </p:txBody>
      </p:sp>
    </p:spTree>
    <p:extLst>
      <p:ext uri="{BB962C8B-B14F-4D97-AF65-F5344CB8AC3E}">
        <p14:creationId xmlns:p14="http://schemas.microsoft.com/office/powerpoint/2010/main" val="116995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477000"/>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r>
              <a:rPr lang="en-US"/>
              <a:t>IE 405, Summer 2006, </a:t>
            </a:r>
            <a:fld id="{52BC3F13-2747-4C56-9C1A-71E20E222753}" type="slidenum">
              <a:rPr lang="en-US"/>
              <a:pPr/>
              <a:t>‹#›</a:t>
            </a:fld>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2AE65003-8B92-416F-8A85-00C88A58002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1.bin"/><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2.bin"/><Relationship Id="rId1" Type="http://schemas.openxmlformats.org/officeDocument/2006/relationships/slideLayout" Target="../slideLayouts/slideLayout1.xml"/><Relationship Id="rId5" Type="http://schemas.openxmlformats.org/officeDocument/2006/relationships/image" Target="../media/image1.wmf"/><Relationship Id="rId4" Type="http://schemas.openxmlformats.org/officeDocument/2006/relationships/oleObject" Target="../embeddings/oleObject13.bin"/></Relationships>
</file>

<file path=ppt/slides/_rels/slide1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4.bin"/><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oleObject" Target="../embeddings/oleObject16.bin"/><Relationship Id="rId4" Type="http://schemas.openxmlformats.org/officeDocument/2006/relationships/image" Target="../media/image1.wmf"/></Relationships>
</file>

<file path=ppt/slides/_rels/slide1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7.bin"/><Relationship Id="rId1" Type="http://schemas.openxmlformats.org/officeDocument/2006/relationships/slideLayout" Target="../slideLayouts/slideLayout1.xml"/><Relationship Id="rId4" Type="http://schemas.openxmlformats.org/officeDocument/2006/relationships/oleObject" Target="../embeddings/oleObject18.bin"/></Relationships>
</file>

<file path=ppt/slides/_rels/slide1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9.bin"/><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wmf"/></Relationships>
</file>

<file path=ppt/slides/_rels/slide17.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wmf"/><Relationship Id="rId5" Type="http://schemas.openxmlformats.org/officeDocument/2006/relationships/oleObject" Target="../embeddings/oleObject22.bin"/><Relationship Id="rId4" Type="http://schemas.openxmlformats.org/officeDocument/2006/relationships/image" Target="../media/image8.wmf"/></Relationships>
</file>

<file path=ppt/slides/_rels/slide1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24.bin"/><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3.wmf"/></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26.bin"/><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image" Target="../media/image16.wmf"/><Relationship Id="rId7" Type="http://schemas.openxmlformats.org/officeDocument/2006/relationships/image" Target="../media/image18.wmf"/><Relationship Id="rId2" Type="http://schemas.openxmlformats.org/officeDocument/2006/relationships/oleObject" Target="../embeddings/oleObject27.bin"/><Relationship Id="rId1" Type="http://schemas.openxmlformats.org/officeDocument/2006/relationships/slideLayout" Target="../slideLayouts/slideLayout1.xml"/><Relationship Id="rId6" Type="http://schemas.openxmlformats.org/officeDocument/2006/relationships/oleObject" Target="../embeddings/oleObject29.bin"/><Relationship Id="rId5" Type="http://schemas.openxmlformats.org/officeDocument/2006/relationships/image" Target="../media/image17.wmf"/><Relationship Id="rId4" Type="http://schemas.openxmlformats.org/officeDocument/2006/relationships/oleObject" Target="../embeddings/oleObject28.bin"/><Relationship Id="rId9" Type="http://schemas.openxmlformats.org/officeDocument/2006/relationships/image" Target="../media/image19.wmf"/></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31.bin"/><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35.bin"/><Relationship Id="rId13" Type="http://schemas.openxmlformats.org/officeDocument/2006/relationships/image" Target="../media/image29.wmf"/><Relationship Id="rId3" Type="http://schemas.openxmlformats.org/officeDocument/2006/relationships/image" Target="../media/image24.wmf"/><Relationship Id="rId7" Type="http://schemas.openxmlformats.org/officeDocument/2006/relationships/image" Target="../media/image26.wmf"/><Relationship Id="rId12" Type="http://schemas.openxmlformats.org/officeDocument/2006/relationships/oleObject" Target="../embeddings/oleObject37.bin"/><Relationship Id="rId17" Type="http://schemas.openxmlformats.org/officeDocument/2006/relationships/image" Target="../media/image31.wmf"/><Relationship Id="rId2" Type="http://schemas.openxmlformats.org/officeDocument/2006/relationships/oleObject" Target="../embeddings/oleObject32.bin"/><Relationship Id="rId16" Type="http://schemas.openxmlformats.org/officeDocument/2006/relationships/oleObject" Target="../embeddings/oleObject39.bin"/><Relationship Id="rId1" Type="http://schemas.openxmlformats.org/officeDocument/2006/relationships/slideLayout" Target="../slideLayouts/slideLayout1.xml"/><Relationship Id="rId6" Type="http://schemas.openxmlformats.org/officeDocument/2006/relationships/oleObject" Target="../embeddings/oleObject34.bin"/><Relationship Id="rId11" Type="http://schemas.openxmlformats.org/officeDocument/2006/relationships/image" Target="../media/image28.wmf"/><Relationship Id="rId5" Type="http://schemas.openxmlformats.org/officeDocument/2006/relationships/image" Target="../media/image25.wmf"/><Relationship Id="rId15" Type="http://schemas.openxmlformats.org/officeDocument/2006/relationships/image" Target="../media/image30.wmf"/><Relationship Id="rId10" Type="http://schemas.openxmlformats.org/officeDocument/2006/relationships/oleObject" Target="../embeddings/oleObject36.bin"/><Relationship Id="rId4" Type="http://schemas.openxmlformats.org/officeDocument/2006/relationships/oleObject" Target="../embeddings/oleObject33.bin"/><Relationship Id="rId9" Type="http://schemas.openxmlformats.org/officeDocument/2006/relationships/image" Target="../media/image27.wmf"/><Relationship Id="rId14" Type="http://schemas.openxmlformats.org/officeDocument/2006/relationships/oleObject" Target="../embeddings/oleObject3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2.wmf"/><Relationship Id="rId7" Type="http://schemas.openxmlformats.org/officeDocument/2006/relationships/image" Target="../media/image34.wmf"/><Relationship Id="rId2" Type="http://schemas.openxmlformats.org/officeDocument/2006/relationships/oleObject" Target="../embeddings/oleObject40.bin"/><Relationship Id="rId1" Type="http://schemas.openxmlformats.org/officeDocument/2006/relationships/slideLayout" Target="../slideLayouts/slideLayout1.xml"/><Relationship Id="rId6" Type="http://schemas.openxmlformats.org/officeDocument/2006/relationships/oleObject" Target="../embeddings/oleObject42.bin"/><Relationship Id="rId5" Type="http://schemas.openxmlformats.org/officeDocument/2006/relationships/image" Target="../media/image33.wmf"/><Relationship Id="rId4" Type="http://schemas.openxmlformats.org/officeDocument/2006/relationships/oleObject" Target="../embeddings/oleObject41.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image" Target="../media/image35.wmf"/><Relationship Id="rId7" Type="http://schemas.openxmlformats.org/officeDocument/2006/relationships/image" Target="../media/image37.wmf"/><Relationship Id="rId12" Type="http://schemas.openxmlformats.org/officeDocument/2006/relationships/image" Target="../media/image39.wmf"/><Relationship Id="rId2" Type="http://schemas.openxmlformats.org/officeDocument/2006/relationships/oleObject" Target="../embeddings/oleObject43.bin"/><Relationship Id="rId1" Type="http://schemas.openxmlformats.org/officeDocument/2006/relationships/slideLayout" Target="../slideLayouts/slideLayout1.xml"/><Relationship Id="rId6" Type="http://schemas.openxmlformats.org/officeDocument/2006/relationships/oleObject" Target="../embeddings/oleObject45.bin"/><Relationship Id="rId11" Type="http://schemas.openxmlformats.org/officeDocument/2006/relationships/oleObject" Target="../embeddings/oleObject48.bin"/><Relationship Id="rId5" Type="http://schemas.openxmlformats.org/officeDocument/2006/relationships/image" Target="../media/image36.wmf"/><Relationship Id="rId10" Type="http://schemas.openxmlformats.org/officeDocument/2006/relationships/image" Target="../media/image38.wmf"/><Relationship Id="rId4" Type="http://schemas.openxmlformats.org/officeDocument/2006/relationships/oleObject" Target="../embeddings/oleObject44.bin"/><Relationship Id="rId9" Type="http://schemas.openxmlformats.org/officeDocument/2006/relationships/oleObject" Target="../embeddings/oleObject47.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image" Target="../media/image40.wmf"/><Relationship Id="rId7" Type="http://schemas.openxmlformats.org/officeDocument/2006/relationships/image" Target="../media/image42.wmf"/><Relationship Id="rId2" Type="http://schemas.openxmlformats.org/officeDocument/2006/relationships/oleObject" Target="../embeddings/oleObject49.bin"/><Relationship Id="rId1" Type="http://schemas.openxmlformats.org/officeDocument/2006/relationships/slideLayout" Target="../slideLayouts/slideLayout1.xml"/><Relationship Id="rId6" Type="http://schemas.openxmlformats.org/officeDocument/2006/relationships/oleObject" Target="../embeddings/oleObject51.bin"/><Relationship Id="rId5" Type="http://schemas.openxmlformats.org/officeDocument/2006/relationships/image" Target="../media/image41.wmf"/><Relationship Id="rId4" Type="http://schemas.openxmlformats.org/officeDocument/2006/relationships/oleObject" Target="../embeddings/oleObject50.bin"/><Relationship Id="rId9" Type="http://schemas.openxmlformats.org/officeDocument/2006/relationships/image" Target="../media/image43.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56.bin"/><Relationship Id="rId13" Type="http://schemas.openxmlformats.org/officeDocument/2006/relationships/image" Target="../media/image49.wmf"/><Relationship Id="rId3" Type="http://schemas.openxmlformats.org/officeDocument/2006/relationships/image" Target="../media/image44.wmf"/><Relationship Id="rId7" Type="http://schemas.openxmlformats.org/officeDocument/2006/relationships/image" Target="../media/image46.wmf"/><Relationship Id="rId12" Type="http://schemas.openxmlformats.org/officeDocument/2006/relationships/oleObject" Target="../embeddings/oleObject58.bin"/><Relationship Id="rId17" Type="http://schemas.openxmlformats.org/officeDocument/2006/relationships/image" Target="../media/image51.wmf"/><Relationship Id="rId2" Type="http://schemas.openxmlformats.org/officeDocument/2006/relationships/oleObject" Target="../embeddings/oleObject53.bin"/><Relationship Id="rId16" Type="http://schemas.openxmlformats.org/officeDocument/2006/relationships/oleObject" Target="../embeddings/oleObject60.bin"/><Relationship Id="rId1" Type="http://schemas.openxmlformats.org/officeDocument/2006/relationships/slideLayout" Target="../slideLayouts/slideLayout1.xml"/><Relationship Id="rId6" Type="http://schemas.openxmlformats.org/officeDocument/2006/relationships/oleObject" Target="../embeddings/oleObject55.bin"/><Relationship Id="rId11" Type="http://schemas.openxmlformats.org/officeDocument/2006/relationships/image" Target="../media/image48.wmf"/><Relationship Id="rId5" Type="http://schemas.openxmlformats.org/officeDocument/2006/relationships/image" Target="../media/image45.wmf"/><Relationship Id="rId15" Type="http://schemas.openxmlformats.org/officeDocument/2006/relationships/image" Target="../media/image50.wmf"/><Relationship Id="rId10" Type="http://schemas.openxmlformats.org/officeDocument/2006/relationships/oleObject" Target="../embeddings/oleObject57.bin"/><Relationship Id="rId4" Type="http://schemas.openxmlformats.org/officeDocument/2006/relationships/oleObject" Target="../embeddings/oleObject54.bin"/><Relationship Id="rId9" Type="http://schemas.openxmlformats.org/officeDocument/2006/relationships/image" Target="../media/image47.wmf"/><Relationship Id="rId14" Type="http://schemas.openxmlformats.org/officeDocument/2006/relationships/oleObject" Target="../embeddings/oleObject59.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image" Target="../media/image52.wmf"/><Relationship Id="rId7" Type="http://schemas.openxmlformats.org/officeDocument/2006/relationships/image" Target="../media/image54.wmf"/><Relationship Id="rId2" Type="http://schemas.openxmlformats.org/officeDocument/2006/relationships/oleObject" Target="../embeddings/oleObject61.bin"/><Relationship Id="rId1" Type="http://schemas.openxmlformats.org/officeDocument/2006/relationships/slideLayout" Target="../slideLayouts/slideLayout1.xml"/><Relationship Id="rId6" Type="http://schemas.openxmlformats.org/officeDocument/2006/relationships/oleObject" Target="../embeddings/oleObject63.bin"/><Relationship Id="rId11" Type="http://schemas.openxmlformats.org/officeDocument/2006/relationships/image" Target="../media/image56.wmf"/><Relationship Id="rId5" Type="http://schemas.openxmlformats.org/officeDocument/2006/relationships/image" Target="../media/image53.wmf"/><Relationship Id="rId10" Type="http://schemas.openxmlformats.org/officeDocument/2006/relationships/oleObject" Target="../embeddings/oleObject65.bin"/><Relationship Id="rId4" Type="http://schemas.openxmlformats.org/officeDocument/2006/relationships/oleObject" Target="../embeddings/oleObject62.bin"/><Relationship Id="rId9" Type="http://schemas.openxmlformats.org/officeDocument/2006/relationships/image" Target="../media/image55.wmf"/></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1.xml"/><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wmf"/><Relationship Id="rId5" Type="http://schemas.openxmlformats.org/officeDocument/2006/relationships/oleObject" Target="../embeddings/oleObject4.bin"/><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5.bin"/><Relationship Id="rId1" Type="http://schemas.openxmlformats.org/officeDocument/2006/relationships/slideLayout" Target="../slideLayouts/slideLayout1.xml"/><Relationship Id="rId5" Type="http://schemas.openxmlformats.org/officeDocument/2006/relationships/image" Target="../media/image3.wmf"/><Relationship Id="rId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7.bin"/><Relationship Id="rId1" Type="http://schemas.openxmlformats.org/officeDocument/2006/relationships/slideLayout" Target="../slideLayouts/slideLayout1.xml"/><Relationship Id="rId5" Type="http://schemas.openxmlformats.org/officeDocument/2006/relationships/image" Target="../media/image4.wmf"/><Relationship Id="rId4"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9.bin"/><Relationship Id="rId1" Type="http://schemas.openxmlformats.org/officeDocument/2006/relationships/slideLayout" Target="../slideLayouts/slideLayout1.xml"/><Relationship Id="rId5" Type="http://schemas.openxmlformats.org/officeDocument/2006/relationships/image" Target="../media/image5.wmf"/><Relationship Id="rId4"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15D8CB8-9E9D-4429-809F-62718DC0F4ED}" type="slidenum">
              <a:rPr lang="en-US" smtClean="0"/>
              <a:pPr eaLnBrk="1" hangingPunct="1"/>
              <a:t>1</a:t>
            </a:fld>
            <a:endParaRPr lang="en-US"/>
          </a:p>
        </p:txBody>
      </p:sp>
      <p:sp>
        <p:nvSpPr>
          <p:cNvPr id="3076" name="TextBox 3"/>
          <p:cNvSpPr txBox="1">
            <a:spLocks noChangeArrowheads="1"/>
          </p:cNvSpPr>
          <p:nvPr/>
        </p:nvSpPr>
        <p:spPr bwMode="auto">
          <a:xfrm>
            <a:off x="355600" y="681038"/>
            <a:ext cx="84328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b="1" dirty="0">
                <a:latin typeface="Verdana" pitchFamily="34" charset="0"/>
              </a:rPr>
              <a:t>O</a:t>
            </a:r>
            <a:r>
              <a:rPr lang="en-US" sz="2400" b="1">
                <a:latin typeface="Verdana" pitchFamily="34" charset="0"/>
              </a:rPr>
              <a:t>utline </a:t>
            </a:r>
            <a:r>
              <a:rPr lang="en-US" sz="2400" b="1" dirty="0">
                <a:latin typeface="Verdana" pitchFamily="34" charset="0"/>
              </a:rPr>
              <a:t>(Slides 1-19):</a:t>
            </a:r>
          </a:p>
          <a:p>
            <a:pPr eaLnBrk="1" hangingPunct="1"/>
            <a:r>
              <a:rPr lang="en-US" sz="2400" b="1" dirty="0">
                <a:latin typeface="Verdana" pitchFamily="34" charset="0"/>
              </a:rPr>
              <a:t>- Graphical Solution Notes/Definitions</a:t>
            </a:r>
          </a:p>
          <a:p>
            <a:pPr eaLnBrk="1" hangingPunct="1"/>
            <a:r>
              <a:rPr lang="en-US" sz="2400" b="1" dirty="0">
                <a:latin typeface="Verdana" pitchFamily="34" charset="0"/>
              </a:rPr>
              <a:t>- Possible Outcomes of an LP</a:t>
            </a:r>
          </a:p>
          <a:p>
            <a:pPr eaLnBrk="1" hangingPunct="1"/>
            <a:r>
              <a:rPr lang="en-US" sz="2400" b="1" dirty="0">
                <a:latin typeface="Verdana" pitchFamily="34" charset="0"/>
              </a:rPr>
              <a:t>- Graphical Solution Examples</a:t>
            </a:r>
          </a:p>
          <a:p>
            <a:pPr eaLnBrk="1" hangingPunct="1"/>
            <a:endParaRPr lang="en-US" sz="2400" b="1" dirty="0">
              <a:latin typeface="Verdana" pitchFamily="34" charset="0"/>
            </a:endParaRPr>
          </a:p>
          <a:p>
            <a:pPr eaLnBrk="1" hangingPunct="1"/>
            <a:r>
              <a:rPr lang="en-US" sz="2400" b="1" dirty="0">
                <a:latin typeface="Verdana" pitchFamily="34" charset="0"/>
              </a:rPr>
              <a:t>For Review (Slides 20-36)</a:t>
            </a:r>
            <a:br>
              <a:rPr lang="en-US" sz="2400" b="1" dirty="0">
                <a:latin typeface="Verdana" pitchFamily="34" charset="0"/>
              </a:rPr>
            </a:br>
            <a:r>
              <a:rPr lang="en-US" sz="2400" b="1" dirty="0">
                <a:latin typeface="Verdana" pitchFamily="34" charset="0"/>
              </a:rPr>
              <a:t>- Standard Form and Matrix Notation</a:t>
            </a:r>
          </a:p>
          <a:p>
            <a:pPr eaLnBrk="1" hangingPunct="1"/>
            <a:r>
              <a:rPr lang="en-US" sz="2400" b="1" dirty="0">
                <a:latin typeface="Verdana" pitchFamily="34" charset="0"/>
              </a:rPr>
              <a:t>- Basic Solution Notes/Definition</a:t>
            </a:r>
          </a:p>
        </p:txBody>
      </p:sp>
    </p:spTree>
    <p:extLst>
      <p:ext uri="{BB962C8B-B14F-4D97-AF65-F5344CB8AC3E}">
        <p14:creationId xmlns:p14="http://schemas.microsoft.com/office/powerpoint/2010/main" val="161271343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4"/>
          <p:cNvSpPr>
            <a:spLocks noGrp="1"/>
          </p:cNvSpPr>
          <p:nvPr>
            <p:ph type="ftr" sz="quarter" idx="11"/>
          </p:nvPr>
        </p:nvSpPr>
        <p:spPr/>
        <p:txBody>
          <a:bodyPr/>
          <a:lstStyle/>
          <a:p>
            <a:fld id="{5AF3463A-E0DB-4EC8-986A-0A965DCFE24E}" type="slidenum">
              <a:rPr lang="en-US" smtClean="0"/>
              <a:pPr/>
              <a:t>10</a:t>
            </a:fld>
            <a:endParaRPr lang="en-US" dirty="0"/>
          </a:p>
        </p:txBody>
      </p:sp>
      <p:sp>
        <p:nvSpPr>
          <p:cNvPr id="3074" name="Text Box 2"/>
          <p:cNvSpPr txBox="1">
            <a:spLocks noChangeArrowheads="1"/>
          </p:cNvSpPr>
          <p:nvPr/>
        </p:nvSpPr>
        <p:spPr bwMode="auto">
          <a:xfrm>
            <a:off x="139700" y="149225"/>
            <a:ext cx="8839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b="1" u="sng">
                <a:latin typeface="Verdana" pitchFamily="34" charset="0"/>
              </a:rPr>
              <a:t>Possible Outcomes of an LP</a:t>
            </a:r>
            <a:br>
              <a:rPr lang="en-US" sz="2000" b="1" u="sng">
                <a:latin typeface="Verdana" pitchFamily="34" charset="0"/>
              </a:rPr>
            </a:br>
            <a:r>
              <a:rPr lang="en-US" sz="2000" b="1" u="sng">
                <a:latin typeface="Verdana" pitchFamily="34" charset="0"/>
              </a:rPr>
              <a:t>(Assume Max Problem with Non-Negative Variables)</a:t>
            </a:r>
          </a:p>
        </p:txBody>
      </p:sp>
      <p:sp>
        <p:nvSpPr>
          <p:cNvPr id="3075" name="Line 3"/>
          <p:cNvSpPr>
            <a:spLocks noChangeShapeType="1"/>
          </p:cNvSpPr>
          <p:nvPr/>
        </p:nvSpPr>
        <p:spPr bwMode="auto">
          <a:xfrm>
            <a:off x="1435100" y="1066800"/>
            <a:ext cx="0" cy="5105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 name="Line 4"/>
          <p:cNvSpPr>
            <a:spLocks noChangeShapeType="1"/>
          </p:cNvSpPr>
          <p:nvPr/>
        </p:nvSpPr>
        <p:spPr bwMode="auto">
          <a:xfrm>
            <a:off x="533400" y="5257800"/>
            <a:ext cx="7315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7" name="Line 5"/>
          <p:cNvSpPr>
            <a:spLocks noChangeShapeType="1"/>
          </p:cNvSpPr>
          <p:nvPr/>
        </p:nvSpPr>
        <p:spPr bwMode="auto">
          <a:xfrm flipV="1">
            <a:off x="1066800" y="2362200"/>
            <a:ext cx="3505200" cy="1447800"/>
          </a:xfrm>
          <a:prstGeom prst="line">
            <a:avLst/>
          </a:prstGeom>
          <a:noFill/>
          <a:ln w="2540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8" name="Line 6"/>
          <p:cNvSpPr>
            <a:spLocks noChangeShapeType="1"/>
          </p:cNvSpPr>
          <p:nvPr/>
        </p:nvSpPr>
        <p:spPr bwMode="auto">
          <a:xfrm>
            <a:off x="3505200" y="2286000"/>
            <a:ext cx="3124200" cy="1066800"/>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9" name="Line 7"/>
          <p:cNvSpPr>
            <a:spLocks noChangeShapeType="1"/>
          </p:cNvSpPr>
          <p:nvPr/>
        </p:nvSpPr>
        <p:spPr bwMode="auto">
          <a:xfrm>
            <a:off x="1066800" y="3810000"/>
            <a:ext cx="152400" cy="304800"/>
          </a:xfrm>
          <a:prstGeom prst="line">
            <a:avLst/>
          </a:prstGeom>
          <a:noFill/>
          <a:ln w="254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0" name="Line 8"/>
          <p:cNvSpPr>
            <a:spLocks noChangeShapeType="1"/>
          </p:cNvSpPr>
          <p:nvPr/>
        </p:nvSpPr>
        <p:spPr bwMode="auto">
          <a:xfrm>
            <a:off x="4572000" y="2362200"/>
            <a:ext cx="152400" cy="228600"/>
          </a:xfrm>
          <a:prstGeom prst="line">
            <a:avLst/>
          </a:prstGeom>
          <a:noFill/>
          <a:ln w="254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1" name="Text Box 9"/>
          <p:cNvSpPr txBox="1">
            <a:spLocks noChangeArrowheads="1"/>
          </p:cNvSpPr>
          <p:nvPr/>
        </p:nvSpPr>
        <p:spPr bwMode="auto">
          <a:xfrm>
            <a:off x="1536700" y="1066800"/>
            <a:ext cx="7226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b="1">
                <a:latin typeface="Verdana" pitchFamily="34" charset="0"/>
              </a:rPr>
              <a:t>(2a)  Feasible Region is nonempty and bounded</a:t>
            </a:r>
            <a:br>
              <a:rPr lang="en-US" sz="2000" b="1">
                <a:latin typeface="Verdana" pitchFamily="34" charset="0"/>
              </a:rPr>
            </a:br>
            <a:r>
              <a:rPr lang="en-US" sz="2000" b="1" u="sng">
                <a:latin typeface="Verdana" pitchFamily="34" charset="0"/>
              </a:rPr>
              <a:t>Unique</a:t>
            </a:r>
            <a:r>
              <a:rPr lang="en-US" sz="2000" b="1">
                <a:latin typeface="Verdana" pitchFamily="34" charset="0"/>
              </a:rPr>
              <a:t> Optimal Solution</a:t>
            </a:r>
          </a:p>
        </p:txBody>
      </p:sp>
      <p:sp>
        <p:nvSpPr>
          <p:cNvPr id="3082" name="Line 10"/>
          <p:cNvSpPr>
            <a:spLocks noChangeShapeType="1"/>
          </p:cNvSpPr>
          <p:nvPr/>
        </p:nvSpPr>
        <p:spPr bwMode="auto">
          <a:xfrm flipH="1">
            <a:off x="3352800" y="2286000"/>
            <a:ext cx="152400" cy="228600"/>
          </a:xfrm>
          <a:prstGeom prst="line">
            <a:avLst/>
          </a:prstGeom>
          <a:noFill/>
          <a:ln w="254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4" name="Line 12"/>
          <p:cNvSpPr>
            <a:spLocks noChangeShapeType="1"/>
          </p:cNvSpPr>
          <p:nvPr/>
        </p:nvSpPr>
        <p:spPr bwMode="auto">
          <a:xfrm flipH="1">
            <a:off x="6451600" y="3340100"/>
            <a:ext cx="152400" cy="228600"/>
          </a:xfrm>
          <a:prstGeom prst="line">
            <a:avLst/>
          </a:prstGeom>
          <a:noFill/>
          <a:ln w="254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5" name="Line 13"/>
          <p:cNvSpPr>
            <a:spLocks noChangeShapeType="1"/>
          </p:cNvSpPr>
          <p:nvPr/>
        </p:nvSpPr>
        <p:spPr bwMode="auto">
          <a:xfrm>
            <a:off x="6019800" y="2438400"/>
            <a:ext cx="0" cy="34290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6" name="Line 14"/>
          <p:cNvSpPr>
            <a:spLocks noChangeShapeType="1"/>
          </p:cNvSpPr>
          <p:nvPr/>
        </p:nvSpPr>
        <p:spPr bwMode="auto">
          <a:xfrm flipH="1">
            <a:off x="5715000" y="2438400"/>
            <a:ext cx="3048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7" name="Line 15"/>
          <p:cNvSpPr>
            <a:spLocks noChangeShapeType="1"/>
          </p:cNvSpPr>
          <p:nvPr/>
        </p:nvSpPr>
        <p:spPr bwMode="auto">
          <a:xfrm flipH="1">
            <a:off x="5791200" y="5867400"/>
            <a:ext cx="2286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8" name="Line 16"/>
          <p:cNvSpPr>
            <a:spLocks noChangeShapeType="1"/>
          </p:cNvSpPr>
          <p:nvPr/>
        </p:nvSpPr>
        <p:spPr bwMode="auto">
          <a:xfrm flipV="1">
            <a:off x="1447800" y="3124200"/>
            <a:ext cx="381000" cy="2133600"/>
          </a:xfrm>
          <a:prstGeom prst="line">
            <a:avLst/>
          </a:prstGeom>
          <a:noFill/>
          <a:ln w="38100">
            <a:solidFill>
              <a:schemeClr val="tx1"/>
            </a:solidFill>
            <a:prstDash val="dashDot"/>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089" name="Object 17"/>
          <p:cNvGraphicFramePr>
            <a:graphicFrameLocks noChangeAspect="1"/>
          </p:cNvGraphicFramePr>
          <p:nvPr/>
        </p:nvGraphicFramePr>
        <p:xfrm>
          <a:off x="1676400" y="2743200"/>
          <a:ext cx="533400" cy="373063"/>
        </p:xfrm>
        <a:graphic>
          <a:graphicData uri="http://schemas.openxmlformats.org/presentationml/2006/ole">
            <mc:AlternateContent xmlns:mc="http://schemas.openxmlformats.org/markup-compatibility/2006">
              <mc:Choice xmlns:v="urn:schemas-microsoft-com:vml" Requires="v">
                <p:oleObj name="Equation" r:id="rId2" imgW="253800" imgH="177480" progId="Equation.3">
                  <p:embed/>
                </p:oleObj>
              </mc:Choice>
              <mc:Fallback>
                <p:oleObj name="Equation" r:id="rId2" imgW="253800" imgH="177480" progId="Equation.3">
                  <p:embed/>
                  <p:pic>
                    <p:nvPicPr>
                      <p:cNvPr id="0" name="Object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743200"/>
                        <a:ext cx="533400"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0" name="Oval 18"/>
          <p:cNvSpPr>
            <a:spLocks noChangeArrowheads="1"/>
          </p:cNvSpPr>
          <p:nvPr/>
        </p:nvSpPr>
        <p:spPr bwMode="auto">
          <a:xfrm>
            <a:off x="4038600" y="2413000"/>
            <a:ext cx="304800" cy="2286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3" name="Line 21"/>
          <p:cNvSpPr>
            <a:spLocks noChangeShapeType="1"/>
          </p:cNvSpPr>
          <p:nvPr/>
        </p:nvSpPr>
        <p:spPr bwMode="auto">
          <a:xfrm flipV="1">
            <a:off x="4191000" y="2667000"/>
            <a:ext cx="0" cy="4572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4" name="Text Box 22"/>
          <p:cNvSpPr txBox="1">
            <a:spLocks noChangeArrowheads="1"/>
          </p:cNvSpPr>
          <p:nvPr/>
        </p:nvSpPr>
        <p:spPr bwMode="auto">
          <a:xfrm>
            <a:off x="609600" y="3168650"/>
            <a:ext cx="7226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b="1">
                <a:latin typeface="Verdana" pitchFamily="34" charset="0"/>
              </a:rPr>
              <a:t>Unique Optimal Solution, x*</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4"/>
          <p:cNvSpPr>
            <a:spLocks noGrp="1"/>
          </p:cNvSpPr>
          <p:nvPr>
            <p:ph type="ftr" sz="quarter" idx="11"/>
          </p:nvPr>
        </p:nvSpPr>
        <p:spPr/>
        <p:txBody>
          <a:bodyPr/>
          <a:lstStyle/>
          <a:p>
            <a:fld id="{059CDE30-19D0-4ABA-BE4A-85E0AA59AE1B}" type="slidenum">
              <a:rPr lang="en-US" smtClean="0"/>
              <a:pPr/>
              <a:t>11</a:t>
            </a:fld>
            <a:endParaRPr lang="en-US" dirty="0"/>
          </a:p>
        </p:txBody>
      </p:sp>
      <p:sp>
        <p:nvSpPr>
          <p:cNvPr id="4116" name="Text Box 20"/>
          <p:cNvSpPr txBox="1">
            <a:spLocks noChangeArrowheads="1"/>
          </p:cNvSpPr>
          <p:nvPr/>
        </p:nvSpPr>
        <p:spPr bwMode="auto">
          <a:xfrm>
            <a:off x="1447800" y="5559425"/>
            <a:ext cx="68580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latin typeface="Verdana" pitchFamily="34" charset="0"/>
              </a:rPr>
              <a:t>NOTE:  If         is perpendicular to  an edge of the feasible region, then there are alternative optimal solutions.  The entire edge is optimal; including both endpoints.</a:t>
            </a:r>
          </a:p>
        </p:txBody>
      </p:sp>
      <p:sp>
        <p:nvSpPr>
          <p:cNvPr id="4098" name="Text Box 2"/>
          <p:cNvSpPr txBox="1">
            <a:spLocks noChangeArrowheads="1"/>
          </p:cNvSpPr>
          <p:nvPr/>
        </p:nvSpPr>
        <p:spPr bwMode="auto">
          <a:xfrm>
            <a:off x="139700" y="149225"/>
            <a:ext cx="8839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b="1" u="sng">
                <a:latin typeface="Verdana" pitchFamily="34" charset="0"/>
              </a:rPr>
              <a:t>Possible Outcomes of an LP</a:t>
            </a:r>
            <a:br>
              <a:rPr lang="en-US" sz="2000" b="1" u="sng">
                <a:latin typeface="Verdana" pitchFamily="34" charset="0"/>
              </a:rPr>
            </a:br>
            <a:r>
              <a:rPr lang="en-US" sz="2000" b="1" u="sng">
                <a:latin typeface="Verdana" pitchFamily="34" charset="0"/>
              </a:rPr>
              <a:t>(Assume Max Problem with Non-Negative Variables)</a:t>
            </a:r>
          </a:p>
        </p:txBody>
      </p:sp>
      <p:sp>
        <p:nvSpPr>
          <p:cNvPr id="4099" name="Line 3"/>
          <p:cNvSpPr>
            <a:spLocks noChangeShapeType="1"/>
          </p:cNvSpPr>
          <p:nvPr/>
        </p:nvSpPr>
        <p:spPr bwMode="auto">
          <a:xfrm>
            <a:off x="1282700" y="1066800"/>
            <a:ext cx="0" cy="5105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0" name="Line 4"/>
          <p:cNvSpPr>
            <a:spLocks noChangeShapeType="1"/>
          </p:cNvSpPr>
          <p:nvPr/>
        </p:nvSpPr>
        <p:spPr bwMode="auto">
          <a:xfrm>
            <a:off x="381000" y="5257800"/>
            <a:ext cx="7315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1" name="Line 5"/>
          <p:cNvSpPr>
            <a:spLocks noChangeShapeType="1"/>
          </p:cNvSpPr>
          <p:nvPr/>
        </p:nvSpPr>
        <p:spPr bwMode="auto">
          <a:xfrm flipV="1">
            <a:off x="914400" y="2362200"/>
            <a:ext cx="3505200" cy="1447800"/>
          </a:xfrm>
          <a:prstGeom prst="line">
            <a:avLst/>
          </a:prstGeom>
          <a:noFill/>
          <a:ln w="2540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2" name="Line 6"/>
          <p:cNvSpPr>
            <a:spLocks noChangeShapeType="1"/>
          </p:cNvSpPr>
          <p:nvPr/>
        </p:nvSpPr>
        <p:spPr bwMode="auto">
          <a:xfrm>
            <a:off x="3352800" y="2286000"/>
            <a:ext cx="3124200" cy="1066800"/>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3" name="Line 7"/>
          <p:cNvSpPr>
            <a:spLocks noChangeShapeType="1"/>
          </p:cNvSpPr>
          <p:nvPr/>
        </p:nvSpPr>
        <p:spPr bwMode="auto">
          <a:xfrm>
            <a:off x="914400" y="3810000"/>
            <a:ext cx="152400" cy="304800"/>
          </a:xfrm>
          <a:prstGeom prst="line">
            <a:avLst/>
          </a:prstGeom>
          <a:noFill/>
          <a:ln w="254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4" name="Line 8"/>
          <p:cNvSpPr>
            <a:spLocks noChangeShapeType="1"/>
          </p:cNvSpPr>
          <p:nvPr/>
        </p:nvSpPr>
        <p:spPr bwMode="auto">
          <a:xfrm>
            <a:off x="4419600" y="2362200"/>
            <a:ext cx="152400" cy="228600"/>
          </a:xfrm>
          <a:prstGeom prst="line">
            <a:avLst/>
          </a:prstGeom>
          <a:noFill/>
          <a:ln w="254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5" name="Text Box 9"/>
          <p:cNvSpPr txBox="1">
            <a:spLocks noChangeArrowheads="1"/>
          </p:cNvSpPr>
          <p:nvPr/>
        </p:nvSpPr>
        <p:spPr bwMode="auto">
          <a:xfrm>
            <a:off x="1384300" y="1066800"/>
            <a:ext cx="7226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b="1">
                <a:latin typeface="Verdana" pitchFamily="34" charset="0"/>
              </a:rPr>
              <a:t>(2b)  Feasible Region is nonempty and bounded</a:t>
            </a:r>
            <a:br>
              <a:rPr lang="en-US" sz="2000" b="1">
                <a:latin typeface="Verdana" pitchFamily="34" charset="0"/>
              </a:rPr>
            </a:br>
            <a:r>
              <a:rPr lang="en-US" sz="2000" b="1" u="sng">
                <a:latin typeface="Verdana" pitchFamily="34" charset="0"/>
              </a:rPr>
              <a:t>Alternative</a:t>
            </a:r>
            <a:r>
              <a:rPr lang="en-US" sz="2000" b="1">
                <a:latin typeface="Verdana" pitchFamily="34" charset="0"/>
              </a:rPr>
              <a:t> Optimal Solutions</a:t>
            </a:r>
          </a:p>
        </p:txBody>
      </p:sp>
      <p:sp>
        <p:nvSpPr>
          <p:cNvPr id="4106" name="Line 10"/>
          <p:cNvSpPr>
            <a:spLocks noChangeShapeType="1"/>
          </p:cNvSpPr>
          <p:nvPr/>
        </p:nvSpPr>
        <p:spPr bwMode="auto">
          <a:xfrm flipH="1">
            <a:off x="3200400" y="2286000"/>
            <a:ext cx="152400" cy="228600"/>
          </a:xfrm>
          <a:prstGeom prst="line">
            <a:avLst/>
          </a:prstGeom>
          <a:noFill/>
          <a:ln w="254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7" name="Line 11"/>
          <p:cNvSpPr>
            <a:spLocks noChangeShapeType="1"/>
          </p:cNvSpPr>
          <p:nvPr/>
        </p:nvSpPr>
        <p:spPr bwMode="auto">
          <a:xfrm flipH="1">
            <a:off x="6299200" y="3340100"/>
            <a:ext cx="152400" cy="228600"/>
          </a:xfrm>
          <a:prstGeom prst="line">
            <a:avLst/>
          </a:prstGeom>
          <a:noFill/>
          <a:ln w="254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8" name="Line 12"/>
          <p:cNvSpPr>
            <a:spLocks noChangeShapeType="1"/>
          </p:cNvSpPr>
          <p:nvPr/>
        </p:nvSpPr>
        <p:spPr bwMode="auto">
          <a:xfrm>
            <a:off x="5867400" y="2438400"/>
            <a:ext cx="0" cy="31242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9" name="Line 13"/>
          <p:cNvSpPr>
            <a:spLocks noChangeShapeType="1"/>
          </p:cNvSpPr>
          <p:nvPr/>
        </p:nvSpPr>
        <p:spPr bwMode="auto">
          <a:xfrm flipH="1">
            <a:off x="5562600" y="2438400"/>
            <a:ext cx="3048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0" name="Line 14"/>
          <p:cNvSpPr>
            <a:spLocks noChangeShapeType="1"/>
          </p:cNvSpPr>
          <p:nvPr/>
        </p:nvSpPr>
        <p:spPr bwMode="auto">
          <a:xfrm flipH="1">
            <a:off x="5638800" y="5562600"/>
            <a:ext cx="2286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1" name="Line 15"/>
          <p:cNvSpPr>
            <a:spLocks noChangeShapeType="1"/>
          </p:cNvSpPr>
          <p:nvPr/>
        </p:nvSpPr>
        <p:spPr bwMode="auto">
          <a:xfrm flipV="1">
            <a:off x="1295400" y="4876800"/>
            <a:ext cx="2209800" cy="0"/>
          </a:xfrm>
          <a:prstGeom prst="line">
            <a:avLst/>
          </a:prstGeom>
          <a:noFill/>
          <a:ln w="38100">
            <a:solidFill>
              <a:schemeClr val="tx1"/>
            </a:solidFill>
            <a:prstDash val="dashDot"/>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4112" name="Object 16"/>
          <p:cNvGraphicFramePr>
            <a:graphicFrameLocks noChangeAspect="1"/>
          </p:cNvGraphicFramePr>
          <p:nvPr/>
        </p:nvGraphicFramePr>
        <p:xfrm>
          <a:off x="3505200" y="4648200"/>
          <a:ext cx="533400" cy="373063"/>
        </p:xfrm>
        <a:graphic>
          <a:graphicData uri="http://schemas.openxmlformats.org/presentationml/2006/ole">
            <mc:AlternateContent xmlns:mc="http://schemas.openxmlformats.org/markup-compatibility/2006">
              <mc:Choice xmlns:v="urn:schemas-microsoft-com:vml" Requires="v">
                <p:oleObj name="Equation" r:id="rId2" imgW="253800" imgH="177480" progId="Equation.3">
                  <p:embed/>
                </p:oleObj>
              </mc:Choice>
              <mc:Fallback>
                <p:oleObj name="Equation" r:id="rId2" imgW="253800" imgH="177480" progId="Equation.3">
                  <p:embed/>
                  <p:pic>
                    <p:nvPicPr>
                      <p:cNvPr id="0" name="Object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4648200"/>
                        <a:ext cx="533400"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3" name="Oval 17"/>
          <p:cNvSpPr>
            <a:spLocks noChangeArrowheads="1"/>
          </p:cNvSpPr>
          <p:nvPr/>
        </p:nvSpPr>
        <p:spPr bwMode="auto">
          <a:xfrm>
            <a:off x="5715000" y="3048000"/>
            <a:ext cx="304800" cy="2286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5" name="Text Box 19"/>
          <p:cNvSpPr txBox="1">
            <a:spLocks noChangeArrowheads="1"/>
          </p:cNvSpPr>
          <p:nvPr/>
        </p:nvSpPr>
        <p:spPr bwMode="auto">
          <a:xfrm>
            <a:off x="6172200" y="3810000"/>
            <a:ext cx="20574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b="1">
                <a:latin typeface="Verdana" pitchFamily="34" charset="0"/>
              </a:rPr>
              <a:t>Alternative Optimal Solutions, x*</a:t>
            </a:r>
          </a:p>
        </p:txBody>
      </p:sp>
      <p:sp>
        <p:nvSpPr>
          <p:cNvPr id="4117" name="Line 21"/>
          <p:cNvSpPr>
            <a:spLocks noChangeShapeType="1"/>
          </p:cNvSpPr>
          <p:nvPr/>
        </p:nvSpPr>
        <p:spPr bwMode="auto">
          <a:xfrm flipH="1" flipV="1">
            <a:off x="6096000" y="3962400"/>
            <a:ext cx="381000" cy="152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4118" name="Object 22"/>
          <p:cNvGraphicFramePr>
            <a:graphicFrameLocks noChangeAspect="1"/>
          </p:cNvGraphicFramePr>
          <p:nvPr/>
        </p:nvGraphicFramePr>
        <p:xfrm>
          <a:off x="2667000" y="5559425"/>
          <a:ext cx="546100" cy="373063"/>
        </p:xfrm>
        <a:graphic>
          <a:graphicData uri="http://schemas.openxmlformats.org/presentationml/2006/ole">
            <mc:AlternateContent xmlns:mc="http://schemas.openxmlformats.org/markup-compatibility/2006">
              <mc:Choice xmlns:v="urn:schemas-microsoft-com:vml" Requires="v">
                <p:oleObj name="Equation" r:id="rId4" imgW="253800" imgH="177480" progId="Equation.3">
                  <p:embed/>
                </p:oleObj>
              </mc:Choice>
              <mc:Fallback>
                <p:oleObj name="Equation" r:id="rId4" imgW="253800" imgH="177480" progId="Equation.3">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5559425"/>
                        <a:ext cx="546100"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4"/>
          <p:cNvSpPr>
            <a:spLocks noGrp="1"/>
          </p:cNvSpPr>
          <p:nvPr>
            <p:ph type="ftr" sz="quarter" idx="11"/>
          </p:nvPr>
        </p:nvSpPr>
        <p:spPr/>
        <p:txBody>
          <a:bodyPr/>
          <a:lstStyle/>
          <a:p>
            <a:fld id="{BFF218D0-2B67-4F22-8DCD-FA981112E72A}" type="slidenum">
              <a:rPr lang="en-US" smtClean="0"/>
              <a:pPr/>
              <a:t>12</a:t>
            </a:fld>
            <a:endParaRPr lang="en-US" dirty="0"/>
          </a:p>
        </p:txBody>
      </p:sp>
      <p:sp>
        <p:nvSpPr>
          <p:cNvPr id="5122" name="Text Box 2"/>
          <p:cNvSpPr txBox="1">
            <a:spLocks noChangeArrowheads="1"/>
          </p:cNvSpPr>
          <p:nvPr/>
        </p:nvSpPr>
        <p:spPr bwMode="auto">
          <a:xfrm>
            <a:off x="139700" y="149225"/>
            <a:ext cx="8839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b="1" u="sng">
                <a:latin typeface="Verdana" pitchFamily="34" charset="0"/>
              </a:rPr>
              <a:t>Possible Outcomes of an LP</a:t>
            </a:r>
            <a:br>
              <a:rPr lang="en-US" sz="2000" b="1" u="sng">
                <a:latin typeface="Verdana" pitchFamily="34" charset="0"/>
              </a:rPr>
            </a:br>
            <a:r>
              <a:rPr lang="en-US" sz="2000" b="1" u="sng">
                <a:latin typeface="Verdana" pitchFamily="34" charset="0"/>
              </a:rPr>
              <a:t>(Assume Max Problem with Non-Negative Variables)</a:t>
            </a:r>
          </a:p>
        </p:txBody>
      </p:sp>
      <p:sp>
        <p:nvSpPr>
          <p:cNvPr id="5123" name="Line 3"/>
          <p:cNvSpPr>
            <a:spLocks noChangeShapeType="1"/>
          </p:cNvSpPr>
          <p:nvPr/>
        </p:nvSpPr>
        <p:spPr bwMode="auto">
          <a:xfrm>
            <a:off x="1358900" y="1066800"/>
            <a:ext cx="0" cy="5105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4" name="Line 4"/>
          <p:cNvSpPr>
            <a:spLocks noChangeShapeType="1"/>
          </p:cNvSpPr>
          <p:nvPr/>
        </p:nvSpPr>
        <p:spPr bwMode="auto">
          <a:xfrm>
            <a:off x="457200" y="5257800"/>
            <a:ext cx="7315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5" name="Line 5"/>
          <p:cNvSpPr>
            <a:spLocks noChangeShapeType="1"/>
          </p:cNvSpPr>
          <p:nvPr/>
        </p:nvSpPr>
        <p:spPr bwMode="auto">
          <a:xfrm flipV="1">
            <a:off x="990600" y="2362200"/>
            <a:ext cx="3505200" cy="1447800"/>
          </a:xfrm>
          <a:prstGeom prst="line">
            <a:avLst/>
          </a:prstGeom>
          <a:noFill/>
          <a:ln w="2540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 name="Line 6"/>
          <p:cNvSpPr>
            <a:spLocks noChangeShapeType="1"/>
          </p:cNvSpPr>
          <p:nvPr/>
        </p:nvSpPr>
        <p:spPr bwMode="auto">
          <a:xfrm flipV="1">
            <a:off x="1600200" y="4343400"/>
            <a:ext cx="5638800" cy="1371600"/>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7" name="Line 7"/>
          <p:cNvSpPr>
            <a:spLocks noChangeShapeType="1"/>
          </p:cNvSpPr>
          <p:nvPr/>
        </p:nvSpPr>
        <p:spPr bwMode="auto">
          <a:xfrm>
            <a:off x="990600" y="3810000"/>
            <a:ext cx="152400" cy="304800"/>
          </a:xfrm>
          <a:prstGeom prst="line">
            <a:avLst/>
          </a:prstGeom>
          <a:noFill/>
          <a:ln w="254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8" name="Line 8"/>
          <p:cNvSpPr>
            <a:spLocks noChangeShapeType="1"/>
          </p:cNvSpPr>
          <p:nvPr/>
        </p:nvSpPr>
        <p:spPr bwMode="auto">
          <a:xfrm>
            <a:off x="4495800" y="2362200"/>
            <a:ext cx="152400" cy="228600"/>
          </a:xfrm>
          <a:prstGeom prst="line">
            <a:avLst/>
          </a:prstGeom>
          <a:noFill/>
          <a:ln w="254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9" name="Text Box 9"/>
          <p:cNvSpPr txBox="1">
            <a:spLocks noChangeArrowheads="1"/>
          </p:cNvSpPr>
          <p:nvPr/>
        </p:nvSpPr>
        <p:spPr bwMode="auto">
          <a:xfrm>
            <a:off x="1219200" y="1066800"/>
            <a:ext cx="7620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b="1">
                <a:latin typeface="Verdana" pitchFamily="34" charset="0"/>
              </a:rPr>
              <a:t>(3a)  Feasible Region is nonempty and unbounded</a:t>
            </a:r>
            <a:br>
              <a:rPr lang="en-US" sz="2000" b="1">
                <a:latin typeface="Verdana" pitchFamily="34" charset="0"/>
              </a:rPr>
            </a:br>
            <a:r>
              <a:rPr lang="en-US" sz="2000" b="1" u="sng">
                <a:latin typeface="Verdana" pitchFamily="34" charset="0"/>
              </a:rPr>
              <a:t>Unique</a:t>
            </a:r>
            <a:r>
              <a:rPr lang="en-US" sz="2000" b="1">
                <a:latin typeface="Verdana" pitchFamily="34" charset="0"/>
              </a:rPr>
              <a:t> Optimal Solution</a:t>
            </a:r>
          </a:p>
        </p:txBody>
      </p:sp>
      <p:sp>
        <p:nvSpPr>
          <p:cNvPr id="5130" name="Line 10"/>
          <p:cNvSpPr>
            <a:spLocks noChangeShapeType="1"/>
          </p:cNvSpPr>
          <p:nvPr/>
        </p:nvSpPr>
        <p:spPr bwMode="auto">
          <a:xfrm flipH="1" flipV="1">
            <a:off x="1524000" y="5410200"/>
            <a:ext cx="76200" cy="304800"/>
          </a:xfrm>
          <a:prstGeom prst="line">
            <a:avLst/>
          </a:prstGeom>
          <a:noFill/>
          <a:ln w="254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1" name="Line 11"/>
          <p:cNvSpPr>
            <a:spLocks noChangeShapeType="1"/>
          </p:cNvSpPr>
          <p:nvPr/>
        </p:nvSpPr>
        <p:spPr bwMode="auto">
          <a:xfrm flipH="1" flipV="1">
            <a:off x="7086600" y="4038600"/>
            <a:ext cx="152400" cy="304800"/>
          </a:xfrm>
          <a:prstGeom prst="line">
            <a:avLst/>
          </a:prstGeom>
          <a:noFill/>
          <a:ln w="254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5" name="Line 15"/>
          <p:cNvSpPr>
            <a:spLocks noChangeShapeType="1"/>
          </p:cNvSpPr>
          <p:nvPr/>
        </p:nvSpPr>
        <p:spPr bwMode="auto">
          <a:xfrm flipH="1">
            <a:off x="457200" y="5257800"/>
            <a:ext cx="914400" cy="76200"/>
          </a:xfrm>
          <a:prstGeom prst="line">
            <a:avLst/>
          </a:prstGeom>
          <a:noFill/>
          <a:ln w="38100">
            <a:solidFill>
              <a:schemeClr val="tx1"/>
            </a:solidFill>
            <a:prstDash val="dashDot"/>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5136" name="Object 16"/>
          <p:cNvGraphicFramePr>
            <a:graphicFrameLocks noChangeAspect="1"/>
          </p:cNvGraphicFramePr>
          <p:nvPr/>
        </p:nvGraphicFramePr>
        <p:xfrm>
          <a:off x="152400" y="5418138"/>
          <a:ext cx="533400" cy="373062"/>
        </p:xfrm>
        <a:graphic>
          <a:graphicData uri="http://schemas.openxmlformats.org/presentationml/2006/ole">
            <mc:AlternateContent xmlns:mc="http://schemas.openxmlformats.org/markup-compatibility/2006">
              <mc:Choice xmlns:v="urn:schemas-microsoft-com:vml" Requires="v">
                <p:oleObj name="Equation" r:id="rId2" imgW="253800" imgH="177480" progId="Equation.3">
                  <p:embed/>
                </p:oleObj>
              </mc:Choice>
              <mc:Fallback>
                <p:oleObj name="Equation" r:id="rId2" imgW="253800" imgH="177480" progId="Equation.3">
                  <p:embed/>
                  <p:pic>
                    <p:nvPicPr>
                      <p:cNvPr id="0" name="Object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418138"/>
                        <a:ext cx="533400"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42" name="Line 22"/>
          <p:cNvSpPr>
            <a:spLocks noChangeShapeType="1"/>
          </p:cNvSpPr>
          <p:nvPr/>
        </p:nvSpPr>
        <p:spPr bwMode="auto">
          <a:xfrm>
            <a:off x="1295400" y="3200400"/>
            <a:ext cx="2209800" cy="24384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3" name="Line 23"/>
          <p:cNvSpPr>
            <a:spLocks noChangeShapeType="1"/>
          </p:cNvSpPr>
          <p:nvPr/>
        </p:nvSpPr>
        <p:spPr bwMode="auto">
          <a:xfrm flipV="1">
            <a:off x="3505200" y="5410200"/>
            <a:ext cx="304800" cy="2286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4" name="Line 24"/>
          <p:cNvSpPr>
            <a:spLocks noChangeShapeType="1"/>
          </p:cNvSpPr>
          <p:nvPr/>
        </p:nvSpPr>
        <p:spPr bwMode="auto">
          <a:xfrm flipV="1">
            <a:off x="1295400" y="2971800"/>
            <a:ext cx="381000" cy="2286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5" name="Oval 25"/>
          <p:cNvSpPr>
            <a:spLocks noChangeArrowheads="1"/>
          </p:cNvSpPr>
          <p:nvPr/>
        </p:nvSpPr>
        <p:spPr bwMode="auto">
          <a:xfrm>
            <a:off x="1447800" y="3429000"/>
            <a:ext cx="304800" cy="2286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6" name="Line 26"/>
          <p:cNvSpPr>
            <a:spLocks noChangeShapeType="1"/>
          </p:cNvSpPr>
          <p:nvPr/>
        </p:nvSpPr>
        <p:spPr bwMode="auto">
          <a:xfrm flipH="1" flipV="1">
            <a:off x="1905000" y="3581400"/>
            <a:ext cx="762000" cy="152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7" name="Text Box 27"/>
          <p:cNvSpPr txBox="1">
            <a:spLocks noChangeArrowheads="1"/>
          </p:cNvSpPr>
          <p:nvPr/>
        </p:nvSpPr>
        <p:spPr bwMode="auto">
          <a:xfrm>
            <a:off x="774700" y="3581400"/>
            <a:ext cx="7226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b="1">
                <a:latin typeface="Verdana" pitchFamily="34" charset="0"/>
              </a:rPr>
              <a:t>Unique Optimal Solution, x*</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4"/>
          <p:cNvSpPr>
            <a:spLocks noGrp="1"/>
          </p:cNvSpPr>
          <p:nvPr>
            <p:ph type="ftr" sz="quarter" idx="11"/>
          </p:nvPr>
        </p:nvSpPr>
        <p:spPr/>
        <p:txBody>
          <a:bodyPr/>
          <a:lstStyle/>
          <a:p>
            <a:fld id="{50A0F89F-0D20-44DB-876A-14F52BC54E01}" type="slidenum">
              <a:rPr lang="en-US" smtClean="0"/>
              <a:pPr/>
              <a:t>13</a:t>
            </a:fld>
            <a:endParaRPr lang="en-US" dirty="0"/>
          </a:p>
        </p:txBody>
      </p:sp>
      <p:sp>
        <p:nvSpPr>
          <p:cNvPr id="6146" name="Text Box 2"/>
          <p:cNvSpPr txBox="1">
            <a:spLocks noChangeArrowheads="1"/>
          </p:cNvSpPr>
          <p:nvPr/>
        </p:nvSpPr>
        <p:spPr bwMode="auto">
          <a:xfrm>
            <a:off x="139700" y="149225"/>
            <a:ext cx="8839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b="1" u="sng">
                <a:latin typeface="Verdana" pitchFamily="34" charset="0"/>
              </a:rPr>
              <a:t>Possible Outcomes of an LP</a:t>
            </a:r>
            <a:br>
              <a:rPr lang="en-US" sz="2000" b="1" u="sng">
                <a:latin typeface="Verdana" pitchFamily="34" charset="0"/>
              </a:rPr>
            </a:br>
            <a:r>
              <a:rPr lang="en-US" sz="2000" b="1" u="sng">
                <a:latin typeface="Verdana" pitchFamily="34" charset="0"/>
              </a:rPr>
              <a:t>(Assume Max Problem with Non-Negative Variables)</a:t>
            </a:r>
          </a:p>
        </p:txBody>
      </p:sp>
      <p:sp>
        <p:nvSpPr>
          <p:cNvPr id="6147" name="Line 3"/>
          <p:cNvSpPr>
            <a:spLocks noChangeShapeType="1"/>
          </p:cNvSpPr>
          <p:nvPr/>
        </p:nvSpPr>
        <p:spPr bwMode="auto">
          <a:xfrm>
            <a:off x="1358900" y="1066800"/>
            <a:ext cx="0" cy="5105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8" name="Line 4"/>
          <p:cNvSpPr>
            <a:spLocks noChangeShapeType="1"/>
          </p:cNvSpPr>
          <p:nvPr/>
        </p:nvSpPr>
        <p:spPr bwMode="auto">
          <a:xfrm>
            <a:off x="457200" y="5257800"/>
            <a:ext cx="7315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9" name="Line 5"/>
          <p:cNvSpPr>
            <a:spLocks noChangeShapeType="1"/>
          </p:cNvSpPr>
          <p:nvPr/>
        </p:nvSpPr>
        <p:spPr bwMode="auto">
          <a:xfrm flipV="1">
            <a:off x="990600" y="2362200"/>
            <a:ext cx="3505200" cy="1447800"/>
          </a:xfrm>
          <a:prstGeom prst="line">
            <a:avLst/>
          </a:prstGeom>
          <a:noFill/>
          <a:ln w="2540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0" name="Line 6"/>
          <p:cNvSpPr>
            <a:spLocks noChangeShapeType="1"/>
          </p:cNvSpPr>
          <p:nvPr/>
        </p:nvSpPr>
        <p:spPr bwMode="auto">
          <a:xfrm flipV="1">
            <a:off x="1600200" y="4343400"/>
            <a:ext cx="5638800" cy="1371600"/>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1" name="Line 7"/>
          <p:cNvSpPr>
            <a:spLocks noChangeShapeType="1"/>
          </p:cNvSpPr>
          <p:nvPr/>
        </p:nvSpPr>
        <p:spPr bwMode="auto">
          <a:xfrm>
            <a:off x="990600" y="3810000"/>
            <a:ext cx="152400" cy="304800"/>
          </a:xfrm>
          <a:prstGeom prst="line">
            <a:avLst/>
          </a:prstGeom>
          <a:noFill/>
          <a:ln w="254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2" name="Line 8"/>
          <p:cNvSpPr>
            <a:spLocks noChangeShapeType="1"/>
          </p:cNvSpPr>
          <p:nvPr/>
        </p:nvSpPr>
        <p:spPr bwMode="auto">
          <a:xfrm>
            <a:off x="4495800" y="2362200"/>
            <a:ext cx="152400" cy="228600"/>
          </a:xfrm>
          <a:prstGeom prst="line">
            <a:avLst/>
          </a:prstGeom>
          <a:noFill/>
          <a:ln w="254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3" name="Text Box 9"/>
          <p:cNvSpPr txBox="1">
            <a:spLocks noChangeArrowheads="1"/>
          </p:cNvSpPr>
          <p:nvPr/>
        </p:nvSpPr>
        <p:spPr bwMode="auto">
          <a:xfrm>
            <a:off x="1219200" y="1066800"/>
            <a:ext cx="7620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b="1">
                <a:latin typeface="Verdana" pitchFamily="34" charset="0"/>
              </a:rPr>
              <a:t>(3b)  Feasible Region is nonempty and unbounded</a:t>
            </a:r>
            <a:br>
              <a:rPr lang="en-US" sz="2000" b="1">
                <a:latin typeface="Verdana" pitchFamily="34" charset="0"/>
              </a:rPr>
            </a:br>
            <a:r>
              <a:rPr lang="en-US" sz="2000" b="1" u="sng">
                <a:latin typeface="Verdana" pitchFamily="34" charset="0"/>
              </a:rPr>
              <a:t>Alternative</a:t>
            </a:r>
            <a:r>
              <a:rPr lang="en-US" sz="2000" b="1">
                <a:latin typeface="Verdana" pitchFamily="34" charset="0"/>
              </a:rPr>
              <a:t> Optimal Solutions</a:t>
            </a:r>
            <a:br>
              <a:rPr lang="en-US" sz="2000" b="1">
                <a:latin typeface="Verdana" pitchFamily="34" charset="0"/>
              </a:rPr>
            </a:br>
            <a:r>
              <a:rPr lang="en-US" sz="2000" b="1">
                <a:latin typeface="Verdana" pitchFamily="34" charset="0"/>
              </a:rPr>
              <a:t>(Optimal Solution Set is </a:t>
            </a:r>
            <a:r>
              <a:rPr lang="en-US" sz="2000" b="1" u="sng">
                <a:latin typeface="Verdana" pitchFamily="34" charset="0"/>
              </a:rPr>
              <a:t>Bounded</a:t>
            </a:r>
            <a:r>
              <a:rPr lang="en-US" sz="2000" b="1">
                <a:latin typeface="Verdana" pitchFamily="34" charset="0"/>
              </a:rPr>
              <a:t>)</a:t>
            </a:r>
          </a:p>
        </p:txBody>
      </p:sp>
      <p:sp>
        <p:nvSpPr>
          <p:cNvPr id="6154" name="Line 10"/>
          <p:cNvSpPr>
            <a:spLocks noChangeShapeType="1"/>
          </p:cNvSpPr>
          <p:nvPr/>
        </p:nvSpPr>
        <p:spPr bwMode="auto">
          <a:xfrm flipH="1" flipV="1">
            <a:off x="1524000" y="5410200"/>
            <a:ext cx="76200" cy="304800"/>
          </a:xfrm>
          <a:prstGeom prst="line">
            <a:avLst/>
          </a:prstGeom>
          <a:noFill/>
          <a:ln w="254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5" name="Line 11"/>
          <p:cNvSpPr>
            <a:spLocks noChangeShapeType="1"/>
          </p:cNvSpPr>
          <p:nvPr/>
        </p:nvSpPr>
        <p:spPr bwMode="auto">
          <a:xfrm flipH="1" flipV="1">
            <a:off x="7086600" y="4038600"/>
            <a:ext cx="152400" cy="304800"/>
          </a:xfrm>
          <a:prstGeom prst="line">
            <a:avLst/>
          </a:prstGeom>
          <a:noFill/>
          <a:ln w="254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6" name="Line 12"/>
          <p:cNvSpPr>
            <a:spLocks noChangeShapeType="1"/>
          </p:cNvSpPr>
          <p:nvPr/>
        </p:nvSpPr>
        <p:spPr bwMode="auto">
          <a:xfrm flipH="1">
            <a:off x="1371600" y="4495800"/>
            <a:ext cx="1066800" cy="762000"/>
          </a:xfrm>
          <a:prstGeom prst="line">
            <a:avLst/>
          </a:prstGeom>
          <a:noFill/>
          <a:ln w="38100">
            <a:solidFill>
              <a:schemeClr val="tx1"/>
            </a:solidFill>
            <a:prstDash val="dashDot"/>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6157" name="Object 13"/>
          <p:cNvGraphicFramePr>
            <a:graphicFrameLocks noChangeAspect="1"/>
          </p:cNvGraphicFramePr>
          <p:nvPr/>
        </p:nvGraphicFramePr>
        <p:xfrm>
          <a:off x="838200" y="5257800"/>
          <a:ext cx="533400" cy="373063"/>
        </p:xfrm>
        <a:graphic>
          <a:graphicData uri="http://schemas.openxmlformats.org/presentationml/2006/ole">
            <mc:AlternateContent xmlns:mc="http://schemas.openxmlformats.org/markup-compatibility/2006">
              <mc:Choice xmlns:v="urn:schemas-microsoft-com:vml" Requires="v">
                <p:oleObj name="Equation" r:id="rId3" imgW="253800" imgH="177480" progId="Equation.3">
                  <p:embed/>
                </p:oleObj>
              </mc:Choice>
              <mc:Fallback>
                <p:oleObj name="Equation" r:id="rId3" imgW="253800" imgH="17748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257800"/>
                        <a:ext cx="533400"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8" name="Line 14"/>
          <p:cNvSpPr>
            <a:spLocks noChangeShapeType="1"/>
          </p:cNvSpPr>
          <p:nvPr/>
        </p:nvSpPr>
        <p:spPr bwMode="auto">
          <a:xfrm>
            <a:off x="1295400" y="3200400"/>
            <a:ext cx="2209800" cy="24384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9" name="Line 15"/>
          <p:cNvSpPr>
            <a:spLocks noChangeShapeType="1"/>
          </p:cNvSpPr>
          <p:nvPr/>
        </p:nvSpPr>
        <p:spPr bwMode="auto">
          <a:xfrm flipV="1">
            <a:off x="3505200" y="5410200"/>
            <a:ext cx="304800" cy="2286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0" name="Line 16"/>
          <p:cNvSpPr>
            <a:spLocks noChangeShapeType="1"/>
          </p:cNvSpPr>
          <p:nvPr/>
        </p:nvSpPr>
        <p:spPr bwMode="auto">
          <a:xfrm flipV="1">
            <a:off x="1295400" y="2971800"/>
            <a:ext cx="381000" cy="2286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4" name="Oval 20"/>
          <p:cNvSpPr>
            <a:spLocks noChangeArrowheads="1"/>
          </p:cNvSpPr>
          <p:nvPr/>
        </p:nvSpPr>
        <p:spPr bwMode="auto">
          <a:xfrm rot="-2561106">
            <a:off x="2247900" y="3200400"/>
            <a:ext cx="304800" cy="24384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5" name="Text Box 21"/>
          <p:cNvSpPr txBox="1">
            <a:spLocks noChangeArrowheads="1"/>
          </p:cNvSpPr>
          <p:nvPr/>
        </p:nvSpPr>
        <p:spPr bwMode="auto">
          <a:xfrm>
            <a:off x="2971800" y="3581400"/>
            <a:ext cx="20574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b="1">
                <a:latin typeface="Verdana" pitchFamily="34" charset="0"/>
              </a:rPr>
              <a:t>Alternative Optimal Solutions, x*</a:t>
            </a:r>
          </a:p>
        </p:txBody>
      </p:sp>
      <p:sp>
        <p:nvSpPr>
          <p:cNvPr id="6166" name="Line 22"/>
          <p:cNvSpPr>
            <a:spLocks noChangeShapeType="1"/>
          </p:cNvSpPr>
          <p:nvPr/>
        </p:nvSpPr>
        <p:spPr bwMode="auto">
          <a:xfrm flipH="1" flipV="1">
            <a:off x="2286000" y="3962400"/>
            <a:ext cx="914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7" name="Text Box 23"/>
          <p:cNvSpPr txBox="1">
            <a:spLocks noChangeArrowheads="1"/>
          </p:cNvSpPr>
          <p:nvPr/>
        </p:nvSpPr>
        <p:spPr bwMode="auto">
          <a:xfrm>
            <a:off x="1447800" y="5727700"/>
            <a:ext cx="7391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latin typeface="Verdana" pitchFamily="34" charset="0"/>
              </a:rPr>
              <a:t>NOTE:  If         is perpendicular to  an edge that has both endpoints bounded, then the Optimal Solution Set is Bounded.</a:t>
            </a:r>
          </a:p>
        </p:txBody>
      </p:sp>
      <p:graphicFrame>
        <p:nvGraphicFramePr>
          <p:cNvPr id="6168" name="Object 24"/>
          <p:cNvGraphicFramePr>
            <a:graphicFrameLocks noChangeAspect="1"/>
          </p:cNvGraphicFramePr>
          <p:nvPr/>
        </p:nvGraphicFramePr>
        <p:xfrm>
          <a:off x="2667000" y="5727700"/>
          <a:ext cx="546100" cy="373063"/>
        </p:xfrm>
        <a:graphic>
          <a:graphicData uri="http://schemas.openxmlformats.org/presentationml/2006/ole">
            <mc:AlternateContent xmlns:mc="http://schemas.openxmlformats.org/markup-compatibility/2006">
              <mc:Choice xmlns:v="urn:schemas-microsoft-com:vml" Requires="v">
                <p:oleObj name="Equation" r:id="rId5" imgW="253800" imgH="177480" progId="Equation.3">
                  <p:embed/>
                </p:oleObj>
              </mc:Choice>
              <mc:Fallback>
                <p:oleObj name="Equation" r:id="rId5" imgW="253800" imgH="177480" progId="Equation.3">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5727700"/>
                        <a:ext cx="546100"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4"/>
          <p:cNvSpPr>
            <a:spLocks noGrp="1"/>
          </p:cNvSpPr>
          <p:nvPr>
            <p:ph type="ftr" sz="quarter" idx="11"/>
          </p:nvPr>
        </p:nvSpPr>
        <p:spPr/>
        <p:txBody>
          <a:bodyPr/>
          <a:lstStyle/>
          <a:p>
            <a:fld id="{B57D2680-34E2-4B08-88FB-241268A63897}" type="slidenum">
              <a:rPr lang="en-US" smtClean="0"/>
              <a:pPr/>
              <a:t>14</a:t>
            </a:fld>
            <a:endParaRPr lang="en-US" dirty="0"/>
          </a:p>
        </p:txBody>
      </p:sp>
      <p:sp>
        <p:nvSpPr>
          <p:cNvPr id="8194" name="Text Box 2"/>
          <p:cNvSpPr txBox="1">
            <a:spLocks noChangeArrowheads="1"/>
          </p:cNvSpPr>
          <p:nvPr/>
        </p:nvSpPr>
        <p:spPr bwMode="auto">
          <a:xfrm>
            <a:off x="139700" y="149225"/>
            <a:ext cx="8839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b="1" u="sng">
                <a:latin typeface="Verdana" pitchFamily="34" charset="0"/>
              </a:rPr>
              <a:t>Possible Outcomes of an LP</a:t>
            </a:r>
            <a:br>
              <a:rPr lang="en-US" sz="2000" b="1" u="sng">
                <a:latin typeface="Verdana" pitchFamily="34" charset="0"/>
              </a:rPr>
            </a:br>
            <a:r>
              <a:rPr lang="en-US" sz="2000" b="1" u="sng">
                <a:latin typeface="Verdana" pitchFamily="34" charset="0"/>
              </a:rPr>
              <a:t>(Assume Max Problem with Non-Negative Variables)</a:t>
            </a:r>
          </a:p>
        </p:txBody>
      </p:sp>
      <p:sp>
        <p:nvSpPr>
          <p:cNvPr id="8195" name="Line 3"/>
          <p:cNvSpPr>
            <a:spLocks noChangeShapeType="1"/>
          </p:cNvSpPr>
          <p:nvPr/>
        </p:nvSpPr>
        <p:spPr bwMode="auto">
          <a:xfrm>
            <a:off x="1358900" y="1066800"/>
            <a:ext cx="0" cy="5105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6" name="Line 4"/>
          <p:cNvSpPr>
            <a:spLocks noChangeShapeType="1"/>
          </p:cNvSpPr>
          <p:nvPr/>
        </p:nvSpPr>
        <p:spPr bwMode="auto">
          <a:xfrm>
            <a:off x="457200" y="5257800"/>
            <a:ext cx="7315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7" name="Line 5"/>
          <p:cNvSpPr>
            <a:spLocks noChangeShapeType="1"/>
          </p:cNvSpPr>
          <p:nvPr/>
        </p:nvSpPr>
        <p:spPr bwMode="auto">
          <a:xfrm flipV="1">
            <a:off x="990600" y="2362200"/>
            <a:ext cx="3505200" cy="1447800"/>
          </a:xfrm>
          <a:prstGeom prst="line">
            <a:avLst/>
          </a:prstGeom>
          <a:noFill/>
          <a:ln w="2540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8" name="Line 6"/>
          <p:cNvSpPr>
            <a:spLocks noChangeShapeType="1"/>
          </p:cNvSpPr>
          <p:nvPr/>
        </p:nvSpPr>
        <p:spPr bwMode="auto">
          <a:xfrm flipV="1">
            <a:off x="1600200" y="4343400"/>
            <a:ext cx="5638800" cy="1371600"/>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9" name="Line 7"/>
          <p:cNvSpPr>
            <a:spLocks noChangeShapeType="1"/>
          </p:cNvSpPr>
          <p:nvPr/>
        </p:nvSpPr>
        <p:spPr bwMode="auto">
          <a:xfrm>
            <a:off x="990600" y="3810000"/>
            <a:ext cx="152400" cy="304800"/>
          </a:xfrm>
          <a:prstGeom prst="line">
            <a:avLst/>
          </a:prstGeom>
          <a:noFill/>
          <a:ln w="254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0" name="Line 8"/>
          <p:cNvSpPr>
            <a:spLocks noChangeShapeType="1"/>
          </p:cNvSpPr>
          <p:nvPr/>
        </p:nvSpPr>
        <p:spPr bwMode="auto">
          <a:xfrm>
            <a:off x="4495800" y="2362200"/>
            <a:ext cx="152400" cy="228600"/>
          </a:xfrm>
          <a:prstGeom prst="line">
            <a:avLst/>
          </a:prstGeom>
          <a:noFill/>
          <a:ln w="254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1" name="Text Box 9"/>
          <p:cNvSpPr txBox="1">
            <a:spLocks noChangeArrowheads="1"/>
          </p:cNvSpPr>
          <p:nvPr/>
        </p:nvSpPr>
        <p:spPr bwMode="auto">
          <a:xfrm>
            <a:off x="1219200" y="1066800"/>
            <a:ext cx="7620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b="1">
                <a:latin typeface="Verdana" pitchFamily="34" charset="0"/>
              </a:rPr>
              <a:t>(3c)  Feasible Region is nonempty and unbounded</a:t>
            </a:r>
            <a:br>
              <a:rPr lang="en-US" sz="2000" b="1">
                <a:latin typeface="Verdana" pitchFamily="34" charset="0"/>
              </a:rPr>
            </a:br>
            <a:r>
              <a:rPr lang="en-US" sz="2000" b="1" u="sng">
                <a:latin typeface="Verdana" pitchFamily="34" charset="0"/>
              </a:rPr>
              <a:t>Alternative</a:t>
            </a:r>
            <a:r>
              <a:rPr lang="en-US" sz="2000" b="1">
                <a:latin typeface="Verdana" pitchFamily="34" charset="0"/>
              </a:rPr>
              <a:t> Optimal Solutions</a:t>
            </a:r>
            <a:br>
              <a:rPr lang="en-US" sz="2000" b="1">
                <a:latin typeface="Verdana" pitchFamily="34" charset="0"/>
              </a:rPr>
            </a:br>
            <a:r>
              <a:rPr lang="en-US" sz="2000" b="1">
                <a:latin typeface="Verdana" pitchFamily="34" charset="0"/>
              </a:rPr>
              <a:t>(Optimal Solution Set is </a:t>
            </a:r>
            <a:r>
              <a:rPr lang="en-US" sz="2000" b="1" u="sng">
                <a:latin typeface="Verdana" pitchFamily="34" charset="0"/>
              </a:rPr>
              <a:t>Unbounded</a:t>
            </a:r>
            <a:r>
              <a:rPr lang="en-US" sz="2000" b="1">
                <a:latin typeface="Verdana" pitchFamily="34" charset="0"/>
              </a:rPr>
              <a:t>)</a:t>
            </a:r>
          </a:p>
        </p:txBody>
      </p:sp>
      <p:sp>
        <p:nvSpPr>
          <p:cNvPr id="8202" name="Line 10"/>
          <p:cNvSpPr>
            <a:spLocks noChangeShapeType="1"/>
          </p:cNvSpPr>
          <p:nvPr/>
        </p:nvSpPr>
        <p:spPr bwMode="auto">
          <a:xfrm flipH="1" flipV="1">
            <a:off x="1524000" y="5410200"/>
            <a:ext cx="76200" cy="304800"/>
          </a:xfrm>
          <a:prstGeom prst="line">
            <a:avLst/>
          </a:prstGeom>
          <a:noFill/>
          <a:ln w="254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3" name="Line 11"/>
          <p:cNvSpPr>
            <a:spLocks noChangeShapeType="1"/>
          </p:cNvSpPr>
          <p:nvPr/>
        </p:nvSpPr>
        <p:spPr bwMode="auto">
          <a:xfrm flipH="1" flipV="1">
            <a:off x="7086600" y="4038600"/>
            <a:ext cx="152400" cy="304800"/>
          </a:xfrm>
          <a:prstGeom prst="line">
            <a:avLst/>
          </a:prstGeom>
          <a:noFill/>
          <a:ln w="254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4" name="Line 12"/>
          <p:cNvSpPr>
            <a:spLocks noChangeShapeType="1"/>
          </p:cNvSpPr>
          <p:nvPr/>
        </p:nvSpPr>
        <p:spPr bwMode="auto">
          <a:xfrm flipH="1" flipV="1">
            <a:off x="762000" y="4191000"/>
            <a:ext cx="533400" cy="990600"/>
          </a:xfrm>
          <a:prstGeom prst="line">
            <a:avLst/>
          </a:prstGeom>
          <a:noFill/>
          <a:ln w="38100">
            <a:solidFill>
              <a:schemeClr val="tx1"/>
            </a:solidFill>
            <a:prstDash val="dashDot"/>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8205" name="Object 13"/>
          <p:cNvGraphicFramePr>
            <a:graphicFrameLocks noChangeAspect="1"/>
          </p:cNvGraphicFramePr>
          <p:nvPr/>
        </p:nvGraphicFramePr>
        <p:xfrm>
          <a:off x="381000" y="3810000"/>
          <a:ext cx="533400" cy="373063"/>
        </p:xfrm>
        <a:graphic>
          <a:graphicData uri="http://schemas.openxmlformats.org/presentationml/2006/ole">
            <mc:AlternateContent xmlns:mc="http://schemas.openxmlformats.org/markup-compatibility/2006">
              <mc:Choice xmlns:v="urn:schemas-microsoft-com:vml" Requires="v">
                <p:oleObj name="Equation" r:id="rId2" imgW="253800" imgH="177480" progId="Equation.3">
                  <p:embed/>
                </p:oleObj>
              </mc:Choice>
              <mc:Fallback>
                <p:oleObj name="Equation" r:id="rId2" imgW="253800" imgH="177480" progId="Equation.3">
                  <p:embed/>
                  <p:pic>
                    <p:nvPicPr>
                      <p:cNvPr id="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810000"/>
                        <a:ext cx="533400"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6" name="Line 14"/>
          <p:cNvSpPr>
            <a:spLocks noChangeShapeType="1"/>
          </p:cNvSpPr>
          <p:nvPr/>
        </p:nvSpPr>
        <p:spPr bwMode="auto">
          <a:xfrm>
            <a:off x="1295400" y="3200400"/>
            <a:ext cx="2209800" cy="24384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7" name="Line 15"/>
          <p:cNvSpPr>
            <a:spLocks noChangeShapeType="1"/>
          </p:cNvSpPr>
          <p:nvPr/>
        </p:nvSpPr>
        <p:spPr bwMode="auto">
          <a:xfrm flipV="1">
            <a:off x="3505200" y="5410200"/>
            <a:ext cx="304800" cy="2286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8" name="Line 16"/>
          <p:cNvSpPr>
            <a:spLocks noChangeShapeType="1"/>
          </p:cNvSpPr>
          <p:nvPr/>
        </p:nvSpPr>
        <p:spPr bwMode="auto">
          <a:xfrm flipV="1">
            <a:off x="1295400" y="2971800"/>
            <a:ext cx="381000" cy="2286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9" name="Oval 17"/>
          <p:cNvSpPr>
            <a:spLocks noChangeArrowheads="1"/>
          </p:cNvSpPr>
          <p:nvPr/>
        </p:nvSpPr>
        <p:spPr bwMode="auto">
          <a:xfrm rot="-6770144">
            <a:off x="2901950" y="1281113"/>
            <a:ext cx="304800" cy="33718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0" name="Text Box 18"/>
          <p:cNvSpPr txBox="1">
            <a:spLocks noChangeArrowheads="1"/>
          </p:cNvSpPr>
          <p:nvPr/>
        </p:nvSpPr>
        <p:spPr bwMode="auto">
          <a:xfrm>
            <a:off x="4191000" y="3352800"/>
            <a:ext cx="20574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b="1">
                <a:latin typeface="Verdana" pitchFamily="34" charset="0"/>
              </a:rPr>
              <a:t>Alternative Optimal Solutions, x*</a:t>
            </a:r>
          </a:p>
        </p:txBody>
      </p:sp>
      <p:sp>
        <p:nvSpPr>
          <p:cNvPr id="8211" name="Line 19"/>
          <p:cNvSpPr>
            <a:spLocks noChangeShapeType="1"/>
          </p:cNvSpPr>
          <p:nvPr/>
        </p:nvSpPr>
        <p:spPr bwMode="auto">
          <a:xfrm flipH="1" flipV="1">
            <a:off x="3429000" y="3200400"/>
            <a:ext cx="762000" cy="609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2" name="Line 20"/>
          <p:cNvSpPr>
            <a:spLocks noChangeShapeType="1"/>
          </p:cNvSpPr>
          <p:nvPr/>
        </p:nvSpPr>
        <p:spPr bwMode="auto">
          <a:xfrm flipV="1">
            <a:off x="4597400" y="2070100"/>
            <a:ext cx="5334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3" name="Text Box 21"/>
          <p:cNvSpPr txBox="1">
            <a:spLocks noChangeArrowheads="1"/>
          </p:cNvSpPr>
          <p:nvPr/>
        </p:nvSpPr>
        <p:spPr bwMode="auto">
          <a:xfrm>
            <a:off x="1447800" y="5727700"/>
            <a:ext cx="7543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latin typeface="Verdana" pitchFamily="34" charset="0"/>
              </a:rPr>
              <a:t>NOTE:  If         is perpendicular to  an edge that has only one endpoint bounded, then the Optimal Solution Set is Unbounded.</a:t>
            </a:r>
          </a:p>
        </p:txBody>
      </p:sp>
      <p:graphicFrame>
        <p:nvGraphicFramePr>
          <p:cNvPr id="8214" name="Object 22"/>
          <p:cNvGraphicFramePr>
            <a:graphicFrameLocks noChangeAspect="1"/>
          </p:cNvGraphicFramePr>
          <p:nvPr/>
        </p:nvGraphicFramePr>
        <p:xfrm>
          <a:off x="2667000" y="5727700"/>
          <a:ext cx="546100" cy="373063"/>
        </p:xfrm>
        <a:graphic>
          <a:graphicData uri="http://schemas.openxmlformats.org/presentationml/2006/ole">
            <mc:AlternateContent xmlns:mc="http://schemas.openxmlformats.org/markup-compatibility/2006">
              <mc:Choice xmlns:v="urn:schemas-microsoft-com:vml" Requires="v">
                <p:oleObj name="Equation" r:id="rId4" imgW="253800" imgH="177480" progId="Equation.3">
                  <p:embed/>
                </p:oleObj>
              </mc:Choice>
              <mc:Fallback>
                <p:oleObj name="Equation" r:id="rId4" imgW="253800" imgH="177480" progId="Equation.3">
                  <p:embed/>
                  <p:pic>
                    <p:nvPicPr>
                      <p:cNvPr id="0" name="Object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5727700"/>
                        <a:ext cx="546100"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fld id="{4853597C-85C2-4EE4-B883-0C3966161598}" type="slidenum">
              <a:rPr lang="en-US" smtClean="0"/>
              <a:pPr/>
              <a:t>15</a:t>
            </a:fld>
            <a:endParaRPr lang="en-US" dirty="0"/>
          </a:p>
        </p:txBody>
      </p:sp>
      <p:sp>
        <p:nvSpPr>
          <p:cNvPr id="9218" name="Text Box 2"/>
          <p:cNvSpPr txBox="1">
            <a:spLocks noChangeArrowheads="1"/>
          </p:cNvSpPr>
          <p:nvPr/>
        </p:nvSpPr>
        <p:spPr bwMode="auto">
          <a:xfrm>
            <a:off x="139700" y="149225"/>
            <a:ext cx="8839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b="1" u="sng">
                <a:latin typeface="Verdana" pitchFamily="34" charset="0"/>
              </a:rPr>
              <a:t>Possible Outcomes of an LP</a:t>
            </a:r>
            <a:br>
              <a:rPr lang="en-US" sz="2000" b="1" u="sng">
                <a:latin typeface="Verdana" pitchFamily="34" charset="0"/>
              </a:rPr>
            </a:br>
            <a:r>
              <a:rPr lang="en-US" sz="2000" b="1" u="sng">
                <a:latin typeface="Verdana" pitchFamily="34" charset="0"/>
              </a:rPr>
              <a:t>(Assume Max Problem with Non-Negative Variables)</a:t>
            </a:r>
          </a:p>
        </p:txBody>
      </p:sp>
      <p:sp>
        <p:nvSpPr>
          <p:cNvPr id="9219" name="Line 3"/>
          <p:cNvSpPr>
            <a:spLocks noChangeShapeType="1"/>
          </p:cNvSpPr>
          <p:nvPr/>
        </p:nvSpPr>
        <p:spPr bwMode="auto">
          <a:xfrm>
            <a:off x="1358900" y="1066800"/>
            <a:ext cx="0" cy="5105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0" name="Line 4"/>
          <p:cNvSpPr>
            <a:spLocks noChangeShapeType="1"/>
          </p:cNvSpPr>
          <p:nvPr/>
        </p:nvSpPr>
        <p:spPr bwMode="auto">
          <a:xfrm>
            <a:off x="457200" y="5257800"/>
            <a:ext cx="7315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1" name="Line 5"/>
          <p:cNvSpPr>
            <a:spLocks noChangeShapeType="1"/>
          </p:cNvSpPr>
          <p:nvPr/>
        </p:nvSpPr>
        <p:spPr bwMode="auto">
          <a:xfrm flipV="1">
            <a:off x="990600" y="2362200"/>
            <a:ext cx="3505200" cy="1447800"/>
          </a:xfrm>
          <a:prstGeom prst="line">
            <a:avLst/>
          </a:prstGeom>
          <a:noFill/>
          <a:ln w="2540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2" name="Line 6"/>
          <p:cNvSpPr>
            <a:spLocks noChangeShapeType="1"/>
          </p:cNvSpPr>
          <p:nvPr/>
        </p:nvSpPr>
        <p:spPr bwMode="auto">
          <a:xfrm flipV="1">
            <a:off x="1600200" y="4343400"/>
            <a:ext cx="5638800" cy="1371600"/>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3" name="Line 7"/>
          <p:cNvSpPr>
            <a:spLocks noChangeShapeType="1"/>
          </p:cNvSpPr>
          <p:nvPr/>
        </p:nvSpPr>
        <p:spPr bwMode="auto">
          <a:xfrm>
            <a:off x="990600" y="3810000"/>
            <a:ext cx="152400" cy="304800"/>
          </a:xfrm>
          <a:prstGeom prst="line">
            <a:avLst/>
          </a:prstGeom>
          <a:noFill/>
          <a:ln w="254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4" name="Line 8"/>
          <p:cNvSpPr>
            <a:spLocks noChangeShapeType="1"/>
          </p:cNvSpPr>
          <p:nvPr/>
        </p:nvSpPr>
        <p:spPr bwMode="auto">
          <a:xfrm>
            <a:off x="4495800" y="2362200"/>
            <a:ext cx="152400" cy="228600"/>
          </a:xfrm>
          <a:prstGeom prst="line">
            <a:avLst/>
          </a:prstGeom>
          <a:noFill/>
          <a:ln w="254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5" name="Text Box 9"/>
          <p:cNvSpPr txBox="1">
            <a:spLocks noChangeArrowheads="1"/>
          </p:cNvSpPr>
          <p:nvPr/>
        </p:nvSpPr>
        <p:spPr bwMode="auto">
          <a:xfrm>
            <a:off x="1219200" y="1066800"/>
            <a:ext cx="7620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b="1">
                <a:latin typeface="Verdana" pitchFamily="34" charset="0"/>
              </a:rPr>
              <a:t>(3d)  Feasible Region is nonempty and unbounded</a:t>
            </a:r>
            <a:br>
              <a:rPr lang="en-US" sz="2000" b="1">
                <a:latin typeface="Verdana" pitchFamily="34" charset="0"/>
              </a:rPr>
            </a:br>
            <a:r>
              <a:rPr lang="en-US" sz="2000" b="1">
                <a:latin typeface="Verdana" pitchFamily="34" charset="0"/>
              </a:rPr>
              <a:t>No Finite Optimal Solution</a:t>
            </a:r>
            <a:br>
              <a:rPr lang="en-US" sz="2000" b="1">
                <a:latin typeface="Verdana" pitchFamily="34" charset="0"/>
              </a:rPr>
            </a:br>
            <a:r>
              <a:rPr lang="en-US" sz="2000" b="1">
                <a:latin typeface="Verdana" pitchFamily="34" charset="0"/>
              </a:rPr>
              <a:t>(i.e., objective is unbounded)</a:t>
            </a:r>
          </a:p>
        </p:txBody>
      </p:sp>
      <p:sp>
        <p:nvSpPr>
          <p:cNvPr id="9226" name="Line 10"/>
          <p:cNvSpPr>
            <a:spLocks noChangeShapeType="1"/>
          </p:cNvSpPr>
          <p:nvPr/>
        </p:nvSpPr>
        <p:spPr bwMode="auto">
          <a:xfrm flipH="1" flipV="1">
            <a:off x="1524000" y="5410200"/>
            <a:ext cx="76200" cy="304800"/>
          </a:xfrm>
          <a:prstGeom prst="line">
            <a:avLst/>
          </a:prstGeom>
          <a:noFill/>
          <a:ln w="254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7" name="Line 11"/>
          <p:cNvSpPr>
            <a:spLocks noChangeShapeType="1"/>
          </p:cNvSpPr>
          <p:nvPr/>
        </p:nvSpPr>
        <p:spPr bwMode="auto">
          <a:xfrm flipH="1" flipV="1">
            <a:off x="7086600" y="4038600"/>
            <a:ext cx="152400" cy="304800"/>
          </a:xfrm>
          <a:prstGeom prst="line">
            <a:avLst/>
          </a:prstGeom>
          <a:noFill/>
          <a:ln w="254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8" name="Line 12"/>
          <p:cNvSpPr>
            <a:spLocks noChangeShapeType="1"/>
          </p:cNvSpPr>
          <p:nvPr/>
        </p:nvSpPr>
        <p:spPr bwMode="auto">
          <a:xfrm flipV="1">
            <a:off x="1371600" y="4267200"/>
            <a:ext cx="2209800" cy="990600"/>
          </a:xfrm>
          <a:prstGeom prst="line">
            <a:avLst/>
          </a:prstGeom>
          <a:noFill/>
          <a:ln w="38100">
            <a:solidFill>
              <a:schemeClr val="tx1"/>
            </a:solidFill>
            <a:prstDash val="dashDot"/>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9229" name="Object 13"/>
          <p:cNvGraphicFramePr>
            <a:graphicFrameLocks noChangeAspect="1"/>
          </p:cNvGraphicFramePr>
          <p:nvPr/>
        </p:nvGraphicFramePr>
        <p:xfrm>
          <a:off x="3581400" y="4038600"/>
          <a:ext cx="533400" cy="373063"/>
        </p:xfrm>
        <a:graphic>
          <a:graphicData uri="http://schemas.openxmlformats.org/presentationml/2006/ole">
            <mc:AlternateContent xmlns:mc="http://schemas.openxmlformats.org/markup-compatibility/2006">
              <mc:Choice xmlns:v="urn:schemas-microsoft-com:vml" Requires="v">
                <p:oleObj name="Equation" r:id="rId2" imgW="253800" imgH="177480" progId="Equation.3">
                  <p:embed/>
                </p:oleObj>
              </mc:Choice>
              <mc:Fallback>
                <p:oleObj name="Equation" r:id="rId2" imgW="253800" imgH="177480" progId="Equation.3">
                  <p:embed/>
                  <p:pic>
                    <p:nvPicPr>
                      <p:cNvPr id="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4038600"/>
                        <a:ext cx="533400"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30" name="Line 14"/>
          <p:cNvSpPr>
            <a:spLocks noChangeShapeType="1"/>
          </p:cNvSpPr>
          <p:nvPr/>
        </p:nvSpPr>
        <p:spPr bwMode="auto">
          <a:xfrm>
            <a:off x="1295400" y="3200400"/>
            <a:ext cx="2209800" cy="24384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1" name="Line 15"/>
          <p:cNvSpPr>
            <a:spLocks noChangeShapeType="1"/>
          </p:cNvSpPr>
          <p:nvPr/>
        </p:nvSpPr>
        <p:spPr bwMode="auto">
          <a:xfrm flipV="1">
            <a:off x="3505200" y="5410200"/>
            <a:ext cx="304800" cy="2286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2" name="Line 16"/>
          <p:cNvSpPr>
            <a:spLocks noChangeShapeType="1"/>
          </p:cNvSpPr>
          <p:nvPr/>
        </p:nvSpPr>
        <p:spPr bwMode="auto">
          <a:xfrm flipV="1">
            <a:off x="1295400" y="2971800"/>
            <a:ext cx="381000" cy="2286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4" name="Text Box 18"/>
          <p:cNvSpPr txBox="1">
            <a:spLocks noChangeArrowheads="1"/>
          </p:cNvSpPr>
          <p:nvPr/>
        </p:nvSpPr>
        <p:spPr bwMode="auto">
          <a:xfrm>
            <a:off x="4267200" y="3352800"/>
            <a:ext cx="2057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b="1">
                <a:latin typeface="Verdana" pitchFamily="34" charset="0"/>
              </a:rPr>
              <a:t>Unbounded,</a:t>
            </a:r>
            <a:br>
              <a:rPr lang="en-US" sz="1600" b="1">
                <a:latin typeface="Verdana" pitchFamily="34" charset="0"/>
              </a:rPr>
            </a:br>
            <a:r>
              <a:rPr lang="en-US" sz="1600" b="1">
                <a:latin typeface="Verdana" pitchFamily="34" charset="0"/>
              </a:rPr>
              <a:t>x* is infinity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ooter Placeholder 4"/>
          <p:cNvSpPr>
            <a:spLocks noGrp="1"/>
          </p:cNvSpPr>
          <p:nvPr>
            <p:ph type="ftr"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5B04723-E040-4F84-B40F-5F833CD6C837}" type="slidenum">
              <a:rPr lang="en-US" smtClean="0"/>
              <a:pPr eaLnBrk="1" hangingPunct="1"/>
              <a:t>16</a:t>
            </a:fld>
            <a:endParaRPr lang="en-US"/>
          </a:p>
        </p:txBody>
      </p:sp>
      <p:sp>
        <p:nvSpPr>
          <p:cNvPr id="2051" name="Text Box 4"/>
          <p:cNvSpPr txBox="1">
            <a:spLocks noChangeArrowheads="1"/>
          </p:cNvSpPr>
          <p:nvPr/>
        </p:nvSpPr>
        <p:spPr bwMode="auto">
          <a:xfrm>
            <a:off x="1384300" y="76200"/>
            <a:ext cx="6337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000" b="1" u="sng">
                <a:latin typeface="Verdana" pitchFamily="34" charset="0"/>
              </a:rPr>
              <a:t>General Notes and Observations</a:t>
            </a:r>
          </a:p>
        </p:txBody>
      </p:sp>
      <p:graphicFrame>
        <p:nvGraphicFramePr>
          <p:cNvPr id="2052" name="Object 5"/>
          <p:cNvGraphicFramePr>
            <a:graphicFrameLocks noChangeAspect="1"/>
          </p:cNvGraphicFramePr>
          <p:nvPr/>
        </p:nvGraphicFramePr>
        <p:xfrm>
          <a:off x="304800" y="609600"/>
          <a:ext cx="1587500" cy="1828800"/>
        </p:xfrm>
        <a:graphic>
          <a:graphicData uri="http://schemas.openxmlformats.org/presentationml/2006/ole">
            <mc:AlternateContent xmlns:mc="http://schemas.openxmlformats.org/markup-compatibility/2006">
              <mc:Choice xmlns:v="urn:schemas-microsoft-com:vml" Requires="v">
                <p:oleObj name="Equation" r:id="rId3" imgW="748975" imgH="863225" progId="Equation.3">
                  <p:embed/>
                </p:oleObj>
              </mc:Choice>
              <mc:Fallback>
                <p:oleObj name="Equation" r:id="rId3" imgW="748975" imgH="86322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609600"/>
                        <a:ext cx="1587500" cy="182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3" name="Text Box 6"/>
          <p:cNvSpPr txBox="1">
            <a:spLocks noChangeArrowheads="1"/>
          </p:cNvSpPr>
          <p:nvPr/>
        </p:nvSpPr>
        <p:spPr bwMode="auto">
          <a:xfrm>
            <a:off x="2209800" y="533400"/>
            <a:ext cx="6629400"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latin typeface="Verdana" pitchFamily="34" charset="0"/>
              </a:rPr>
              <a:t>A is a matrix that is mxn; that is m-rows and n-columns</a:t>
            </a:r>
            <a:br>
              <a:rPr lang="en-US" sz="1600" b="1">
                <a:latin typeface="Verdana" pitchFamily="34" charset="0"/>
              </a:rPr>
            </a:br>
            <a:br>
              <a:rPr lang="en-US" sz="1600" b="1">
                <a:latin typeface="Verdana" pitchFamily="34" charset="0"/>
              </a:rPr>
            </a:br>
            <a:r>
              <a:rPr lang="en-US" sz="1600" b="1">
                <a:latin typeface="Verdana" pitchFamily="34" charset="0"/>
              </a:rPr>
              <a:t>m: number of constraints (not counting non-negativity constraints)</a:t>
            </a:r>
            <a:br>
              <a:rPr lang="en-US" sz="1600" b="1">
                <a:latin typeface="Verdana" pitchFamily="34" charset="0"/>
              </a:rPr>
            </a:br>
            <a:r>
              <a:rPr lang="en-US" sz="1600" b="1">
                <a:latin typeface="Verdana" pitchFamily="34" charset="0"/>
              </a:rPr>
              <a:t>n: number of variables</a:t>
            </a:r>
            <a:br>
              <a:rPr lang="en-US" sz="1600" b="1">
                <a:latin typeface="Verdana" pitchFamily="34" charset="0"/>
              </a:rPr>
            </a:br>
            <a:br>
              <a:rPr lang="en-US" sz="1600" b="1">
                <a:latin typeface="Verdana" pitchFamily="34" charset="0"/>
              </a:rPr>
            </a:br>
            <a:r>
              <a:rPr lang="en-US" sz="1600" b="1">
                <a:latin typeface="Verdana" pitchFamily="34" charset="0"/>
              </a:rPr>
              <a:t>In general, the Rank(A)=m; because we generally have more variables than constraints (i.e., m&lt;n).</a:t>
            </a:r>
          </a:p>
        </p:txBody>
      </p:sp>
      <p:sp>
        <p:nvSpPr>
          <p:cNvPr id="2054" name="Text Box 7"/>
          <p:cNvSpPr txBox="1">
            <a:spLocks noChangeArrowheads="1"/>
          </p:cNvSpPr>
          <p:nvPr/>
        </p:nvSpPr>
        <p:spPr bwMode="auto">
          <a:xfrm>
            <a:off x="152400" y="2600325"/>
            <a:ext cx="8763000" cy="375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latin typeface="Verdana" pitchFamily="34" charset="0"/>
              </a:rPr>
              <a:t>Basic Solution:  </a:t>
            </a:r>
            <a:br>
              <a:rPr lang="en-US" sz="1600" b="1">
                <a:latin typeface="Verdana" pitchFamily="34" charset="0"/>
              </a:rPr>
            </a:br>
            <a:r>
              <a:rPr lang="en-US" sz="1600" b="1">
                <a:latin typeface="Verdana" pitchFamily="34" charset="0"/>
              </a:rPr>
              <a:t>We set n-m variables equal to zero (these variables are called non-basic variables, X</a:t>
            </a:r>
            <a:r>
              <a:rPr lang="en-US" sz="1600" b="1" baseline="-25000">
                <a:latin typeface="Verdana" pitchFamily="34" charset="0"/>
              </a:rPr>
              <a:t>N</a:t>
            </a:r>
            <a:r>
              <a:rPr lang="en-US" sz="1600" b="1">
                <a:latin typeface="Verdana" pitchFamily="34" charset="0"/>
              </a:rPr>
              <a:t>), and we set the remaining variables (these variables called basic variables, X</a:t>
            </a:r>
            <a:r>
              <a:rPr lang="en-US" sz="1600" b="1" baseline="-25000">
                <a:latin typeface="Verdana" pitchFamily="34" charset="0"/>
              </a:rPr>
              <a:t>B</a:t>
            </a:r>
            <a:r>
              <a:rPr lang="en-US" sz="1600" b="1">
                <a:latin typeface="Verdana" pitchFamily="34" charset="0"/>
              </a:rPr>
              <a:t>) equal to values (which are usually not zero) so that we have a unique solution to the system.</a:t>
            </a:r>
          </a:p>
          <a:p>
            <a:pPr eaLnBrk="1" hangingPunct="1">
              <a:spcBef>
                <a:spcPct val="50000"/>
              </a:spcBef>
            </a:pPr>
            <a:r>
              <a:rPr lang="en-US" sz="1600" b="1">
                <a:latin typeface="Verdana" pitchFamily="34" charset="0"/>
              </a:rPr>
              <a:t>The coefficient matrix of X</a:t>
            </a:r>
            <a:r>
              <a:rPr lang="en-US" sz="1600" b="1" baseline="-25000">
                <a:latin typeface="Verdana" pitchFamily="34" charset="0"/>
              </a:rPr>
              <a:t>B</a:t>
            </a:r>
            <a:r>
              <a:rPr lang="en-US" sz="1600" b="1">
                <a:latin typeface="Verdana" pitchFamily="34" charset="0"/>
              </a:rPr>
              <a:t> is called B (the basis matrix).</a:t>
            </a:r>
            <a:br>
              <a:rPr lang="en-US" sz="1600" b="1">
                <a:latin typeface="Verdana" pitchFamily="34" charset="0"/>
              </a:rPr>
            </a:br>
            <a:r>
              <a:rPr lang="en-US" sz="1600" b="1">
                <a:latin typeface="Verdana" pitchFamily="34" charset="0"/>
              </a:rPr>
              <a:t>B is a submatrix of A.</a:t>
            </a:r>
          </a:p>
          <a:p>
            <a:pPr eaLnBrk="1" hangingPunct="1">
              <a:spcBef>
                <a:spcPct val="50000"/>
              </a:spcBef>
            </a:pPr>
            <a:r>
              <a:rPr lang="en-US" sz="1600" b="1">
                <a:latin typeface="Verdana" pitchFamily="34" charset="0"/>
              </a:rPr>
              <a:t>If X</a:t>
            </a:r>
            <a:r>
              <a:rPr lang="en-US" sz="1600" b="1" baseline="-25000">
                <a:latin typeface="Verdana" pitchFamily="34" charset="0"/>
              </a:rPr>
              <a:t>B</a:t>
            </a:r>
            <a:r>
              <a:rPr lang="en-US" sz="1600" b="1">
                <a:latin typeface="Verdana" pitchFamily="34" charset="0"/>
              </a:rPr>
              <a:t> ≥ 0, then the solution X = (X</a:t>
            </a:r>
            <a:r>
              <a:rPr lang="en-US" sz="1600" b="1" baseline="-25000">
                <a:latin typeface="Verdana" pitchFamily="34" charset="0"/>
              </a:rPr>
              <a:t>B</a:t>
            </a:r>
            <a:r>
              <a:rPr lang="en-US" sz="1600" b="1">
                <a:latin typeface="Verdana" pitchFamily="34" charset="0"/>
              </a:rPr>
              <a:t>, X</a:t>
            </a:r>
            <a:r>
              <a:rPr lang="en-US" sz="1600" b="1" baseline="-25000">
                <a:latin typeface="Verdana" pitchFamily="34" charset="0"/>
              </a:rPr>
              <a:t>N</a:t>
            </a:r>
            <a:r>
              <a:rPr lang="en-US" sz="1600" b="1">
                <a:latin typeface="Verdana" pitchFamily="34" charset="0"/>
              </a:rPr>
              <a:t>)</a:t>
            </a:r>
            <a:r>
              <a:rPr lang="en-US" sz="1600" b="1" baseline="30000">
                <a:latin typeface="Verdana" pitchFamily="34" charset="0"/>
              </a:rPr>
              <a:t>T</a:t>
            </a:r>
            <a:r>
              <a:rPr lang="en-US" sz="1600" b="1">
                <a:latin typeface="Verdana" pitchFamily="34" charset="0"/>
              </a:rPr>
              <a:t> ≥0 is called a Basic Feasible Solution (BFS).</a:t>
            </a:r>
            <a:br>
              <a:rPr lang="en-US" sz="1600" b="1">
                <a:latin typeface="Verdana" pitchFamily="34" charset="0"/>
              </a:rPr>
            </a:br>
            <a:br>
              <a:rPr lang="en-US" sz="1600" b="1">
                <a:latin typeface="Verdana" pitchFamily="34" charset="0"/>
              </a:rPr>
            </a:br>
            <a:r>
              <a:rPr lang="en-US" sz="1600" b="1">
                <a:latin typeface="Verdana" pitchFamily="34" charset="0"/>
              </a:rPr>
              <a:t>Graphically, a </a:t>
            </a:r>
            <a:r>
              <a:rPr lang="en-US" sz="1600" b="1" u="sng">
                <a:latin typeface="Verdana" pitchFamily="34" charset="0"/>
              </a:rPr>
              <a:t>Basic Solution</a:t>
            </a:r>
            <a:r>
              <a:rPr lang="en-US" sz="1600" b="1">
                <a:latin typeface="Verdana" pitchFamily="34" charset="0"/>
              </a:rPr>
              <a:t> is where 2 constraints meet (doesn’t have to be feasible).</a:t>
            </a:r>
            <a:br>
              <a:rPr lang="en-US" sz="1600" b="1">
                <a:latin typeface="Verdana" pitchFamily="34" charset="0"/>
              </a:rPr>
            </a:br>
            <a:r>
              <a:rPr lang="en-US" sz="1600" b="1">
                <a:latin typeface="Verdana" pitchFamily="34" charset="0"/>
              </a:rPr>
              <a:t>Graphically, a </a:t>
            </a:r>
            <a:r>
              <a:rPr lang="en-US" sz="1600" b="1" u="sng">
                <a:latin typeface="Verdana" pitchFamily="34" charset="0"/>
              </a:rPr>
              <a:t>Basic Feasible Solution</a:t>
            </a:r>
            <a:r>
              <a:rPr lang="en-US" sz="1600" b="1">
                <a:latin typeface="Verdana" pitchFamily="34" charset="0"/>
              </a:rPr>
              <a:t> is an Extreme Point of the feasible region.</a:t>
            </a:r>
          </a:p>
        </p:txBody>
      </p:sp>
    </p:spTree>
    <p:extLst>
      <p:ext uri="{BB962C8B-B14F-4D97-AF65-F5344CB8AC3E}">
        <p14:creationId xmlns:p14="http://schemas.microsoft.com/office/powerpoint/2010/main" val="3756655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p:cNvSpPr>
            <a:spLocks noGrp="1"/>
          </p:cNvSpPr>
          <p:nvPr>
            <p:ph type="ftr"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6F17F27-4839-4E58-B41D-1F0603B2ECD9}" type="slidenum">
              <a:rPr lang="en-US" smtClean="0"/>
              <a:pPr eaLnBrk="1" hangingPunct="1"/>
              <a:t>17</a:t>
            </a:fld>
            <a:endParaRPr lang="en-US"/>
          </a:p>
        </p:txBody>
      </p:sp>
      <p:sp>
        <p:nvSpPr>
          <p:cNvPr id="3075" name="Text Box 2"/>
          <p:cNvSpPr txBox="1">
            <a:spLocks noChangeArrowheads="1"/>
          </p:cNvSpPr>
          <p:nvPr/>
        </p:nvSpPr>
        <p:spPr bwMode="auto">
          <a:xfrm>
            <a:off x="1384300" y="76200"/>
            <a:ext cx="6337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000" b="1" u="sng">
                <a:latin typeface="Verdana" pitchFamily="34" charset="0"/>
              </a:rPr>
              <a:t>Example</a:t>
            </a:r>
          </a:p>
        </p:txBody>
      </p:sp>
      <p:graphicFrame>
        <p:nvGraphicFramePr>
          <p:cNvPr id="3076" name="Object 3"/>
          <p:cNvGraphicFramePr>
            <a:graphicFrameLocks noChangeAspect="1"/>
          </p:cNvGraphicFramePr>
          <p:nvPr/>
        </p:nvGraphicFramePr>
        <p:xfrm>
          <a:off x="228600" y="990600"/>
          <a:ext cx="2039938" cy="2447925"/>
        </p:xfrm>
        <a:graphic>
          <a:graphicData uri="http://schemas.openxmlformats.org/presentationml/2006/ole">
            <mc:AlternateContent xmlns:mc="http://schemas.openxmlformats.org/markup-compatibility/2006">
              <mc:Choice xmlns:v="urn:schemas-microsoft-com:vml" Requires="v">
                <p:oleObj name="Equation" r:id="rId3" imgW="1143000" imgH="1371600" progId="Equation.3">
                  <p:embed/>
                </p:oleObj>
              </mc:Choice>
              <mc:Fallback>
                <p:oleObj name="Equation" r:id="rId3" imgW="1143000" imgH="1371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990600"/>
                        <a:ext cx="2039938" cy="244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7" name="Object 6"/>
          <p:cNvGraphicFramePr>
            <a:graphicFrameLocks noChangeAspect="1"/>
          </p:cNvGraphicFramePr>
          <p:nvPr/>
        </p:nvGraphicFramePr>
        <p:xfrm>
          <a:off x="5029200" y="1143000"/>
          <a:ext cx="2062163" cy="2447925"/>
        </p:xfrm>
        <a:graphic>
          <a:graphicData uri="http://schemas.openxmlformats.org/presentationml/2006/ole">
            <mc:AlternateContent xmlns:mc="http://schemas.openxmlformats.org/markup-compatibility/2006">
              <mc:Choice xmlns:v="urn:schemas-microsoft-com:vml" Requires="v">
                <p:oleObj name="Equation" r:id="rId5" imgW="1155700" imgH="1371600" progId="Equation.3">
                  <p:embed/>
                </p:oleObj>
              </mc:Choice>
              <mc:Fallback>
                <p:oleObj name="Equation" r:id="rId5" imgW="1155700" imgH="1371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1143000"/>
                        <a:ext cx="2062163" cy="244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8" name="Text Box 7"/>
          <p:cNvSpPr txBox="1">
            <a:spLocks noChangeArrowheads="1"/>
          </p:cNvSpPr>
          <p:nvPr/>
        </p:nvSpPr>
        <p:spPr bwMode="auto">
          <a:xfrm>
            <a:off x="152400" y="685800"/>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u="sng">
                <a:latin typeface="Verdana" pitchFamily="34" charset="0"/>
              </a:rPr>
              <a:t>Original</a:t>
            </a:r>
          </a:p>
        </p:txBody>
      </p:sp>
      <p:sp>
        <p:nvSpPr>
          <p:cNvPr id="3079" name="Text Box 8"/>
          <p:cNvSpPr txBox="1">
            <a:spLocks noChangeArrowheads="1"/>
          </p:cNvSpPr>
          <p:nvPr/>
        </p:nvSpPr>
        <p:spPr bwMode="auto">
          <a:xfrm>
            <a:off x="5029200" y="685800"/>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u="sng">
                <a:latin typeface="Verdana" pitchFamily="34" charset="0"/>
              </a:rPr>
              <a:t>Standard Form</a:t>
            </a:r>
          </a:p>
        </p:txBody>
      </p:sp>
      <p:graphicFrame>
        <p:nvGraphicFramePr>
          <p:cNvPr id="3080" name="Object 9"/>
          <p:cNvGraphicFramePr>
            <a:graphicFrameLocks noChangeAspect="1"/>
          </p:cNvGraphicFramePr>
          <p:nvPr/>
        </p:nvGraphicFramePr>
        <p:xfrm>
          <a:off x="4724400" y="4006850"/>
          <a:ext cx="3733800" cy="1403350"/>
        </p:xfrm>
        <a:graphic>
          <a:graphicData uri="http://schemas.openxmlformats.org/presentationml/2006/ole">
            <mc:AlternateContent xmlns:mc="http://schemas.openxmlformats.org/markup-compatibility/2006">
              <mc:Choice xmlns:v="urn:schemas-microsoft-com:vml" Requires="v">
                <p:oleObj name="Equation" r:id="rId7" imgW="1892300" imgH="711200" progId="Equation.3">
                  <p:embed/>
                </p:oleObj>
              </mc:Choice>
              <mc:Fallback>
                <p:oleObj name="Equation" r:id="rId7" imgW="1892300" imgH="71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4400" y="4006850"/>
                        <a:ext cx="3733800" cy="1403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1" name="AutoShape 10"/>
          <p:cNvSpPr>
            <a:spLocks noChangeArrowheads="1"/>
          </p:cNvSpPr>
          <p:nvPr/>
        </p:nvSpPr>
        <p:spPr bwMode="auto">
          <a:xfrm>
            <a:off x="3048000" y="1600200"/>
            <a:ext cx="914400" cy="609600"/>
          </a:xfrm>
          <a:prstGeom prst="rightArrow">
            <a:avLst>
              <a:gd name="adj1" fmla="val 50000"/>
              <a:gd name="adj2" fmla="val 66146"/>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2" name="Text Box 11"/>
          <p:cNvSpPr txBox="1">
            <a:spLocks noChangeArrowheads="1"/>
          </p:cNvSpPr>
          <p:nvPr/>
        </p:nvSpPr>
        <p:spPr bwMode="auto">
          <a:xfrm>
            <a:off x="228600" y="3733800"/>
            <a:ext cx="4800600"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latin typeface="Verdana" pitchFamily="34" charset="0"/>
              </a:rPr>
              <a:t>A</a:t>
            </a:r>
            <a:r>
              <a:rPr lang="en-US" sz="1600" b="1" baseline="-25000">
                <a:latin typeface="Verdana" pitchFamily="34" charset="0"/>
              </a:rPr>
              <a:t>3x5 </a:t>
            </a:r>
            <a:r>
              <a:rPr lang="en-US" sz="1600" b="1">
                <a:latin typeface="Verdana" pitchFamily="34" charset="0"/>
              </a:rPr>
              <a:t>, m=3, n=5</a:t>
            </a:r>
            <a:br>
              <a:rPr lang="en-US" sz="1600" b="1">
                <a:latin typeface="Verdana" pitchFamily="34" charset="0"/>
              </a:rPr>
            </a:br>
            <a:br>
              <a:rPr lang="en-US" sz="1600" b="1">
                <a:latin typeface="Verdana" pitchFamily="34" charset="0"/>
              </a:rPr>
            </a:br>
            <a:r>
              <a:rPr lang="en-US" sz="1600" b="1">
                <a:latin typeface="Verdana" pitchFamily="34" charset="0"/>
              </a:rPr>
              <a:t>n-m = number of non-basic variables</a:t>
            </a:r>
            <a:br>
              <a:rPr lang="en-US" sz="1600" b="1">
                <a:latin typeface="Verdana" pitchFamily="34" charset="0"/>
              </a:rPr>
            </a:br>
            <a:r>
              <a:rPr lang="en-US" sz="1600" b="1">
                <a:latin typeface="Verdana" pitchFamily="34" charset="0"/>
              </a:rPr>
              <a:t>n-m = 5-3 = 2</a:t>
            </a:r>
            <a:br>
              <a:rPr lang="en-US" sz="1600" b="1">
                <a:latin typeface="Verdana" pitchFamily="34" charset="0"/>
              </a:rPr>
            </a:br>
            <a:br>
              <a:rPr lang="en-US" sz="1600" b="1">
                <a:latin typeface="Verdana" pitchFamily="34" charset="0"/>
              </a:rPr>
            </a:br>
            <a:r>
              <a:rPr lang="en-US" sz="1600" b="1">
                <a:latin typeface="Verdana" pitchFamily="34" charset="0"/>
              </a:rPr>
              <a:t>m = number of basic variables</a:t>
            </a:r>
            <a:br>
              <a:rPr lang="en-US" sz="1600" b="1">
                <a:latin typeface="Verdana" pitchFamily="34" charset="0"/>
              </a:rPr>
            </a:br>
            <a:r>
              <a:rPr lang="en-US" sz="1600" b="1">
                <a:latin typeface="Verdana" pitchFamily="34" charset="0"/>
              </a:rPr>
              <a:t>m = 3</a:t>
            </a:r>
          </a:p>
        </p:txBody>
      </p:sp>
      <p:sp>
        <p:nvSpPr>
          <p:cNvPr id="3083" name="Text Box 12"/>
          <p:cNvSpPr txBox="1">
            <a:spLocks noChangeArrowheads="1"/>
          </p:cNvSpPr>
          <p:nvPr/>
        </p:nvSpPr>
        <p:spPr bwMode="auto">
          <a:xfrm>
            <a:off x="5334000" y="3657600"/>
            <a:ext cx="3429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latin typeface="Verdana" pitchFamily="34" charset="0"/>
              </a:rPr>
              <a:t>A</a:t>
            </a:r>
            <a:r>
              <a:rPr lang="en-US" b="1" baseline="-25000">
                <a:latin typeface="Verdana" pitchFamily="34" charset="0"/>
              </a:rPr>
              <a:t>.1 </a:t>
            </a:r>
            <a:r>
              <a:rPr lang="en-US" b="1">
                <a:latin typeface="Verdana" pitchFamily="34" charset="0"/>
              </a:rPr>
              <a:t>   A</a:t>
            </a:r>
            <a:r>
              <a:rPr lang="en-US" b="1" baseline="-25000">
                <a:latin typeface="Verdana" pitchFamily="34" charset="0"/>
              </a:rPr>
              <a:t>.2</a:t>
            </a:r>
            <a:r>
              <a:rPr lang="en-US" b="1">
                <a:latin typeface="Verdana" pitchFamily="34" charset="0"/>
              </a:rPr>
              <a:t>   A</a:t>
            </a:r>
            <a:r>
              <a:rPr lang="en-US" b="1" baseline="-25000">
                <a:latin typeface="Verdana" pitchFamily="34" charset="0"/>
              </a:rPr>
              <a:t>.3</a:t>
            </a:r>
            <a:r>
              <a:rPr lang="en-US" b="1">
                <a:latin typeface="Verdana" pitchFamily="34" charset="0"/>
              </a:rPr>
              <a:t>    A</a:t>
            </a:r>
            <a:r>
              <a:rPr lang="en-US" b="1" baseline="-25000">
                <a:latin typeface="Verdana" pitchFamily="34" charset="0"/>
              </a:rPr>
              <a:t>.4</a:t>
            </a:r>
            <a:r>
              <a:rPr lang="en-US" b="1">
                <a:latin typeface="Verdana" pitchFamily="34" charset="0"/>
              </a:rPr>
              <a:t>    A</a:t>
            </a:r>
            <a:r>
              <a:rPr lang="en-US" b="1" baseline="-25000">
                <a:latin typeface="Verdana" pitchFamily="34" charset="0"/>
              </a:rPr>
              <a:t>.5</a:t>
            </a:r>
            <a:endParaRPr lang="en-US" b="1">
              <a:latin typeface="Verdana" pitchFamily="34" charset="0"/>
            </a:endParaRPr>
          </a:p>
        </p:txBody>
      </p:sp>
      <p:sp>
        <p:nvSpPr>
          <p:cNvPr id="3084" name="Text Box 13"/>
          <p:cNvSpPr txBox="1">
            <a:spLocks noChangeArrowheads="1"/>
          </p:cNvSpPr>
          <p:nvPr/>
        </p:nvSpPr>
        <p:spPr bwMode="auto">
          <a:xfrm>
            <a:off x="1066800" y="5638800"/>
            <a:ext cx="66294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latin typeface="Verdana" pitchFamily="34" charset="0"/>
              </a:rPr>
              <a:t>Observation:  Each constraint bounding the feasible region is associated with a defining variable that is zero along that constraint.</a:t>
            </a:r>
          </a:p>
        </p:txBody>
      </p:sp>
    </p:spTree>
    <p:extLst>
      <p:ext uri="{BB962C8B-B14F-4D97-AF65-F5344CB8AC3E}">
        <p14:creationId xmlns:p14="http://schemas.microsoft.com/office/powerpoint/2010/main" val="3698055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1415408-65E1-4C33-AB03-1222594C0C26}" type="slidenum">
              <a:rPr lang="en-US" smtClean="0"/>
              <a:pPr eaLnBrk="1" hangingPunct="1"/>
              <a:t>18</a:t>
            </a:fld>
            <a:endParaRPr lang="en-US"/>
          </a:p>
        </p:txBody>
      </p:sp>
      <p:sp>
        <p:nvSpPr>
          <p:cNvPr id="4099" name="Line 2"/>
          <p:cNvSpPr>
            <a:spLocks noChangeShapeType="1"/>
          </p:cNvSpPr>
          <p:nvPr/>
        </p:nvSpPr>
        <p:spPr bwMode="auto">
          <a:xfrm>
            <a:off x="909638" y="0"/>
            <a:ext cx="0" cy="6400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0" name="Line 3"/>
          <p:cNvSpPr>
            <a:spLocks noChangeShapeType="1"/>
          </p:cNvSpPr>
          <p:nvPr/>
        </p:nvSpPr>
        <p:spPr bwMode="auto">
          <a:xfrm>
            <a:off x="0" y="61722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1" name="Text Box 4"/>
          <p:cNvSpPr txBox="1">
            <a:spLocks noChangeArrowheads="1"/>
          </p:cNvSpPr>
          <p:nvPr/>
        </p:nvSpPr>
        <p:spPr bwMode="auto">
          <a:xfrm>
            <a:off x="8610600" y="6324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x1</a:t>
            </a:r>
          </a:p>
        </p:txBody>
      </p:sp>
      <p:sp>
        <p:nvSpPr>
          <p:cNvPr id="4102" name="Text Box 5"/>
          <p:cNvSpPr txBox="1">
            <a:spLocks noChangeArrowheads="1"/>
          </p:cNvSpPr>
          <p:nvPr/>
        </p:nvSpPr>
        <p:spPr bwMode="auto">
          <a:xfrm>
            <a:off x="381000" y="152400"/>
            <a:ext cx="5000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x2</a:t>
            </a:r>
          </a:p>
        </p:txBody>
      </p:sp>
      <p:sp>
        <p:nvSpPr>
          <p:cNvPr id="4103" name="Text Box 6"/>
          <p:cNvSpPr txBox="1">
            <a:spLocks noChangeArrowheads="1"/>
          </p:cNvSpPr>
          <p:nvPr/>
        </p:nvSpPr>
        <p:spPr bwMode="auto">
          <a:xfrm>
            <a:off x="228600" y="523875"/>
            <a:ext cx="752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12</a:t>
            </a:r>
          </a:p>
        </p:txBody>
      </p:sp>
      <p:sp>
        <p:nvSpPr>
          <p:cNvPr id="4104" name="Text Box 7"/>
          <p:cNvSpPr txBox="1">
            <a:spLocks noChangeArrowheads="1"/>
          </p:cNvSpPr>
          <p:nvPr/>
        </p:nvSpPr>
        <p:spPr bwMode="auto">
          <a:xfrm>
            <a:off x="304800" y="1428750"/>
            <a:ext cx="62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10</a:t>
            </a:r>
          </a:p>
        </p:txBody>
      </p:sp>
      <p:sp>
        <p:nvSpPr>
          <p:cNvPr id="4105" name="Text Box 8"/>
          <p:cNvSpPr txBox="1">
            <a:spLocks noChangeArrowheads="1"/>
          </p:cNvSpPr>
          <p:nvPr/>
        </p:nvSpPr>
        <p:spPr bwMode="auto">
          <a:xfrm>
            <a:off x="228600" y="2338388"/>
            <a:ext cx="7286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8</a:t>
            </a:r>
          </a:p>
        </p:txBody>
      </p:sp>
      <p:sp>
        <p:nvSpPr>
          <p:cNvPr id="4106" name="Text Box 9"/>
          <p:cNvSpPr txBox="1">
            <a:spLocks noChangeArrowheads="1"/>
          </p:cNvSpPr>
          <p:nvPr/>
        </p:nvSpPr>
        <p:spPr bwMode="auto">
          <a:xfrm>
            <a:off x="452438" y="32527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6</a:t>
            </a:r>
          </a:p>
        </p:txBody>
      </p:sp>
      <p:sp>
        <p:nvSpPr>
          <p:cNvPr id="4107" name="Text Box 10"/>
          <p:cNvSpPr txBox="1">
            <a:spLocks noChangeArrowheads="1"/>
          </p:cNvSpPr>
          <p:nvPr/>
        </p:nvSpPr>
        <p:spPr bwMode="auto">
          <a:xfrm>
            <a:off x="471488" y="4157663"/>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4</a:t>
            </a:r>
          </a:p>
        </p:txBody>
      </p:sp>
      <p:sp>
        <p:nvSpPr>
          <p:cNvPr id="4108" name="Text Box 11"/>
          <p:cNvSpPr txBox="1">
            <a:spLocks noChangeArrowheads="1"/>
          </p:cNvSpPr>
          <p:nvPr/>
        </p:nvSpPr>
        <p:spPr bwMode="auto">
          <a:xfrm>
            <a:off x="466725" y="5072063"/>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2</a:t>
            </a:r>
          </a:p>
        </p:txBody>
      </p:sp>
      <p:sp>
        <p:nvSpPr>
          <p:cNvPr id="4109" name="Text Box 12"/>
          <p:cNvSpPr txBox="1">
            <a:spLocks noChangeArrowheads="1"/>
          </p:cNvSpPr>
          <p:nvPr/>
        </p:nvSpPr>
        <p:spPr bwMode="auto">
          <a:xfrm>
            <a:off x="533400" y="62484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0</a:t>
            </a:r>
          </a:p>
        </p:txBody>
      </p:sp>
      <p:sp>
        <p:nvSpPr>
          <p:cNvPr id="4110" name="Text Box 13"/>
          <p:cNvSpPr txBox="1">
            <a:spLocks noChangeArrowheads="1"/>
          </p:cNvSpPr>
          <p:nvPr/>
        </p:nvSpPr>
        <p:spPr bwMode="auto">
          <a:xfrm>
            <a:off x="1652588" y="6234113"/>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1</a:t>
            </a:r>
          </a:p>
        </p:txBody>
      </p:sp>
      <p:sp>
        <p:nvSpPr>
          <p:cNvPr id="4111" name="Text Box 14"/>
          <p:cNvSpPr txBox="1">
            <a:spLocks noChangeArrowheads="1"/>
          </p:cNvSpPr>
          <p:nvPr/>
        </p:nvSpPr>
        <p:spPr bwMode="auto">
          <a:xfrm>
            <a:off x="2643188" y="6234113"/>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2</a:t>
            </a:r>
          </a:p>
        </p:txBody>
      </p:sp>
      <p:sp>
        <p:nvSpPr>
          <p:cNvPr id="4112" name="Text Box 15"/>
          <p:cNvSpPr txBox="1">
            <a:spLocks noChangeArrowheads="1"/>
          </p:cNvSpPr>
          <p:nvPr/>
        </p:nvSpPr>
        <p:spPr bwMode="auto">
          <a:xfrm>
            <a:off x="3481388" y="6234113"/>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3</a:t>
            </a:r>
          </a:p>
        </p:txBody>
      </p:sp>
      <p:sp>
        <p:nvSpPr>
          <p:cNvPr id="4113" name="Text Box 16"/>
          <p:cNvSpPr txBox="1">
            <a:spLocks noChangeArrowheads="1"/>
          </p:cNvSpPr>
          <p:nvPr/>
        </p:nvSpPr>
        <p:spPr bwMode="auto">
          <a:xfrm>
            <a:off x="4405313" y="6234113"/>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4</a:t>
            </a:r>
          </a:p>
        </p:txBody>
      </p:sp>
      <p:sp>
        <p:nvSpPr>
          <p:cNvPr id="4114" name="Text Box 17"/>
          <p:cNvSpPr txBox="1">
            <a:spLocks noChangeArrowheads="1"/>
          </p:cNvSpPr>
          <p:nvPr/>
        </p:nvSpPr>
        <p:spPr bwMode="auto">
          <a:xfrm>
            <a:off x="5310188" y="6234113"/>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5</a:t>
            </a:r>
          </a:p>
        </p:txBody>
      </p:sp>
      <p:sp>
        <p:nvSpPr>
          <p:cNvPr id="4115" name="Text Box 18"/>
          <p:cNvSpPr txBox="1">
            <a:spLocks noChangeArrowheads="1"/>
          </p:cNvSpPr>
          <p:nvPr/>
        </p:nvSpPr>
        <p:spPr bwMode="auto">
          <a:xfrm>
            <a:off x="6296025" y="6234113"/>
            <a:ext cx="690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6</a:t>
            </a:r>
          </a:p>
        </p:txBody>
      </p:sp>
      <p:sp>
        <p:nvSpPr>
          <p:cNvPr id="4116" name="Line 19"/>
          <p:cNvSpPr>
            <a:spLocks noChangeShapeType="1"/>
          </p:cNvSpPr>
          <p:nvPr/>
        </p:nvSpPr>
        <p:spPr bwMode="auto">
          <a:xfrm flipV="1">
            <a:off x="6400800" y="3048000"/>
            <a:ext cx="0" cy="312420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7" name="Line 20"/>
          <p:cNvSpPr>
            <a:spLocks noChangeShapeType="1"/>
          </p:cNvSpPr>
          <p:nvPr/>
        </p:nvSpPr>
        <p:spPr bwMode="auto">
          <a:xfrm flipH="1">
            <a:off x="6096000" y="35814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8" name="Text Box 21"/>
          <p:cNvSpPr txBox="1">
            <a:spLocks noChangeArrowheads="1"/>
          </p:cNvSpPr>
          <p:nvPr/>
        </p:nvSpPr>
        <p:spPr bwMode="auto">
          <a:xfrm>
            <a:off x="6781800" y="5795963"/>
            <a:ext cx="762000" cy="37623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x2=0</a:t>
            </a:r>
          </a:p>
        </p:txBody>
      </p:sp>
      <p:sp>
        <p:nvSpPr>
          <p:cNvPr id="4119" name="Line 22"/>
          <p:cNvSpPr>
            <a:spLocks noChangeShapeType="1"/>
          </p:cNvSpPr>
          <p:nvPr/>
        </p:nvSpPr>
        <p:spPr bwMode="auto">
          <a:xfrm>
            <a:off x="914400" y="685800"/>
            <a:ext cx="7315200" cy="548640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0" name="Line 23"/>
          <p:cNvSpPr>
            <a:spLocks noChangeShapeType="1"/>
          </p:cNvSpPr>
          <p:nvPr/>
        </p:nvSpPr>
        <p:spPr bwMode="auto">
          <a:xfrm flipV="1">
            <a:off x="6705600" y="5867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1" name="Line 24"/>
          <p:cNvSpPr>
            <a:spLocks noChangeShapeType="1"/>
          </p:cNvSpPr>
          <p:nvPr/>
        </p:nvSpPr>
        <p:spPr bwMode="auto">
          <a:xfrm>
            <a:off x="914400" y="24384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2" name="Text Box 25"/>
          <p:cNvSpPr txBox="1">
            <a:spLocks noChangeArrowheads="1"/>
          </p:cNvSpPr>
          <p:nvPr/>
        </p:nvSpPr>
        <p:spPr bwMode="auto">
          <a:xfrm>
            <a:off x="7134225" y="6234113"/>
            <a:ext cx="690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7</a:t>
            </a:r>
          </a:p>
        </p:txBody>
      </p:sp>
      <p:sp>
        <p:nvSpPr>
          <p:cNvPr id="4123" name="Line 26"/>
          <p:cNvSpPr>
            <a:spLocks noChangeShapeType="1"/>
          </p:cNvSpPr>
          <p:nvPr/>
        </p:nvSpPr>
        <p:spPr bwMode="auto">
          <a:xfrm flipH="1">
            <a:off x="990600" y="838200"/>
            <a:ext cx="152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4" name="Line 27"/>
          <p:cNvSpPr>
            <a:spLocks noChangeShapeType="1"/>
          </p:cNvSpPr>
          <p:nvPr/>
        </p:nvSpPr>
        <p:spPr bwMode="auto">
          <a:xfrm>
            <a:off x="3810000" y="762000"/>
            <a:ext cx="304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5" name="Oval 28"/>
          <p:cNvSpPr>
            <a:spLocks noChangeArrowheads="1"/>
          </p:cNvSpPr>
          <p:nvPr/>
        </p:nvSpPr>
        <p:spPr bwMode="auto">
          <a:xfrm>
            <a:off x="6324600" y="4724400"/>
            <a:ext cx="152400" cy="152400"/>
          </a:xfrm>
          <a:prstGeom prst="ellipse">
            <a:avLst/>
          </a:prstGeom>
          <a:solidFill>
            <a:srgbClr val="99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6" name="Text Box 29"/>
          <p:cNvSpPr txBox="1">
            <a:spLocks noChangeArrowheads="1"/>
          </p:cNvSpPr>
          <p:nvPr/>
        </p:nvSpPr>
        <p:spPr bwMode="auto">
          <a:xfrm>
            <a:off x="5791200" y="1066800"/>
            <a:ext cx="2743200" cy="14747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Optimal Solution:</a:t>
            </a:r>
            <a:br>
              <a:rPr lang="en-US"/>
            </a:br>
            <a:r>
              <a:rPr lang="en-US"/>
              <a:t>Max Z = 36</a:t>
            </a:r>
            <a:br>
              <a:rPr lang="en-US"/>
            </a:br>
            <a:r>
              <a:rPr lang="en-US"/>
              <a:t>x1 = 6</a:t>
            </a:r>
            <a:br>
              <a:rPr lang="en-US"/>
            </a:br>
            <a:r>
              <a:rPr lang="en-US"/>
              <a:t>x2 = 3</a:t>
            </a:r>
            <a:br>
              <a:rPr lang="en-US"/>
            </a:br>
            <a:r>
              <a:rPr lang="en-US"/>
              <a:t>Unique Optimal Solution</a:t>
            </a:r>
          </a:p>
        </p:txBody>
      </p:sp>
      <p:sp>
        <p:nvSpPr>
          <p:cNvPr id="4127" name="Line 30"/>
          <p:cNvSpPr>
            <a:spLocks noChangeShapeType="1"/>
          </p:cNvSpPr>
          <p:nvPr/>
        </p:nvSpPr>
        <p:spPr bwMode="auto">
          <a:xfrm flipV="1">
            <a:off x="0" y="762000"/>
            <a:ext cx="3787775" cy="54102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8" name="Line 31"/>
          <p:cNvSpPr>
            <a:spLocks noChangeShapeType="1"/>
          </p:cNvSpPr>
          <p:nvPr/>
        </p:nvSpPr>
        <p:spPr bwMode="auto">
          <a:xfrm flipV="1">
            <a:off x="914400" y="5334000"/>
            <a:ext cx="4495800" cy="838200"/>
          </a:xfrm>
          <a:prstGeom prst="line">
            <a:avLst/>
          </a:prstGeom>
          <a:noFill/>
          <a:ln w="25400">
            <a:solidFill>
              <a:schemeClr val="tx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4129" name="Object 32"/>
          <p:cNvGraphicFramePr>
            <a:graphicFrameLocks noChangeAspect="1"/>
          </p:cNvGraphicFramePr>
          <p:nvPr/>
        </p:nvGraphicFramePr>
        <p:xfrm>
          <a:off x="4191000" y="5105400"/>
          <a:ext cx="533400" cy="373063"/>
        </p:xfrm>
        <a:graphic>
          <a:graphicData uri="http://schemas.openxmlformats.org/presentationml/2006/ole">
            <mc:AlternateContent xmlns:mc="http://schemas.openxmlformats.org/markup-compatibility/2006">
              <mc:Choice xmlns:v="urn:schemas-microsoft-com:vml" Requires="v">
                <p:oleObj name="Equation" r:id="rId2" imgW="253670" imgH="177569" progId="Equation.3">
                  <p:embed/>
                </p:oleObj>
              </mc:Choice>
              <mc:Fallback>
                <p:oleObj name="Equation" r:id="rId2" imgW="253670" imgH="177569"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5105400"/>
                        <a:ext cx="533400"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30" name="Text Box 33"/>
          <p:cNvSpPr txBox="1">
            <a:spLocks noChangeArrowheads="1"/>
          </p:cNvSpPr>
          <p:nvPr/>
        </p:nvSpPr>
        <p:spPr bwMode="auto">
          <a:xfrm>
            <a:off x="8077200" y="6248400"/>
            <a:ext cx="690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8</a:t>
            </a:r>
          </a:p>
        </p:txBody>
      </p:sp>
      <p:sp>
        <p:nvSpPr>
          <p:cNvPr id="4131" name="Text Box 34"/>
          <p:cNvSpPr txBox="1">
            <a:spLocks noChangeArrowheads="1"/>
          </p:cNvSpPr>
          <p:nvPr/>
        </p:nvSpPr>
        <p:spPr bwMode="auto">
          <a:xfrm>
            <a:off x="6400800" y="3505200"/>
            <a:ext cx="762000" cy="3762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x5=0</a:t>
            </a:r>
          </a:p>
        </p:txBody>
      </p:sp>
      <p:sp>
        <p:nvSpPr>
          <p:cNvPr id="4132" name="Text Box 35"/>
          <p:cNvSpPr txBox="1">
            <a:spLocks noChangeArrowheads="1"/>
          </p:cNvSpPr>
          <p:nvPr/>
        </p:nvSpPr>
        <p:spPr bwMode="auto">
          <a:xfrm rot="2310618">
            <a:off x="1143000" y="1219200"/>
            <a:ext cx="762000" cy="3762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x3=0</a:t>
            </a:r>
          </a:p>
        </p:txBody>
      </p:sp>
      <p:sp>
        <p:nvSpPr>
          <p:cNvPr id="4133" name="Text Box 36"/>
          <p:cNvSpPr txBox="1">
            <a:spLocks noChangeArrowheads="1"/>
          </p:cNvSpPr>
          <p:nvPr/>
        </p:nvSpPr>
        <p:spPr bwMode="auto">
          <a:xfrm rot="2310618">
            <a:off x="3352800" y="1295400"/>
            <a:ext cx="762000" cy="3762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x4=0</a:t>
            </a:r>
          </a:p>
        </p:txBody>
      </p:sp>
      <p:sp>
        <p:nvSpPr>
          <p:cNvPr id="4134" name="Text Box 37"/>
          <p:cNvSpPr txBox="1">
            <a:spLocks noChangeArrowheads="1"/>
          </p:cNvSpPr>
          <p:nvPr/>
        </p:nvSpPr>
        <p:spPr bwMode="auto">
          <a:xfrm>
            <a:off x="914400" y="2590800"/>
            <a:ext cx="762000" cy="3762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x1=0</a:t>
            </a:r>
          </a:p>
        </p:txBody>
      </p:sp>
      <p:sp>
        <p:nvSpPr>
          <p:cNvPr id="4135" name="Text Box 38"/>
          <p:cNvSpPr txBox="1">
            <a:spLocks noChangeArrowheads="1"/>
          </p:cNvSpPr>
          <p:nvPr/>
        </p:nvSpPr>
        <p:spPr bwMode="auto">
          <a:xfrm>
            <a:off x="1384300" y="76200"/>
            <a:ext cx="6337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000" b="1" u="sng">
                <a:latin typeface="Verdana" pitchFamily="34" charset="0"/>
              </a:rPr>
              <a:t>Example:  Graphical Solution</a:t>
            </a:r>
          </a:p>
        </p:txBody>
      </p:sp>
      <p:cxnSp>
        <p:nvCxnSpPr>
          <p:cNvPr id="4136" name="AutoShape 39"/>
          <p:cNvCxnSpPr>
            <a:cxnSpLocks noChangeShapeType="1"/>
            <a:stCxn id="4126" idx="3"/>
            <a:endCxn id="4125" idx="7"/>
          </p:cNvCxnSpPr>
          <p:nvPr/>
        </p:nvCxnSpPr>
        <p:spPr bwMode="auto">
          <a:xfrm flipH="1">
            <a:off x="6454775" y="1804988"/>
            <a:ext cx="2079625" cy="2941637"/>
          </a:xfrm>
          <a:prstGeom prst="curvedConnector4">
            <a:avLst>
              <a:gd name="adj1" fmla="val -10991"/>
              <a:gd name="adj2" fmla="val 84023"/>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33687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1384300" y="76200"/>
            <a:ext cx="6337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000" b="1" u="sng">
                <a:latin typeface="Verdana" pitchFamily="34" charset="0"/>
              </a:rPr>
              <a:t>General Form of a Linear Program</a:t>
            </a:r>
          </a:p>
        </p:txBody>
      </p:sp>
      <p:pic>
        <p:nvPicPr>
          <p:cNvPr id="2051" name="Picture 5"/>
          <p:cNvPicPr>
            <a:picLocks noChangeAspect="1" noChangeArrowheads="1"/>
          </p:cNvPicPr>
          <p:nvPr/>
        </p:nvPicPr>
        <p:blipFill>
          <a:blip r:embed="rId2">
            <a:extLst>
              <a:ext uri="{28A0092B-C50C-407E-A947-70E740481C1C}">
                <a14:useLocalDpi xmlns:a14="http://schemas.microsoft.com/office/drawing/2010/main" val="0"/>
              </a:ext>
            </a:extLst>
          </a:blip>
          <a:srcRect l="19354" t="49332" r="38281" b="13542"/>
          <a:stretch>
            <a:fillRect/>
          </a:stretch>
        </p:blipFill>
        <p:spPr bwMode="auto">
          <a:xfrm>
            <a:off x="457200" y="939800"/>
            <a:ext cx="7264400" cy="477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2" name="Text Box 6"/>
          <p:cNvSpPr txBox="1">
            <a:spLocks noChangeArrowheads="1"/>
          </p:cNvSpPr>
          <p:nvPr/>
        </p:nvSpPr>
        <p:spPr bwMode="auto">
          <a:xfrm>
            <a:off x="63500" y="609600"/>
            <a:ext cx="899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b="1">
                <a:latin typeface="Verdana" pitchFamily="34" charset="0"/>
              </a:rPr>
              <a:t>Decision Variables:  x</a:t>
            </a:r>
            <a:r>
              <a:rPr lang="en-US" b="1" baseline="-25000">
                <a:latin typeface="Verdana" pitchFamily="34" charset="0"/>
              </a:rPr>
              <a:t>1</a:t>
            </a:r>
            <a:r>
              <a:rPr lang="en-US" b="1">
                <a:latin typeface="Verdana" pitchFamily="34" charset="0"/>
              </a:rPr>
              <a:t>, x</a:t>
            </a:r>
            <a:r>
              <a:rPr lang="en-US" b="1" baseline="-25000">
                <a:latin typeface="Verdana" pitchFamily="34" charset="0"/>
              </a:rPr>
              <a:t>2</a:t>
            </a:r>
            <a:r>
              <a:rPr lang="en-US" b="1">
                <a:latin typeface="Verdana" pitchFamily="34" charset="0"/>
              </a:rPr>
              <a:t>, …, x</a:t>
            </a:r>
            <a:r>
              <a:rPr lang="en-US" b="1" baseline="-25000">
                <a:latin typeface="Verdana" pitchFamily="34" charset="0"/>
              </a:rPr>
              <a:t>n</a:t>
            </a:r>
            <a:r>
              <a:rPr lang="en-US" b="1">
                <a:latin typeface="Verdana" pitchFamily="34" charset="0"/>
              </a:rPr>
              <a:t>	n = number of decision variables</a:t>
            </a:r>
          </a:p>
        </p:txBody>
      </p:sp>
      <p:sp>
        <p:nvSpPr>
          <p:cNvPr id="2053" name="AutoShape 7"/>
          <p:cNvSpPr>
            <a:spLocks noChangeArrowheads="1"/>
          </p:cNvSpPr>
          <p:nvPr/>
        </p:nvSpPr>
        <p:spPr bwMode="auto">
          <a:xfrm>
            <a:off x="5562600" y="1066800"/>
            <a:ext cx="304800" cy="304800"/>
          </a:xfrm>
          <a:prstGeom prst="rightArrow">
            <a:avLst>
              <a:gd name="adj1" fmla="val 50000"/>
              <a:gd name="adj2" fmla="val 6041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4" name="Text Box 8"/>
          <p:cNvSpPr txBox="1">
            <a:spLocks noChangeArrowheads="1"/>
          </p:cNvSpPr>
          <p:nvPr/>
        </p:nvSpPr>
        <p:spPr bwMode="auto">
          <a:xfrm>
            <a:off x="6019800" y="1066800"/>
            <a:ext cx="251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b="1">
                <a:latin typeface="Verdana" pitchFamily="34" charset="0"/>
              </a:rPr>
              <a:t>objective function</a:t>
            </a:r>
          </a:p>
        </p:txBody>
      </p:sp>
      <p:sp>
        <p:nvSpPr>
          <p:cNvPr id="2055" name="AutoShape 9"/>
          <p:cNvSpPr>
            <a:spLocks noChangeArrowheads="1"/>
          </p:cNvSpPr>
          <p:nvPr/>
        </p:nvSpPr>
        <p:spPr bwMode="auto">
          <a:xfrm>
            <a:off x="6629400" y="2895600"/>
            <a:ext cx="304800" cy="304800"/>
          </a:xfrm>
          <a:prstGeom prst="rightArrow">
            <a:avLst>
              <a:gd name="adj1" fmla="val 50000"/>
              <a:gd name="adj2" fmla="val 6041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6" name="Text Box 10"/>
          <p:cNvSpPr txBox="1">
            <a:spLocks noChangeArrowheads="1"/>
          </p:cNvSpPr>
          <p:nvPr/>
        </p:nvSpPr>
        <p:spPr bwMode="auto">
          <a:xfrm>
            <a:off x="6934200" y="2590800"/>
            <a:ext cx="1905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latin typeface="Verdana" pitchFamily="34" charset="0"/>
              </a:rPr>
              <a:t>m = </a:t>
            </a:r>
            <a:br>
              <a:rPr lang="en-US" b="1">
                <a:latin typeface="Verdana" pitchFamily="34" charset="0"/>
              </a:rPr>
            </a:br>
            <a:r>
              <a:rPr lang="en-US" b="1">
                <a:latin typeface="Verdana" pitchFamily="34" charset="0"/>
              </a:rPr>
              <a:t>number of constraints</a:t>
            </a:r>
          </a:p>
        </p:txBody>
      </p:sp>
      <p:sp>
        <p:nvSpPr>
          <p:cNvPr id="2057" name="AutoShape 11"/>
          <p:cNvSpPr>
            <a:spLocks noChangeArrowheads="1"/>
          </p:cNvSpPr>
          <p:nvPr/>
        </p:nvSpPr>
        <p:spPr bwMode="auto">
          <a:xfrm rot="5400000">
            <a:off x="2971800" y="5638800"/>
            <a:ext cx="304800" cy="304800"/>
          </a:xfrm>
          <a:prstGeom prst="rightArrow">
            <a:avLst>
              <a:gd name="adj1" fmla="val 50000"/>
              <a:gd name="adj2" fmla="val 6041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 name="Text Box 12"/>
          <p:cNvSpPr txBox="1">
            <a:spLocks noChangeArrowheads="1"/>
          </p:cNvSpPr>
          <p:nvPr/>
        </p:nvSpPr>
        <p:spPr bwMode="auto">
          <a:xfrm>
            <a:off x="1879600" y="5943600"/>
            <a:ext cx="251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b="1">
                <a:latin typeface="Verdana" pitchFamily="34" charset="0"/>
              </a:rPr>
              <a:t>non-negativity</a:t>
            </a:r>
          </a:p>
        </p:txBody>
      </p:sp>
      <p:sp>
        <p:nvSpPr>
          <p:cNvPr id="2059" name="AutoShape 13"/>
          <p:cNvSpPr>
            <a:spLocks noChangeArrowheads="1"/>
          </p:cNvSpPr>
          <p:nvPr/>
        </p:nvSpPr>
        <p:spPr bwMode="auto">
          <a:xfrm rot="5400000">
            <a:off x="5816600" y="5653088"/>
            <a:ext cx="304800" cy="304800"/>
          </a:xfrm>
          <a:prstGeom prst="rightArrow">
            <a:avLst>
              <a:gd name="adj1" fmla="val 50000"/>
              <a:gd name="adj2" fmla="val 6041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0" name="Text Box 14"/>
          <p:cNvSpPr txBox="1">
            <a:spLocks noChangeArrowheads="1"/>
          </p:cNvSpPr>
          <p:nvPr/>
        </p:nvSpPr>
        <p:spPr bwMode="auto">
          <a:xfrm>
            <a:off x="4724400" y="5957888"/>
            <a:ext cx="3276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b="1">
                <a:latin typeface="Verdana" pitchFamily="34" charset="0"/>
              </a:rPr>
              <a:t>bounding constraints</a:t>
            </a:r>
          </a:p>
        </p:txBody>
      </p:sp>
      <p:sp>
        <p:nvSpPr>
          <p:cNvPr id="2061" name="Text Box 15"/>
          <p:cNvSpPr txBox="1">
            <a:spLocks noChangeArrowheads="1"/>
          </p:cNvSpPr>
          <p:nvPr/>
        </p:nvSpPr>
        <p:spPr bwMode="auto">
          <a:xfrm>
            <a:off x="304800" y="3352800"/>
            <a:ext cx="2057400" cy="1200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i="1">
                <a:latin typeface="Verdana" pitchFamily="34" charset="0"/>
              </a:rPr>
              <a:t>Make sure everything is linear and non-negative</a:t>
            </a:r>
          </a:p>
        </p:txBody>
      </p:sp>
      <p:sp>
        <p:nvSpPr>
          <p:cNvPr id="2062" name="Slide Number Placeholder 1"/>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1F93275-CEE3-4782-B31E-46AEE3F10CED}" type="slidenum">
              <a:rPr lang="en-US"/>
              <a:pPr eaLnBrk="1" hangingPunct="1"/>
              <a:t>19</a:t>
            </a:fld>
            <a:endParaRPr lang="en-US"/>
          </a:p>
        </p:txBody>
      </p:sp>
    </p:spTree>
    <p:extLst>
      <p:ext uri="{BB962C8B-B14F-4D97-AF65-F5344CB8AC3E}">
        <p14:creationId xmlns:p14="http://schemas.microsoft.com/office/powerpoint/2010/main" val="1765273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fld id="{49899131-0132-46F2-81BC-090FB1CC28F1}" type="slidenum">
              <a:rPr lang="en-US" smtClean="0"/>
              <a:pPr/>
              <a:t>2</a:t>
            </a:fld>
            <a:endParaRPr lang="en-US" dirty="0"/>
          </a:p>
        </p:txBody>
      </p:sp>
      <p:sp>
        <p:nvSpPr>
          <p:cNvPr id="2052" name="Text Box 4"/>
          <p:cNvSpPr txBox="1">
            <a:spLocks noChangeArrowheads="1"/>
          </p:cNvSpPr>
          <p:nvPr/>
        </p:nvSpPr>
        <p:spPr bwMode="auto">
          <a:xfrm>
            <a:off x="139700" y="149225"/>
            <a:ext cx="883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b="1" u="sng">
                <a:latin typeface="Verdana" pitchFamily="34" charset="0"/>
              </a:rPr>
              <a:t>Definitions/Notes:</a:t>
            </a:r>
          </a:p>
        </p:txBody>
      </p:sp>
      <p:sp>
        <p:nvSpPr>
          <p:cNvPr id="2059" name="Text Box 11"/>
          <p:cNvSpPr txBox="1">
            <a:spLocks noChangeArrowheads="1"/>
          </p:cNvSpPr>
          <p:nvPr/>
        </p:nvSpPr>
        <p:spPr bwMode="auto">
          <a:xfrm>
            <a:off x="304800" y="685800"/>
            <a:ext cx="861060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dirty="0">
                <a:latin typeface="Verdana" pitchFamily="34" charset="0"/>
              </a:rPr>
              <a:t>Each constraint of a problem represents a “</a:t>
            </a:r>
            <a:r>
              <a:rPr lang="en-US" sz="2000" b="1" dirty="0" err="1">
                <a:latin typeface="Verdana" pitchFamily="34" charset="0"/>
              </a:rPr>
              <a:t>halfspace</a:t>
            </a:r>
            <a:r>
              <a:rPr lang="en-US" sz="2000" b="1" dirty="0">
                <a:latin typeface="Verdana" pitchFamily="34" charset="0"/>
              </a:rPr>
              <a:t>” (including each non-negativity constraint).</a:t>
            </a:r>
            <a:br>
              <a:rPr lang="en-US" sz="2000" b="1" dirty="0">
                <a:latin typeface="Verdana" pitchFamily="34" charset="0"/>
              </a:rPr>
            </a:br>
            <a:br>
              <a:rPr lang="en-US" sz="2000" b="1" dirty="0">
                <a:latin typeface="Verdana" pitchFamily="34" charset="0"/>
              </a:rPr>
            </a:br>
            <a:r>
              <a:rPr lang="en-US" sz="2000" b="1" dirty="0">
                <a:latin typeface="Verdana" pitchFamily="34" charset="0"/>
              </a:rPr>
              <a:t>For example:  x</a:t>
            </a:r>
            <a:r>
              <a:rPr lang="en-US" sz="2000" b="1" baseline="-25000" dirty="0">
                <a:latin typeface="Verdana" pitchFamily="34" charset="0"/>
              </a:rPr>
              <a:t>1</a:t>
            </a:r>
            <a:r>
              <a:rPr lang="en-US" sz="2000" b="1" dirty="0">
                <a:latin typeface="Verdana" pitchFamily="34" charset="0"/>
              </a:rPr>
              <a:t>+x</a:t>
            </a:r>
            <a:r>
              <a:rPr lang="en-US" sz="2000" b="1" baseline="-25000" dirty="0">
                <a:latin typeface="Verdana" pitchFamily="34" charset="0"/>
              </a:rPr>
              <a:t>2</a:t>
            </a:r>
            <a:r>
              <a:rPr lang="en-US" sz="2000" b="1" dirty="0">
                <a:latin typeface="Verdana" pitchFamily="34" charset="0"/>
              </a:rPr>
              <a:t> = 4 splits the region into two spaces,</a:t>
            </a:r>
            <a:br>
              <a:rPr lang="en-US" sz="2000" b="1" dirty="0">
                <a:latin typeface="Verdana" pitchFamily="34" charset="0"/>
              </a:rPr>
            </a:br>
            <a:r>
              <a:rPr lang="en-US" sz="2000" b="1" dirty="0">
                <a:latin typeface="Verdana" pitchFamily="34" charset="0"/>
              </a:rPr>
              <a:t>the regions x</a:t>
            </a:r>
            <a:r>
              <a:rPr lang="en-US" sz="2000" b="1" baseline="-25000" dirty="0">
                <a:latin typeface="Verdana" pitchFamily="34" charset="0"/>
              </a:rPr>
              <a:t>1</a:t>
            </a:r>
            <a:r>
              <a:rPr lang="en-US" sz="2000" b="1" dirty="0">
                <a:latin typeface="Verdana" pitchFamily="34" charset="0"/>
              </a:rPr>
              <a:t>+x</a:t>
            </a:r>
            <a:r>
              <a:rPr lang="en-US" sz="2000" b="1" baseline="-25000" dirty="0">
                <a:latin typeface="Verdana" pitchFamily="34" charset="0"/>
              </a:rPr>
              <a:t>2</a:t>
            </a:r>
            <a:r>
              <a:rPr lang="en-US" sz="2000" b="1" dirty="0">
                <a:latin typeface="Verdana" pitchFamily="34" charset="0"/>
              </a:rPr>
              <a:t>&gt;4 and x</a:t>
            </a:r>
            <a:r>
              <a:rPr lang="en-US" sz="2000" b="1" baseline="-25000" dirty="0">
                <a:latin typeface="Verdana" pitchFamily="34" charset="0"/>
              </a:rPr>
              <a:t>1</a:t>
            </a:r>
            <a:r>
              <a:rPr lang="en-US" sz="2000" b="1" dirty="0">
                <a:latin typeface="Verdana" pitchFamily="34" charset="0"/>
              </a:rPr>
              <a:t>+x</a:t>
            </a:r>
            <a:r>
              <a:rPr lang="en-US" sz="2000" b="1" baseline="-25000" dirty="0">
                <a:latin typeface="Verdana" pitchFamily="34" charset="0"/>
              </a:rPr>
              <a:t>2</a:t>
            </a:r>
            <a:r>
              <a:rPr lang="en-US" sz="2000" b="1" dirty="0">
                <a:latin typeface="Verdana" pitchFamily="34" charset="0"/>
              </a:rPr>
              <a:t>&lt;4.</a:t>
            </a:r>
            <a:br>
              <a:rPr lang="en-US" sz="2000" b="1" dirty="0">
                <a:latin typeface="Verdana" pitchFamily="34" charset="0"/>
              </a:rPr>
            </a:br>
            <a:br>
              <a:rPr lang="en-US" sz="2000" b="1" dirty="0">
                <a:latin typeface="Verdana" pitchFamily="34" charset="0"/>
              </a:rPr>
            </a:br>
            <a:r>
              <a:rPr lang="en-US" sz="2000" b="1" dirty="0">
                <a:latin typeface="Verdana" pitchFamily="34" charset="0"/>
              </a:rPr>
              <a:t>The feasible region of an LP is the intersection of the </a:t>
            </a:r>
            <a:r>
              <a:rPr lang="en-US" sz="2000" b="1" dirty="0" err="1">
                <a:latin typeface="Verdana" pitchFamily="34" charset="0"/>
              </a:rPr>
              <a:t>halfspaces</a:t>
            </a:r>
            <a:r>
              <a:rPr lang="en-US" sz="2000" b="1" dirty="0">
                <a:latin typeface="Verdana" pitchFamily="34" charset="0"/>
              </a:rPr>
              <a:t>.  This region will always be a convex set (since we are dealing with linear constraints).</a:t>
            </a:r>
            <a:br>
              <a:rPr lang="en-US" sz="2000" b="1" dirty="0">
                <a:latin typeface="Verdana" pitchFamily="34" charset="0"/>
              </a:rPr>
            </a:br>
            <a:br>
              <a:rPr lang="en-US" sz="2000" b="1" dirty="0">
                <a:latin typeface="Verdana" pitchFamily="34" charset="0"/>
              </a:rPr>
            </a:br>
            <a:r>
              <a:rPr lang="en-US" sz="2000" b="1" dirty="0">
                <a:latin typeface="Verdana" pitchFamily="34" charset="0"/>
              </a:rPr>
              <a:t>Convex Set:  if two points are in the set, the line segment adjoining those two points is also in the set.</a:t>
            </a:r>
          </a:p>
        </p:txBody>
      </p:sp>
      <p:sp>
        <p:nvSpPr>
          <p:cNvPr id="2062" name="Oval 14"/>
          <p:cNvSpPr>
            <a:spLocks noChangeArrowheads="1"/>
          </p:cNvSpPr>
          <p:nvPr/>
        </p:nvSpPr>
        <p:spPr bwMode="auto">
          <a:xfrm>
            <a:off x="533400" y="5181600"/>
            <a:ext cx="1219200" cy="9906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3" name="Text Box 15"/>
          <p:cNvSpPr txBox="1">
            <a:spLocks noChangeArrowheads="1"/>
          </p:cNvSpPr>
          <p:nvPr/>
        </p:nvSpPr>
        <p:spPr bwMode="auto">
          <a:xfrm>
            <a:off x="381000" y="4724400"/>
            <a:ext cx="289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b="1" u="sng">
                <a:latin typeface="Verdana" pitchFamily="34" charset="0"/>
              </a:rPr>
              <a:t>Convex:</a:t>
            </a:r>
          </a:p>
        </p:txBody>
      </p:sp>
      <p:sp>
        <p:nvSpPr>
          <p:cNvPr id="2064" name="Line 16"/>
          <p:cNvSpPr>
            <a:spLocks noChangeShapeType="1"/>
          </p:cNvSpPr>
          <p:nvPr/>
        </p:nvSpPr>
        <p:spPr bwMode="auto">
          <a:xfrm flipH="1">
            <a:off x="2057400" y="5410200"/>
            <a:ext cx="228600" cy="1066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5" name="Line 17"/>
          <p:cNvSpPr>
            <a:spLocks noChangeShapeType="1"/>
          </p:cNvSpPr>
          <p:nvPr/>
        </p:nvSpPr>
        <p:spPr bwMode="auto">
          <a:xfrm>
            <a:off x="2286000" y="5410200"/>
            <a:ext cx="838200" cy="457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6" name="Line 18"/>
          <p:cNvSpPr>
            <a:spLocks noChangeShapeType="1"/>
          </p:cNvSpPr>
          <p:nvPr/>
        </p:nvSpPr>
        <p:spPr bwMode="auto">
          <a:xfrm flipV="1">
            <a:off x="2057400" y="5867400"/>
            <a:ext cx="1066800" cy="609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7" name="Text Box 19"/>
          <p:cNvSpPr txBox="1">
            <a:spLocks noChangeArrowheads="1"/>
          </p:cNvSpPr>
          <p:nvPr/>
        </p:nvSpPr>
        <p:spPr bwMode="auto">
          <a:xfrm>
            <a:off x="4572000" y="4800600"/>
            <a:ext cx="289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b="1" u="sng">
                <a:latin typeface="Verdana" pitchFamily="34" charset="0"/>
              </a:rPr>
              <a:t>Not Convex:</a:t>
            </a:r>
          </a:p>
        </p:txBody>
      </p:sp>
      <p:sp>
        <p:nvSpPr>
          <p:cNvPr id="2068" name="AutoShape 20"/>
          <p:cNvSpPr>
            <a:spLocks noChangeArrowheads="1"/>
          </p:cNvSpPr>
          <p:nvPr/>
        </p:nvSpPr>
        <p:spPr bwMode="auto">
          <a:xfrm>
            <a:off x="4876800" y="5334000"/>
            <a:ext cx="1066800" cy="838200"/>
          </a:xfrm>
          <a:prstGeom prst="star5">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9" name="AutoShape 21"/>
          <p:cNvSpPr>
            <a:spLocks noChangeArrowheads="1"/>
          </p:cNvSpPr>
          <p:nvPr/>
        </p:nvSpPr>
        <p:spPr bwMode="auto">
          <a:xfrm>
            <a:off x="6324600" y="5334000"/>
            <a:ext cx="1066800" cy="990600"/>
          </a:xfrm>
          <a:custGeom>
            <a:avLst/>
            <a:gdLst>
              <a:gd name="G0" fmla="+- 7843 0 0"/>
              <a:gd name="G1" fmla="+- 21600 0 7843"/>
              <a:gd name="G2" fmla="+- 21600 0 7843"/>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7843" y="10800"/>
                </a:moveTo>
                <a:cubicBezTo>
                  <a:pt x="7843" y="12433"/>
                  <a:pt x="9167" y="13757"/>
                  <a:pt x="10800" y="13757"/>
                </a:cubicBezTo>
                <a:cubicBezTo>
                  <a:pt x="12433" y="13757"/>
                  <a:pt x="13757" y="12433"/>
                  <a:pt x="13757" y="10800"/>
                </a:cubicBezTo>
                <a:cubicBezTo>
                  <a:pt x="13757" y="9167"/>
                  <a:pt x="12433" y="7843"/>
                  <a:pt x="10800" y="7843"/>
                </a:cubicBezTo>
                <a:cubicBezTo>
                  <a:pt x="9167" y="7843"/>
                  <a:pt x="7843" y="9167"/>
                  <a:pt x="7843" y="10800"/>
                </a:cubicBezTo>
                <a:close/>
              </a:path>
            </a:pathLst>
          </a:custGeom>
          <a:solidFill>
            <a:srgbClr val="C0C0C0"/>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0" name="Line 22"/>
          <p:cNvSpPr>
            <a:spLocks noChangeShapeType="1"/>
          </p:cNvSpPr>
          <p:nvPr/>
        </p:nvSpPr>
        <p:spPr bwMode="auto">
          <a:xfrm flipV="1">
            <a:off x="838200" y="53340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1" name="Line 23"/>
          <p:cNvSpPr>
            <a:spLocks noChangeShapeType="1"/>
          </p:cNvSpPr>
          <p:nvPr/>
        </p:nvSpPr>
        <p:spPr bwMode="auto">
          <a:xfrm flipH="1">
            <a:off x="2362200" y="58674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2" name="Line 24"/>
          <p:cNvSpPr>
            <a:spLocks noChangeShapeType="1"/>
          </p:cNvSpPr>
          <p:nvPr/>
        </p:nvSpPr>
        <p:spPr bwMode="auto">
          <a:xfrm>
            <a:off x="838200" y="5486400"/>
            <a:ext cx="609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3" name="Line 25"/>
          <p:cNvSpPr>
            <a:spLocks noChangeShapeType="1"/>
          </p:cNvSpPr>
          <p:nvPr/>
        </p:nvSpPr>
        <p:spPr bwMode="auto">
          <a:xfrm>
            <a:off x="2438400" y="5715000"/>
            <a:ext cx="76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4" name="Line 26"/>
          <p:cNvSpPr>
            <a:spLocks noChangeShapeType="1"/>
          </p:cNvSpPr>
          <p:nvPr/>
        </p:nvSpPr>
        <p:spPr bwMode="auto">
          <a:xfrm>
            <a:off x="6781800" y="5562600"/>
            <a:ext cx="1524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5" name="Line 27"/>
          <p:cNvSpPr>
            <a:spLocks noChangeShapeType="1"/>
          </p:cNvSpPr>
          <p:nvPr/>
        </p:nvSpPr>
        <p:spPr bwMode="auto">
          <a:xfrm flipH="1">
            <a:off x="5029200" y="5486400"/>
            <a:ext cx="3810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1384300" y="76200"/>
            <a:ext cx="6337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000" b="1" u="sng">
                <a:latin typeface="Verdana" pitchFamily="34" charset="0"/>
              </a:rPr>
              <a:t>Standard Format of a Linear Program</a:t>
            </a:r>
          </a:p>
        </p:txBody>
      </p:sp>
      <p:sp>
        <p:nvSpPr>
          <p:cNvPr id="3075" name="Text Box 4"/>
          <p:cNvSpPr txBox="1">
            <a:spLocks noChangeArrowheads="1"/>
          </p:cNvSpPr>
          <p:nvPr/>
        </p:nvSpPr>
        <p:spPr bwMode="auto">
          <a:xfrm>
            <a:off x="63500" y="609600"/>
            <a:ext cx="8991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b="1">
                <a:latin typeface="Verdana" pitchFamily="34" charset="0"/>
              </a:rPr>
              <a:t>This is the format that must be used in order to apply the simplex method.</a:t>
            </a:r>
          </a:p>
        </p:txBody>
      </p:sp>
      <p:sp>
        <p:nvSpPr>
          <p:cNvPr id="3076" name="Text Box 6"/>
          <p:cNvSpPr txBox="1">
            <a:spLocks noChangeArrowheads="1"/>
          </p:cNvSpPr>
          <p:nvPr/>
        </p:nvSpPr>
        <p:spPr bwMode="auto">
          <a:xfrm>
            <a:off x="457200" y="1828800"/>
            <a:ext cx="8077200"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latin typeface="Verdana" pitchFamily="34" charset="0"/>
              </a:rPr>
              <a:t>Constraints:	</a:t>
            </a:r>
            <a:r>
              <a:rPr lang="en-US" b="1" u="sng">
                <a:latin typeface="Verdana" pitchFamily="34" charset="0"/>
              </a:rPr>
              <a:t>should be equations</a:t>
            </a:r>
            <a:r>
              <a:rPr lang="en-US" b="1">
                <a:latin typeface="Verdana" pitchFamily="34" charset="0"/>
              </a:rPr>
              <a:t> (i.e., = constraints)</a:t>
            </a:r>
          </a:p>
          <a:p>
            <a:pPr eaLnBrk="1" hangingPunct="1">
              <a:spcBef>
                <a:spcPct val="50000"/>
              </a:spcBef>
            </a:pPr>
            <a:r>
              <a:rPr lang="en-US" b="1">
                <a:latin typeface="Verdana" pitchFamily="34" charset="0"/>
              </a:rPr>
              <a:t>		(e.g., 3x</a:t>
            </a:r>
            <a:r>
              <a:rPr lang="en-US" b="1" baseline="-25000">
                <a:latin typeface="Verdana" pitchFamily="34" charset="0"/>
              </a:rPr>
              <a:t>1</a:t>
            </a:r>
            <a:r>
              <a:rPr lang="en-US" b="1">
                <a:latin typeface="Verdana" pitchFamily="34" charset="0"/>
              </a:rPr>
              <a:t> + 4x</a:t>
            </a:r>
            <a:r>
              <a:rPr lang="en-US" b="1" baseline="-25000">
                <a:latin typeface="Verdana" pitchFamily="34" charset="0"/>
              </a:rPr>
              <a:t>2</a:t>
            </a:r>
            <a:r>
              <a:rPr lang="en-US" b="1">
                <a:latin typeface="Verdana" pitchFamily="34" charset="0"/>
              </a:rPr>
              <a:t> = 5)</a:t>
            </a:r>
          </a:p>
          <a:p>
            <a:pPr eaLnBrk="1" hangingPunct="1">
              <a:spcBef>
                <a:spcPct val="50000"/>
              </a:spcBef>
            </a:pPr>
            <a:r>
              <a:rPr lang="en-US" b="1">
                <a:latin typeface="Verdana" pitchFamily="34" charset="0"/>
              </a:rPr>
              <a:t>Variables:	</a:t>
            </a:r>
            <a:r>
              <a:rPr lang="en-US" b="1" u="sng">
                <a:latin typeface="Verdana" pitchFamily="34" charset="0"/>
              </a:rPr>
              <a:t>all non-negative</a:t>
            </a:r>
            <a:r>
              <a:rPr lang="en-US" b="1">
                <a:latin typeface="Verdana" pitchFamily="34" charset="0"/>
              </a:rPr>
              <a:t> (i.e., variables ≥ 0)</a:t>
            </a:r>
            <a:endParaRPr lang="en-US" b="1" u="sng">
              <a:latin typeface="Verdana" pitchFamily="34" charset="0"/>
            </a:endParaRPr>
          </a:p>
        </p:txBody>
      </p:sp>
      <p:sp>
        <p:nvSpPr>
          <p:cNvPr id="3077" name="AutoShape 11"/>
          <p:cNvSpPr>
            <a:spLocks noChangeArrowheads="1"/>
          </p:cNvSpPr>
          <p:nvPr/>
        </p:nvSpPr>
        <p:spPr bwMode="auto">
          <a:xfrm rot="5400000">
            <a:off x="7620000" y="990600"/>
            <a:ext cx="304800" cy="304800"/>
          </a:xfrm>
          <a:prstGeom prst="rightArrow">
            <a:avLst>
              <a:gd name="adj1" fmla="val 50000"/>
              <a:gd name="adj2" fmla="val 6041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8" name="Text Box 12"/>
          <p:cNvSpPr txBox="1">
            <a:spLocks noChangeArrowheads="1"/>
          </p:cNvSpPr>
          <p:nvPr/>
        </p:nvSpPr>
        <p:spPr bwMode="auto">
          <a:xfrm>
            <a:off x="6553200" y="1309688"/>
            <a:ext cx="2362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b="1">
                <a:latin typeface="Verdana" pitchFamily="34" charset="0"/>
              </a:rPr>
              <a:t>will discuss later</a:t>
            </a:r>
          </a:p>
        </p:txBody>
      </p:sp>
      <p:sp>
        <p:nvSpPr>
          <p:cNvPr id="3079" name="Text Box 15"/>
          <p:cNvSpPr txBox="1">
            <a:spLocks noChangeArrowheads="1"/>
          </p:cNvSpPr>
          <p:nvPr/>
        </p:nvSpPr>
        <p:spPr bwMode="auto">
          <a:xfrm>
            <a:off x="1384300" y="3671888"/>
            <a:ext cx="6337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000" b="1" u="sng">
                <a:latin typeface="Verdana" pitchFamily="34" charset="0"/>
              </a:rPr>
              <a:t>Canonical Format</a:t>
            </a:r>
          </a:p>
        </p:txBody>
      </p:sp>
      <p:sp>
        <p:nvSpPr>
          <p:cNvPr id="3080" name="Text Box 16"/>
          <p:cNvSpPr txBox="1">
            <a:spLocks noChangeArrowheads="1"/>
          </p:cNvSpPr>
          <p:nvPr/>
        </p:nvSpPr>
        <p:spPr bwMode="auto">
          <a:xfrm>
            <a:off x="63500" y="4205288"/>
            <a:ext cx="8991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b="1">
                <a:latin typeface="Verdana" pitchFamily="34" charset="0"/>
              </a:rPr>
              <a:t>This format is used to develop duality relationships (covered later).</a:t>
            </a:r>
          </a:p>
        </p:txBody>
      </p:sp>
      <p:sp>
        <p:nvSpPr>
          <p:cNvPr id="3081" name="Text Box 17"/>
          <p:cNvSpPr txBox="1">
            <a:spLocks noChangeArrowheads="1"/>
          </p:cNvSpPr>
          <p:nvPr/>
        </p:nvSpPr>
        <p:spPr bwMode="auto">
          <a:xfrm>
            <a:off x="228600" y="4648200"/>
            <a:ext cx="4267200"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u="sng">
                <a:latin typeface="Verdana" pitchFamily="34" charset="0"/>
              </a:rPr>
              <a:t>Min Problem</a:t>
            </a:r>
            <a:endParaRPr lang="en-US" b="1">
              <a:latin typeface="Verdana" pitchFamily="34" charset="0"/>
            </a:endParaRPr>
          </a:p>
          <a:p>
            <a:pPr eaLnBrk="1" hangingPunct="1">
              <a:spcBef>
                <a:spcPct val="50000"/>
              </a:spcBef>
            </a:pPr>
            <a:r>
              <a:rPr lang="en-US" b="1">
                <a:latin typeface="Verdana" pitchFamily="34" charset="0"/>
              </a:rPr>
              <a:t>Constraints	≥</a:t>
            </a:r>
          </a:p>
          <a:p>
            <a:pPr eaLnBrk="1" hangingPunct="1">
              <a:spcBef>
                <a:spcPct val="50000"/>
              </a:spcBef>
            </a:pPr>
            <a:r>
              <a:rPr lang="en-US" b="1">
                <a:latin typeface="Verdana" pitchFamily="34" charset="0"/>
              </a:rPr>
              <a:t>Variables	non-negative</a:t>
            </a:r>
            <a:endParaRPr lang="en-US" b="1" u="sng">
              <a:latin typeface="Verdana" pitchFamily="34" charset="0"/>
            </a:endParaRPr>
          </a:p>
        </p:txBody>
      </p:sp>
      <p:sp>
        <p:nvSpPr>
          <p:cNvPr id="3082" name="Text Box 18"/>
          <p:cNvSpPr txBox="1">
            <a:spLocks noChangeArrowheads="1"/>
          </p:cNvSpPr>
          <p:nvPr/>
        </p:nvSpPr>
        <p:spPr bwMode="auto">
          <a:xfrm>
            <a:off x="4572000" y="4648200"/>
            <a:ext cx="4267200"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u="sng">
                <a:latin typeface="Verdana" pitchFamily="34" charset="0"/>
              </a:rPr>
              <a:t>Max Problem</a:t>
            </a:r>
            <a:endParaRPr lang="en-US" b="1">
              <a:latin typeface="Verdana" pitchFamily="34" charset="0"/>
            </a:endParaRPr>
          </a:p>
          <a:p>
            <a:pPr eaLnBrk="1" hangingPunct="1">
              <a:spcBef>
                <a:spcPct val="50000"/>
              </a:spcBef>
            </a:pPr>
            <a:r>
              <a:rPr lang="en-US" b="1">
                <a:latin typeface="Verdana" pitchFamily="34" charset="0"/>
              </a:rPr>
              <a:t>Constraints	≤</a:t>
            </a:r>
          </a:p>
          <a:p>
            <a:pPr eaLnBrk="1" hangingPunct="1">
              <a:spcBef>
                <a:spcPct val="50000"/>
              </a:spcBef>
            </a:pPr>
            <a:r>
              <a:rPr lang="en-US" b="1">
                <a:latin typeface="Verdana" pitchFamily="34" charset="0"/>
              </a:rPr>
              <a:t>Variables	non-negative</a:t>
            </a:r>
            <a:endParaRPr lang="en-US" b="1" u="sng">
              <a:latin typeface="Verdana" pitchFamily="34" charset="0"/>
            </a:endParaRPr>
          </a:p>
        </p:txBody>
      </p:sp>
      <p:sp>
        <p:nvSpPr>
          <p:cNvPr id="3083" name="Line 19"/>
          <p:cNvSpPr>
            <a:spLocks noChangeShapeType="1"/>
          </p:cNvSpPr>
          <p:nvPr/>
        </p:nvSpPr>
        <p:spPr bwMode="auto">
          <a:xfrm>
            <a:off x="0" y="3416300"/>
            <a:ext cx="9144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4" name="Slide Number Placeholder 1"/>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CB6B24B-56FF-4526-8131-DBDE2D1B032C}" type="slidenum">
              <a:rPr lang="en-US"/>
              <a:pPr eaLnBrk="1" hangingPunct="1"/>
              <a:t>20</a:t>
            </a:fld>
            <a:endParaRPr lang="en-US"/>
          </a:p>
        </p:txBody>
      </p:sp>
    </p:spTree>
    <p:extLst>
      <p:ext uri="{BB962C8B-B14F-4D97-AF65-F5344CB8AC3E}">
        <p14:creationId xmlns:p14="http://schemas.microsoft.com/office/powerpoint/2010/main" val="761408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0" y="76200"/>
            <a:ext cx="914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b="1" u="sng">
                <a:latin typeface="Verdana" pitchFamily="34" charset="0"/>
              </a:rPr>
              <a:t>Relationship Between Minimization and Maximization Problems</a:t>
            </a:r>
          </a:p>
        </p:txBody>
      </p:sp>
      <p:pic>
        <p:nvPicPr>
          <p:cNvPr id="4099" name="Picture 8"/>
          <p:cNvPicPr>
            <a:picLocks noChangeAspect="1" noChangeArrowheads="1"/>
          </p:cNvPicPr>
          <p:nvPr/>
        </p:nvPicPr>
        <p:blipFill>
          <a:blip r:embed="rId2">
            <a:extLst>
              <a:ext uri="{28A0092B-C50C-407E-A947-70E740481C1C}">
                <a14:useLocalDpi xmlns:a14="http://schemas.microsoft.com/office/drawing/2010/main" val="0"/>
              </a:ext>
            </a:extLst>
          </a:blip>
          <a:srcRect l="11719" t="24785" r="39908" b="10710"/>
          <a:stretch>
            <a:fillRect/>
          </a:stretch>
        </p:blipFill>
        <p:spPr bwMode="auto">
          <a:xfrm>
            <a:off x="152400" y="457200"/>
            <a:ext cx="62484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00" name="Text Box 9"/>
          <p:cNvSpPr txBox="1">
            <a:spLocks noChangeArrowheads="1"/>
          </p:cNvSpPr>
          <p:nvPr/>
        </p:nvSpPr>
        <p:spPr bwMode="auto">
          <a:xfrm>
            <a:off x="3657600" y="2209800"/>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latin typeface="Verdana" pitchFamily="34" charset="0"/>
              </a:rPr>
              <a:t>x</a:t>
            </a:r>
            <a:r>
              <a:rPr lang="en-US" b="1" baseline="-25000">
                <a:latin typeface="Verdana" pitchFamily="34" charset="0"/>
              </a:rPr>
              <a:t>1</a:t>
            </a:r>
            <a:r>
              <a:rPr lang="en-US" b="1">
                <a:latin typeface="Verdana" pitchFamily="34" charset="0"/>
              </a:rPr>
              <a:t> = 4, x</a:t>
            </a:r>
            <a:r>
              <a:rPr lang="en-US" b="1" baseline="-25000">
                <a:latin typeface="Verdana" pitchFamily="34" charset="0"/>
              </a:rPr>
              <a:t>2</a:t>
            </a:r>
            <a:r>
              <a:rPr lang="en-US" b="1">
                <a:latin typeface="Verdana" pitchFamily="34" charset="0"/>
              </a:rPr>
              <a:t> = 3</a:t>
            </a:r>
          </a:p>
        </p:txBody>
      </p:sp>
      <p:sp>
        <p:nvSpPr>
          <p:cNvPr id="4101" name="Text Box 10"/>
          <p:cNvSpPr txBox="1">
            <a:spLocks noChangeArrowheads="1"/>
          </p:cNvSpPr>
          <p:nvPr/>
        </p:nvSpPr>
        <p:spPr bwMode="auto">
          <a:xfrm>
            <a:off x="6248400" y="2757488"/>
            <a:ext cx="2209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latin typeface="Verdana" pitchFamily="34" charset="0"/>
              </a:rPr>
              <a:t>7</a:t>
            </a:r>
          </a:p>
        </p:txBody>
      </p:sp>
      <p:sp>
        <p:nvSpPr>
          <p:cNvPr id="4102" name="Text Box 11"/>
          <p:cNvSpPr txBox="1">
            <a:spLocks noChangeArrowheads="1"/>
          </p:cNvSpPr>
          <p:nvPr/>
        </p:nvSpPr>
        <p:spPr bwMode="auto">
          <a:xfrm>
            <a:off x="2362200" y="4129088"/>
            <a:ext cx="2209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latin typeface="Verdana" pitchFamily="34" charset="0"/>
              </a:rPr>
              <a:t>-(x</a:t>
            </a:r>
            <a:r>
              <a:rPr lang="en-US" b="1" baseline="-25000">
                <a:latin typeface="Verdana" pitchFamily="34" charset="0"/>
              </a:rPr>
              <a:t>1</a:t>
            </a:r>
            <a:r>
              <a:rPr lang="en-US" b="1">
                <a:latin typeface="Verdana" pitchFamily="34" charset="0"/>
              </a:rPr>
              <a:t> + x</a:t>
            </a:r>
            <a:r>
              <a:rPr lang="en-US" b="1" baseline="-25000">
                <a:latin typeface="Verdana" pitchFamily="34" charset="0"/>
              </a:rPr>
              <a:t>2</a:t>
            </a:r>
            <a:r>
              <a:rPr lang="en-US" b="1">
                <a:latin typeface="Verdana" pitchFamily="34" charset="0"/>
              </a:rPr>
              <a:t>)</a:t>
            </a:r>
          </a:p>
        </p:txBody>
      </p:sp>
      <p:sp>
        <p:nvSpPr>
          <p:cNvPr id="4103" name="Text Box 12"/>
          <p:cNvSpPr txBox="1">
            <a:spLocks noChangeArrowheads="1"/>
          </p:cNvSpPr>
          <p:nvPr/>
        </p:nvSpPr>
        <p:spPr bwMode="auto">
          <a:xfrm>
            <a:off x="1600200" y="41544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latin typeface="Verdana" pitchFamily="34" charset="0"/>
              </a:rPr>
              <a:t>-</a:t>
            </a:r>
          </a:p>
        </p:txBody>
      </p:sp>
      <p:sp>
        <p:nvSpPr>
          <p:cNvPr id="4104" name="Text Box 13"/>
          <p:cNvSpPr txBox="1">
            <a:spLocks noChangeArrowheads="1"/>
          </p:cNvSpPr>
          <p:nvPr/>
        </p:nvSpPr>
        <p:spPr bwMode="auto">
          <a:xfrm>
            <a:off x="3962400" y="4800600"/>
            <a:ext cx="4572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latin typeface="Verdana" pitchFamily="34" charset="0"/>
              </a:rPr>
              <a:t>Solution:  x</a:t>
            </a:r>
            <a:r>
              <a:rPr lang="en-US" b="1" baseline="-25000">
                <a:latin typeface="Verdana" pitchFamily="34" charset="0"/>
              </a:rPr>
              <a:t>1</a:t>
            </a:r>
            <a:r>
              <a:rPr lang="en-US" b="1">
                <a:latin typeface="Verdana" pitchFamily="34" charset="0"/>
              </a:rPr>
              <a:t> = 4, x</a:t>
            </a:r>
            <a:r>
              <a:rPr lang="en-US" b="1" baseline="-25000">
                <a:latin typeface="Verdana" pitchFamily="34" charset="0"/>
              </a:rPr>
              <a:t>2</a:t>
            </a:r>
            <a:r>
              <a:rPr lang="en-US" b="1">
                <a:latin typeface="Verdana" pitchFamily="34" charset="0"/>
              </a:rPr>
              <a:t> = 3</a:t>
            </a:r>
            <a:br>
              <a:rPr lang="en-US" b="1">
                <a:latin typeface="Verdana" pitchFamily="34" charset="0"/>
              </a:rPr>
            </a:br>
            <a:r>
              <a:rPr lang="en-US" b="1">
                <a:latin typeface="Verdana" pitchFamily="34" charset="0"/>
              </a:rPr>
              <a:t>Objective Value = -(-7) = 7</a:t>
            </a:r>
          </a:p>
        </p:txBody>
      </p:sp>
      <p:sp>
        <p:nvSpPr>
          <p:cNvPr id="4105" name="Text Box 14"/>
          <p:cNvSpPr txBox="1">
            <a:spLocks noChangeArrowheads="1"/>
          </p:cNvSpPr>
          <p:nvPr/>
        </p:nvSpPr>
        <p:spPr bwMode="auto">
          <a:xfrm>
            <a:off x="4572000" y="6121400"/>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latin typeface="Verdana" pitchFamily="34" charset="0"/>
              </a:rPr>
              <a:t>- Minimum</a:t>
            </a:r>
          </a:p>
        </p:txBody>
      </p:sp>
      <p:graphicFrame>
        <p:nvGraphicFramePr>
          <p:cNvPr id="4106" name="Object 15"/>
          <p:cNvGraphicFramePr>
            <a:graphicFrameLocks noChangeAspect="1"/>
          </p:cNvGraphicFramePr>
          <p:nvPr/>
        </p:nvGraphicFramePr>
        <p:xfrm>
          <a:off x="6096000" y="5911850"/>
          <a:ext cx="1066800" cy="793750"/>
        </p:xfrm>
        <a:graphic>
          <a:graphicData uri="http://schemas.openxmlformats.org/presentationml/2006/ole">
            <mc:AlternateContent xmlns:mc="http://schemas.openxmlformats.org/markup-compatibility/2006">
              <mc:Choice xmlns:v="urn:schemas-microsoft-com:vml" Requires="v">
                <p:oleObj name="Equation" r:id="rId3" imgW="596641" imgH="444307" progId="Equation.3">
                  <p:embed/>
                </p:oleObj>
              </mc:Choice>
              <mc:Fallback>
                <p:oleObj name="Equation" r:id="rId3" imgW="596641" imgH="44430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5911850"/>
                        <a:ext cx="1066800"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7" name="Slide Number Placeholder 1"/>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0629A64-E851-4FB4-82E1-91625BB43B31}" type="slidenum">
              <a:rPr lang="en-US"/>
              <a:pPr eaLnBrk="1" hangingPunct="1"/>
              <a:t>21</a:t>
            </a:fld>
            <a:endParaRPr lang="en-US"/>
          </a:p>
        </p:txBody>
      </p:sp>
    </p:spTree>
    <p:extLst>
      <p:ext uri="{BB962C8B-B14F-4D97-AF65-F5344CB8AC3E}">
        <p14:creationId xmlns:p14="http://schemas.microsoft.com/office/powerpoint/2010/main" val="766747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1"/>
          <p:cNvPicPr>
            <a:picLocks noChangeAspect="1" noChangeArrowheads="1"/>
          </p:cNvPicPr>
          <p:nvPr/>
        </p:nvPicPr>
        <p:blipFill>
          <a:blip r:embed="rId2">
            <a:extLst>
              <a:ext uri="{28A0092B-C50C-407E-A947-70E740481C1C}">
                <a14:useLocalDpi xmlns:a14="http://schemas.microsoft.com/office/drawing/2010/main" val="0"/>
              </a:ext>
            </a:extLst>
          </a:blip>
          <a:srcRect l="13281" t="23766" r="14844" b="34375"/>
          <a:stretch>
            <a:fillRect/>
          </a:stretch>
        </p:blipFill>
        <p:spPr bwMode="auto">
          <a:xfrm>
            <a:off x="241300" y="508000"/>
            <a:ext cx="8610600" cy="376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3" name="Text Box 2"/>
          <p:cNvSpPr txBox="1">
            <a:spLocks noChangeArrowheads="1"/>
          </p:cNvSpPr>
          <p:nvPr/>
        </p:nvSpPr>
        <p:spPr bwMode="auto">
          <a:xfrm>
            <a:off x="0" y="76200"/>
            <a:ext cx="914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b="1" u="sng">
                <a:latin typeface="Verdana" pitchFamily="34" charset="0"/>
              </a:rPr>
              <a:t>Converting Inequalities to Equations</a:t>
            </a:r>
          </a:p>
        </p:txBody>
      </p:sp>
      <p:sp>
        <p:nvSpPr>
          <p:cNvPr id="5124" name="Text Box 4"/>
          <p:cNvSpPr txBox="1">
            <a:spLocks noChangeArrowheads="1"/>
          </p:cNvSpPr>
          <p:nvPr/>
        </p:nvSpPr>
        <p:spPr bwMode="auto">
          <a:xfrm>
            <a:off x="838200" y="1600200"/>
            <a:ext cx="76200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latin typeface="Verdana" pitchFamily="34" charset="0"/>
              </a:rPr>
              <a:t>2x</a:t>
            </a:r>
            <a:r>
              <a:rPr lang="en-US" b="1" baseline="-25000">
                <a:latin typeface="Verdana" pitchFamily="34" charset="0"/>
              </a:rPr>
              <a:t>1</a:t>
            </a:r>
            <a:r>
              <a:rPr lang="en-US" b="1">
                <a:latin typeface="Verdana" pitchFamily="34" charset="0"/>
              </a:rPr>
              <a:t> + 3x</a:t>
            </a:r>
            <a:r>
              <a:rPr lang="en-US" b="1" baseline="-25000">
                <a:latin typeface="Verdana" pitchFamily="34" charset="0"/>
              </a:rPr>
              <a:t>2</a:t>
            </a:r>
            <a:r>
              <a:rPr lang="en-US" b="1">
                <a:latin typeface="Verdana" pitchFamily="34" charset="0"/>
              </a:rPr>
              <a:t> – 4x</a:t>
            </a:r>
            <a:r>
              <a:rPr lang="en-US" b="1" baseline="-25000">
                <a:latin typeface="Verdana" pitchFamily="34" charset="0"/>
              </a:rPr>
              <a:t>3</a:t>
            </a:r>
            <a:r>
              <a:rPr lang="en-US" b="1">
                <a:latin typeface="Verdana" pitchFamily="34" charset="0"/>
              </a:rPr>
              <a:t> + s</a:t>
            </a:r>
            <a:r>
              <a:rPr lang="en-US" b="1" baseline="-25000">
                <a:latin typeface="Verdana" pitchFamily="34" charset="0"/>
              </a:rPr>
              <a:t>1</a:t>
            </a:r>
            <a:r>
              <a:rPr lang="en-US" b="1">
                <a:latin typeface="Verdana" pitchFamily="34" charset="0"/>
              </a:rPr>
              <a:t> = 5;</a:t>
            </a:r>
            <a:br>
              <a:rPr lang="en-US" b="1">
                <a:latin typeface="Verdana" pitchFamily="34" charset="0"/>
              </a:rPr>
            </a:br>
            <a:br>
              <a:rPr lang="en-US" b="1">
                <a:latin typeface="Verdana" pitchFamily="34" charset="0"/>
              </a:rPr>
            </a:br>
            <a:r>
              <a:rPr lang="en-US" b="1">
                <a:latin typeface="Verdana" pitchFamily="34" charset="0"/>
              </a:rPr>
              <a:t>s</a:t>
            </a:r>
            <a:r>
              <a:rPr lang="en-US" b="1" baseline="-25000">
                <a:latin typeface="Verdana" pitchFamily="34" charset="0"/>
              </a:rPr>
              <a:t>1</a:t>
            </a:r>
            <a:r>
              <a:rPr lang="en-US" b="1">
                <a:latin typeface="Verdana" pitchFamily="34" charset="0"/>
              </a:rPr>
              <a:t> is non-negative variable called a slack variable</a:t>
            </a:r>
            <a:br>
              <a:rPr lang="en-US" b="1">
                <a:latin typeface="Verdana" pitchFamily="34" charset="0"/>
              </a:rPr>
            </a:br>
            <a:br>
              <a:rPr lang="en-US" b="1">
                <a:latin typeface="Verdana" pitchFamily="34" charset="0"/>
              </a:rPr>
            </a:br>
            <a:r>
              <a:rPr lang="en-US" b="1">
                <a:latin typeface="Verdana" pitchFamily="34" charset="0"/>
              </a:rPr>
              <a:t>For Example:</a:t>
            </a:r>
            <a:br>
              <a:rPr lang="en-US" b="1">
                <a:latin typeface="Verdana" pitchFamily="34" charset="0"/>
              </a:rPr>
            </a:br>
            <a:r>
              <a:rPr lang="en-US" b="1">
                <a:latin typeface="Verdana" pitchFamily="34" charset="0"/>
              </a:rPr>
              <a:t>x</a:t>
            </a:r>
            <a:r>
              <a:rPr lang="en-US" b="1" baseline="-25000">
                <a:latin typeface="Verdana" pitchFamily="34" charset="0"/>
              </a:rPr>
              <a:t>1</a:t>
            </a:r>
            <a:r>
              <a:rPr lang="en-US" b="1">
                <a:latin typeface="Verdana" pitchFamily="34" charset="0"/>
              </a:rPr>
              <a:t> = 1, x</a:t>
            </a:r>
            <a:r>
              <a:rPr lang="en-US" b="1" baseline="-25000">
                <a:latin typeface="Verdana" pitchFamily="34" charset="0"/>
              </a:rPr>
              <a:t>2</a:t>
            </a:r>
            <a:r>
              <a:rPr lang="en-US" b="1">
                <a:latin typeface="Verdana" pitchFamily="34" charset="0"/>
              </a:rPr>
              <a:t> = 1, x</a:t>
            </a:r>
            <a:r>
              <a:rPr lang="en-US" b="1" baseline="-25000">
                <a:latin typeface="Verdana" pitchFamily="34" charset="0"/>
              </a:rPr>
              <a:t>3</a:t>
            </a:r>
            <a:r>
              <a:rPr lang="en-US" b="1">
                <a:latin typeface="Verdana" pitchFamily="34" charset="0"/>
              </a:rPr>
              <a:t> = 2, s</a:t>
            </a:r>
            <a:r>
              <a:rPr lang="en-US" b="1" baseline="-25000">
                <a:latin typeface="Verdana" pitchFamily="34" charset="0"/>
              </a:rPr>
              <a:t>1</a:t>
            </a:r>
            <a:r>
              <a:rPr lang="en-US" b="1">
                <a:latin typeface="Verdana" pitchFamily="34" charset="0"/>
              </a:rPr>
              <a:t> = 8</a:t>
            </a:r>
          </a:p>
        </p:txBody>
      </p:sp>
      <p:sp>
        <p:nvSpPr>
          <p:cNvPr id="5125" name="Text Box 12"/>
          <p:cNvSpPr txBox="1">
            <a:spLocks noChangeArrowheads="1"/>
          </p:cNvSpPr>
          <p:nvPr/>
        </p:nvSpPr>
        <p:spPr bwMode="auto">
          <a:xfrm>
            <a:off x="914400" y="4114800"/>
            <a:ext cx="7620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latin typeface="Verdana" pitchFamily="34" charset="0"/>
              </a:rPr>
              <a:t>2x</a:t>
            </a:r>
            <a:r>
              <a:rPr lang="en-US" b="1" baseline="-25000">
                <a:latin typeface="Verdana" pitchFamily="34" charset="0"/>
              </a:rPr>
              <a:t>1</a:t>
            </a:r>
            <a:r>
              <a:rPr lang="en-US" b="1">
                <a:latin typeface="Verdana" pitchFamily="34" charset="0"/>
              </a:rPr>
              <a:t> + 3x</a:t>
            </a:r>
            <a:r>
              <a:rPr lang="en-US" b="1" baseline="-25000">
                <a:latin typeface="Verdana" pitchFamily="34" charset="0"/>
              </a:rPr>
              <a:t>2</a:t>
            </a:r>
            <a:r>
              <a:rPr lang="en-US" b="1">
                <a:latin typeface="Verdana" pitchFamily="34" charset="0"/>
              </a:rPr>
              <a:t> – 4x</a:t>
            </a:r>
            <a:r>
              <a:rPr lang="en-US" b="1" baseline="-25000">
                <a:latin typeface="Verdana" pitchFamily="34" charset="0"/>
              </a:rPr>
              <a:t>3</a:t>
            </a:r>
            <a:r>
              <a:rPr lang="en-US" b="1">
                <a:latin typeface="Verdana" pitchFamily="34" charset="0"/>
              </a:rPr>
              <a:t> – s</a:t>
            </a:r>
            <a:r>
              <a:rPr lang="en-US" b="1" baseline="-25000">
                <a:latin typeface="Verdana" pitchFamily="34" charset="0"/>
              </a:rPr>
              <a:t>2</a:t>
            </a:r>
            <a:r>
              <a:rPr lang="en-US" b="1">
                <a:latin typeface="Verdana" pitchFamily="34" charset="0"/>
              </a:rPr>
              <a:t> = 5;</a:t>
            </a:r>
            <a:br>
              <a:rPr lang="en-US" b="1">
                <a:latin typeface="Verdana" pitchFamily="34" charset="0"/>
              </a:rPr>
            </a:br>
            <a:br>
              <a:rPr lang="en-US" b="1">
                <a:latin typeface="Verdana" pitchFamily="34" charset="0"/>
              </a:rPr>
            </a:br>
            <a:r>
              <a:rPr lang="en-US" b="1">
                <a:latin typeface="Verdana" pitchFamily="34" charset="0"/>
              </a:rPr>
              <a:t>s</a:t>
            </a:r>
            <a:r>
              <a:rPr lang="en-US" b="1" baseline="-25000">
                <a:latin typeface="Verdana" pitchFamily="34" charset="0"/>
              </a:rPr>
              <a:t>2</a:t>
            </a:r>
            <a:r>
              <a:rPr lang="en-US" b="1">
                <a:latin typeface="Verdana" pitchFamily="34" charset="0"/>
              </a:rPr>
              <a:t> is non-negative variable called a surplus variable</a:t>
            </a:r>
          </a:p>
        </p:txBody>
      </p:sp>
      <p:sp>
        <p:nvSpPr>
          <p:cNvPr id="5126" name="Text Box 13"/>
          <p:cNvSpPr txBox="1">
            <a:spLocks noChangeArrowheads="1"/>
          </p:cNvSpPr>
          <p:nvPr/>
        </p:nvSpPr>
        <p:spPr bwMode="auto">
          <a:xfrm>
            <a:off x="571500" y="5181600"/>
            <a:ext cx="797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latin typeface="Verdana" pitchFamily="34" charset="0"/>
              </a:rPr>
              <a:t>If = constraint, convert into two constraints (both ≥and ≤).</a:t>
            </a:r>
          </a:p>
        </p:txBody>
      </p:sp>
      <p:sp>
        <p:nvSpPr>
          <p:cNvPr id="5127" name="Text Box 14"/>
          <p:cNvSpPr txBox="1">
            <a:spLocks noChangeArrowheads="1"/>
          </p:cNvSpPr>
          <p:nvPr/>
        </p:nvSpPr>
        <p:spPr bwMode="auto">
          <a:xfrm>
            <a:off x="685800" y="5486400"/>
            <a:ext cx="7620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latin typeface="Verdana" pitchFamily="34" charset="0"/>
              </a:rPr>
              <a:t>2x</a:t>
            </a:r>
            <a:r>
              <a:rPr lang="en-US" b="1" baseline="-25000">
                <a:latin typeface="Verdana" pitchFamily="34" charset="0"/>
              </a:rPr>
              <a:t>1</a:t>
            </a:r>
            <a:r>
              <a:rPr lang="en-US" b="1">
                <a:latin typeface="Verdana" pitchFamily="34" charset="0"/>
              </a:rPr>
              <a:t> + 3x</a:t>
            </a:r>
            <a:r>
              <a:rPr lang="en-US" b="1" baseline="-25000">
                <a:latin typeface="Verdana" pitchFamily="34" charset="0"/>
              </a:rPr>
              <a:t>2</a:t>
            </a:r>
            <a:r>
              <a:rPr lang="en-US" b="1">
                <a:latin typeface="Verdana" pitchFamily="34" charset="0"/>
              </a:rPr>
              <a:t> – 4x</a:t>
            </a:r>
            <a:r>
              <a:rPr lang="en-US" b="1" baseline="-25000">
                <a:latin typeface="Verdana" pitchFamily="34" charset="0"/>
              </a:rPr>
              <a:t>3</a:t>
            </a:r>
            <a:r>
              <a:rPr lang="en-US" b="1">
                <a:latin typeface="Verdana" pitchFamily="34" charset="0"/>
              </a:rPr>
              <a:t> = 5; convert to:</a:t>
            </a:r>
            <a:br>
              <a:rPr lang="en-US" b="1">
                <a:latin typeface="Verdana" pitchFamily="34" charset="0"/>
              </a:rPr>
            </a:br>
            <a:br>
              <a:rPr lang="en-US" b="1">
                <a:latin typeface="Verdana" pitchFamily="34" charset="0"/>
              </a:rPr>
            </a:br>
            <a:r>
              <a:rPr lang="en-US" b="1">
                <a:latin typeface="Verdana" pitchFamily="34" charset="0"/>
              </a:rPr>
              <a:t> 2x</a:t>
            </a:r>
            <a:r>
              <a:rPr lang="en-US" b="1" baseline="-25000">
                <a:latin typeface="Verdana" pitchFamily="34" charset="0"/>
              </a:rPr>
              <a:t>1</a:t>
            </a:r>
            <a:r>
              <a:rPr lang="en-US" b="1">
                <a:latin typeface="Verdana" pitchFamily="34" charset="0"/>
              </a:rPr>
              <a:t> + 3x</a:t>
            </a:r>
            <a:r>
              <a:rPr lang="en-US" b="1" baseline="-25000">
                <a:latin typeface="Verdana" pitchFamily="34" charset="0"/>
              </a:rPr>
              <a:t>2</a:t>
            </a:r>
            <a:r>
              <a:rPr lang="en-US" b="1">
                <a:latin typeface="Verdana" pitchFamily="34" charset="0"/>
              </a:rPr>
              <a:t> – 4x</a:t>
            </a:r>
            <a:r>
              <a:rPr lang="en-US" b="1" baseline="-25000">
                <a:latin typeface="Verdana" pitchFamily="34" charset="0"/>
              </a:rPr>
              <a:t>3</a:t>
            </a:r>
            <a:r>
              <a:rPr lang="en-US" b="1">
                <a:latin typeface="Verdana" pitchFamily="34" charset="0"/>
              </a:rPr>
              <a:t> + s</a:t>
            </a:r>
            <a:r>
              <a:rPr lang="en-US" b="1" baseline="-25000">
                <a:latin typeface="Verdana" pitchFamily="34" charset="0"/>
              </a:rPr>
              <a:t>1</a:t>
            </a:r>
            <a:r>
              <a:rPr lang="en-US" b="1">
                <a:latin typeface="Verdana" pitchFamily="34" charset="0"/>
              </a:rPr>
              <a:t> = 5 and 2x</a:t>
            </a:r>
            <a:r>
              <a:rPr lang="en-US" b="1" baseline="-25000">
                <a:latin typeface="Verdana" pitchFamily="34" charset="0"/>
              </a:rPr>
              <a:t>1</a:t>
            </a:r>
            <a:r>
              <a:rPr lang="en-US" b="1">
                <a:latin typeface="Verdana" pitchFamily="34" charset="0"/>
              </a:rPr>
              <a:t> + 3x</a:t>
            </a:r>
            <a:r>
              <a:rPr lang="en-US" b="1" baseline="-25000">
                <a:latin typeface="Verdana" pitchFamily="34" charset="0"/>
              </a:rPr>
              <a:t>2</a:t>
            </a:r>
            <a:r>
              <a:rPr lang="en-US" b="1">
                <a:latin typeface="Verdana" pitchFamily="34" charset="0"/>
              </a:rPr>
              <a:t> – 4x</a:t>
            </a:r>
            <a:r>
              <a:rPr lang="en-US" b="1" baseline="-25000">
                <a:latin typeface="Verdana" pitchFamily="34" charset="0"/>
              </a:rPr>
              <a:t>3</a:t>
            </a:r>
            <a:r>
              <a:rPr lang="en-US" b="1">
                <a:latin typeface="Verdana" pitchFamily="34" charset="0"/>
              </a:rPr>
              <a:t> - s</a:t>
            </a:r>
            <a:r>
              <a:rPr lang="en-US" b="1" baseline="-25000">
                <a:latin typeface="Verdana" pitchFamily="34" charset="0"/>
              </a:rPr>
              <a:t>2</a:t>
            </a:r>
            <a:r>
              <a:rPr lang="en-US" b="1">
                <a:latin typeface="Verdana" pitchFamily="34" charset="0"/>
              </a:rPr>
              <a:t> = 5</a:t>
            </a:r>
          </a:p>
        </p:txBody>
      </p:sp>
      <p:sp>
        <p:nvSpPr>
          <p:cNvPr id="5128" name="Slide Number Placeholder 1"/>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647FFB5-39E6-4A0E-908A-74666DDB13A6}" type="slidenum">
              <a:rPr lang="en-US"/>
              <a:pPr eaLnBrk="1" hangingPunct="1"/>
              <a:t>22</a:t>
            </a:fld>
            <a:endParaRPr lang="en-US"/>
          </a:p>
        </p:txBody>
      </p:sp>
    </p:spTree>
    <p:extLst>
      <p:ext uri="{BB962C8B-B14F-4D97-AF65-F5344CB8AC3E}">
        <p14:creationId xmlns:p14="http://schemas.microsoft.com/office/powerpoint/2010/main" val="61904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3"/>
          <p:cNvSpPr txBox="1">
            <a:spLocks noChangeArrowheads="1"/>
          </p:cNvSpPr>
          <p:nvPr/>
        </p:nvSpPr>
        <p:spPr bwMode="auto">
          <a:xfrm>
            <a:off x="228600" y="3198813"/>
            <a:ext cx="8534400"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latin typeface="Verdana" pitchFamily="34" charset="0"/>
              </a:rPr>
              <a:t>Option 2:</a:t>
            </a:r>
            <a:br>
              <a:rPr lang="en-US" b="1">
                <a:latin typeface="Verdana" pitchFamily="34" charset="0"/>
              </a:rPr>
            </a:br>
            <a:r>
              <a:rPr lang="en-US" b="1">
                <a:latin typeface="Verdana" pitchFamily="34" charset="0"/>
              </a:rPr>
              <a:t>Choose any equation in which x</a:t>
            </a:r>
            <a:r>
              <a:rPr lang="en-US" b="1" baseline="-25000">
                <a:latin typeface="Verdana" pitchFamily="34" charset="0"/>
              </a:rPr>
              <a:t>j</a:t>
            </a:r>
            <a:r>
              <a:rPr lang="en-US" b="1">
                <a:latin typeface="Verdana" pitchFamily="34" charset="0"/>
              </a:rPr>
              <a:t> appears, solve for x</a:t>
            </a:r>
            <a:r>
              <a:rPr lang="en-US" b="1" baseline="-25000">
                <a:latin typeface="Verdana" pitchFamily="34" charset="0"/>
              </a:rPr>
              <a:t>j</a:t>
            </a:r>
            <a:r>
              <a:rPr lang="en-US" b="1">
                <a:latin typeface="Verdana" pitchFamily="34" charset="0"/>
              </a:rPr>
              <a:t> in terms of other variables.  Then substitute for x</a:t>
            </a:r>
            <a:r>
              <a:rPr lang="en-US" b="1" baseline="-25000">
                <a:latin typeface="Verdana" pitchFamily="34" charset="0"/>
              </a:rPr>
              <a:t>j</a:t>
            </a:r>
            <a:r>
              <a:rPr lang="en-US" b="1">
                <a:latin typeface="Verdana" pitchFamily="34" charset="0"/>
              </a:rPr>
              <a:t>.</a:t>
            </a:r>
          </a:p>
          <a:p>
            <a:pPr eaLnBrk="1" hangingPunct="1">
              <a:spcBef>
                <a:spcPct val="50000"/>
              </a:spcBef>
            </a:pPr>
            <a:r>
              <a:rPr lang="en-US" b="1">
                <a:latin typeface="Verdana" pitchFamily="34" charset="0"/>
              </a:rPr>
              <a:t>Example:</a:t>
            </a:r>
            <a:br>
              <a:rPr lang="en-US" b="1">
                <a:latin typeface="Verdana" pitchFamily="34" charset="0"/>
              </a:rPr>
            </a:br>
            <a:r>
              <a:rPr lang="en-US" b="1">
                <a:latin typeface="Verdana" pitchFamily="34" charset="0"/>
              </a:rPr>
              <a:t>x</a:t>
            </a:r>
            <a:r>
              <a:rPr lang="en-US" b="1" baseline="-25000">
                <a:latin typeface="Verdana" pitchFamily="34" charset="0"/>
              </a:rPr>
              <a:t>1</a:t>
            </a:r>
            <a:r>
              <a:rPr lang="en-US" b="1">
                <a:latin typeface="Verdana" pitchFamily="34" charset="0"/>
              </a:rPr>
              <a:t> + x</a:t>
            </a:r>
            <a:r>
              <a:rPr lang="en-US" b="1" baseline="-25000">
                <a:latin typeface="Verdana" pitchFamily="34" charset="0"/>
              </a:rPr>
              <a:t>2</a:t>
            </a:r>
            <a:r>
              <a:rPr lang="en-US" b="1">
                <a:latin typeface="Verdana" pitchFamily="34" charset="0"/>
              </a:rPr>
              <a:t> – x</a:t>
            </a:r>
            <a:r>
              <a:rPr lang="en-US" b="1" baseline="-25000">
                <a:latin typeface="Verdana" pitchFamily="34" charset="0"/>
              </a:rPr>
              <a:t>3</a:t>
            </a:r>
            <a:r>
              <a:rPr lang="en-US" b="1">
                <a:latin typeface="Verdana" pitchFamily="34" charset="0"/>
              </a:rPr>
              <a:t> = 5, with x</a:t>
            </a:r>
            <a:r>
              <a:rPr lang="en-US" b="1" baseline="-25000">
                <a:latin typeface="Verdana" pitchFamily="34" charset="0"/>
              </a:rPr>
              <a:t>2</a:t>
            </a:r>
            <a:r>
              <a:rPr lang="en-US" b="1">
                <a:latin typeface="Verdana" pitchFamily="34" charset="0"/>
              </a:rPr>
              <a:t> unrestricted</a:t>
            </a:r>
            <a:endParaRPr lang="en-US" b="1" u="sng">
              <a:latin typeface="Verdana" pitchFamily="34" charset="0"/>
            </a:endParaRPr>
          </a:p>
        </p:txBody>
      </p:sp>
      <p:sp>
        <p:nvSpPr>
          <p:cNvPr id="6147" name="Text Box 3"/>
          <p:cNvSpPr txBox="1">
            <a:spLocks noChangeArrowheads="1"/>
          </p:cNvSpPr>
          <p:nvPr/>
        </p:nvSpPr>
        <p:spPr bwMode="auto">
          <a:xfrm>
            <a:off x="0" y="76200"/>
            <a:ext cx="914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b="1" u="sng">
                <a:latin typeface="Verdana" pitchFamily="34" charset="0"/>
              </a:rPr>
              <a:t>Non-negativity of the Variables</a:t>
            </a:r>
          </a:p>
        </p:txBody>
      </p:sp>
      <p:sp>
        <p:nvSpPr>
          <p:cNvPr id="6148" name="Text Box 8"/>
          <p:cNvSpPr txBox="1">
            <a:spLocks noChangeArrowheads="1"/>
          </p:cNvSpPr>
          <p:nvPr/>
        </p:nvSpPr>
        <p:spPr bwMode="auto">
          <a:xfrm>
            <a:off x="152400" y="379413"/>
            <a:ext cx="88392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latin typeface="Verdana" pitchFamily="34" charset="0"/>
              </a:rPr>
              <a:t>For many problems, the variables are naturally nonnegative.  If this is not the case for some variable, then we must replace it by some other nonnegative variable(s).</a:t>
            </a:r>
          </a:p>
        </p:txBody>
      </p:sp>
      <p:sp>
        <p:nvSpPr>
          <p:cNvPr id="6149" name="Text Box 9"/>
          <p:cNvSpPr txBox="1">
            <a:spLocks noChangeArrowheads="1"/>
          </p:cNvSpPr>
          <p:nvPr/>
        </p:nvSpPr>
        <p:spPr bwMode="auto">
          <a:xfrm>
            <a:off x="228600" y="1295400"/>
            <a:ext cx="830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u="sng">
                <a:latin typeface="Verdana" pitchFamily="34" charset="0"/>
              </a:rPr>
              <a:t>Unrestricted Variables:</a:t>
            </a:r>
            <a:r>
              <a:rPr lang="en-US" b="1">
                <a:latin typeface="Verdana" pitchFamily="34" charset="0"/>
              </a:rPr>
              <a:t>  Suppose that x</a:t>
            </a:r>
            <a:r>
              <a:rPr lang="en-US" b="1" baseline="-25000">
                <a:latin typeface="Verdana" pitchFamily="34" charset="0"/>
              </a:rPr>
              <a:t>j</a:t>
            </a:r>
            <a:r>
              <a:rPr lang="en-US" b="1">
                <a:latin typeface="Verdana" pitchFamily="34" charset="0"/>
              </a:rPr>
              <a:t> is unrestricted in sign.</a:t>
            </a:r>
            <a:endParaRPr lang="en-US" b="1" u="sng">
              <a:latin typeface="Verdana" pitchFamily="34" charset="0"/>
            </a:endParaRPr>
          </a:p>
        </p:txBody>
      </p:sp>
      <p:sp>
        <p:nvSpPr>
          <p:cNvPr id="6150" name="Text Box 10"/>
          <p:cNvSpPr txBox="1">
            <a:spLocks noChangeArrowheads="1"/>
          </p:cNvSpPr>
          <p:nvPr/>
        </p:nvSpPr>
        <p:spPr bwMode="auto">
          <a:xfrm>
            <a:off x="228600" y="1676400"/>
            <a:ext cx="85344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latin typeface="Verdana" pitchFamily="34" charset="0"/>
              </a:rPr>
              <a:t>Option 1:  Replace x</a:t>
            </a:r>
            <a:r>
              <a:rPr lang="en-US" b="1" baseline="-25000">
                <a:latin typeface="Verdana" pitchFamily="34" charset="0"/>
              </a:rPr>
              <a:t>j</a:t>
            </a:r>
            <a:r>
              <a:rPr lang="en-US" b="1">
                <a:latin typeface="Verdana" pitchFamily="34" charset="0"/>
              </a:rPr>
              <a:t> by the difference of </a:t>
            </a:r>
            <a:r>
              <a:rPr lang="en-US" b="1" u="sng">
                <a:latin typeface="Verdana" pitchFamily="34" charset="0"/>
              </a:rPr>
              <a:t>two</a:t>
            </a:r>
            <a:r>
              <a:rPr lang="en-US" b="1">
                <a:latin typeface="Verdana" pitchFamily="34" charset="0"/>
              </a:rPr>
              <a:t> non-negative variables.</a:t>
            </a:r>
            <a:br>
              <a:rPr lang="en-US" b="1">
                <a:latin typeface="Verdana" pitchFamily="34" charset="0"/>
              </a:rPr>
            </a:br>
            <a:endParaRPr lang="en-US" b="1" u="sng">
              <a:latin typeface="Verdana" pitchFamily="34" charset="0"/>
            </a:endParaRPr>
          </a:p>
        </p:txBody>
      </p:sp>
      <p:graphicFrame>
        <p:nvGraphicFramePr>
          <p:cNvPr id="6151" name="Object 12"/>
          <p:cNvGraphicFramePr>
            <a:graphicFrameLocks noChangeAspect="1"/>
          </p:cNvGraphicFramePr>
          <p:nvPr/>
        </p:nvGraphicFramePr>
        <p:xfrm>
          <a:off x="2362200" y="1973263"/>
          <a:ext cx="1752600" cy="1227137"/>
        </p:xfrm>
        <a:graphic>
          <a:graphicData uri="http://schemas.openxmlformats.org/presentationml/2006/ole">
            <mc:AlternateContent xmlns:mc="http://schemas.openxmlformats.org/markup-compatibility/2006">
              <mc:Choice xmlns:v="urn:schemas-microsoft-com:vml" Requires="v">
                <p:oleObj name="Equation" r:id="rId2" imgW="761669" imgH="533169" progId="Equation.3">
                  <p:embed/>
                </p:oleObj>
              </mc:Choice>
              <mc:Fallback>
                <p:oleObj name="Equation" r:id="rId2" imgW="761669" imgH="533169"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973263"/>
                        <a:ext cx="1752600" cy="1227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2" name="Slide Number Placeholder 1"/>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0F2DF6E-8757-4C88-BE9C-D1F09BF39241}" type="slidenum">
              <a:rPr lang="en-US"/>
              <a:pPr eaLnBrk="1" hangingPunct="1"/>
              <a:t>23</a:t>
            </a:fld>
            <a:endParaRPr lang="en-US"/>
          </a:p>
        </p:txBody>
      </p:sp>
    </p:spTree>
    <p:extLst>
      <p:ext uri="{BB962C8B-B14F-4D97-AF65-F5344CB8AC3E}">
        <p14:creationId xmlns:p14="http://schemas.microsoft.com/office/powerpoint/2010/main" val="2061652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3"/>
          <p:cNvSpPr txBox="1">
            <a:spLocks noChangeArrowheads="1"/>
          </p:cNvSpPr>
          <p:nvPr/>
        </p:nvSpPr>
        <p:spPr bwMode="auto">
          <a:xfrm>
            <a:off x="0" y="76200"/>
            <a:ext cx="914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b="1" u="sng">
                <a:latin typeface="Verdana" pitchFamily="34" charset="0"/>
              </a:rPr>
              <a:t>Non-negativity of the Variables …</a:t>
            </a:r>
          </a:p>
        </p:txBody>
      </p:sp>
      <p:sp>
        <p:nvSpPr>
          <p:cNvPr id="7171" name="Text Box 5"/>
          <p:cNvSpPr txBox="1">
            <a:spLocks noChangeArrowheads="1"/>
          </p:cNvSpPr>
          <p:nvPr/>
        </p:nvSpPr>
        <p:spPr bwMode="auto">
          <a:xfrm>
            <a:off x="381000" y="1295400"/>
            <a:ext cx="883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u="sng">
                <a:latin typeface="Verdana" pitchFamily="34" charset="0"/>
              </a:rPr>
              <a:t>Lower-bounded Variables:</a:t>
            </a:r>
            <a:r>
              <a:rPr lang="en-US" b="1">
                <a:latin typeface="Verdana" pitchFamily="34" charset="0"/>
              </a:rPr>
              <a:t>  Suppose that x</a:t>
            </a:r>
            <a:r>
              <a:rPr lang="en-US" b="1" baseline="-25000">
                <a:latin typeface="Verdana" pitchFamily="34" charset="0"/>
              </a:rPr>
              <a:t>j</a:t>
            </a:r>
            <a:r>
              <a:rPr lang="en-US" b="1">
                <a:latin typeface="Verdana" pitchFamily="34" charset="0"/>
              </a:rPr>
              <a:t>≥</a:t>
            </a:r>
            <a:r>
              <a:rPr lang="en-US" b="1" i="1">
                <a:latin typeface="Verdana" pitchFamily="34" charset="0"/>
              </a:rPr>
              <a:t>l</a:t>
            </a:r>
            <a:r>
              <a:rPr lang="en-US" b="1" baseline="-25000">
                <a:latin typeface="Verdana" pitchFamily="34" charset="0"/>
              </a:rPr>
              <a:t>j</a:t>
            </a:r>
            <a:r>
              <a:rPr lang="en-US" b="1">
                <a:latin typeface="Verdana" pitchFamily="34" charset="0"/>
              </a:rPr>
              <a:t>, where </a:t>
            </a:r>
            <a:r>
              <a:rPr lang="en-US" b="1" i="1">
                <a:latin typeface="Verdana" pitchFamily="34" charset="0"/>
              </a:rPr>
              <a:t>l</a:t>
            </a:r>
            <a:r>
              <a:rPr lang="en-US" b="1" baseline="-25000">
                <a:latin typeface="Verdana" pitchFamily="34" charset="0"/>
              </a:rPr>
              <a:t>j</a:t>
            </a:r>
            <a:r>
              <a:rPr lang="en-US" b="1">
                <a:latin typeface="Verdana" pitchFamily="34" charset="0"/>
              </a:rPr>
              <a:t> &gt; 0.</a:t>
            </a:r>
            <a:endParaRPr lang="en-US" b="1" u="sng">
              <a:latin typeface="Verdana" pitchFamily="34" charset="0"/>
            </a:endParaRPr>
          </a:p>
        </p:txBody>
      </p:sp>
      <p:sp>
        <p:nvSpPr>
          <p:cNvPr id="7172" name="Text Box 6"/>
          <p:cNvSpPr txBox="1">
            <a:spLocks noChangeArrowheads="1"/>
          </p:cNvSpPr>
          <p:nvPr/>
        </p:nvSpPr>
        <p:spPr bwMode="auto">
          <a:xfrm>
            <a:off x="457200" y="1803400"/>
            <a:ext cx="853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latin typeface="Verdana" pitchFamily="34" charset="0"/>
              </a:rPr>
              <a:t>Substitute:</a:t>
            </a:r>
            <a:endParaRPr lang="en-US" b="1" u="sng">
              <a:latin typeface="Verdana" pitchFamily="34" charset="0"/>
            </a:endParaRPr>
          </a:p>
        </p:txBody>
      </p:sp>
      <p:graphicFrame>
        <p:nvGraphicFramePr>
          <p:cNvPr id="7173" name="Object 7"/>
          <p:cNvGraphicFramePr>
            <a:graphicFrameLocks noChangeAspect="1"/>
          </p:cNvGraphicFramePr>
          <p:nvPr/>
        </p:nvGraphicFramePr>
        <p:xfrm>
          <a:off x="2057400" y="1676400"/>
          <a:ext cx="3563938" cy="584200"/>
        </p:xfrm>
        <a:graphic>
          <a:graphicData uri="http://schemas.openxmlformats.org/presentationml/2006/ole">
            <mc:AlternateContent xmlns:mc="http://schemas.openxmlformats.org/markup-compatibility/2006">
              <mc:Choice xmlns:v="urn:schemas-microsoft-com:vml" Requires="v">
                <p:oleObj name="Equation" r:id="rId2" imgW="1548728" imgH="253890" progId="Equation.3">
                  <p:embed/>
                </p:oleObj>
              </mc:Choice>
              <mc:Fallback>
                <p:oleObj name="Equation" r:id="rId2" imgW="1548728" imgH="25389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676400"/>
                        <a:ext cx="3563938"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4" name="Text Box 8"/>
          <p:cNvSpPr txBox="1">
            <a:spLocks noChangeArrowheads="1"/>
          </p:cNvSpPr>
          <p:nvPr/>
        </p:nvSpPr>
        <p:spPr bwMode="auto">
          <a:xfrm>
            <a:off x="457200" y="2286000"/>
            <a:ext cx="853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latin typeface="Verdana" pitchFamily="34" charset="0"/>
              </a:rPr>
              <a:t>Replace:</a:t>
            </a:r>
            <a:endParaRPr lang="en-US" b="1" u="sng">
              <a:latin typeface="Verdana" pitchFamily="34" charset="0"/>
            </a:endParaRPr>
          </a:p>
        </p:txBody>
      </p:sp>
      <p:graphicFrame>
        <p:nvGraphicFramePr>
          <p:cNvPr id="7175" name="Object 9"/>
          <p:cNvGraphicFramePr>
            <a:graphicFrameLocks noChangeAspect="1"/>
          </p:cNvGraphicFramePr>
          <p:nvPr/>
        </p:nvGraphicFramePr>
        <p:xfrm>
          <a:off x="2057400" y="2209800"/>
          <a:ext cx="1752600" cy="584200"/>
        </p:xfrm>
        <a:graphic>
          <a:graphicData uri="http://schemas.openxmlformats.org/presentationml/2006/ole">
            <mc:AlternateContent xmlns:mc="http://schemas.openxmlformats.org/markup-compatibility/2006">
              <mc:Choice xmlns:v="urn:schemas-microsoft-com:vml" Requires="v">
                <p:oleObj name="Equation" r:id="rId4" imgW="761669" imgH="253890" progId="Equation.3">
                  <p:embed/>
                </p:oleObj>
              </mc:Choice>
              <mc:Fallback>
                <p:oleObj name="Equation" r:id="rId4" imgW="761669" imgH="25389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2209800"/>
                        <a:ext cx="17526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6" name="Text Box 10"/>
          <p:cNvSpPr txBox="1">
            <a:spLocks noChangeArrowheads="1"/>
          </p:cNvSpPr>
          <p:nvPr/>
        </p:nvSpPr>
        <p:spPr bwMode="auto">
          <a:xfrm>
            <a:off x="381000" y="3062288"/>
            <a:ext cx="8839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u="sng">
                <a:latin typeface="Verdana" pitchFamily="34" charset="0"/>
              </a:rPr>
              <a:t>Upper-bounded Variables:</a:t>
            </a:r>
            <a:r>
              <a:rPr lang="en-US" b="1">
                <a:latin typeface="Verdana" pitchFamily="34" charset="0"/>
              </a:rPr>
              <a:t>  Suppose that x</a:t>
            </a:r>
            <a:r>
              <a:rPr lang="en-US" b="1" baseline="-25000">
                <a:latin typeface="Verdana" pitchFamily="34" charset="0"/>
              </a:rPr>
              <a:t>j</a:t>
            </a:r>
            <a:r>
              <a:rPr lang="en-US" b="1">
                <a:latin typeface="Verdana" pitchFamily="34" charset="0"/>
              </a:rPr>
              <a:t>≤</a:t>
            </a:r>
            <a:r>
              <a:rPr lang="en-US" b="1" i="1">
                <a:latin typeface="Verdana" pitchFamily="34" charset="0"/>
              </a:rPr>
              <a:t>u</a:t>
            </a:r>
            <a:r>
              <a:rPr lang="en-US" b="1" baseline="-25000">
                <a:latin typeface="Verdana" pitchFamily="34" charset="0"/>
              </a:rPr>
              <a:t>j</a:t>
            </a:r>
            <a:r>
              <a:rPr lang="en-US" b="1">
                <a:latin typeface="Verdana" pitchFamily="34" charset="0"/>
              </a:rPr>
              <a:t>, where </a:t>
            </a:r>
            <a:r>
              <a:rPr lang="en-US" b="1" i="1">
                <a:latin typeface="Verdana" pitchFamily="34" charset="0"/>
              </a:rPr>
              <a:t>u</a:t>
            </a:r>
            <a:r>
              <a:rPr lang="en-US" b="1" baseline="-25000">
                <a:latin typeface="Verdana" pitchFamily="34" charset="0"/>
              </a:rPr>
              <a:t>j</a:t>
            </a:r>
            <a:r>
              <a:rPr lang="en-US" b="1">
                <a:latin typeface="Verdana" pitchFamily="34" charset="0"/>
              </a:rPr>
              <a:t> &lt; 0.</a:t>
            </a:r>
            <a:br>
              <a:rPr lang="en-US" b="1">
                <a:latin typeface="Verdana" pitchFamily="34" charset="0"/>
              </a:rPr>
            </a:br>
            <a:r>
              <a:rPr lang="en-US" b="1">
                <a:latin typeface="Verdana" pitchFamily="34" charset="0"/>
              </a:rPr>
              <a:t>(i.e., x</a:t>
            </a:r>
            <a:r>
              <a:rPr lang="en-US" b="1" baseline="-25000">
                <a:latin typeface="Verdana" pitchFamily="34" charset="0"/>
              </a:rPr>
              <a:t>j</a:t>
            </a:r>
            <a:r>
              <a:rPr lang="en-US" b="1">
                <a:latin typeface="Verdana" pitchFamily="34" charset="0"/>
              </a:rPr>
              <a:t> is restricted to be negative)</a:t>
            </a:r>
            <a:endParaRPr lang="en-US" b="1" u="sng">
              <a:latin typeface="Verdana" pitchFamily="34" charset="0"/>
            </a:endParaRPr>
          </a:p>
        </p:txBody>
      </p:sp>
      <p:sp>
        <p:nvSpPr>
          <p:cNvPr id="7177" name="Text Box 11"/>
          <p:cNvSpPr txBox="1">
            <a:spLocks noChangeArrowheads="1"/>
          </p:cNvSpPr>
          <p:nvPr/>
        </p:nvSpPr>
        <p:spPr bwMode="auto">
          <a:xfrm>
            <a:off x="381000" y="3886200"/>
            <a:ext cx="853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latin typeface="Verdana" pitchFamily="34" charset="0"/>
              </a:rPr>
              <a:t>Substitute:</a:t>
            </a:r>
            <a:endParaRPr lang="en-US" b="1" u="sng">
              <a:latin typeface="Verdana" pitchFamily="34" charset="0"/>
            </a:endParaRPr>
          </a:p>
        </p:txBody>
      </p:sp>
      <p:graphicFrame>
        <p:nvGraphicFramePr>
          <p:cNvPr id="7178" name="Object 12"/>
          <p:cNvGraphicFramePr>
            <a:graphicFrameLocks noChangeAspect="1"/>
          </p:cNvGraphicFramePr>
          <p:nvPr/>
        </p:nvGraphicFramePr>
        <p:xfrm>
          <a:off x="1952625" y="3759200"/>
          <a:ext cx="3622675" cy="584200"/>
        </p:xfrm>
        <a:graphic>
          <a:graphicData uri="http://schemas.openxmlformats.org/presentationml/2006/ole">
            <mc:AlternateContent xmlns:mc="http://schemas.openxmlformats.org/markup-compatibility/2006">
              <mc:Choice xmlns:v="urn:schemas-microsoft-com:vml" Requires="v">
                <p:oleObj name="Equation" r:id="rId6" imgW="1574800" imgH="254000" progId="Equation.3">
                  <p:embed/>
                </p:oleObj>
              </mc:Choice>
              <mc:Fallback>
                <p:oleObj name="Equation" r:id="rId6" imgW="1574800" imgH="2540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2625" y="3759200"/>
                        <a:ext cx="3622675"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9" name="Text Box 13"/>
          <p:cNvSpPr txBox="1">
            <a:spLocks noChangeArrowheads="1"/>
          </p:cNvSpPr>
          <p:nvPr/>
        </p:nvSpPr>
        <p:spPr bwMode="auto">
          <a:xfrm>
            <a:off x="381000" y="4368800"/>
            <a:ext cx="853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latin typeface="Verdana" pitchFamily="34" charset="0"/>
              </a:rPr>
              <a:t>Replace:</a:t>
            </a:r>
            <a:endParaRPr lang="en-US" b="1" u="sng">
              <a:latin typeface="Verdana" pitchFamily="34" charset="0"/>
            </a:endParaRPr>
          </a:p>
        </p:txBody>
      </p:sp>
      <p:graphicFrame>
        <p:nvGraphicFramePr>
          <p:cNvPr id="7180" name="Object 14"/>
          <p:cNvGraphicFramePr>
            <a:graphicFrameLocks noChangeAspect="1"/>
          </p:cNvGraphicFramePr>
          <p:nvPr/>
        </p:nvGraphicFramePr>
        <p:xfrm>
          <a:off x="1938338" y="4292600"/>
          <a:ext cx="1839912" cy="584200"/>
        </p:xfrm>
        <a:graphic>
          <a:graphicData uri="http://schemas.openxmlformats.org/presentationml/2006/ole">
            <mc:AlternateContent xmlns:mc="http://schemas.openxmlformats.org/markup-compatibility/2006">
              <mc:Choice xmlns:v="urn:schemas-microsoft-com:vml" Requires="v">
                <p:oleObj name="Equation" r:id="rId8" imgW="799753" imgH="253890" progId="Equation.3">
                  <p:embed/>
                </p:oleObj>
              </mc:Choice>
              <mc:Fallback>
                <p:oleObj name="Equation" r:id="rId8" imgW="799753" imgH="25389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38338" y="4292600"/>
                        <a:ext cx="1839912"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1" name="Slide Number Placeholder 1"/>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0D735B3-90AC-4A8F-B423-7433EC547719}" type="slidenum">
              <a:rPr lang="en-US"/>
              <a:pPr eaLnBrk="1" hangingPunct="1"/>
              <a:t>24</a:t>
            </a:fld>
            <a:endParaRPr lang="en-US"/>
          </a:p>
        </p:txBody>
      </p:sp>
    </p:spTree>
    <p:extLst>
      <p:ext uri="{BB962C8B-B14F-4D97-AF65-F5344CB8AC3E}">
        <p14:creationId xmlns:p14="http://schemas.microsoft.com/office/powerpoint/2010/main" val="988379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0" y="76200"/>
            <a:ext cx="914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b="1" u="sng">
                <a:latin typeface="Verdana" pitchFamily="34" charset="0"/>
              </a:rPr>
              <a:t>Matrix Notation for LPs</a:t>
            </a:r>
          </a:p>
        </p:txBody>
      </p:sp>
      <p:pic>
        <p:nvPicPr>
          <p:cNvPr id="8195" name="Picture 13"/>
          <p:cNvPicPr>
            <a:picLocks noChangeAspect="1" noChangeArrowheads="1"/>
          </p:cNvPicPr>
          <p:nvPr/>
        </p:nvPicPr>
        <p:blipFill>
          <a:blip r:embed="rId2">
            <a:extLst>
              <a:ext uri="{28A0092B-C50C-407E-A947-70E740481C1C}">
                <a14:useLocalDpi xmlns:a14="http://schemas.microsoft.com/office/drawing/2010/main" val="0"/>
              </a:ext>
            </a:extLst>
          </a:blip>
          <a:srcRect l="13281" t="17708" r="14063" b="7292"/>
          <a:stretch>
            <a:fillRect/>
          </a:stretch>
        </p:blipFill>
        <p:spPr bwMode="auto">
          <a:xfrm>
            <a:off x="546100" y="406400"/>
            <a:ext cx="8001000" cy="619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6" name="Text Box 14"/>
          <p:cNvSpPr txBox="1">
            <a:spLocks noChangeArrowheads="1"/>
          </p:cNvSpPr>
          <p:nvPr/>
        </p:nvSpPr>
        <p:spPr bwMode="auto">
          <a:xfrm>
            <a:off x="1016000" y="5156200"/>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latin typeface="Verdana" pitchFamily="34" charset="0"/>
              </a:rPr>
              <a:t>c</a:t>
            </a:r>
            <a:r>
              <a:rPr lang="en-US" b="1" baseline="-25000">
                <a:latin typeface="Verdana" pitchFamily="34" charset="0"/>
              </a:rPr>
              <a:t>1</a:t>
            </a:r>
            <a:r>
              <a:rPr lang="en-US" b="1">
                <a:latin typeface="Verdana" pitchFamily="34" charset="0"/>
              </a:rPr>
              <a:t>,c</a:t>
            </a:r>
            <a:r>
              <a:rPr lang="en-US" b="1" baseline="-25000">
                <a:latin typeface="Verdana" pitchFamily="34" charset="0"/>
              </a:rPr>
              <a:t>2</a:t>
            </a:r>
            <a:r>
              <a:rPr lang="en-US" b="1">
                <a:latin typeface="Verdana" pitchFamily="34" charset="0"/>
              </a:rPr>
              <a:t>,…,c</a:t>
            </a:r>
            <a:r>
              <a:rPr lang="en-US" b="1" baseline="-25000">
                <a:latin typeface="Verdana" pitchFamily="34" charset="0"/>
              </a:rPr>
              <a:t>n</a:t>
            </a:r>
            <a:endParaRPr lang="en-US" b="1">
              <a:latin typeface="Verdana" pitchFamily="34" charset="0"/>
            </a:endParaRPr>
          </a:p>
        </p:txBody>
      </p:sp>
      <p:sp>
        <p:nvSpPr>
          <p:cNvPr id="8197" name="Text Box 15"/>
          <p:cNvSpPr txBox="1">
            <a:spLocks noChangeArrowheads="1"/>
          </p:cNvSpPr>
          <p:nvPr/>
        </p:nvSpPr>
        <p:spPr bwMode="auto">
          <a:xfrm>
            <a:off x="2971800" y="4508500"/>
            <a:ext cx="5334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latin typeface="Verdana" pitchFamily="34" charset="0"/>
              </a:rPr>
              <a:t>x</a:t>
            </a:r>
            <a:r>
              <a:rPr lang="en-US" b="1" baseline="-25000">
                <a:latin typeface="Verdana" pitchFamily="34" charset="0"/>
              </a:rPr>
              <a:t>1</a:t>
            </a:r>
            <a:r>
              <a:rPr lang="en-US" b="1">
                <a:latin typeface="Verdana" pitchFamily="34" charset="0"/>
              </a:rPr>
              <a:t>,</a:t>
            </a:r>
            <a:br>
              <a:rPr lang="en-US" b="1">
                <a:latin typeface="Verdana" pitchFamily="34" charset="0"/>
              </a:rPr>
            </a:br>
            <a:r>
              <a:rPr lang="en-US" b="1">
                <a:latin typeface="Verdana" pitchFamily="34" charset="0"/>
              </a:rPr>
              <a:t>x</a:t>
            </a:r>
            <a:r>
              <a:rPr lang="en-US" b="1" baseline="-25000">
                <a:latin typeface="Verdana" pitchFamily="34" charset="0"/>
              </a:rPr>
              <a:t>2</a:t>
            </a:r>
            <a:r>
              <a:rPr lang="en-US" b="1">
                <a:latin typeface="Verdana" pitchFamily="34" charset="0"/>
              </a:rPr>
              <a:t>,</a:t>
            </a:r>
            <a:br>
              <a:rPr lang="en-US" b="1">
                <a:latin typeface="Verdana" pitchFamily="34" charset="0"/>
              </a:rPr>
            </a:br>
            <a:r>
              <a:rPr lang="en-US" b="1">
                <a:latin typeface="Verdana" pitchFamily="34" charset="0"/>
              </a:rPr>
              <a:t>.</a:t>
            </a:r>
            <a:br>
              <a:rPr lang="en-US" b="1">
                <a:latin typeface="Verdana" pitchFamily="34" charset="0"/>
              </a:rPr>
            </a:br>
            <a:r>
              <a:rPr lang="en-US" b="1">
                <a:latin typeface="Verdana" pitchFamily="34" charset="0"/>
              </a:rPr>
              <a:t>.</a:t>
            </a:r>
            <a:br>
              <a:rPr lang="en-US" b="1">
                <a:latin typeface="Verdana" pitchFamily="34" charset="0"/>
              </a:rPr>
            </a:br>
            <a:r>
              <a:rPr lang="en-US" b="1">
                <a:latin typeface="Verdana" pitchFamily="34" charset="0"/>
              </a:rPr>
              <a:t>.</a:t>
            </a:r>
            <a:br>
              <a:rPr lang="en-US" b="1">
                <a:latin typeface="Verdana" pitchFamily="34" charset="0"/>
              </a:rPr>
            </a:br>
            <a:r>
              <a:rPr lang="en-US" b="1">
                <a:latin typeface="Verdana" pitchFamily="34" charset="0"/>
              </a:rPr>
              <a:t>x</a:t>
            </a:r>
            <a:r>
              <a:rPr lang="en-US" b="1" baseline="-25000">
                <a:latin typeface="Verdana" pitchFamily="34" charset="0"/>
              </a:rPr>
              <a:t>n</a:t>
            </a:r>
            <a:endParaRPr lang="en-US" b="1">
              <a:latin typeface="Verdana" pitchFamily="34" charset="0"/>
            </a:endParaRPr>
          </a:p>
        </p:txBody>
      </p:sp>
      <p:sp>
        <p:nvSpPr>
          <p:cNvPr id="8198" name="Text Box 16"/>
          <p:cNvSpPr txBox="1">
            <a:spLocks noChangeArrowheads="1"/>
          </p:cNvSpPr>
          <p:nvPr/>
        </p:nvSpPr>
        <p:spPr bwMode="auto">
          <a:xfrm>
            <a:off x="4114800" y="4432300"/>
            <a:ext cx="8382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latin typeface="Verdana" pitchFamily="34" charset="0"/>
              </a:rPr>
              <a:t>b</a:t>
            </a:r>
            <a:r>
              <a:rPr lang="en-US" b="1" baseline="-25000">
                <a:latin typeface="Verdana" pitchFamily="34" charset="0"/>
              </a:rPr>
              <a:t>1</a:t>
            </a:r>
            <a:r>
              <a:rPr lang="en-US" b="1">
                <a:latin typeface="Verdana" pitchFamily="34" charset="0"/>
              </a:rPr>
              <a:t>,</a:t>
            </a:r>
            <a:br>
              <a:rPr lang="en-US" b="1">
                <a:latin typeface="Verdana" pitchFamily="34" charset="0"/>
              </a:rPr>
            </a:br>
            <a:r>
              <a:rPr lang="en-US" b="1">
                <a:latin typeface="Verdana" pitchFamily="34" charset="0"/>
              </a:rPr>
              <a:t>b</a:t>
            </a:r>
            <a:r>
              <a:rPr lang="en-US" b="1" baseline="-25000">
                <a:latin typeface="Verdana" pitchFamily="34" charset="0"/>
              </a:rPr>
              <a:t>2</a:t>
            </a:r>
            <a:r>
              <a:rPr lang="en-US" b="1">
                <a:latin typeface="Verdana" pitchFamily="34" charset="0"/>
              </a:rPr>
              <a:t>,</a:t>
            </a:r>
            <a:br>
              <a:rPr lang="en-US" b="1">
                <a:latin typeface="Verdana" pitchFamily="34" charset="0"/>
              </a:rPr>
            </a:br>
            <a:r>
              <a:rPr lang="en-US" b="1">
                <a:latin typeface="Verdana" pitchFamily="34" charset="0"/>
              </a:rPr>
              <a:t>.</a:t>
            </a:r>
            <a:br>
              <a:rPr lang="en-US" b="1">
                <a:latin typeface="Verdana" pitchFamily="34" charset="0"/>
              </a:rPr>
            </a:br>
            <a:r>
              <a:rPr lang="en-US" b="1">
                <a:latin typeface="Verdana" pitchFamily="34" charset="0"/>
              </a:rPr>
              <a:t>.</a:t>
            </a:r>
            <a:br>
              <a:rPr lang="en-US" b="1">
                <a:latin typeface="Verdana" pitchFamily="34" charset="0"/>
              </a:rPr>
            </a:br>
            <a:r>
              <a:rPr lang="en-US" b="1">
                <a:latin typeface="Verdana" pitchFamily="34" charset="0"/>
              </a:rPr>
              <a:t>.</a:t>
            </a:r>
            <a:br>
              <a:rPr lang="en-US" b="1">
                <a:latin typeface="Verdana" pitchFamily="34" charset="0"/>
              </a:rPr>
            </a:br>
            <a:r>
              <a:rPr lang="en-US" b="1">
                <a:latin typeface="Verdana" pitchFamily="34" charset="0"/>
              </a:rPr>
              <a:t>b</a:t>
            </a:r>
            <a:r>
              <a:rPr lang="en-US" b="1" baseline="-25000">
                <a:latin typeface="Verdana" pitchFamily="34" charset="0"/>
              </a:rPr>
              <a:t>m</a:t>
            </a:r>
            <a:endParaRPr lang="en-US" b="1">
              <a:latin typeface="Verdana" pitchFamily="34" charset="0"/>
            </a:endParaRPr>
          </a:p>
        </p:txBody>
      </p:sp>
      <p:sp>
        <p:nvSpPr>
          <p:cNvPr id="8199" name="Text Box 17"/>
          <p:cNvSpPr txBox="1">
            <a:spLocks noChangeArrowheads="1"/>
          </p:cNvSpPr>
          <p:nvPr/>
        </p:nvSpPr>
        <p:spPr bwMode="auto">
          <a:xfrm>
            <a:off x="5791200" y="42672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latin typeface="Verdana" pitchFamily="34" charset="0"/>
              </a:rPr>
              <a:t>a</a:t>
            </a:r>
            <a:r>
              <a:rPr lang="en-US" b="1" baseline="-25000">
                <a:latin typeface="Verdana" pitchFamily="34" charset="0"/>
              </a:rPr>
              <a:t>11 </a:t>
            </a:r>
            <a:r>
              <a:rPr lang="en-US" b="1">
                <a:latin typeface="Verdana" pitchFamily="34" charset="0"/>
              </a:rPr>
              <a:t>, a</a:t>
            </a:r>
            <a:r>
              <a:rPr lang="en-US" b="1" baseline="-25000">
                <a:latin typeface="Verdana" pitchFamily="34" charset="0"/>
              </a:rPr>
              <a:t>12</a:t>
            </a:r>
            <a:r>
              <a:rPr lang="en-US" b="1">
                <a:latin typeface="Verdana" pitchFamily="34" charset="0"/>
              </a:rPr>
              <a:t>, … , a</a:t>
            </a:r>
            <a:r>
              <a:rPr lang="en-US" b="1" baseline="-25000">
                <a:latin typeface="Verdana" pitchFamily="34" charset="0"/>
              </a:rPr>
              <a:t>1n</a:t>
            </a:r>
            <a:endParaRPr lang="en-US" b="1">
              <a:latin typeface="Verdana" pitchFamily="34" charset="0"/>
            </a:endParaRPr>
          </a:p>
        </p:txBody>
      </p:sp>
      <p:sp>
        <p:nvSpPr>
          <p:cNvPr id="8200" name="Text Box 18"/>
          <p:cNvSpPr txBox="1">
            <a:spLocks noChangeArrowheads="1"/>
          </p:cNvSpPr>
          <p:nvPr/>
        </p:nvSpPr>
        <p:spPr bwMode="auto">
          <a:xfrm>
            <a:off x="5791200" y="4586288"/>
            <a:ext cx="2590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latin typeface="Verdana" pitchFamily="34" charset="0"/>
              </a:rPr>
              <a:t>a</a:t>
            </a:r>
            <a:r>
              <a:rPr lang="en-US" b="1" baseline="-25000">
                <a:latin typeface="Verdana" pitchFamily="34" charset="0"/>
              </a:rPr>
              <a:t>21 </a:t>
            </a:r>
            <a:r>
              <a:rPr lang="en-US" b="1">
                <a:latin typeface="Verdana" pitchFamily="34" charset="0"/>
              </a:rPr>
              <a:t>, a</a:t>
            </a:r>
            <a:r>
              <a:rPr lang="en-US" b="1" baseline="-25000">
                <a:latin typeface="Verdana" pitchFamily="34" charset="0"/>
              </a:rPr>
              <a:t>22</a:t>
            </a:r>
            <a:r>
              <a:rPr lang="en-US" b="1">
                <a:latin typeface="Verdana" pitchFamily="34" charset="0"/>
              </a:rPr>
              <a:t>, … , a</a:t>
            </a:r>
            <a:r>
              <a:rPr lang="en-US" b="1" baseline="-25000">
                <a:latin typeface="Verdana" pitchFamily="34" charset="0"/>
              </a:rPr>
              <a:t>2n</a:t>
            </a:r>
            <a:endParaRPr lang="en-US" b="1">
              <a:latin typeface="Verdana" pitchFamily="34" charset="0"/>
            </a:endParaRPr>
          </a:p>
        </p:txBody>
      </p:sp>
      <p:sp>
        <p:nvSpPr>
          <p:cNvPr id="8201" name="Text Box 19"/>
          <p:cNvSpPr txBox="1">
            <a:spLocks noChangeArrowheads="1"/>
          </p:cNvSpPr>
          <p:nvPr/>
        </p:nvSpPr>
        <p:spPr bwMode="auto">
          <a:xfrm>
            <a:off x="5791200" y="59436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latin typeface="Verdana" pitchFamily="34" charset="0"/>
              </a:rPr>
              <a:t>a</a:t>
            </a:r>
            <a:r>
              <a:rPr lang="en-US" b="1" baseline="-25000">
                <a:latin typeface="Verdana" pitchFamily="34" charset="0"/>
              </a:rPr>
              <a:t>m1 </a:t>
            </a:r>
            <a:r>
              <a:rPr lang="en-US" b="1">
                <a:latin typeface="Verdana" pitchFamily="34" charset="0"/>
              </a:rPr>
              <a:t>, a</a:t>
            </a:r>
            <a:r>
              <a:rPr lang="en-US" b="1" baseline="-25000">
                <a:latin typeface="Verdana" pitchFamily="34" charset="0"/>
              </a:rPr>
              <a:t>m2</a:t>
            </a:r>
            <a:r>
              <a:rPr lang="en-US" b="1">
                <a:latin typeface="Verdana" pitchFamily="34" charset="0"/>
              </a:rPr>
              <a:t>, … , a</a:t>
            </a:r>
            <a:r>
              <a:rPr lang="en-US" b="1" baseline="-25000">
                <a:latin typeface="Verdana" pitchFamily="34" charset="0"/>
              </a:rPr>
              <a:t>mn</a:t>
            </a:r>
            <a:endParaRPr lang="en-US" b="1">
              <a:latin typeface="Verdana" pitchFamily="34" charset="0"/>
            </a:endParaRPr>
          </a:p>
        </p:txBody>
      </p:sp>
      <p:sp>
        <p:nvSpPr>
          <p:cNvPr id="8202" name="Text Box 20"/>
          <p:cNvSpPr txBox="1">
            <a:spLocks noChangeArrowheads="1"/>
          </p:cNvSpPr>
          <p:nvPr/>
        </p:nvSpPr>
        <p:spPr bwMode="auto">
          <a:xfrm>
            <a:off x="5791200" y="49530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latin typeface="Verdana" pitchFamily="34" charset="0"/>
              </a:rPr>
              <a:t>…</a:t>
            </a:r>
            <a:r>
              <a:rPr lang="en-US" b="1" baseline="-25000">
                <a:latin typeface="Verdana" pitchFamily="34" charset="0"/>
              </a:rPr>
              <a:t> 	</a:t>
            </a:r>
            <a:r>
              <a:rPr lang="en-US" b="1">
                <a:latin typeface="Verdana" pitchFamily="34" charset="0"/>
              </a:rPr>
              <a:t>… 	…</a:t>
            </a:r>
          </a:p>
        </p:txBody>
      </p:sp>
      <p:sp>
        <p:nvSpPr>
          <p:cNvPr id="8203" name="Text Box 21"/>
          <p:cNvSpPr txBox="1">
            <a:spLocks noChangeArrowheads="1"/>
          </p:cNvSpPr>
          <p:nvPr/>
        </p:nvSpPr>
        <p:spPr bwMode="auto">
          <a:xfrm>
            <a:off x="5791200" y="51816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latin typeface="Verdana" pitchFamily="34" charset="0"/>
              </a:rPr>
              <a:t>…</a:t>
            </a:r>
            <a:r>
              <a:rPr lang="en-US" b="1" baseline="-25000">
                <a:latin typeface="Verdana" pitchFamily="34" charset="0"/>
              </a:rPr>
              <a:t> 	</a:t>
            </a:r>
            <a:r>
              <a:rPr lang="en-US" b="1">
                <a:latin typeface="Verdana" pitchFamily="34" charset="0"/>
              </a:rPr>
              <a:t>… 	…</a:t>
            </a:r>
          </a:p>
        </p:txBody>
      </p:sp>
      <p:sp>
        <p:nvSpPr>
          <p:cNvPr id="8204" name="Text Box 22"/>
          <p:cNvSpPr txBox="1">
            <a:spLocks noChangeArrowheads="1"/>
          </p:cNvSpPr>
          <p:nvPr/>
        </p:nvSpPr>
        <p:spPr bwMode="auto">
          <a:xfrm>
            <a:off x="5791200" y="54864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latin typeface="Verdana" pitchFamily="34" charset="0"/>
              </a:rPr>
              <a:t>…</a:t>
            </a:r>
            <a:r>
              <a:rPr lang="en-US" b="1" baseline="-25000">
                <a:latin typeface="Verdana" pitchFamily="34" charset="0"/>
              </a:rPr>
              <a:t> 	</a:t>
            </a:r>
            <a:r>
              <a:rPr lang="en-US" b="1">
                <a:latin typeface="Verdana" pitchFamily="34" charset="0"/>
              </a:rPr>
              <a:t>… 	…</a:t>
            </a:r>
          </a:p>
        </p:txBody>
      </p:sp>
      <p:sp>
        <p:nvSpPr>
          <p:cNvPr id="8205" name="Text Box 23"/>
          <p:cNvSpPr txBox="1">
            <a:spLocks noChangeArrowheads="1"/>
          </p:cNvSpPr>
          <p:nvPr/>
        </p:nvSpPr>
        <p:spPr bwMode="auto">
          <a:xfrm>
            <a:off x="5638800" y="2590800"/>
            <a:ext cx="32766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latin typeface="Verdana" pitchFamily="34" charset="0"/>
              </a:rPr>
              <a:t>i – represent rows</a:t>
            </a:r>
            <a:br>
              <a:rPr lang="en-US" b="1">
                <a:latin typeface="Verdana" pitchFamily="34" charset="0"/>
              </a:rPr>
            </a:br>
            <a:r>
              <a:rPr lang="en-US" b="1">
                <a:latin typeface="Verdana" pitchFamily="34" charset="0"/>
              </a:rPr>
              <a:t>j – represent columns</a:t>
            </a:r>
            <a:br>
              <a:rPr lang="en-US" b="1">
                <a:latin typeface="Verdana" pitchFamily="34" charset="0"/>
              </a:rPr>
            </a:br>
            <a:br>
              <a:rPr lang="en-US" b="1">
                <a:latin typeface="Verdana" pitchFamily="34" charset="0"/>
              </a:rPr>
            </a:br>
            <a:r>
              <a:rPr lang="en-US" b="1">
                <a:latin typeface="Verdana" pitchFamily="34" charset="0"/>
              </a:rPr>
              <a:t>A is m x n</a:t>
            </a:r>
            <a:br>
              <a:rPr lang="en-US" b="1">
                <a:latin typeface="Verdana" pitchFamily="34" charset="0"/>
              </a:rPr>
            </a:br>
            <a:r>
              <a:rPr lang="en-US" b="1">
                <a:latin typeface="Verdana" pitchFamily="34" charset="0"/>
              </a:rPr>
              <a:t>m rows and n columns</a:t>
            </a:r>
          </a:p>
        </p:txBody>
      </p:sp>
      <p:sp>
        <p:nvSpPr>
          <p:cNvPr id="8206" name="Slide Number Placeholder 1"/>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9029891-8537-4795-908F-C817D5915C89}" type="slidenum">
              <a:rPr lang="en-US"/>
              <a:pPr eaLnBrk="1" hangingPunct="1"/>
              <a:t>25</a:t>
            </a:fld>
            <a:endParaRPr lang="en-US"/>
          </a:p>
        </p:txBody>
      </p:sp>
    </p:spTree>
    <p:extLst>
      <p:ext uri="{BB962C8B-B14F-4D97-AF65-F5344CB8AC3E}">
        <p14:creationId xmlns:p14="http://schemas.microsoft.com/office/powerpoint/2010/main" val="2344125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4"/>
          <p:cNvPicPr>
            <a:picLocks noChangeAspect="1" noChangeArrowheads="1"/>
          </p:cNvPicPr>
          <p:nvPr/>
        </p:nvPicPr>
        <p:blipFill>
          <a:blip r:embed="rId2">
            <a:extLst>
              <a:ext uri="{28A0092B-C50C-407E-A947-70E740481C1C}">
                <a14:useLocalDpi xmlns:a14="http://schemas.microsoft.com/office/drawing/2010/main" val="0"/>
              </a:ext>
            </a:extLst>
          </a:blip>
          <a:srcRect l="13281" t="20833" r="14844" b="26042"/>
          <a:stretch>
            <a:fillRect/>
          </a:stretch>
        </p:blipFill>
        <p:spPr bwMode="auto">
          <a:xfrm>
            <a:off x="304800" y="533400"/>
            <a:ext cx="8534400" cy="473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9" name="Text Box 2"/>
          <p:cNvSpPr txBox="1">
            <a:spLocks noChangeArrowheads="1"/>
          </p:cNvSpPr>
          <p:nvPr/>
        </p:nvSpPr>
        <p:spPr bwMode="auto">
          <a:xfrm>
            <a:off x="0" y="76200"/>
            <a:ext cx="914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b="1" u="sng">
                <a:latin typeface="Verdana" pitchFamily="34" charset="0"/>
              </a:rPr>
              <a:t>Matrix Notation for LPs …</a:t>
            </a:r>
          </a:p>
        </p:txBody>
      </p:sp>
      <p:sp>
        <p:nvSpPr>
          <p:cNvPr id="9220" name="Text Box 4"/>
          <p:cNvSpPr txBox="1">
            <a:spLocks noChangeArrowheads="1"/>
          </p:cNvSpPr>
          <p:nvPr/>
        </p:nvSpPr>
        <p:spPr bwMode="auto">
          <a:xfrm>
            <a:off x="1905000" y="4038600"/>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latin typeface="Verdana" pitchFamily="34" charset="0"/>
              </a:rPr>
              <a:t>2      3</a:t>
            </a:r>
          </a:p>
        </p:txBody>
      </p:sp>
      <p:sp>
        <p:nvSpPr>
          <p:cNvPr id="9221" name="Text Box 5"/>
          <p:cNvSpPr txBox="1">
            <a:spLocks noChangeArrowheads="1"/>
          </p:cNvSpPr>
          <p:nvPr/>
        </p:nvSpPr>
        <p:spPr bwMode="auto">
          <a:xfrm>
            <a:off x="3657600" y="3609975"/>
            <a:ext cx="5334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latin typeface="Verdana" pitchFamily="34" charset="0"/>
              </a:rPr>
              <a:t>x</a:t>
            </a:r>
            <a:r>
              <a:rPr lang="en-US" b="1" baseline="-25000">
                <a:latin typeface="Verdana" pitchFamily="34" charset="0"/>
              </a:rPr>
              <a:t>1</a:t>
            </a:r>
            <a:br>
              <a:rPr lang="en-US" b="1">
                <a:latin typeface="Verdana" pitchFamily="34" charset="0"/>
              </a:rPr>
            </a:br>
            <a:br>
              <a:rPr lang="en-US" b="1">
                <a:latin typeface="Verdana" pitchFamily="34" charset="0"/>
              </a:rPr>
            </a:br>
            <a:br>
              <a:rPr lang="en-US" b="1">
                <a:latin typeface="Verdana" pitchFamily="34" charset="0"/>
              </a:rPr>
            </a:br>
            <a:r>
              <a:rPr lang="en-US" b="1">
                <a:latin typeface="Verdana" pitchFamily="34" charset="0"/>
              </a:rPr>
              <a:t>x</a:t>
            </a:r>
            <a:r>
              <a:rPr lang="en-US" b="1" baseline="-25000">
                <a:latin typeface="Verdana" pitchFamily="34" charset="0"/>
              </a:rPr>
              <a:t>2</a:t>
            </a:r>
            <a:endParaRPr lang="en-US" b="1">
              <a:latin typeface="Verdana" pitchFamily="34" charset="0"/>
            </a:endParaRPr>
          </a:p>
        </p:txBody>
      </p:sp>
      <p:sp>
        <p:nvSpPr>
          <p:cNvPr id="9222" name="Text Box 6"/>
          <p:cNvSpPr txBox="1">
            <a:spLocks noChangeArrowheads="1"/>
          </p:cNvSpPr>
          <p:nvPr/>
        </p:nvSpPr>
        <p:spPr bwMode="auto">
          <a:xfrm>
            <a:off x="4724400" y="3657600"/>
            <a:ext cx="8382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latin typeface="Verdana" pitchFamily="34" charset="0"/>
              </a:rPr>
              <a:t>8</a:t>
            </a:r>
            <a:br>
              <a:rPr lang="en-US" b="1">
                <a:latin typeface="Verdana" pitchFamily="34" charset="0"/>
              </a:rPr>
            </a:br>
            <a:r>
              <a:rPr lang="en-US" b="1">
                <a:latin typeface="Verdana" pitchFamily="34" charset="0"/>
              </a:rPr>
              <a:t>9</a:t>
            </a:r>
            <a:br>
              <a:rPr lang="en-US" b="1">
                <a:latin typeface="Verdana" pitchFamily="34" charset="0"/>
              </a:rPr>
            </a:br>
            <a:r>
              <a:rPr lang="en-US" b="1">
                <a:latin typeface="Verdana" pitchFamily="34" charset="0"/>
              </a:rPr>
              <a:t>8</a:t>
            </a:r>
          </a:p>
        </p:txBody>
      </p:sp>
      <p:sp>
        <p:nvSpPr>
          <p:cNvPr id="9223" name="Text Box 15"/>
          <p:cNvSpPr txBox="1">
            <a:spLocks noChangeArrowheads="1"/>
          </p:cNvSpPr>
          <p:nvPr/>
        </p:nvSpPr>
        <p:spPr bwMode="auto">
          <a:xfrm>
            <a:off x="6400800" y="3810000"/>
            <a:ext cx="17526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latin typeface="Verdana" pitchFamily="34" charset="0"/>
              </a:rPr>
              <a:t>2	0</a:t>
            </a:r>
            <a:br>
              <a:rPr lang="en-US" b="1">
                <a:latin typeface="Verdana" pitchFamily="34" charset="0"/>
              </a:rPr>
            </a:br>
            <a:r>
              <a:rPr lang="en-US" b="1">
                <a:latin typeface="Verdana" pitchFamily="34" charset="0"/>
              </a:rPr>
              <a:t>3	4</a:t>
            </a:r>
            <a:br>
              <a:rPr lang="en-US" b="1">
                <a:latin typeface="Verdana" pitchFamily="34" charset="0"/>
              </a:rPr>
            </a:br>
            <a:r>
              <a:rPr lang="en-US" b="1">
                <a:latin typeface="Verdana" pitchFamily="34" charset="0"/>
              </a:rPr>
              <a:t>4	5</a:t>
            </a:r>
          </a:p>
        </p:txBody>
      </p:sp>
      <p:sp>
        <p:nvSpPr>
          <p:cNvPr id="9224" name="Text Box 16"/>
          <p:cNvSpPr txBox="1">
            <a:spLocks noChangeArrowheads="1"/>
          </p:cNvSpPr>
          <p:nvPr/>
        </p:nvSpPr>
        <p:spPr bwMode="auto">
          <a:xfrm>
            <a:off x="5867400" y="2819400"/>
            <a:ext cx="3048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latin typeface="Verdana" pitchFamily="34" charset="0"/>
              </a:rPr>
              <a:t>A is 3 x 2</a:t>
            </a:r>
            <a:br>
              <a:rPr lang="en-US" b="1">
                <a:latin typeface="Verdana" pitchFamily="34" charset="0"/>
              </a:rPr>
            </a:br>
            <a:r>
              <a:rPr lang="en-US" b="1">
                <a:latin typeface="Verdana" pitchFamily="34" charset="0"/>
              </a:rPr>
              <a:t>3 rows and 2 columns</a:t>
            </a:r>
          </a:p>
        </p:txBody>
      </p:sp>
      <p:sp>
        <p:nvSpPr>
          <p:cNvPr id="9225" name="Slide Number Placeholder 1"/>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4670D90-2BE9-4B9B-B92D-9EC06ED6EA73}" type="slidenum">
              <a:rPr lang="en-US"/>
              <a:pPr eaLnBrk="1" hangingPunct="1"/>
              <a:t>26</a:t>
            </a:fld>
            <a:endParaRPr lang="en-US"/>
          </a:p>
        </p:txBody>
      </p:sp>
    </p:spTree>
    <p:extLst>
      <p:ext uri="{BB962C8B-B14F-4D97-AF65-F5344CB8AC3E}">
        <p14:creationId xmlns:p14="http://schemas.microsoft.com/office/powerpoint/2010/main" val="3028381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9"/>
          <p:cNvPicPr>
            <a:picLocks noChangeAspect="1" noChangeArrowheads="1"/>
          </p:cNvPicPr>
          <p:nvPr/>
        </p:nvPicPr>
        <p:blipFill>
          <a:blip r:embed="rId2">
            <a:extLst>
              <a:ext uri="{28A0092B-C50C-407E-A947-70E740481C1C}">
                <a14:useLocalDpi xmlns:a14="http://schemas.microsoft.com/office/drawing/2010/main" val="0"/>
              </a:ext>
            </a:extLst>
          </a:blip>
          <a:srcRect l="13281" t="21875" r="12500" b="16667"/>
          <a:stretch>
            <a:fillRect/>
          </a:stretch>
        </p:blipFill>
        <p:spPr bwMode="auto">
          <a:xfrm>
            <a:off x="304800" y="457200"/>
            <a:ext cx="8610600" cy="534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3" name="Text Box 3"/>
          <p:cNvSpPr txBox="1">
            <a:spLocks noChangeArrowheads="1"/>
          </p:cNvSpPr>
          <p:nvPr/>
        </p:nvSpPr>
        <p:spPr bwMode="auto">
          <a:xfrm>
            <a:off x="0" y="76200"/>
            <a:ext cx="914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b="1" u="sng">
                <a:latin typeface="Verdana" pitchFamily="34" charset="0"/>
              </a:rPr>
              <a:t>Matrix Notation for LPs …</a:t>
            </a:r>
          </a:p>
        </p:txBody>
      </p:sp>
      <p:sp>
        <p:nvSpPr>
          <p:cNvPr id="10244" name="Text Box 6"/>
          <p:cNvSpPr txBox="1">
            <a:spLocks noChangeArrowheads="1"/>
          </p:cNvSpPr>
          <p:nvPr/>
        </p:nvSpPr>
        <p:spPr bwMode="auto">
          <a:xfrm>
            <a:off x="2895600" y="4419600"/>
            <a:ext cx="8382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latin typeface="Verdana" pitchFamily="34" charset="0"/>
              </a:rPr>
              <a:t>2</a:t>
            </a:r>
            <a:br>
              <a:rPr lang="en-US" b="1">
                <a:latin typeface="Verdana" pitchFamily="34" charset="0"/>
              </a:rPr>
            </a:br>
            <a:r>
              <a:rPr lang="en-US" b="1">
                <a:latin typeface="Verdana" pitchFamily="34" charset="0"/>
              </a:rPr>
              <a:t>3</a:t>
            </a:r>
            <a:br>
              <a:rPr lang="en-US" b="1">
                <a:latin typeface="Verdana" pitchFamily="34" charset="0"/>
              </a:rPr>
            </a:br>
            <a:r>
              <a:rPr lang="en-US" b="1">
                <a:latin typeface="Verdana" pitchFamily="34" charset="0"/>
              </a:rPr>
              <a:t>4</a:t>
            </a:r>
          </a:p>
        </p:txBody>
      </p:sp>
      <p:sp>
        <p:nvSpPr>
          <p:cNvPr id="10245" name="Text Box 10"/>
          <p:cNvSpPr txBox="1">
            <a:spLocks noChangeArrowheads="1"/>
          </p:cNvSpPr>
          <p:nvPr/>
        </p:nvSpPr>
        <p:spPr bwMode="auto">
          <a:xfrm>
            <a:off x="4114800" y="4419600"/>
            <a:ext cx="8382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latin typeface="Verdana" pitchFamily="34" charset="0"/>
              </a:rPr>
              <a:t>0</a:t>
            </a:r>
            <a:br>
              <a:rPr lang="en-US" b="1">
                <a:latin typeface="Verdana" pitchFamily="34" charset="0"/>
              </a:rPr>
            </a:br>
            <a:r>
              <a:rPr lang="en-US" b="1">
                <a:latin typeface="Verdana" pitchFamily="34" charset="0"/>
              </a:rPr>
              <a:t>4</a:t>
            </a:r>
            <a:br>
              <a:rPr lang="en-US" b="1">
                <a:latin typeface="Verdana" pitchFamily="34" charset="0"/>
              </a:rPr>
            </a:br>
            <a:r>
              <a:rPr lang="en-US" b="1">
                <a:latin typeface="Verdana" pitchFamily="34" charset="0"/>
              </a:rPr>
              <a:t>5</a:t>
            </a:r>
          </a:p>
        </p:txBody>
      </p:sp>
      <p:sp>
        <p:nvSpPr>
          <p:cNvPr id="10246" name="Text Box 11"/>
          <p:cNvSpPr txBox="1">
            <a:spLocks noChangeArrowheads="1"/>
          </p:cNvSpPr>
          <p:nvPr/>
        </p:nvSpPr>
        <p:spPr bwMode="auto">
          <a:xfrm>
            <a:off x="1447800" y="5638800"/>
            <a:ext cx="662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b="1">
                <a:latin typeface="Verdana" pitchFamily="34" charset="0"/>
              </a:rPr>
              <a:t>Another way to describe a</a:t>
            </a:r>
            <a:r>
              <a:rPr lang="en-US" sz="2000" b="1" baseline="-25000">
                <a:latin typeface="Verdana" pitchFamily="34" charset="0"/>
              </a:rPr>
              <a:t>j</a:t>
            </a:r>
            <a:r>
              <a:rPr lang="en-US" sz="2000" b="1">
                <a:latin typeface="Verdana" pitchFamily="34" charset="0"/>
              </a:rPr>
              <a:t> is a</a:t>
            </a:r>
            <a:r>
              <a:rPr lang="en-US" sz="2000" b="1" baseline="-25000">
                <a:latin typeface="Verdana" pitchFamily="34" charset="0"/>
              </a:rPr>
              <a:t>.j</a:t>
            </a:r>
            <a:endParaRPr lang="en-US" sz="2000" b="1">
              <a:latin typeface="Verdana" pitchFamily="34" charset="0"/>
            </a:endParaRPr>
          </a:p>
        </p:txBody>
      </p:sp>
      <p:sp>
        <p:nvSpPr>
          <p:cNvPr id="10247" name="Slide Number Placeholder 1"/>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1E6804F-0B4B-4D21-8ADB-1954ACC0A0B3}" type="slidenum">
              <a:rPr lang="en-US"/>
              <a:pPr eaLnBrk="1" hangingPunct="1"/>
              <a:t>27</a:t>
            </a:fld>
            <a:endParaRPr lang="en-US"/>
          </a:p>
        </p:txBody>
      </p:sp>
    </p:spTree>
    <p:extLst>
      <p:ext uri="{BB962C8B-B14F-4D97-AF65-F5344CB8AC3E}">
        <p14:creationId xmlns:p14="http://schemas.microsoft.com/office/powerpoint/2010/main" val="650113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
          <p:cNvSpPr txBox="1">
            <a:spLocks noChangeArrowheads="1"/>
          </p:cNvSpPr>
          <p:nvPr/>
        </p:nvSpPr>
        <p:spPr bwMode="auto">
          <a:xfrm>
            <a:off x="0" y="76200"/>
            <a:ext cx="914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b="1" u="sng">
                <a:latin typeface="Verdana" pitchFamily="34" charset="0"/>
              </a:rPr>
              <a:t>Matrix Notation for LPs …</a:t>
            </a:r>
          </a:p>
        </p:txBody>
      </p:sp>
      <p:sp>
        <p:nvSpPr>
          <p:cNvPr id="11267" name="Text Box 7"/>
          <p:cNvSpPr txBox="1">
            <a:spLocks noChangeArrowheads="1"/>
          </p:cNvSpPr>
          <p:nvPr/>
        </p:nvSpPr>
        <p:spPr bwMode="auto">
          <a:xfrm>
            <a:off x="533400" y="533400"/>
            <a:ext cx="807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latin typeface="Verdana" pitchFamily="34" charset="0"/>
              </a:rPr>
              <a:t>Therefore, we can state the optimization problem as:</a:t>
            </a:r>
          </a:p>
        </p:txBody>
      </p:sp>
      <p:graphicFrame>
        <p:nvGraphicFramePr>
          <p:cNvPr id="11268" name="Object 9"/>
          <p:cNvGraphicFramePr>
            <a:graphicFrameLocks noChangeAspect="1"/>
          </p:cNvGraphicFramePr>
          <p:nvPr/>
        </p:nvGraphicFramePr>
        <p:xfrm>
          <a:off x="1235075" y="990600"/>
          <a:ext cx="5988050" cy="4276725"/>
        </p:xfrm>
        <a:graphic>
          <a:graphicData uri="http://schemas.openxmlformats.org/presentationml/2006/ole">
            <mc:AlternateContent xmlns:mc="http://schemas.openxmlformats.org/markup-compatibility/2006">
              <mc:Choice xmlns:v="urn:schemas-microsoft-com:vml" Requires="v">
                <p:oleObj name="Equation" r:id="rId2" imgW="1955800" imgH="1397000" progId="Equation.3">
                  <p:embed/>
                </p:oleObj>
              </mc:Choice>
              <mc:Fallback>
                <p:oleObj name="Equation" r:id="rId2" imgW="1955800" imgH="13970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5075" y="990600"/>
                        <a:ext cx="5988050" cy="427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9" name="Slide Number Placeholder 1"/>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6080160-5B2E-435E-A89C-DF50D5D6C52E}" type="slidenum">
              <a:rPr lang="en-US"/>
              <a:pPr eaLnBrk="1" hangingPunct="1"/>
              <a:t>28</a:t>
            </a:fld>
            <a:endParaRPr lang="en-US"/>
          </a:p>
        </p:txBody>
      </p:sp>
    </p:spTree>
    <p:extLst>
      <p:ext uri="{BB962C8B-B14F-4D97-AF65-F5344CB8AC3E}">
        <p14:creationId xmlns:p14="http://schemas.microsoft.com/office/powerpoint/2010/main" val="3025001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00283FD-36DA-49B3-A734-494CB68B3412}" type="slidenum">
              <a:rPr lang="en-US" smtClean="0"/>
              <a:pPr eaLnBrk="1" hangingPunct="1"/>
              <a:t>29</a:t>
            </a:fld>
            <a:endParaRPr lang="en-US"/>
          </a:p>
        </p:txBody>
      </p:sp>
      <p:sp>
        <p:nvSpPr>
          <p:cNvPr id="5123" name="Text Box 2"/>
          <p:cNvSpPr txBox="1">
            <a:spLocks noChangeArrowheads="1"/>
          </p:cNvSpPr>
          <p:nvPr/>
        </p:nvSpPr>
        <p:spPr bwMode="auto">
          <a:xfrm>
            <a:off x="1384300" y="76200"/>
            <a:ext cx="6337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000" b="1" u="sng">
                <a:latin typeface="Verdana" pitchFamily="34" charset="0"/>
              </a:rPr>
              <a:t>Example:  Basic Solutions</a:t>
            </a:r>
          </a:p>
        </p:txBody>
      </p:sp>
      <p:sp>
        <p:nvSpPr>
          <p:cNvPr id="5124" name="Text Box 12"/>
          <p:cNvSpPr txBox="1">
            <a:spLocks noChangeArrowheads="1"/>
          </p:cNvSpPr>
          <p:nvPr/>
        </p:nvSpPr>
        <p:spPr bwMode="auto">
          <a:xfrm>
            <a:off x="152400" y="685800"/>
            <a:ext cx="1295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latin typeface="Verdana" pitchFamily="34" charset="0"/>
              </a:rPr>
              <a:t>Nonbasic Variables</a:t>
            </a:r>
          </a:p>
        </p:txBody>
      </p:sp>
      <p:sp>
        <p:nvSpPr>
          <p:cNvPr id="5125" name="Text Box 13"/>
          <p:cNvSpPr txBox="1">
            <a:spLocks noChangeArrowheads="1"/>
          </p:cNvSpPr>
          <p:nvPr/>
        </p:nvSpPr>
        <p:spPr bwMode="auto">
          <a:xfrm>
            <a:off x="152400" y="1752600"/>
            <a:ext cx="1447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latin typeface="Verdana" pitchFamily="34" charset="0"/>
              </a:rPr>
              <a:t>Basic Variables</a:t>
            </a:r>
          </a:p>
        </p:txBody>
      </p:sp>
      <p:sp>
        <p:nvSpPr>
          <p:cNvPr id="5126" name="Text Box 14"/>
          <p:cNvSpPr txBox="1">
            <a:spLocks noChangeArrowheads="1"/>
          </p:cNvSpPr>
          <p:nvPr/>
        </p:nvSpPr>
        <p:spPr bwMode="auto">
          <a:xfrm>
            <a:off x="228600" y="2971800"/>
            <a:ext cx="914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latin typeface="Verdana" pitchFamily="34" charset="0"/>
              </a:rPr>
              <a:t>Basis Matrix</a:t>
            </a:r>
          </a:p>
        </p:txBody>
      </p:sp>
      <p:sp>
        <p:nvSpPr>
          <p:cNvPr id="5127" name="Text Box 15"/>
          <p:cNvSpPr txBox="1">
            <a:spLocks noChangeArrowheads="1"/>
          </p:cNvSpPr>
          <p:nvPr/>
        </p:nvSpPr>
        <p:spPr bwMode="auto">
          <a:xfrm>
            <a:off x="152400" y="4419600"/>
            <a:ext cx="1524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latin typeface="Verdana" pitchFamily="34" charset="0"/>
              </a:rPr>
              <a:t>Point</a:t>
            </a:r>
            <a:br>
              <a:rPr lang="en-US" sz="1600" b="1">
                <a:latin typeface="Verdana" pitchFamily="34" charset="0"/>
              </a:rPr>
            </a:br>
            <a:r>
              <a:rPr lang="en-US" sz="1600" b="1">
                <a:latin typeface="Verdana" pitchFamily="34" charset="0"/>
              </a:rPr>
              <a:t>(on graph)</a:t>
            </a:r>
          </a:p>
        </p:txBody>
      </p:sp>
      <p:graphicFrame>
        <p:nvGraphicFramePr>
          <p:cNvPr id="5128" name="Object 16"/>
          <p:cNvGraphicFramePr>
            <a:graphicFrameLocks noChangeAspect="1"/>
          </p:cNvGraphicFramePr>
          <p:nvPr/>
        </p:nvGraphicFramePr>
        <p:xfrm>
          <a:off x="1828800" y="685800"/>
          <a:ext cx="1636713" cy="749300"/>
        </p:xfrm>
        <a:graphic>
          <a:graphicData uri="http://schemas.openxmlformats.org/presentationml/2006/ole">
            <mc:AlternateContent xmlns:mc="http://schemas.openxmlformats.org/markup-compatibility/2006">
              <mc:Choice xmlns:v="urn:schemas-microsoft-com:vml" Requires="v">
                <p:oleObj name="Equation" r:id="rId2" imgW="1054100" imgH="482600" progId="Equation.3">
                  <p:embed/>
                </p:oleObj>
              </mc:Choice>
              <mc:Fallback>
                <p:oleObj name="Equation" r:id="rId2" imgW="1054100" imgH="4826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685800"/>
                        <a:ext cx="1636713"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9" name="Object 17"/>
          <p:cNvGraphicFramePr>
            <a:graphicFrameLocks noChangeAspect="1"/>
          </p:cNvGraphicFramePr>
          <p:nvPr/>
        </p:nvGraphicFramePr>
        <p:xfrm>
          <a:off x="1828800" y="1600200"/>
          <a:ext cx="2065338" cy="1103313"/>
        </p:xfrm>
        <a:graphic>
          <a:graphicData uri="http://schemas.openxmlformats.org/presentationml/2006/ole">
            <mc:AlternateContent xmlns:mc="http://schemas.openxmlformats.org/markup-compatibility/2006">
              <mc:Choice xmlns:v="urn:schemas-microsoft-com:vml" Requires="v">
                <p:oleObj name="Equation" r:id="rId4" imgW="1333500" imgH="711200" progId="Equation.3">
                  <p:embed/>
                </p:oleObj>
              </mc:Choice>
              <mc:Fallback>
                <p:oleObj name="Equation" r:id="rId4" imgW="1333500" imgH="71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1600200"/>
                        <a:ext cx="2065338" cy="1103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0" name="Object 18"/>
          <p:cNvGraphicFramePr>
            <a:graphicFrameLocks noChangeAspect="1"/>
          </p:cNvGraphicFramePr>
          <p:nvPr/>
        </p:nvGraphicFramePr>
        <p:xfrm>
          <a:off x="1524000" y="2819400"/>
          <a:ext cx="2916238" cy="1106488"/>
        </p:xfrm>
        <a:graphic>
          <a:graphicData uri="http://schemas.openxmlformats.org/presentationml/2006/ole">
            <mc:AlternateContent xmlns:mc="http://schemas.openxmlformats.org/markup-compatibility/2006">
              <mc:Choice xmlns:v="urn:schemas-microsoft-com:vml" Requires="v">
                <p:oleObj name="Equation" r:id="rId6" imgW="1879600" imgH="711200" progId="Equation.3">
                  <p:embed/>
                </p:oleObj>
              </mc:Choice>
              <mc:Fallback>
                <p:oleObj name="Equation" r:id="rId6" imgW="1879600" imgH="71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2819400"/>
                        <a:ext cx="2916238" cy="1106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1" name="Object 19"/>
          <p:cNvGraphicFramePr>
            <a:graphicFrameLocks noChangeAspect="1"/>
          </p:cNvGraphicFramePr>
          <p:nvPr/>
        </p:nvGraphicFramePr>
        <p:xfrm>
          <a:off x="2057400" y="4419600"/>
          <a:ext cx="1517650" cy="749300"/>
        </p:xfrm>
        <a:graphic>
          <a:graphicData uri="http://schemas.openxmlformats.org/presentationml/2006/ole">
            <mc:AlternateContent xmlns:mc="http://schemas.openxmlformats.org/markup-compatibility/2006">
              <mc:Choice xmlns:v="urn:schemas-microsoft-com:vml" Requires="v">
                <p:oleObj name="Equation" r:id="rId8" imgW="977476" imgH="482391" progId="Equation.3">
                  <p:embed/>
                </p:oleObj>
              </mc:Choice>
              <mc:Fallback>
                <p:oleObj name="Equation" r:id="rId8" imgW="977476" imgH="482391"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7400" y="4419600"/>
                        <a:ext cx="1517650"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2" name="Text Box 20"/>
          <p:cNvSpPr txBox="1">
            <a:spLocks noChangeArrowheads="1"/>
          </p:cNvSpPr>
          <p:nvPr/>
        </p:nvSpPr>
        <p:spPr bwMode="auto">
          <a:xfrm>
            <a:off x="304800" y="5334000"/>
            <a:ext cx="4191000" cy="10795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latin typeface="Verdana" pitchFamily="34" charset="0"/>
              </a:rPr>
              <a:t>This is a Basic Feasible Solution (BFS), since the basic variables are all non-negative (we are at a feasible point).</a:t>
            </a:r>
          </a:p>
        </p:txBody>
      </p:sp>
      <p:cxnSp>
        <p:nvCxnSpPr>
          <p:cNvPr id="5133" name="AutoShape 22"/>
          <p:cNvCxnSpPr>
            <a:cxnSpLocks noChangeShapeType="1"/>
            <a:endCxn id="5132" idx="3"/>
          </p:cNvCxnSpPr>
          <p:nvPr/>
        </p:nvCxnSpPr>
        <p:spPr bwMode="auto">
          <a:xfrm>
            <a:off x="3894138" y="2152650"/>
            <a:ext cx="601662" cy="3721100"/>
          </a:xfrm>
          <a:prstGeom prst="curvedConnector3">
            <a:avLst>
              <a:gd name="adj1" fmla="val 115569"/>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5134" name="Object 23"/>
          <p:cNvGraphicFramePr>
            <a:graphicFrameLocks noChangeAspect="1"/>
          </p:cNvGraphicFramePr>
          <p:nvPr/>
        </p:nvGraphicFramePr>
        <p:xfrm>
          <a:off x="5846763" y="685800"/>
          <a:ext cx="1636712" cy="749300"/>
        </p:xfrm>
        <a:graphic>
          <a:graphicData uri="http://schemas.openxmlformats.org/presentationml/2006/ole">
            <mc:AlternateContent xmlns:mc="http://schemas.openxmlformats.org/markup-compatibility/2006">
              <mc:Choice xmlns:v="urn:schemas-microsoft-com:vml" Requires="v">
                <p:oleObj name="Equation" r:id="rId10" imgW="1054100" imgH="482600" progId="Equation.3">
                  <p:embed/>
                </p:oleObj>
              </mc:Choice>
              <mc:Fallback>
                <p:oleObj name="Equation" r:id="rId10" imgW="1054100" imgH="482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46763" y="685800"/>
                        <a:ext cx="1636712"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5" name="Object 24"/>
          <p:cNvGraphicFramePr>
            <a:graphicFrameLocks noChangeAspect="1"/>
          </p:cNvGraphicFramePr>
          <p:nvPr/>
        </p:nvGraphicFramePr>
        <p:xfrm>
          <a:off x="5807075" y="1600200"/>
          <a:ext cx="2144713" cy="1103313"/>
        </p:xfrm>
        <a:graphic>
          <a:graphicData uri="http://schemas.openxmlformats.org/presentationml/2006/ole">
            <mc:AlternateContent xmlns:mc="http://schemas.openxmlformats.org/markup-compatibility/2006">
              <mc:Choice xmlns:v="urn:schemas-microsoft-com:vml" Requires="v">
                <p:oleObj name="Equation" r:id="rId12" imgW="1384300" imgH="711200" progId="Equation.3">
                  <p:embed/>
                </p:oleObj>
              </mc:Choice>
              <mc:Fallback>
                <p:oleObj name="Equation" r:id="rId12" imgW="1384300" imgH="7112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07075" y="1600200"/>
                        <a:ext cx="2144713" cy="1103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6" name="Object 25"/>
          <p:cNvGraphicFramePr>
            <a:graphicFrameLocks noChangeAspect="1"/>
          </p:cNvGraphicFramePr>
          <p:nvPr/>
        </p:nvGraphicFramePr>
        <p:xfrm>
          <a:off x="5619750" y="2819400"/>
          <a:ext cx="2759075" cy="1106488"/>
        </p:xfrm>
        <a:graphic>
          <a:graphicData uri="http://schemas.openxmlformats.org/presentationml/2006/ole">
            <mc:AlternateContent xmlns:mc="http://schemas.openxmlformats.org/markup-compatibility/2006">
              <mc:Choice xmlns:v="urn:schemas-microsoft-com:vml" Requires="v">
                <p:oleObj name="Equation" r:id="rId14" imgW="1778000" imgH="711200" progId="Equation.3">
                  <p:embed/>
                </p:oleObj>
              </mc:Choice>
              <mc:Fallback>
                <p:oleObj name="Equation" r:id="rId14" imgW="1778000" imgH="7112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19750" y="2819400"/>
                        <a:ext cx="2759075" cy="1106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7" name="Object 26"/>
          <p:cNvGraphicFramePr>
            <a:graphicFrameLocks noChangeAspect="1"/>
          </p:cNvGraphicFramePr>
          <p:nvPr/>
        </p:nvGraphicFramePr>
        <p:xfrm>
          <a:off x="6026150" y="4419600"/>
          <a:ext cx="1616075" cy="749300"/>
        </p:xfrm>
        <a:graphic>
          <a:graphicData uri="http://schemas.openxmlformats.org/presentationml/2006/ole">
            <mc:AlternateContent xmlns:mc="http://schemas.openxmlformats.org/markup-compatibility/2006">
              <mc:Choice xmlns:v="urn:schemas-microsoft-com:vml" Requires="v">
                <p:oleObj name="Equation" r:id="rId16" imgW="1040948" imgH="482391" progId="Equation.3">
                  <p:embed/>
                </p:oleObj>
              </mc:Choice>
              <mc:Fallback>
                <p:oleObj name="Equation" r:id="rId16" imgW="1040948" imgH="482391"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26150" y="4419600"/>
                        <a:ext cx="1616075"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8" name="Text Box 27"/>
          <p:cNvSpPr txBox="1">
            <a:spLocks noChangeArrowheads="1"/>
          </p:cNvSpPr>
          <p:nvPr/>
        </p:nvSpPr>
        <p:spPr bwMode="auto">
          <a:xfrm>
            <a:off x="4953000" y="5181600"/>
            <a:ext cx="3810000" cy="10795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latin typeface="Verdana" pitchFamily="34" charset="0"/>
              </a:rPr>
              <a:t>This is a Basic Infeasible Solution, since x</a:t>
            </a:r>
            <a:r>
              <a:rPr lang="en-US" sz="1600" b="1" baseline="-25000">
                <a:latin typeface="Verdana" pitchFamily="34" charset="0"/>
              </a:rPr>
              <a:t>4</a:t>
            </a:r>
            <a:r>
              <a:rPr lang="en-US" sz="1600" b="1">
                <a:latin typeface="Verdana" pitchFamily="34" charset="0"/>
              </a:rPr>
              <a:t> is negative.  Note, we are not in the feasible space (on graph).</a:t>
            </a:r>
          </a:p>
        </p:txBody>
      </p:sp>
      <p:cxnSp>
        <p:nvCxnSpPr>
          <p:cNvPr id="5139" name="AutoShape 28"/>
          <p:cNvCxnSpPr>
            <a:cxnSpLocks noChangeShapeType="1"/>
            <a:endCxn id="5138" idx="3"/>
          </p:cNvCxnSpPr>
          <p:nvPr/>
        </p:nvCxnSpPr>
        <p:spPr bwMode="auto">
          <a:xfrm>
            <a:off x="7951788" y="2152650"/>
            <a:ext cx="811212" cy="3568700"/>
          </a:xfrm>
          <a:prstGeom prst="curvedConnector3">
            <a:avLst>
              <a:gd name="adj1" fmla="val 128181"/>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15732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4"/>
          <p:cNvSpPr>
            <a:spLocks noGrp="1"/>
          </p:cNvSpPr>
          <p:nvPr>
            <p:ph type="ftr" sz="quarter" idx="11"/>
          </p:nvPr>
        </p:nvSpPr>
        <p:spPr/>
        <p:txBody>
          <a:bodyPr/>
          <a:lstStyle/>
          <a:p>
            <a:fld id="{68712484-3A31-467E-9F9F-267180903937}" type="slidenum">
              <a:rPr lang="en-US" smtClean="0"/>
              <a:pPr/>
              <a:t>3</a:t>
            </a:fld>
            <a:endParaRPr lang="en-US" dirty="0"/>
          </a:p>
        </p:txBody>
      </p:sp>
      <p:sp>
        <p:nvSpPr>
          <p:cNvPr id="11298" name="Text Box 34"/>
          <p:cNvSpPr txBox="1">
            <a:spLocks noChangeArrowheads="1"/>
          </p:cNvSpPr>
          <p:nvPr/>
        </p:nvSpPr>
        <p:spPr bwMode="auto">
          <a:xfrm>
            <a:off x="6845300" y="2667000"/>
            <a:ext cx="2146300" cy="101917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2000" b="1">
                <a:latin typeface="Verdana" pitchFamily="34" charset="0"/>
              </a:rPr>
              <a:t>Represents</a:t>
            </a:r>
            <a:br>
              <a:rPr lang="en-US" sz="2000" b="1">
                <a:latin typeface="Verdana" pitchFamily="34" charset="0"/>
              </a:rPr>
            </a:br>
            <a:r>
              <a:rPr lang="en-US" sz="2000" b="1">
                <a:latin typeface="Verdana" pitchFamily="34" charset="0"/>
              </a:rPr>
              <a:t>Extreme</a:t>
            </a:r>
            <a:br>
              <a:rPr lang="en-US" sz="2000" b="1">
                <a:latin typeface="Verdana" pitchFamily="34" charset="0"/>
              </a:rPr>
            </a:br>
            <a:r>
              <a:rPr lang="en-US" sz="2000" b="1">
                <a:latin typeface="Verdana" pitchFamily="34" charset="0"/>
              </a:rPr>
              <a:t>Point</a:t>
            </a:r>
          </a:p>
        </p:txBody>
      </p:sp>
      <p:sp>
        <p:nvSpPr>
          <p:cNvPr id="11266" name="Text Box 2"/>
          <p:cNvSpPr txBox="1">
            <a:spLocks noChangeArrowheads="1"/>
          </p:cNvSpPr>
          <p:nvPr/>
        </p:nvSpPr>
        <p:spPr bwMode="auto">
          <a:xfrm>
            <a:off x="139700" y="149225"/>
            <a:ext cx="883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b="1" u="sng">
                <a:latin typeface="Verdana" pitchFamily="34" charset="0"/>
              </a:rPr>
              <a:t>Definitions/Notes:</a:t>
            </a:r>
          </a:p>
        </p:txBody>
      </p:sp>
      <p:sp>
        <p:nvSpPr>
          <p:cNvPr id="11267" name="Text Box 3"/>
          <p:cNvSpPr txBox="1">
            <a:spLocks noChangeArrowheads="1"/>
          </p:cNvSpPr>
          <p:nvPr/>
        </p:nvSpPr>
        <p:spPr bwMode="auto">
          <a:xfrm>
            <a:off x="304800" y="685800"/>
            <a:ext cx="8610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latin typeface="Verdana" pitchFamily="34" charset="0"/>
              </a:rPr>
              <a:t>Extreme Point:  points that don’t lie on the interior of the line segment joining two other distinct points of the convex set.  </a:t>
            </a:r>
            <a:r>
              <a:rPr lang="en-US" sz="2000" b="1" u="sng">
                <a:latin typeface="Verdana" pitchFamily="34" charset="0"/>
              </a:rPr>
              <a:t>If an LP has an Optimal Solution, at least one of the Optimal Solutions will be at an extreme point.</a:t>
            </a:r>
          </a:p>
        </p:txBody>
      </p:sp>
      <p:sp>
        <p:nvSpPr>
          <p:cNvPr id="11276" name="Line 12"/>
          <p:cNvSpPr>
            <a:spLocks noChangeShapeType="1"/>
          </p:cNvSpPr>
          <p:nvPr/>
        </p:nvSpPr>
        <p:spPr bwMode="auto">
          <a:xfrm flipH="1">
            <a:off x="1447800" y="2362200"/>
            <a:ext cx="0" cy="3352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7" name="Line 13"/>
          <p:cNvSpPr>
            <a:spLocks noChangeShapeType="1"/>
          </p:cNvSpPr>
          <p:nvPr/>
        </p:nvSpPr>
        <p:spPr bwMode="auto">
          <a:xfrm>
            <a:off x="533400" y="5257800"/>
            <a:ext cx="7315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8" name="Line 14"/>
          <p:cNvSpPr>
            <a:spLocks noChangeShapeType="1"/>
          </p:cNvSpPr>
          <p:nvPr/>
        </p:nvSpPr>
        <p:spPr bwMode="auto">
          <a:xfrm flipV="1">
            <a:off x="1066800" y="2362200"/>
            <a:ext cx="3505200" cy="1447800"/>
          </a:xfrm>
          <a:prstGeom prst="line">
            <a:avLst/>
          </a:prstGeom>
          <a:noFill/>
          <a:ln w="2540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9" name="Line 15"/>
          <p:cNvSpPr>
            <a:spLocks noChangeShapeType="1"/>
          </p:cNvSpPr>
          <p:nvPr/>
        </p:nvSpPr>
        <p:spPr bwMode="auto">
          <a:xfrm>
            <a:off x="3505200" y="2286000"/>
            <a:ext cx="3124200" cy="1066800"/>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0" name="Line 16"/>
          <p:cNvSpPr>
            <a:spLocks noChangeShapeType="1"/>
          </p:cNvSpPr>
          <p:nvPr/>
        </p:nvSpPr>
        <p:spPr bwMode="auto">
          <a:xfrm>
            <a:off x="1066800" y="3810000"/>
            <a:ext cx="152400" cy="304800"/>
          </a:xfrm>
          <a:prstGeom prst="line">
            <a:avLst/>
          </a:prstGeom>
          <a:noFill/>
          <a:ln w="254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1" name="Line 17"/>
          <p:cNvSpPr>
            <a:spLocks noChangeShapeType="1"/>
          </p:cNvSpPr>
          <p:nvPr/>
        </p:nvSpPr>
        <p:spPr bwMode="auto">
          <a:xfrm>
            <a:off x="4572000" y="2362200"/>
            <a:ext cx="152400" cy="228600"/>
          </a:xfrm>
          <a:prstGeom prst="line">
            <a:avLst/>
          </a:prstGeom>
          <a:noFill/>
          <a:ln w="254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2" name="Line 18"/>
          <p:cNvSpPr>
            <a:spLocks noChangeShapeType="1"/>
          </p:cNvSpPr>
          <p:nvPr/>
        </p:nvSpPr>
        <p:spPr bwMode="auto">
          <a:xfrm flipH="1">
            <a:off x="3352800" y="2286000"/>
            <a:ext cx="152400" cy="228600"/>
          </a:xfrm>
          <a:prstGeom prst="line">
            <a:avLst/>
          </a:prstGeom>
          <a:noFill/>
          <a:ln w="254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3" name="Line 19"/>
          <p:cNvSpPr>
            <a:spLocks noChangeShapeType="1"/>
          </p:cNvSpPr>
          <p:nvPr/>
        </p:nvSpPr>
        <p:spPr bwMode="auto">
          <a:xfrm flipH="1">
            <a:off x="6451600" y="3340100"/>
            <a:ext cx="152400" cy="228600"/>
          </a:xfrm>
          <a:prstGeom prst="line">
            <a:avLst/>
          </a:prstGeom>
          <a:noFill/>
          <a:ln w="254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4" name="Line 20"/>
          <p:cNvSpPr>
            <a:spLocks noChangeShapeType="1"/>
          </p:cNvSpPr>
          <p:nvPr/>
        </p:nvSpPr>
        <p:spPr bwMode="auto">
          <a:xfrm>
            <a:off x="6019800" y="2438400"/>
            <a:ext cx="0" cy="34290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5" name="Line 21"/>
          <p:cNvSpPr>
            <a:spLocks noChangeShapeType="1"/>
          </p:cNvSpPr>
          <p:nvPr/>
        </p:nvSpPr>
        <p:spPr bwMode="auto">
          <a:xfrm flipH="1">
            <a:off x="5715000" y="2438400"/>
            <a:ext cx="3048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6" name="Line 22"/>
          <p:cNvSpPr>
            <a:spLocks noChangeShapeType="1"/>
          </p:cNvSpPr>
          <p:nvPr/>
        </p:nvSpPr>
        <p:spPr bwMode="auto">
          <a:xfrm flipH="1">
            <a:off x="5791200" y="5867400"/>
            <a:ext cx="2286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9" name="Oval 25"/>
          <p:cNvSpPr>
            <a:spLocks noChangeArrowheads="1"/>
          </p:cNvSpPr>
          <p:nvPr/>
        </p:nvSpPr>
        <p:spPr bwMode="auto">
          <a:xfrm>
            <a:off x="4038600" y="2413000"/>
            <a:ext cx="304800" cy="228600"/>
          </a:xfrm>
          <a:prstGeom prst="ellipse">
            <a:avLst/>
          </a:prstGeom>
          <a:solidFill>
            <a:srgbClr val="000000"/>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2" name="Oval 28"/>
          <p:cNvSpPr>
            <a:spLocks noChangeArrowheads="1"/>
          </p:cNvSpPr>
          <p:nvPr/>
        </p:nvSpPr>
        <p:spPr bwMode="auto">
          <a:xfrm>
            <a:off x="5867400" y="3048000"/>
            <a:ext cx="304800" cy="228600"/>
          </a:xfrm>
          <a:prstGeom prst="ellipse">
            <a:avLst/>
          </a:prstGeom>
          <a:solidFill>
            <a:srgbClr val="000000"/>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3" name="Oval 29"/>
          <p:cNvSpPr>
            <a:spLocks noChangeArrowheads="1"/>
          </p:cNvSpPr>
          <p:nvPr/>
        </p:nvSpPr>
        <p:spPr bwMode="auto">
          <a:xfrm>
            <a:off x="5867400" y="5105400"/>
            <a:ext cx="304800" cy="228600"/>
          </a:xfrm>
          <a:prstGeom prst="ellipse">
            <a:avLst/>
          </a:prstGeom>
          <a:solidFill>
            <a:srgbClr val="000000"/>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4" name="Oval 30"/>
          <p:cNvSpPr>
            <a:spLocks noChangeArrowheads="1"/>
          </p:cNvSpPr>
          <p:nvPr/>
        </p:nvSpPr>
        <p:spPr bwMode="auto">
          <a:xfrm>
            <a:off x="1295400" y="5181600"/>
            <a:ext cx="304800" cy="228600"/>
          </a:xfrm>
          <a:prstGeom prst="ellipse">
            <a:avLst/>
          </a:prstGeom>
          <a:solidFill>
            <a:srgbClr val="000000"/>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5" name="Oval 31"/>
          <p:cNvSpPr>
            <a:spLocks noChangeArrowheads="1"/>
          </p:cNvSpPr>
          <p:nvPr/>
        </p:nvSpPr>
        <p:spPr bwMode="auto">
          <a:xfrm>
            <a:off x="1295400" y="3581400"/>
            <a:ext cx="304800" cy="228600"/>
          </a:xfrm>
          <a:prstGeom prst="ellipse">
            <a:avLst/>
          </a:prstGeom>
          <a:solidFill>
            <a:srgbClr val="000000"/>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6" name="Oval 32"/>
          <p:cNvSpPr>
            <a:spLocks noChangeArrowheads="1"/>
          </p:cNvSpPr>
          <p:nvPr/>
        </p:nvSpPr>
        <p:spPr bwMode="auto">
          <a:xfrm>
            <a:off x="6934200" y="2743200"/>
            <a:ext cx="304800" cy="228600"/>
          </a:xfrm>
          <a:prstGeom prst="ellipse">
            <a:avLst/>
          </a:prstGeom>
          <a:solidFill>
            <a:srgbClr val="000000"/>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9" name="Text Box 35"/>
          <p:cNvSpPr txBox="1">
            <a:spLocks noChangeArrowheads="1"/>
          </p:cNvSpPr>
          <p:nvPr/>
        </p:nvSpPr>
        <p:spPr bwMode="auto">
          <a:xfrm>
            <a:off x="304800" y="5867400"/>
            <a:ext cx="8610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latin typeface="Verdana" pitchFamily="34" charset="0"/>
              </a:rPr>
              <a:t>If two extreme points lie on the same boundary edge, they are called adjacent extreme points.</a:t>
            </a:r>
            <a:endParaRPr lang="en-US" sz="2000" b="1" u="sng">
              <a:latin typeface="Verdana" pitchFamily="34" charset="0"/>
            </a:endParaRPr>
          </a:p>
        </p:txBody>
      </p:sp>
      <p:sp>
        <p:nvSpPr>
          <p:cNvPr id="11300" name="AutoShape 36"/>
          <p:cNvSpPr>
            <a:spLocks/>
          </p:cNvSpPr>
          <p:nvPr/>
        </p:nvSpPr>
        <p:spPr bwMode="auto">
          <a:xfrm rot="16200000">
            <a:off x="3467100" y="3238500"/>
            <a:ext cx="457200" cy="4648200"/>
          </a:xfrm>
          <a:prstGeom prst="leftBrace">
            <a:avLst>
              <a:gd name="adj1" fmla="val 84722"/>
              <a:gd name="adj2" fmla="val 49995"/>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1A059FF-1247-4E2F-9ECA-4E9E2744170D}" type="slidenum">
              <a:rPr lang="en-US" smtClean="0"/>
              <a:pPr eaLnBrk="1" hangingPunct="1"/>
              <a:t>30</a:t>
            </a:fld>
            <a:endParaRPr lang="en-US"/>
          </a:p>
        </p:txBody>
      </p:sp>
      <p:sp>
        <p:nvSpPr>
          <p:cNvPr id="6147" name="Text Box 2"/>
          <p:cNvSpPr txBox="1">
            <a:spLocks noChangeArrowheads="1"/>
          </p:cNvSpPr>
          <p:nvPr/>
        </p:nvSpPr>
        <p:spPr bwMode="auto">
          <a:xfrm>
            <a:off x="1384300" y="76200"/>
            <a:ext cx="6337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000" b="1" u="sng">
                <a:latin typeface="Verdana" pitchFamily="34" charset="0"/>
              </a:rPr>
              <a:t>Example:  Basic Solutions</a:t>
            </a:r>
          </a:p>
        </p:txBody>
      </p:sp>
      <p:sp>
        <p:nvSpPr>
          <p:cNvPr id="6148" name="Text Box 3"/>
          <p:cNvSpPr txBox="1">
            <a:spLocks noChangeArrowheads="1"/>
          </p:cNvSpPr>
          <p:nvPr/>
        </p:nvSpPr>
        <p:spPr bwMode="auto">
          <a:xfrm>
            <a:off x="152400" y="685800"/>
            <a:ext cx="1295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latin typeface="Verdana" pitchFamily="34" charset="0"/>
              </a:rPr>
              <a:t>Nonbasic Variables</a:t>
            </a:r>
          </a:p>
        </p:txBody>
      </p:sp>
      <p:graphicFrame>
        <p:nvGraphicFramePr>
          <p:cNvPr id="6149" name="Object 7"/>
          <p:cNvGraphicFramePr>
            <a:graphicFrameLocks noChangeAspect="1"/>
          </p:cNvGraphicFramePr>
          <p:nvPr/>
        </p:nvGraphicFramePr>
        <p:xfrm>
          <a:off x="1828800" y="685800"/>
          <a:ext cx="1636713" cy="749300"/>
        </p:xfrm>
        <a:graphic>
          <a:graphicData uri="http://schemas.openxmlformats.org/presentationml/2006/ole">
            <mc:AlternateContent xmlns:mc="http://schemas.openxmlformats.org/markup-compatibility/2006">
              <mc:Choice xmlns:v="urn:schemas-microsoft-com:vml" Requires="v">
                <p:oleObj name="Equation" r:id="rId2" imgW="1054100" imgH="482600" progId="Equation.3">
                  <p:embed/>
                </p:oleObj>
              </mc:Choice>
              <mc:Fallback>
                <p:oleObj name="Equation" r:id="rId2" imgW="1054100" imgH="4826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685800"/>
                        <a:ext cx="1636713"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0" name="Text Box 19"/>
          <p:cNvSpPr txBox="1">
            <a:spLocks noChangeArrowheads="1"/>
          </p:cNvSpPr>
          <p:nvPr/>
        </p:nvSpPr>
        <p:spPr bwMode="auto">
          <a:xfrm>
            <a:off x="4191000" y="685800"/>
            <a:ext cx="4343400" cy="8350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latin typeface="Verdana" pitchFamily="34" charset="0"/>
              </a:rPr>
              <a:t>No Solution! (Obviously, since these two constraints will never intercept since they are parallel.)</a:t>
            </a:r>
          </a:p>
        </p:txBody>
      </p:sp>
      <p:sp>
        <p:nvSpPr>
          <p:cNvPr id="6151" name="Text Box 20"/>
          <p:cNvSpPr txBox="1">
            <a:spLocks noChangeArrowheads="1"/>
          </p:cNvSpPr>
          <p:nvPr/>
        </p:nvSpPr>
        <p:spPr bwMode="auto">
          <a:xfrm>
            <a:off x="1371600" y="2133600"/>
            <a:ext cx="6337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000" b="1" u="sng">
                <a:latin typeface="Verdana" pitchFamily="34" charset="0"/>
              </a:rPr>
              <a:t>In General …</a:t>
            </a:r>
          </a:p>
        </p:txBody>
      </p:sp>
      <p:sp>
        <p:nvSpPr>
          <p:cNvPr id="6152" name="Text Box 21"/>
          <p:cNvSpPr txBox="1">
            <a:spLocks noChangeArrowheads="1"/>
          </p:cNvSpPr>
          <p:nvPr/>
        </p:nvSpPr>
        <p:spPr bwMode="auto">
          <a:xfrm>
            <a:off x="609600" y="2514600"/>
            <a:ext cx="7620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latin typeface="Verdana" pitchFamily="34" charset="0"/>
              </a:rPr>
              <a:t>What is the upper bound on the number of basic solutions?</a:t>
            </a:r>
          </a:p>
        </p:txBody>
      </p:sp>
      <p:graphicFrame>
        <p:nvGraphicFramePr>
          <p:cNvPr id="6153" name="Object 22"/>
          <p:cNvGraphicFramePr>
            <a:graphicFrameLocks noChangeAspect="1"/>
          </p:cNvGraphicFramePr>
          <p:nvPr/>
        </p:nvGraphicFramePr>
        <p:xfrm>
          <a:off x="3886200" y="2971800"/>
          <a:ext cx="3429000" cy="914400"/>
        </p:xfrm>
        <a:graphic>
          <a:graphicData uri="http://schemas.openxmlformats.org/presentationml/2006/ole">
            <mc:AlternateContent xmlns:mc="http://schemas.openxmlformats.org/markup-compatibility/2006">
              <mc:Choice xmlns:v="urn:schemas-microsoft-com:vml" Requires="v">
                <p:oleObj name="Equation" r:id="rId4" imgW="1714500" imgH="457200" progId="Equation.3">
                  <p:embed/>
                </p:oleObj>
              </mc:Choice>
              <mc:Fallback>
                <p:oleObj name="Equation" r:id="rId4" imgW="17145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2971800"/>
                        <a:ext cx="34290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4" name="Text Box 23"/>
          <p:cNvSpPr txBox="1">
            <a:spLocks noChangeArrowheads="1"/>
          </p:cNvSpPr>
          <p:nvPr/>
        </p:nvSpPr>
        <p:spPr bwMode="auto">
          <a:xfrm>
            <a:off x="914400" y="3124200"/>
            <a:ext cx="31242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i="1">
                <a:latin typeface="Verdana" pitchFamily="34" charset="0"/>
              </a:rPr>
              <a:t>The combination of choosing m from n.</a:t>
            </a:r>
          </a:p>
        </p:txBody>
      </p:sp>
      <p:sp>
        <p:nvSpPr>
          <p:cNvPr id="6155" name="Text Box 24"/>
          <p:cNvSpPr txBox="1">
            <a:spLocks noChangeArrowheads="1"/>
          </p:cNvSpPr>
          <p:nvPr/>
        </p:nvSpPr>
        <p:spPr bwMode="auto">
          <a:xfrm>
            <a:off x="838200" y="4191000"/>
            <a:ext cx="3124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i="1">
                <a:latin typeface="Verdana" pitchFamily="34" charset="0"/>
              </a:rPr>
              <a:t>For our example:</a:t>
            </a:r>
          </a:p>
        </p:txBody>
      </p:sp>
      <p:graphicFrame>
        <p:nvGraphicFramePr>
          <p:cNvPr id="6156" name="Object 25"/>
          <p:cNvGraphicFramePr>
            <a:graphicFrameLocks noChangeAspect="1"/>
          </p:cNvGraphicFramePr>
          <p:nvPr/>
        </p:nvGraphicFramePr>
        <p:xfrm>
          <a:off x="3721100" y="3937000"/>
          <a:ext cx="3784600" cy="914400"/>
        </p:xfrm>
        <a:graphic>
          <a:graphicData uri="http://schemas.openxmlformats.org/presentationml/2006/ole">
            <mc:AlternateContent xmlns:mc="http://schemas.openxmlformats.org/markup-compatibility/2006">
              <mc:Choice xmlns:v="urn:schemas-microsoft-com:vml" Requires="v">
                <p:oleObj name="Equation" r:id="rId6" imgW="1892300" imgH="457200" progId="Equation.3">
                  <p:embed/>
                </p:oleObj>
              </mc:Choice>
              <mc:Fallback>
                <p:oleObj name="Equation" r:id="rId6" imgW="189230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21100" y="3937000"/>
                        <a:ext cx="37846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7" name="Text Box 26"/>
          <p:cNvSpPr txBox="1">
            <a:spLocks noChangeArrowheads="1"/>
          </p:cNvSpPr>
          <p:nvPr/>
        </p:nvSpPr>
        <p:spPr bwMode="auto">
          <a:xfrm>
            <a:off x="685800" y="4997450"/>
            <a:ext cx="7620000"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latin typeface="Verdana" pitchFamily="34" charset="0"/>
              </a:rPr>
              <a:t>Why is this important?</a:t>
            </a:r>
            <a:br>
              <a:rPr lang="en-US" sz="1600" b="1">
                <a:latin typeface="Verdana" pitchFamily="34" charset="0"/>
              </a:rPr>
            </a:br>
            <a:r>
              <a:rPr lang="en-US" sz="1600" b="1">
                <a:latin typeface="Verdana" pitchFamily="34" charset="0"/>
              </a:rPr>
              <a:t>We know that the number of basic solutions is an upper bound on the number of basic feasible solutions.  We also know that, if an optimal solution exists, then it at least one answer will occur at a basic feasible solution.  Therefore, there are only a finite number of points we need to evaluate.</a:t>
            </a:r>
          </a:p>
        </p:txBody>
      </p:sp>
    </p:spTree>
    <p:extLst>
      <p:ext uri="{BB962C8B-B14F-4D97-AF65-F5344CB8AC3E}">
        <p14:creationId xmlns:p14="http://schemas.microsoft.com/office/powerpoint/2010/main" val="2439974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7431A6E-31A2-4D15-90C1-01FC1AD40840}" type="slidenum">
              <a:rPr lang="en-US" smtClean="0"/>
              <a:pPr eaLnBrk="1" hangingPunct="1"/>
              <a:t>31</a:t>
            </a:fld>
            <a:endParaRPr lang="en-US"/>
          </a:p>
        </p:txBody>
      </p:sp>
      <p:sp>
        <p:nvSpPr>
          <p:cNvPr id="7171" name="Text Box 2"/>
          <p:cNvSpPr txBox="1">
            <a:spLocks noChangeArrowheads="1"/>
          </p:cNvSpPr>
          <p:nvPr/>
        </p:nvSpPr>
        <p:spPr bwMode="auto">
          <a:xfrm>
            <a:off x="1384300" y="76200"/>
            <a:ext cx="6337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000" b="1" u="sng">
                <a:latin typeface="Verdana" pitchFamily="34" charset="0"/>
              </a:rPr>
              <a:t>Back to the Example …</a:t>
            </a:r>
          </a:p>
        </p:txBody>
      </p:sp>
      <p:sp>
        <p:nvSpPr>
          <p:cNvPr id="7172" name="Text Box 7"/>
          <p:cNvSpPr txBox="1">
            <a:spLocks noChangeArrowheads="1"/>
          </p:cNvSpPr>
          <p:nvPr/>
        </p:nvSpPr>
        <p:spPr bwMode="auto">
          <a:xfrm>
            <a:off x="304800" y="457200"/>
            <a:ext cx="83820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latin typeface="Verdana" pitchFamily="34" charset="0"/>
              </a:rPr>
              <a:t>Where are the 10 basic solutions?</a:t>
            </a:r>
            <a:br>
              <a:rPr lang="en-US" sz="1600" b="1">
                <a:latin typeface="Verdana" pitchFamily="34" charset="0"/>
              </a:rPr>
            </a:br>
            <a:r>
              <a:rPr lang="en-US" sz="1600" b="1">
                <a:latin typeface="Verdana" pitchFamily="34" charset="0"/>
              </a:rPr>
              <a:t>5 are basic feasible solutions (corresponding to the 5 extreme points)</a:t>
            </a:r>
            <a:br>
              <a:rPr lang="en-US" sz="1600" b="1">
                <a:latin typeface="Verdana" pitchFamily="34" charset="0"/>
              </a:rPr>
            </a:br>
            <a:r>
              <a:rPr lang="en-US" sz="1600" b="1">
                <a:latin typeface="Verdana" pitchFamily="34" charset="0"/>
              </a:rPr>
              <a:t>4 are infeasible</a:t>
            </a:r>
            <a:br>
              <a:rPr lang="en-US" sz="1600" b="1">
                <a:latin typeface="Verdana" pitchFamily="34" charset="0"/>
              </a:rPr>
            </a:br>
            <a:r>
              <a:rPr lang="en-US" sz="1600" b="1">
                <a:latin typeface="Verdana" pitchFamily="34" charset="0"/>
              </a:rPr>
              <a:t>1 does not exist</a:t>
            </a:r>
          </a:p>
        </p:txBody>
      </p:sp>
      <p:sp>
        <p:nvSpPr>
          <p:cNvPr id="7173" name="Text Box 13"/>
          <p:cNvSpPr txBox="1">
            <a:spLocks noChangeArrowheads="1"/>
          </p:cNvSpPr>
          <p:nvPr/>
        </p:nvSpPr>
        <p:spPr bwMode="auto">
          <a:xfrm>
            <a:off x="381000" y="1676400"/>
            <a:ext cx="76200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latin typeface="Verdana" pitchFamily="34" charset="0"/>
              </a:rPr>
              <a:t>Note:  Adjacent Extreme Points differ by exactly one basic and non-basic variable.  So if you switch one basic with one non-basic variable, then you will move to an adjacent extreme point.</a:t>
            </a:r>
          </a:p>
        </p:txBody>
      </p:sp>
      <p:sp>
        <p:nvSpPr>
          <p:cNvPr id="7174" name="Text Box 14"/>
          <p:cNvSpPr txBox="1">
            <a:spLocks noChangeArrowheads="1"/>
          </p:cNvSpPr>
          <p:nvPr/>
        </p:nvSpPr>
        <p:spPr bwMode="auto">
          <a:xfrm>
            <a:off x="1384300" y="2667000"/>
            <a:ext cx="6337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000" b="1" u="sng">
                <a:latin typeface="Verdana" pitchFamily="34" charset="0"/>
              </a:rPr>
              <a:t>Strategy (Algebra of the Simplex Method):</a:t>
            </a:r>
          </a:p>
        </p:txBody>
      </p:sp>
      <p:sp>
        <p:nvSpPr>
          <p:cNvPr id="7175" name="Text Box 15"/>
          <p:cNvSpPr txBox="1">
            <a:spLocks noChangeArrowheads="1"/>
          </p:cNvSpPr>
          <p:nvPr/>
        </p:nvSpPr>
        <p:spPr bwMode="auto">
          <a:xfrm>
            <a:off x="381000" y="3048000"/>
            <a:ext cx="7620000" cy="327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latin typeface="Verdana" pitchFamily="34" charset="0"/>
              </a:rPr>
              <a:t>Move from one extreme point to an adjacent extreme point by interchanging one basic and one non-basic variable.</a:t>
            </a:r>
            <a:br>
              <a:rPr lang="en-US" sz="1600" b="1">
                <a:latin typeface="Verdana" pitchFamily="34" charset="0"/>
              </a:rPr>
            </a:br>
            <a:br>
              <a:rPr lang="en-US" sz="1600" b="1">
                <a:latin typeface="Verdana" pitchFamily="34" charset="0"/>
              </a:rPr>
            </a:br>
            <a:r>
              <a:rPr lang="en-US" sz="1600" b="1">
                <a:latin typeface="Verdana" pitchFamily="34" charset="0"/>
              </a:rPr>
              <a:t>Pick an easy basic feasible solution (i.e., easy to solve).</a:t>
            </a:r>
            <a:br>
              <a:rPr lang="en-US" sz="1600" b="1">
                <a:latin typeface="Verdana" pitchFamily="34" charset="0"/>
              </a:rPr>
            </a:br>
            <a:br>
              <a:rPr lang="en-US" sz="1600" b="1">
                <a:latin typeface="Verdana" pitchFamily="34" charset="0"/>
              </a:rPr>
            </a:br>
            <a:r>
              <a:rPr lang="en-US" sz="1600" b="1">
                <a:latin typeface="Verdana" pitchFamily="34" charset="0"/>
              </a:rPr>
              <a:t>Form the canonical form.  Solve for Z and basic variables in terms of nonbasic variables.</a:t>
            </a:r>
            <a:br>
              <a:rPr lang="en-US" sz="1600" b="1">
                <a:latin typeface="Verdana" pitchFamily="34" charset="0"/>
              </a:rPr>
            </a:br>
            <a:br>
              <a:rPr lang="en-US" sz="1600" b="1">
                <a:latin typeface="Verdana" pitchFamily="34" charset="0"/>
              </a:rPr>
            </a:br>
            <a:r>
              <a:rPr lang="en-US" sz="1600" b="1">
                <a:latin typeface="Verdana" pitchFamily="34" charset="0"/>
              </a:rPr>
              <a:t>Then determine if optimal.</a:t>
            </a:r>
            <a:br>
              <a:rPr lang="en-US" sz="1600" b="1">
                <a:latin typeface="Verdana" pitchFamily="34" charset="0"/>
              </a:rPr>
            </a:br>
            <a:br>
              <a:rPr lang="en-US" sz="1600" b="1">
                <a:latin typeface="Verdana" pitchFamily="34" charset="0"/>
              </a:rPr>
            </a:br>
            <a:r>
              <a:rPr lang="en-US" sz="1600" b="1">
                <a:latin typeface="Verdana" pitchFamily="34" charset="0"/>
              </a:rPr>
              <a:t>If optimal, then you are done.</a:t>
            </a:r>
            <a:br>
              <a:rPr lang="en-US" sz="1600" b="1">
                <a:latin typeface="Verdana" pitchFamily="34" charset="0"/>
              </a:rPr>
            </a:br>
            <a:r>
              <a:rPr lang="en-US" sz="1600" b="1">
                <a:latin typeface="Verdana" pitchFamily="34" charset="0"/>
              </a:rPr>
              <a:t>If not optimal, determine which nonbasic variable to make basic and how big to make it (by looking at constraints).</a:t>
            </a:r>
          </a:p>
        </p:txBody>
      </p:sp>
    </p:spTree>
    <p:extLst>
      <p:ext uri="{BB962C8B-B14F-4D97-AF65-F5344CB8AC3E}">
        <p14:creationId xmlns:p14="http://schemas.microsoft.com/office/powerpoint/2010/main" val="423748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DB63A64-1620-4FEC-A3B2-C48F93940681}" type="slidenum">
              <a:rPr lang="en-US" smtClean="0"/>
              <a:pPr eaLnBrk="1" hangingPunct="1"/>
              <a:t>32</a:t>
            </a:fld>
            <a:endParaRPr lang="en-US"/>
          </a:p>
        </p:txBody>
      </p:sp>
      <p:sp>
        <p:nvSpPr>
          <p:cNvPr id="8195" name="Text Box 2"/>
          <p:cNvSpPr txBox="1">
            <a:spLocks noChangeArrowheads="1"/>
          </p:cNvSpPr>
          <p:nvPr/>
        </p:nvSpPr>
        <p:spPr bwMode="auto">
          <a:xfrm>
            <a:off x="1384300" y="76200"/>
            <a:ext cx="6337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000" b="1" u="sng">
                <a:latin typeface="Verdana" pitchFamily="34" charset="0"/>
              </a:rPr>
              <a:t>Back to the Example:  Using Our Strategy</a:t>
            </a:r>
          </a:p>
        </p:txBody>
      </p:sp>
      <p:graphicFrame>
        <p:nvGraphicFramePr>
          <p:cNvPr id="8196" name="Object 7"/>
          <p:cNvGraphicFramePr>
            <a:graphicFrameLocks noChangeAspect="1"/>
          </p:cNvGraphicFramePr>
          <p:nvPr/>
        </p:nvGraphicFramePr>
        <p:xfrm>
          <a:off x="1219200" y="762000"/>
          <a:ext cx="1655763" cy="749300"/>
        </p:xfrm>
        <a:graphic>
          <a:graphicData uri="http://schemas.openxmlformats.org/presentationml/2006/ole">
            <mc:AlternateContent xmlns:mc="http://schemas.openxmlformats.org/markup-compatibility/2006">
              <mc:Choice xmlns:v="urn:schemas-microsoft-com:vml" Requires="v">
                <p:oleObj name="Equation" r:id="rId2" imgW="1066800" imgH="482600" progId="Equation.3">
                  <p:embed/>
                </p:oleObj>
              </mc:Choice>
              <mc:Fallback>
                <p:oleObj name="Equation" r:id="rId2" imgW="1066800" imgH="4826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762000"/>
                        <a:ext cx="1655763"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7" name="Text Box 8"/>
          <p:cNvSpPr txBox="1">
            <a:spLocks noChangeArrowheads="1"/>
          </p:cNvSpPr>
          <p:nvPr/>
        </p:nvSpPr>
        <p:spPr bwMode="auto">
          <a:xfrm>
            <a:off x="152400" y="914400"/>
            <a:ext cx="1295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latin typeface="Verdana" pitchFamily="34" charset="0"/>
              </a:rPr>
              <a:t>Easy Start:</a:t>
            </a:r>
          </a:p>
        </p:txBody>
      </p:sp>
      <p:graphicFrame>
        <p:nvGraphicFramePr>
          <p:cNvPr id="8198" name="Object 9"/>
          <p:cNvGraphicFramePr>
            <a:graphicFrameLocks noChangeAspect="1"/>
          </p:cNvGraphicFramePr>
          <p:nvPr/>
        </p:nvGraphicFramePr>
        <p:xfrm>
          <a:off x="5780088" y="609600"/>
          <a:ext cx="2062162" cy="1631950"/>
        </p:xfrm>
        <a:graphic>
          <a:graphicData uri="http://schemas.openxmlformats.org/presentationml/2006/ole">
            <mc:AlternateContent xmlns:mc="http://schemas.openxmlformats.org/markup-compatibility/2006">
              <mc:Choice xmlns:v="urn:schemas-microsoft-com:vml" Requires="v">
                <p:oleObj name="Equation" r:id="rId4" imgW="1155700" imgH="914400" progId="Equation.3">
                  <p:embed/>
                </p:oleObj>
              </mc:Choice>
              <mc:Fallback>
                <p:oleObj name="Equation" r:id="rId4" imgW="1155700" imgH="914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0088" y="609600"/>
                        <a:ext cx="2062162" cy="163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9" name="Text Box 10"/>
          <p:cNvSpPr txBox="1">
            <a:spLocks noChangeArrowheads="1"/>
          </p:cNvSpPr>
          <p:nvPr/>
        </p:nvSpPr>
        <p:spPr bwMode="auto">
          <a:xfrm>
            <a:off x="4191000" y="1143000"/>
            <a:ext cx="1295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latin typeface="Verdana" pitchFamily="34" charset="0"/>
              </a:rPr>
              <a:t>Canonical</a:t>
            </a:r>
            <a:br>
              <a:rPr lang="en-US" sz="1600" b="1">
                <a:latin typeface="Verdana" pitchFamily="34" charset="0"/>
              </a:rPr>
            </a:br>
            <a:r>
              <a:rPr lang="en-US" sz="1600" b="1">
                <a:latin typeface="Verdana" pitchFamily="34" charset="0"/>
              </a:rPr>
              <a:t>Form:</a:t>
            </a:r>
          </a:p>
        </p:txBody>
      </p:sp>
      <p:graphicFrame>
        <p:nvGraphicFramePr>
          <p:cNvPr id="8200" name="Object 11"/>
          <p:cNvGraphicFramePr>
            <a:graphicFrameLocks noChangeAspect="1"/>
          </p:cNvGraphicFramePr>
          <p:nvPr/>
        </p:nvGraphicFramePr>
        <p:xfrm>
          <a:off x="2436813" y="2743200"/>
          <a:ext cx="1754187" cy="1103313"/>
        </p:xfrm>
        <a:graphic>
          <a:graphicData uri="http://schemas.openxmlformats.org/presentationml/2006/ole">
            <mc:AlternateContent xmlns:mc="http://schemas.openxmlformats.org/markup-compatibility/2006">
              <mc:Choice xmlns:v="urn:schemas-microsoft-com:vml" Requires="v">
                <p:oleObj name="Equation" r:id="rId6" imgW="1129810" imgH="710891" progId="Equation.3">
                  <p:embed/>
                </p:oleObj>
              </mc:Choice>
              <mc:Fallback>
                <p:oleObj name="Equation" r:id="rId6" imgW="1129810" imgH="710891"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6813" y="2743200"/>
                        <a:ext cx="1754187" cy="1103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1" name="Text Box 12"/>
          <p:cNvSpPr txBox="1">
            <a:spLocks noChangeArrowheads="1"/>
          </p:cNvSpPr>
          <p:nvPr/>
        </p:nvSpPr>
        <p:spPr bwMode="auto">
          <a:xfrm>
            <a:off x="7010400" y="3124200"/>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latin typeface="Verdana" pitchFamily="34" charset="0"/>
              </a:rPr>
              <a:t>Z=0</a:t>
            </a:r>
          </a:p>
        </p:txBody>
      </p:sp>
      <p:sp>
        <p:nvSpPr>
          <p:cNvPr id="8202" name="Text Box 13"/>
          <p:cNvSpPr txBox="1">
            <a:spLocks noChangeArrowheads="1"/>
          </p:cNvSpPr>
          <p:nvPr/>
        </p:nvSpPr>
        <p:spPr bwMode="auto">
          <a:xfrm>
            <a:off x="304800" y="2330450"/>
            <a:ext cx="2667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latin typeface="Verdana" pitchFamily="34" charset="0"/>
              </a:rPr>
              <a:t>BFS Summary:</a:t>
            </a:r>
          </a:p>
        </p:txBody>
      </p:sp>
      <p:graphicFrame>
        <p:nvGraphicFramePr>
          <p:cNvPr id="8203" name="Object 14"/>
          <p:cNvGraphicFramePr>
            <a:graphicFrameLocks noChangeAspect="1"/>
          </p:cNvGraphicFramePr>
          <p:nvPr/>
        </p:nvGraphicFramePr>
        <p:xfrm>
          <a:off x="304800" y="2895600"/>
          <a:ext cx="1655763" cy="749300"/>
        </p:xfrm>
        <a:graphic>
          <a:graphicData uri="http://schemas.openxmlformats.org/presentationml/2006/ole">
            <mc:AlternateContent xmlns:mc="http://schemas.openxmlformats.org/markup-compatibility/2006">
              <mc:Choice xmlns:v="urn:schemas-microsoft-com:vml" Requires="v">
                <p:oleObj name="Equation" r:id="rId8" imgW="1066800" imgH="482600" progId="Equation.3">
                  <p:embed/>
                </p:oleObj>
              </mc:Choice>
              <mc:Fallback>
                <p:oleObj name="Equation" r:id="rId8" imgW="1066800" imgH="4826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95600"/>
                        <a:ext cx="1655763"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4" name="Object 15"/>
          <p:cNvGraphicFramePr>
            <a:graphicFrameLocks noChangeAspect="1"/>
          </p:cNvGraphicFramePr>
          <p:nvPr/>
        </p:nvGraphicFramePr>
        <p:xfrm>
          <a:off x="4784725" y="2743200"/>
          <a:ext cx="1479550" cy="1103313"/>
        </p:xfrm>
        <a:graphic>
          <a:graphicData uri="http://schemas.openxmlformats.org/presentationml/2006/ole">
            <mc:AlternateContent xmlns:mc="http://schemas.openxmlformats.org/markup-compatibility/2006">
              <mc:Choice xmlns:v="urn:schemas-microsoft-com:vml" Requires="v">
                <p:oleObj name="Equation" r:id="rId9" imgW="952087" imgH="710891" progId="Equation.3">
                  <p:embed/>
                </p:oleObj>
              </mc:Choice>
              <mc:Fallback>
                <p:oleObj name="Equation" r:id="rId9" imgW="952087" imgH="71089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4725" y="2743200"/>
                        <a:ext cx="1479550" cy="1103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5" name="Text Box 16"/>
          <p:cNvSpPr txBox="1">
            <a:spLocks noChangeArrowheads="1"/>
          </p:cNvSpPr>
          <p:nvPr/>
        </p:nvSpPr>
        <p:spPr bwMode="auto">
          <a:xfrm>
            <a:off x="304800" y="3886200"/>
            <a:ext cx="6172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latin typeface="Verdana" pitchFamily="34" charset="0"/>
              </a:rPr>
              <a:t>Is current BFS optimal?  NO!  Look at Z equation.</a:t>
            </a:r>
          </a:p>
        </p:txBody>
      </p:sp>
      <p:graphicFrame>
        <p:nvGraphicFramePr>
          <p:cNvPr id="8206" name="Object 17"/>
          <p:cNvGraphicFramePr>
            <a:graphicFrameLocks noChangeAspect="1"/>
          </p:cNvGraphicFramePr>
          <p:nvPr/>
        </p:nvGraphicFramePr>
        <p:xfrm>
          <a:off x="457200" y="4343400"/>
          <a:ext cx="2266950" cy="669925"/>
        </p:xfrm>
        <a:graphic>
          <a:graphicData uri="http://schemas.openxmlformats.org/presentationml/2006/ole">
            <mc:AlternateContent xmlns:mc="http://schemas.openxmlformats.org/markup-compatibility/2006">
              <mc:Choice xmlns:v="urn:schemas-microsoft-com:vml" Requires="v">
                <p:oleObj name="Equation" r:id="rId11" imgW="1459866" imgH="431613" progId="Equation.3">
                  <p:embed/>
                </p:oleObj>
              </mc:Choice>
              <mc:Fallback>
                <p:oleObj name="Equation" r:id="rId11" imgW="1459866" imgH="43161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 y="4343400"/>
                        <a:ext cx="2266950"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7" name="AutoShape 18"/>
          <p:cNvSpPr>
            <a:spLocks noChangeArrowheads="1"/>
          </p:cNvSpPr>
          <p:nvPr/>
        </p:nvSpPr>
        <p:spPr bwMode="auto">
          <a:xfrm>
            <a:off x="2895600" y="4495800"/>
            <a:ext cx="457200" cy="304800"/>
          </a:xfrm>
          <a:prstGeom prst="rightArrow">
            <a:avLst>
              <a:gd name="adj1" fmla="val 50000"/>
              <a:gd name="adj2" fmla="val 7291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8" name="Text Box 19"/>
          <p:cNvSpPr txBox="1">
            <a:spLocks noChangeArrowheads="1"/>
          </p:cNvSpPr>
          <p:nvPr/>
        </p:nvSpPr>
        <p:spPr bwMode="auto">
          <a:xfrm>
            <a:off x="3581400" y="4419600"/>
            <a:ext cx="48768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i="1">
                <a:latin typeface="Verdana" pitchFamily="34" charset="0"/>
              </a:rPr>
              <a:t>Increasing x</a:t>
            </a:r>
            <a:r>
              <a:rPr lang="en-US" sz="1600" b="1" i="1" baseline="-25000">
                <a:latin typeface="Verdana" pitchFamily="34" charset="0"/>
              </a:rPr>
              <a:t>1</a:t>
            </a:r>
            <a:r>
              <a:rPr lang="en-US" sz="1600" b="1" i="1">
                <a:latin typeface="Verdana" pitchFamily="34" charset="0"/>
              </a:rPr>
              <a:t> by one unit will increase Z by 5 units.  Therefore, we want to increase x</a:t>
            </a:r>
            <a:r>
              <a:rPr lang="en-US" sz="1600" b="1" i="1" baseline="-25000">
                <a:latin typeface="Verdana" pitchFamily="34" charset="0"/>
              </a:rPr>
              <a:t>1</a:t>
            </a:r>
            <a:r>
              <a:rPr lang="en-US" sz="1600" b="1" i="1">
                <a:latin typeface="Verdana" pitchFamily="34" charset="0"/>
              </a:rPr>
              <a:t>.  So we make x</a:t>
            </a:r>
            <a:r>
              <a:rPr lang="en-US" sz="1600" b="1" i="1" baseline="-25000">
                <a:latin typeface="Verdana" pitchFamily="34" charset="0"/>
              </a:rPr>
              <a:t>1</a:t>
            </a:r>
            <a:r>
              <a:rPr lang="en-US" sz="1600" b="1" i="1">
                <a:latin typeface="Verdana" pitchFamily="34" charset="0"/>
              </a:rPr>
              <a:t> basic.</a:t>
            </a:r>
            <a:br>
              <a:rPr lang="en-US" sz="1600" b="1" i="1">
                <a:latin typeface="Verdana" pitchFamily="34" charset="0"/>
              </a:rPr>
            </a:br>
            <a:r>
              <a:rPr lang="en-US" sz="1600" b="1" i="1">
                <a:latin typeface="Verdana" pitchFamily="34" charset="0"/>
              </a:rPr>
              <a:t>(Also known as the “entering” variable).</a:t>
            </a:r>
          </a:p>
        </p:txBody>
      </p:sp>
      <p:sp>
        <p:nvSpPr>
          <p:cNvPr id="8209" name="Text Box 20"/>
          <p:cNvSpPr txBox="1">
            <a:spLocks noChangeArrowheads="1"/>
          </p:cNvSpPr>
          <p:nvPr/>
        </p:nvSpPr>
        <p:spPr bwMode="auto">
          <a:xfrm>
            <a:off x="381000" y="5562600"/>
            <a:ext cx="5638800" cy="8350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i="1">
                <a:latin typeface="Verdana" pitchFamily="34" charset="0"/>
              </a:rPr>
              <a:t>Note:  we picked x</a:t>
            </a:r>
            <a:r>
              <a:rPr lang="en-US" sz="1600" b="1" i="1" baseline="-25000">
                <a:latin typeface="Verdana" pitchFamily="34" charset="0"/>
              </a:rPr>
              <a:t>1</a:t>
            </a:r>
            <a:r>
              <a:rPr lang="en-US" sz="1600" b="1" i="1">
                <a:latin typeface="Verdana" pitchFamily="34" charset="0"/>
              </a:rPr>
              <a:t> since it increases Z by the most per unit, this is not always the most efficient choice, but it is the logical choice.</a:t>
            </a:r>
          </a:p>
        </p:txBody>
      </p:sp>
      <p:cxnSp>
        <p:nvCxnSpPr>
          <p:cNvPr id="8210" name="AutoShape 21"/>
          <p:cNvCxnSpPr>
            <a:cxnSpLocks noChangeShapeType="1"/>
            <a:endCxn id="8209" idx="1"/>
          </p:cNvCxnSpPr>
          <p:nvPr/>
        </p:nvCxnSpPr>
        <p:spPr bwMode="auto">
          <a:xfrm rot="5400000">
            <a:off x="502444" y="4891881"/>
            <a:ext cx="966788" cy="1209675"/>
          </a:xfrm>
          <a:prstGeom prst="curvedConnector4">
            <a:avLst>
              <a:gd name="adj1" fmla="val 28407"/>
              <a:gd name="adj2" fmla="val 118898"/>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033221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C218D8A-B9F9-42DC-BD50-AA5362E410A7}" type="slidenum">
              <a:rPr lang="en-US" smtClean="0"/>
              <a:pPr eaLnBrk="1" hangingPunct="1"/>
              <a:t>33</a:t>
            </a:fld>
            <a:endParaRPr lang="en-US"/>
          </a:p>
        </p:txBody>
      </p:sp>
      <p:sp>
        <p:nvSpPr>
          <p:cNvPr id="9219" name="Text Box 2"/>
          <p:cNvSpPr txBox="1">
            <a:spLocks noChangeArrowheads="1"/>
          </p:cNvSpPr>
          <p:nvPr/>
        </p:nvSpPr>
        <p:spPr bwMode="auto">
          <a:xfrm>
            <a:off x="1066800" y="76200"/>
            <a:ext cx="6921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000" b="1" u="sng">
                <a:latin typeface="Verdana" pitchFamily="34" charset="0"/>
              </a:rPr>
              <a:t>Back to the Example:  Using Our Strategy …</a:t>
            </a:r>
          </a:p>
        </p:txBody>
      </p:sp>
      <p:graphicFrame>
        <p:nvGraphicFramePr>
          <p:cNvPr id="9220" name="Object 5"/>
          <p:cNvGraphicFramePr>
            <a:graphicFrameLocks noChangeAspect="1"/>
          </p:cNvGraphicFramePr>
          <p:nvPr/>
        </p:nvGraphicFramePr>
        <p:xfrm>
          <a:off x="369888" y="990600"/>
          <a:ext cx="2039937" cy="1223963"/>
        </p:xfrm>
        <a:graphic>
          <a:graphicData uri="http://schemas.openxmlformats.org/presentationml/2006/ole">
            <mc:AlternateContent xmlns:mc="http://schemas.openxmlformats.org/markup-compatibility/2006">
              <mc:Choice xmlns:v="urn:schemas-microsoft-com:vml" Requires="v">
                <p:oleObj name="Equation" r:id="rId2" imgW="1143000" imgH="685800" progId="Equation.3">
                  <p:embed/>
                </p:oleObj>
              </mc:Choice>
              <mc:Fallback>
                <p:oleObj name="Equation" r:id="rId2" imgW="1143000" imgH="6858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888" y="990600"/>
                        <a:ext cx="2039937" cy="1223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1" name="AutoShape 14"/>
          <p:cNvSpPr>
            <a:spLocks noChangeArrowheads="1"/>
          </p:cNvSpPr>
          <p:nvPr/>
        </p:nvSpPr>
        <p:spPr bwMode="auto">
          <a:xfrm>
            <a:off x="2514600" y="1295400"/>
            <a:ext cx="457200" cy="304800"/>
          </a:xfrm>
          <a:prstGeom prst="rightArrow">
            <a:avLst>
              <a:gd name="adj1" fmla="val 50000"/>
              <a:gd name="adj2" fmla="val 7291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2" name="Text Box 15"/>
          <p:cNvSpPr txBox="1">
            <a:spLocks noChangeArrowheads="1"/>
          </p:cNvSpPr>
          <p:nvPr/>
        </p:nvSpPr>
        <p:spPr bwMode="auto">
          <a:xfrm>
            <a:off x="3276600" y="990600"/>
            <a:ext cx="4419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i="1">
                <a:latin typeface="Verdana" pitchFamily="34" charset="0"/>
              </a:rPr>
              <a:t>Need to keep all variables non-negative to remain feasible.</a:t>
            </a:r>
          </a:p>
        </p:txBody>
      </p:sp>
      <p:sp>
        <p:nvSpPr>
          <p:cNvPr id="9223" name="Text Box 16"/>
          <p:cNvSpPr txBox="1">
            <a:spLocks noChangeArrowheads="1"/>
          </p:cNvSpPr>
          <p:nvPr/>
        </p:nvSpPr>
        <p:spPr bwMode="auto">
          <a:xfrm>
            <a:off x="304800" y="533400"/>
            <a:ext cx="7696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latin typeface="Verdana" pitchFamily="34" charset="0"/>
              </a:rPr>
              <a:t>How much do we increase x</a:t>
            </a:r>
            <a:r>
              <a:rPr lang="en-US" sz="1600" b="1" baseline="-25000">
                <a:latin typeface="Verdana" pitchFamily="34" charset="0"/>
              </a:rPr>
              <a:t>1</a:t>
            </a:r>
            <a:r>
              <a:rPr lang="en-US" sz="1600" b="1">
                <a:latin typeface="Verdana" pitchFamily="34" charset="0"/>
              </a:rPr>
              <a:t> by?  Look at constraints.</a:t>
            </a:r>
          </a:p>
        </p:txBody>
      </p:sp>
      <p:sp>
        <p:nvSpPr>
          <p:cNvPr id="9224" name="Text Box 17"/>
          <p:cNvSpPr txBox="1">
            <a:spLocks noChangeArrowheads="1"/>
          </p:cNvSpPr>
          <p:nvPr/>
        </p:nvSpPr>
        <p:spPr bwMode="auto">
          <a:xfrm>
            <a:off x="228600" y="2222500"/>
            <a:ext cx="88392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i="1">
                <a:latin typeface="Verdana" pitchFamily="34" charset="0"/>
              </a:rPr>
              <a:t>If x</a:t>
            </a:r>
            <a:r>
              <a:rPr lang="en-US" sz="1600" b="1" i="1" baseline="-25000">
                <a:latin typeface="Verdana" pitchFamily="34" charset="0"/>
              </a:rPr>
              <a:t>1</a:t>
            </a:r>
            <a:r>
              <a:rPr lang="en-US" sz="1600" b="1" i="1">
                <a:latin typeface="Verdana" pitchFamily="34" charset="0"/>
              </a:rPr>
              <a:t> is increased, what happens to the non-basic variables x</a:t>
            </a:r>
            <a:r>
              <a:rPr lang="en-US" sz="1600" b="1" i="1" baseline="-25000">
                <a:latin typeface="Verdana" pitchFamily="34" charset="0"/>
              </a:rPr>
              <a:t>3</a:t>
            </a:r>
            <a:r>
              <a:rPr lang="en-US" sz="1600" b="1" i="1">
                <a:latin typeface="Verdana" pitchFamily="34" charset="0"/>
              </a:rPr>
              <a:t>, x</a:t>
            </a:r>
            <a:r>
              <a:rPr lang="en-US" sz="1600" b="1" i="1" baseline="-25000">
                <a:latin typeface="Verdana" pitchFamily="34" charset="0"/>
              </a:rPr>
              <a:t>4</a:t>
            </a:r>
            <a:r>
              <a:rPr lang="en-US" sz="1600" b="1" i="1">
                <a:latin typeface="Verdana" pitchFamily="34" charset="0"/>
              </a:rPr>
              <a:t>, and x</a:t>
            </a:r>
            <a:r>
              <a:rPr lang="en-US" sz="1600" b="1" i="1" baseline="-25000">
                <a:latin typeface="Verdana" pitchFamily="34" charset="0"/>
              </a:rPr>
              <a:t>5</a:t>
            </a:r>
            <a:r>
              <a:rPr lang="en-US" sz="1600" b="1" i="1">
                <a:latin typeface="Verdana" pitchFamily="34" charset="0"/>
              </a:rPr>
              <a:t>?</a:t>
            </a:r>
            <a:br>
              <a:rPr lang="en-US" sz="1600" b="1" i="1">
                <a:latin typeface="Verdana" pitchFamily="34" charset="0"/>
              </a:rPr>
            </a:br>
            <a:r>
              <a:rPr lang="en-US" sz="1600" b="1" i="1">
                <a:latin typeface="Verdana" pitchFamily="34" charset="0"/>
              </a:rPr>
              <a:t>(how much can we increase x</a:t>
            </a:r>
            <a:r>
              <a:rPr lang="en-US" sz="1600" b="1" i="1" baseline="-25000">
                <a:latin typeface="Verdana" pitchFamily="34" charset="0"/>
              </a:rPr>
              <a:t>1</a:t>
            </a:r>
            <a:r>
              <a:rPr lang="en-US" sz="1600" b="1" i="1">
                <a:latin typeface="Verdana" pitchFamily="34" charset="0"/>
              </a:rPr>
              <a:t> before one of those variables becomes non-negative?)</a:t>
            </a:r>
          </a:p>
        </p:txBody>
      </p:sp>
      <p:graphicFrame>
        <p:nvGraphicFramePr>
          <p:cNvPr id="9225" name="Object 18"/>
          <p:cNvGraphicFramePr>
            <a:graphicFrameLocks noChangeAspect="1"/>
          </p:cNvGraphicFramePr>
          <p:nvPr/>
        </p:nvGraphicFramePr>
        <p:xfrm>
          <a:off x="293688" y="3086100"/>
          <a:ext cx="2039937" cy="1223963"/>
        </p:xfrm>
        <a:graphic>
          <a:graphicData uri="http://schemas.openxmlformats.org/presentationml/2006/ole">
            <mc:AlternateContent xmlns:mc="http://schemas.openxmlformats.org/markup-compatibility/2006">
              <mc:Choice xmlns:v="urn:schemas-microsoft-com:vml" Requires="v">
                <p:oleObj name="Equation" r:id="rId4" imgW="1143000" imgH="685800" progId="Equation.3">
                  <p:embed/>
                </p:oleObj>
              </mc:Choice>
              <mc:Fallback>
                <p:oleObj name="Equation" r:id="rId4" imgW="1143000" imgH="685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688" y="3086100"/>
                        <a:ext cx="2039937" cy="1223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6" name="Object 19"/>
          <p:cNvGraphicFramePr>
            <a:graphicFrameLocks noChangeAspect="1"/>
          </p:cNvGraphicFramePr>
          <p:nvPr/>
        </p:nvGraphicFramePr>
        <p:xfrm>
          <a:off x="2844800" y="3119438"/>
          <a:ext cx="1517650" cy="1223962"/>
        </p:xfrm>
        <a:graphic>
          <a:graphicData uri="http://schemas.openxmlformats.org/presentationml/2006/ole">
            <mc:AlternateContent xmlns:mc="http://schemas.openxmlformats.org/markup-compatibility/2006">
              <mc:Choice xmlns:v="urn:schemas-microsoft-com:vml" Requires="v">
                <p:oleObj name="Equation" r:id="rId6" imgW="850900" imgH="685800" progId="Equation.3">
                  <p:embed/>
                </p:oleObj>
              </mc:Choice>
              <mc:Fallback>
                <p:oleObj name="Equation" r:id="rId6" imgW="850900" imgH="685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4800" y="3119438"/>
                        <a:ext cx="1517650" cy="1223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7" name="AutoShape 20"/>
          <p:cNvSpPr>
            <a:spLocks noChangeArrowheads="1"/>
          </p:cNvSpPr>
          <p:nvPr/>
        </p:nvSpPr>
        <p:spPr bwMode="auto">
          <a:xfrm>
            <a:off x="2362200" y="3162300"/>
            <a:ext cx="457200" cy="304800"/>
          </a:xfrm>
          <a:prstGeom prst="rightArrow">
            <a:avLst>
              <a:gd name="adj1" fmla="val 50000"/>
              <a:gd name="adj2" fmla="val 7291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8" name="AutoShape 21"/>
          <p:cNvSpPr>
            <a:spLocks noChangeArrowheads="1"/>
          </p:cNvSpPr>
          <p:nvPr/>
        </p:nvSpPr>
        <p:spPr bwMode="auto">
          <a:xfrm>
            <a:off x="2362200" y="3619500"/>
            <a:ext cx="457200" cy="304800"/>
          </a:xfrm>
          <a:prstGeom prst="rightArrow">
            <a:avLst>
              <a:gd name="adj1" fmla="val 50000"/>
              <a:gd name="adj2" fmla="val 7291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9" name="AutoShape 22"/>
          <p:cNvSpPr>
            <a:spLocks noChangeArrowheads="1"/>
          </p:cNvSpPr>
          <p:nvPr/>
        </p:nvSpPr>
        <p:spPr bwMode="auto">
          <a:xfrm>
            <a:off x="2362200" y="4000500"/>
            <a:ext cx="457200" cy="304800"/>
          </a:xfrm>
          <a:prstGeom prst="rightArrow">
            <a:avLst>
              <a:gd name="adj1" fmla="val 50000"/>
              <a:gd name="adj2" fmla="val 7291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0" name="AutoShape 23"/>
          <p:cNvSpPr>
            <a:spLocks noChangeArrowheads="1"/>
          </p:cNvSpPr>
          <p:nvPr/>
        </p:nvSpPr>
        <p:spPr bwMode="auto">
          <a:xfrm>
            <a:off x="4343400" y="3886200"/>
            <a:ext cx="457200" cy="304800"/>
          </a:xfrm>
          <a:prstGeom prst="rightArrow">
            <a:avLst>
              <a:gd name="adj1" fmla="val 50000"/>
              <a:gd name="adj2" fmla="val 7291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1" name="Text Box 24"/>
          <p:cNvSpPr txBox="1">
            <a:spLocks noChangeArrowheads="1"/>
          </p:cNvSpPr>
          <p:nvPr/>
        </p:nvSpPr>
        <p:spPr bwMode="auto">
          <a:xfrm>
            <a:off x="5029200" y="2819400"/>
            <a:ext cx="3810000" cy="13239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i="1">
                <a:latin typeface="Verdana" pitchFamily="34" charset="0"/>
              </a:rPr>
              <a:t>x</a:t>
            </a:r>
            <a:r>
              <a:rPr lang="en-US" sz="1600" b="1" i="1" baseline="-25000">
                <a:latin typeface="Verdana" pitchFamily="34" charset="0"/>
              </a:rPr>
              <a:t>1</a:t>
            </a:r>
            <a:r>
              <a:rPr lang="en-US" sz="1600" b="1" i="1">
                <a:latin typeface="Verdana" pitchFamily="34" charset="0"/>
              </a:rPr>
              <a:t> must satisfy all three conditions, so x</a:t>
            </a:r>
            <a:r>
              <a:rPr lang="en-US" sz="1600" b="1" i="1" baseline="-25000">
                <a:latin typeface="Verdana" pitchFamily="34" charset="0"/>
              </a:rPr>
              <a:t>1</a:t>
            </a:r>
            <a:r>
              <a:rPr lang="en-US" sz="1600" b="1" i="1">
                <a:latin typeface="Verdana" pitchFamily="34" charset="0"/>
              </a:rPr>
              <a:t>≤ 6</a:t>
            </a:r>
            <a:br>
              <a:rPr lang="en-US" sz="1600" b="1" i="1">
                <a:latin typeface="Verdana" pitchFamily="34" charset="0"/>
              </a:rPr>
            </a:br>
            <a:br>
              <a:rPr lang="en-US" sz="1600" b="1" i="1">
                <a:latin typeface="Verdana" pitchFamily="34" charset="0"/>
              </a:rPr>
            </a:br>
            <a:r>
              <a:rPr lang="en-US" sz="1600" b="1" i="1">
                <a:latin typeface="Verdana" pitchFamily="34" charset="0"/>
              </a:rPr>
              <a:t>x</a:t>
            </a:r>
            <a:r>
              <a:rPr lang="en-US" sz="1600" b="1" i="1" baseline="-25000">
                <a:latin typeface="Verdana" pitchFamily="34" charset="0"/>
              </a:rPr>
              <a:t>5</a:t>
            </a:r>
            <a:r>
              <a:rPr lang="en-US" sz="1600" b="1" i="1">
                <a:latin typeface="Verdana" pitchFamily="34" charset="0"/>
              </a:rPr>
              <a:t> is the “leaving” variable.  x</a:t>
            </a:r>
            <a:r>
              <a:rPr lang="en-US" sz="1600" b="1" i="1" baseline="-25000">
                <a:latin typeface="Verdana" pitchFamily="34" charset="0"/>
              </a:rPr>
              <a:t>5</a:t>
            </a:r>
            <a:r>
              <a:rPr lang="en-US" sz="1600" b="1" i="1">
                <a:latin typeface="Verdana" pitchFamily="34" charset="0"/>
              </a:rPr>
              <a:t> is going to become non-basic.</a:t>
            </a:r>
          </a:p>
        </p:txBody>
      </p:sp>
      <p:sp>
        <p:nvSpPr>
          <p:cNvPr id="9232" name="Text Box 25"/>
          <p:cNvSpPr txBox="1">
            <a:spLocks noChangeArrowheads="1"/>
          </p:cNvSpPr>
          <p:nvPr/>
        </p:nvSpPr>
        <p:spPr bwMode="auto">
          <a:xfrm>
            <a:off x="304800" y="4419600"/>
            <a:ext cx="88392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latin typeface="Verdana" pitchFamily="34" charset="0"/>
              </a:rPr>
              <a:t>So we are interchanging x</a:t>
            </a:r>
            <a:r>
              <a:rPr lang="en-US" sz="1600" b="1" baseline="-25000">
                <a:latin typeface="Verdana" pitchFamily="34" charset="0"/>
              </a:rPr>
              <a:t>1</a:t>
            </a:r>
            <a:r>
              <a:rPr lang="en-US" sz="1600" b="1">
                <a:latin typeface="Verdana" pitchFamily="34" charset="0"/>
              </a:rPr>
              <a:t> with x</a:t>
            </a:r>
            <a:r>
              <a:rPr lang="en-US" sz="1600" b="1" baseline="-25000">
                <a:latin typeface="Verdana" pitchFamily="34" charset="0"/>
              </a:rPr>
              <a:t>5</a:t>
            </a:r>
            <a:r>
              <a:rPr lang="en-US" sz="1600" b="1">
                <a:latin typeface="Verdana" pitchFamily="34" charset="0"/>
              </a:rPr>
              <a:t>.  This is called a </a:t>
            </a:r>
            <a:r>
              <a:rPr lang="en-US" sz="1600" b="1" u="sng">
                <a:latin typeface="Verdana" pitchFamily="34" charset="0"/>
              </a:rPr>
              <a:t>Pivot</a:t>
            </a:r>
            <a:r>
              <a:rPr lang="en-US" sz="1600" b="1">
                <a:latin typeface="Verdana" pitchFamily="34" charset="0"/>
              </a:rPr>
              <a:t>.</a:t>
            </a:r>
            <a:br>
              <a:rPr lang="en-US" sz="1600" b="1">
                <a:latin typeface="Verdana" pitchFamily="34" charset="0"/>
              </a:rPr>
            </a:br>
            <a:r>
              <a:rPr lang="en-US" sz="1600" b="1">
                <a:latin typeface="Verdana" pitchFamily="34" charset="0"/>
              </a:rPr>
              <a:t>We have to substitute x</a:t>
            </a:r>
            <a:r>
              <a:rPr lang="en-US" sz="1600" b="1" baseline="-25000">
                <a:latin typeface="Verdana" pitchFamily="34" charset="0"/>
              </a:rPr>
              <a:t>1</a:t>
            </a:r>
            <a:r>
              <a:rPr lang="en-US" sz="1600" b="1">
                <a:latin typeface="Verdana" pitchFamily="34" charset="0"/>
              </a:rPr>
              <a:t> for x</a:t>
            </a:r>
            <a:r>
              <a:rPr lang="en-US" sz="1600" b="1" baseline="-25000">
                <a:latin typeface="Verdana" pitchFamily="34" charset="0"/>
              </a:rPr>
              <a:t>5</a:t>
            </a:r>
            <a:r>
              <a:rPr lang="en-US" sz="1600" b="1">
                <a:latin typeface="Verdana" pitchFamily="34" charset="0"/>
              </a:rPr>
              <a:t> (i.e., x</a:t>
            </a:r>
            <a:r>
              <a:rPr lang="en-US" sz="1600" b="1" baseline="-25000">
                <a:latin typeface="Verdana" pitchFamily="34" charset="0"/>
              </a:rPr>
              <a:t>5</a:t>
            </a:r>
            <a:r>
              <a:rPr lang="en-US" sz="1600" b="1">
                <a:latin typeface="Verdana" pitchFamily="34" charset="0"/>
              </a:rPr>
              <a:t> = 6-x</a:t>
            </a:r>
            <a:r>
              <a:rPr lang="en-US" sz="1600" b="1" baseline="-25000">
                <a:latin typeface="Verdana" pitchFamily="34" charset="0"/>
              </a:rPr>
              <a:t>1</a:t>
            </a:r>
            <a:r>
              <a:rPr lang="en-US" sz="1600" b="1">
                <a:latin typeface="Verdana" pitchFamily="34" charset="0"/>
              </a:rPr>
              <a:t>).</a:t>
            </a:r>
          </a:p>
        </p:txBody>
      </p:sp>
      <p:graphicFrame>
        <p:nvGraphicFramePr>
          <p:cNvPr id="9233" name="Object 26"/>
          <p:cNvGraphicFramePr>
            <a:graphicFrameLocks noChangeAspect="1"/>
          </p:cNvGraphicFramePr>
          <p:nvPr/>
        </p:nvGraphicFramePr>
        <p:xfrm>
          <a:off x="381000" y="5029200"/>
          <a:ext cx="5870575" cy="1631950"/>
        </p:xfrm>
        <a:graphic>
          <a:graphicData uri="http://schemas.openxmlformats.org/presentationml/2006/ole">
            <mc:AlternateContent xmlns:mc="http://schemas.openxmlformats.org/markup-compatibility/2006">
              <mc:Choice xmlns:v="urn:schemas-microsoft-com:vml" Requires="v">
                <p:oleObj name="Equation" r:id="rId8" imgW="3289300" imgH="914400" progId="Equation.3">
                  <p:embed/>
                </p:oleObj>
              </mc:Choice>
              <mc:Fallback>
                <p:oleObj name="Equation" r:id="rId8" imgW="3289300" imgH="914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 y="5029200"/>
                        <a:ext cx="5870575" cy="163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57215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BC7BEB5-9E55-445A-B255-BBFBA3FDDAC0}" type="slidenum">
              <a:rPr lang="en-US" smtClean="0"/>
              <a:pPr eaLnBrk="1" hangingPunct="1"/>
              <a:t>34</a:t>
            </a:fld>
            <a:endParaRPr lang="en-US"/>
          </a:p>
        </p:txBody>
      </p:sp>
      <p:sp>
        <p:nvSpPr>
          <p:cNvPr id="10243" name="Text Box 2"/>
          <p:cNvSpPr txBox="1">
            <a:spLocks noChangeArrowheads="1"/>
          </p:cNvSpPr>
          <p:nvPr/>
        </p:nvSpPr>
        <p:spPr bwMode="auto">
          <a:xfrm>
            <a:off x="1384300" y="76200"/>
            <a:ext cx="7150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000" b="1" u="sng">
                <a:latin typeface="Verdana" pitchFamily="34" charset="0"/>
              </a:rPr>
              <a:t>Back to the Example:  Using Our Strategy …</a:t>
            </a:r>
          </a:p>
        </p:txBody>
      </p:sp>
      <p:graphicFrame>
        <p:nvGraphicFramePr>
          <p:cNvPr id="10244" name="Object 7"/>
          <p:cNvGraphicFramePr>
            <a:graphicFrameLocks noChangeAspect="1"/>
          </p:cNvGraphicFramePr>
          <p:nvPr/>
        </p:nvGraphicFramePr>
        <p:xfrm>
          <a:off x="6486525" y="609600"/>
          <a:ext cx="1735138" cy="1103313"/>
        </p:xfrm>
        <a:graphic>
          <a:graphicData uri="http://schemas.openxmlformats.org/presentationml/2006/ole">
            <mc:AlternateContent xmlns:mc="http://schemas.openxmlformats.org/markup-compatibility/2006">
              <mc:Choice xmlns:v="urn:schemas-microsoft-com:vml" Requires="v">
                <p:oleObj name="Equation" r:id="rId2" imgW="1117600" imgH="711200" progId="Equation.3">
                  <p:embed/>
                </p:oleObj>
              </mc:Choice>
              <mc:Fallback>
                <p:oleObj name="Equation" r:id="rId2" imgW="1117600" imgH="7112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6525" y="609600"/>
                        <a:ext cx="1735138" cy="1103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5" name="Text Box 8"/>
          <p:cNvSpPr txBox="1">
            <a:spLocks noChangeArrowheads="1"/>
          </p:cNvSpPr>
          <p:nvPr/>
        </p:nvSpPr>
        <p:spPr bwMode="auto">
          <a:xfrm>
            <a:off x="6172200" y="1981200"/>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latin typeface="Verdana" pitchFamily="34" charset="0"/>
              </a:rPr>
              <a:t>Z=30</a:t>
            </a:r>
          </a:p>
        </p:txBody>
      </p:sp>
      <p:sp>
        <p:nvSpPr>
          <p:cNvPr id="10246" name="Text Box 9"/>
          <p:cNvSpPr txBox="1">
            <a:spLocks noChangeArrowheads="1"/>
          </p:cNvSpPr>
          <p:nvPr/>
        </p:nvSpPr>
        <p:spPr bwMode="auto">
          <a:xfrm>
            <a:off x="2514600" y="685800"/>
            <a:ext cx="1752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latin typeface="Verdana" pitchFamily="34" charset="0"/>
              </a:rPr>
              <a:t>BFS Summary:</a:t>
            </a:r>
          </a:p>
        </p:txBody>
      </p:sp>
      <p:graphicFrame>
        <p:nvGraphicFramePr>
          <p:cNvPr id="10247" name="Object 10"/>
          <p:cNvGraphicFramePr>
            <a:graphicFrameLocks noChangeAspect="1"/>
          </p:cNvGraphicFramePr>
          <p:nvPr/>
        </p:nvGraphicFramePr>
        <p:xfrm>
          <a:off x="3962400" y="685800"/>
          <a:ext cx="1655763" cy="749300"/>
        </p:xfrm>
        <a:graphic>
          <a:graphicData uri="http://schemas.openxmlformats.org/presentationml/2006/ole">
            <mc:AlternateContent xmlns:mc="http://schemas.openxmlformats.org/markup-compatibility/2006">
              <mc:Choice xmlns:v="urn:schemas-microsoft-com:vml" Requires="v">
                <p:oleObj name="Equation" r:id="rId4" imgW="1066800" imgH="482600" progId="Equation.3">
                  <p:embed/>
                </p:oleObj>
              </mc:Choice>
              <mc:Fallback>
                <p:oleObj name="Equation" r:id="rId4" imgW="1066800" imgH="482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685800"/>
                        <a:ext cx="1655763"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8" name="Object 11"/>
          <p:cNvGraphicFramePr>
            <a:graphicFrameLocks noChangeAspect="1"/>
          </p:cNvGraphicFramePr>
          <p:nvPr/>
        </p:nvGraphicFramePr>
        <p:xfrm>
          <a:off x="4035425" y="1524000"/>
          <a:ext cx="1638300" cy="1103313"/>
        </p:xfrm>
        <a:graphic>
          <a:graphicData uri="http://schemas.openxmlformats.org/presentationml/2006/ole">
            <mc:AlternateContent xmlns:mc="http://schemas.openxmlformats.org/markup-compatibility/2006">
              <mc:Choice xmlns:v="urn:schemas-microsoft-com:vml" Requires="v">
                <p:oleObj name="Equation" r:id="rId6" imgW="1054100" imgH="711200" progId="Equation.3">
                  <p:embed/>
                </p:oleObj>
              </mc:Choice>
              <mc:Fallback>
                <p:oleObj name="Equation" r:id="rId6" imgW="1054100" imgH="71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5425" y="1524000"/>
                        <a:ext cx="1638300" cy="1103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9" name="Text Box 12"/>
          <p:cNvSpPr txBox="1">
            <a:spLocks noChangeArrowheads="1"/>
          </p:cNvSpPr>
          <p:nvPr/>
        </p:nvSpPr>
        <p:spPr bwMode="auto">
          <a:xfrm>
            <a:off x="228600" y="2667000"/>
            <a:ext cx="38862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latin typeface="Verdana" pitchFamily="34" charset="0"/>
              </a:rPr>
              <a:t>Is current BFS optimal?  No</a:t>
            </a:r>
            <a:br>
              <a:rPr lang="en-US" sz="1600" b="1">
                <a:latin typeface="Verdana" pitchFamily="34" charset="0"/>
              </a:rPr>
            </a:br>
            <a:r>
              <a:rPr lang="en-US" sz="1600" b="1" i="1">
                <a:latin typeface="Verdana" pitchFamily="34" charset="0"/>
              </a:rPr>
              <a:t>x</a:t>
            </a:r>
            <a:r>
              <a:rPr lang="en-US" sz="1600" b="1" i="1" baseline="-25000">
                <a:latin typeface="Verdana" pitchFamily="34" charset="0"/>
              </a:rPr>
              <a:t>2</a:t>
            </a:r>
            <a:r>
              <a:rPr lang="en-US" sz="1600" b="1" i="1">
                <a:latin typeface="Verdana" pitchFamily="34" charset="0"/>
              </a:rPr>
              <a:t> enters, becoming basic</a:t>
            </a:r>
          </a:p>
        </p:txBody>
      </p:sp>
      <p:graphicFrame>
        <p:nvGraphicFramePr>
          <p:cNvPr id="10250" name="Object 13"/>
          <p:cNvGraphicFramePr>
            <a:graphicFrameLocks noChangeAspect="1"/>
          </p:cNvGraphicFramePr>
          <p:nvPr/>
        </p:nvGraphicFramePr>
        <p:xfrm>
          <a:off x="3657600" y="2590800"/>
          <a:ext cx="1123950" cy="669925"/>
        </p:xfrm>
        <a:graphic>
          <a:graphicData uri="http://schemas.openxmlformats.org/presentationml/2006/ole">
            <mc:AlternateContent xmlns:mc="http://schemas.openxmlformats.org/markup-compatibility/2006">
              <mc:Choice xmlns:v="urn:schemas-microsoft-com:vml" Requires="v">
                <p:oleObj name="Equation" r:id="rId8" imgW="723586" imgH="431613" progId="Equation.3">
                  <p:embed/>
                </p:oleObj>
              </mc:Choice>
              <mc:Fallback>
                <p:oleObj name="Equation" r:id="rId8" imgW="723586" imgH="431613"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57600" y="2590800"/>
                        <a:ext cx="1123950"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1" name="Object 18"/>
          <p:cNvGraphicFramePr>
            <a:graphicFrameLocks noChangeAspect="1"/>
          </p:cNvGraphicFramePr>
          <p:nvPr/>
        </p:nvGraphicFramePr>
        <p:xfrm>
          <a:off x="304800" y="609600"/>
          <a:ext cx="2017713" cy="1631950"/>
        </p:xfrm>
        <a:graphic>
          <a:graphicData uri="http://schemas.openxmlformats.org/presentationml/2006/ole">
            <mc:AlternateContent xmlns:mc="http://schemas.openxmlformats.org/markup-compatibility/2006">
              <mc:Choice xmlns:v="urn:schemas-microsoft-com:vml" Requires="v">
                <p:oleObj name="Equation" r:id="rId10" imgW="1130300" imgH="914400" progId="Equation.3">
                  <p:embed/>
                </p:oleObj>
              </mc:Choice>
              <mc:Fallback>
                <p:oleObj name="Equation" r:id="rId10" imgW="1130300" imgH="9144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4800" y="609600"/>
                        <a:ext cx="2017713" cy="163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2" name="Object 19"/>
          <p:cNvGraphicFramePr>
            <a:graphicFrameLocks noChangeAspect="1"/>
          </p:cNvGraphicFramePr>
          <p:nvPr/>
        </p:nvGraphicFramePr>
        <p:xfrm>
          <a:off x="304800" y="3352800"/>
          <a:ext cx="1927225" cy="1223963"/>
        </p:xfrm>
        <a:graphic>
          <a:graphicData uri="http://schemas.openxmlformats.org/presentationml/2006/ole">
            <mc:AlternateContent xmlns:mc="http://schemas.openxmlformats.org/markup-compatibility/2006">
              <mc:Choice xmlns:v="urn:schemas-microsoft-com:vml" Requires="v">
                <p:oleObj name="Equation" r:id="rId12" imgW="1079500" imgH="685800" progId="Equation.3">
                  <p:embed/>
                </p:oleObj>
              </mc:Choice>
              <mc:Fallback>
                <p:oleObj name="Equation" r:id="rId12" imgW="1079500" imgH="6858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3352800"/>
                        <a:ext cx="1927225" cy="1223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3" name="Object 20"/>
          <p:cNvGraphicFramePr>
            <a:graphicFrameLocks noChangeAspect="1"/>
          </p:cNvGraphicFramePr>
          <p:nvPr/>
        </p:nvGraphicFramePr>
        <p:xfrm>
          <a:off x="3095625" y="3360738"/>
          <a:ext cx="838200" cy="1223962"/>
        </p:xfrm>
        <a:graphic>
          <a:graphicData uri="http://schemas.openxmlformats.org/presentationml/2006/ole">
            <mc:AlternateContent xmlns:mc="http://schemas.openxmlformats.org/markup-compatibility/2006">
              <mc:Choice xmlns:v="urn:schemas-microsoft-com:vml" Requires="v">
                <p:oleObj name="Equation" r:id="rId14" imgW="469900" imgH="685800" progId="Equation.3">
                  <p:embed/>
                </p:oleObj>
              </mc:Choice>
              <mc:Fallback>
                <p:oleObj name="Equation" r:id="rId14" imgW="469900" imgH="6858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95625" y="3360738"/>
                        <a:ext cx="838200" cy="1223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4" name="AutoShape 21"/>
          <p:cNvSpPr>
            <a:spLocks noChangeArrowheads="1"/>
          </p:cNvSpPr>
          <p:nvPr/>
        </p:nvSpPr>
        <p:spPr bwMode="auto">
          <a:xfrm>
            <a:off x="2273300" y="3403600"/>
            <a:ext cx="457200" cy="304800"/>
          </a:xfrm>
          <a:prstGeom prst="rightArrow">
            <a:avLst>
              <a:gd name="adj1" fmla="val 50000"/>
              <a:gd name="adj2" fmla="val 7291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5" name="AutoShape 22"/>
          <p:cNvSpPr>
            <a:spLocks noChangeArrowheads="1"/>
          </p:cNvSpPr>
          <p:nvPr/>
        </p:nvSpPr>
        <p:spPr bwMode="auto">
          <a:xfrm>
            <a:off x="2273300" y="3860800"/>
            <a:ext cx="457200" cy="304800"/>
          </a:xfrm>
          <a:prstGeom prst="rightArrow">
            <a:avLst>
              <a:gd name="adj1" fmla="val 50000"/>
              <a:gd name="adj2" fmla="val 7291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6" name="AutoShape 23"/>
          <p:cNvSpPr>
            <a:spLocks noChangeArrowheads="1"/>
          </p:cNvSpPr>
          <p:nvPr/>
        </p:nvSpPr>
        <p:spPr bwMode="auto">
          <a:xfrm>
            <a:off x="2273300" y="4241800"/>
            <a:ext cx="457200" cy="304800"/>
          </a:xfrm>
          <a:prstGeom prst="rightArrow">
            <a:avLst>
              <a:gd name="adj1" fmla="val 50000"/>
              <a:gd name="adj2" fmla="val 7291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7" name="AutoShape 24"/>
          <p:cNvSpPr>
            <a:spLocks noChangeArrowheads="1"/>
          </p:cNvSpPr>
          <p:nvPr/>
        </p:nvSpPr>
        <p:spPr bwMode="auto">
          <a:xfrm>
            <a:off x="4254500" y="4127500"/>
            <a:ext cx="457200" cy="304800"/>
          </a:xfrm>
          <a:prstGeom prst="rightArrow">
            <a:avLst>
              <a:gd name="adj1" fmla="val 50000"/>
              <a:gd name="adj2" fmla="val 7291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8" name="Text Box 25"/>
          <p:cNvSpPr txBox="1">
            <a:spLocks noChangeArrowheads="1"/>
          </p:cNvSpPr>
          <p:nvPr/>
        </p:nvSpPr>
        <p:spPr bwMode="auto">
          <a:xfrm>
            <a:off x="4953000" y="3276600"/>
            <a:ext cx="3810000" cy="13239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i="1">
                <a:latin typeface="Verdana" pitchFamily="34" charset="0"/>
              </a:rPr>
              <a:t>x</a:t>
            </a:r>
            <a:r>
              <a:rPr lang="en-US" sz="1600" b="1" i="1" baseline="-25000">
                <a:latin typeface="Verdana" pitchFamily="34" charset="0"/>
              </a:rPr>
              <a:t>2</a:t>
            </a:r>
            <a:r>
              <a:rPr lang="en-US" sz="1600" b="1" i="1">
                <a:latin typeface="Verdana" pitchFamily="34" charset="0"/>
              </a:rPr>
              <a:t> must satisfy all three conditions, so x</a:t>
            </a:r>
            <a:r>
              <a:rPr lang="en-US" sz="1600" b="1" i="1" baseline="-25000">
                <a:latin typeface="Verdana" pitchFamily="34" charset="0"/>
              </a:rPr>
              <a:t>2</a:t>
            </a:r>
            <a:r>
              <a:rPr lang="en-US" sz="1600" b="1" i="1">
                <a:latin typeface="Verdana" pitchFamily="34" charset="0"/>
              </a:rPr>
              <a:t>≤ 3</a:t>
            </a:r>
            <a:br>
              <a:rPr lang="en-US" sz="1600" b="1" i="1">
                <a:latin typeface="Verdana" pitchFamily="34" charset="0"/>
              </a:rPr>
            </a:br>
            <a:br>
              <a:rPr lang="en-US" sz="1600" b="1" i="1">
                <a:latin typeface="Verdana" pitchFamily="34" charset="0"/>
              </a:rPr>
            </a:br>
            <a:r>
              <a:rPr lang="en-US" sz="1600" b="1" i="1">
                <a:latin typeface="Verdana" pitchFamily="34" charset="0"/>
              </a:rPr>
              <a:t>x</a:t>
            </a:r>
            <a:r>
              <a:rPr lang="en-US" sz="1600" b="1" i="1" baseline="-25000">
                <a:latin typeface="Verdana" pitchFamily="34" charset="0"/>
              </a:rPr>
              <a:t>3</a:t>
            </a:r>
            <a:r>
              <a:rPr lang="en-US" sz="1600" b="1" i="1">
                <a:latin typeface="Verdana" pitchFamily="34" charset="0"/>
              </a:rPr>
              <a:t> is the “leaving” variable.  x</a:t>
            </a:r>
            <a:r>
              <a:rPr lang="en-US" sz="1600" b="1" i="1" baseline="-25000">
                <a:latin typeface="Verdana" pitchFamily="34" charset="0"/>
              </a:rPr>
              <a:t>3</a:t>
            </a:r>
            <a:r>
              <a:rPr lang="en-US" sz="1600" b="1" i="1">
                <a:latin typeface="Verdana" pitchFamily="34" charset="0"/>
              </a:rPr>
              <a:t> is going to become non-basic.</a:t>
            </a:r>
          </a:p>
        </p:txBody>
      </p:sp>
      <p:graphicFrame>
        <p:nvGraphicFramePr>
          <p:cNvPr id="10259" name="Object 26"/>
          <p:cNvGraphicFramePr>
            <a:graphicFrameLocks noChangeAspect="1"/>
          </p:cNvGraphicFramePr>
          <p:nvPr/>
        </p:nvGraphicFramePr>
        <p:xfrm>
          <a:off x="468313" y="4953000"/>
          <a:ext cx="6778625" cy="1631950"/>
        </p:xfrm>
        <a:graphic>
          <a:graphicData uri="http://schemas.openxmlformats.org/presentationml/2006/ole">
            <mc:AlternateContent xmlns:mc="http://schemas.openxmlformats.org/markup-compatibility/2006">
              <mc:Choice xmlns:v="urn:schemas-microsoft-com:vml" Requires="v">
                <p:oleObj name="Equation" r:id="rId16" imgW="3797300" imgH="914400" progId="Equation.3">
                  <p:embed/>
                </p:oleObj>
              </mc:Choice>
              <mc:Fallback>
                <p:oleObj name="Equation" r:id="rId16" imgW="3797300" imgH="9144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8313" y="4953000"/>
                        <a:ext cx="6778625" cy="163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60" name="Text Box 27"/>
          <p:cNvSpPr txBox="1">
            <a:spLocks noChangeArrowheads="1"/>
          </p:cNvSpPr>
          <p:nvPr/>
        </p:nvSpPr>
        <p:spPr bwMode="auto">
          <a:xfrm>
            <a:off x="228600" y="4648200"/>
            <a:ext cx="883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u="sng">
                <a:latin typeface="Verdana" pitchFamily="34" charset="0"/>
              </a:rPr>
              <a:t>Pivot</a:t>
            </a:r>
            <a:r>
              <a:rPr lang="en-US" sz="1600" b="1">
                <a:latin typeface="Verdana" pitchFamily="34" charset="0"/>
              </a:rPr>
              <a:t>:  substitute x</a:t>
            </a:r>
            <a:r>
              <a:rPr lang="en-US" sz="1600" b="1" baseline="-25000">
                <a:latin typeface="Verdana" pitchFamily="34" charset="0"/>
              </a:rPr>
              <a:t>2</a:t>
            </a:r>
            <a:r>
              <a:rPr lang="en-US" sz="1600" b="1">
                <a:latin typeface="Verdana" pitchFamily="34" charset="0"/>
              </a:rPr>
              <a:t> for x</a:t>
            </a:r>
            <a:r>
              <a:rPr lang="en-US" sz="1600" b="1" baseline="-25000">
                <a:latin typeface="Verdana" pitchFamily="34" charset="0"/>
              </a:rPr>
              <a:t>3</a:t>
            </a:r>
            <a:r>
              <a:rPr lang="en-US" sz="1600" b="1">
                <a:latin typeface="Verdana" pitchFamily="34" charset="0"/>
              </a:rPr>
              <a:t> (i.e., x</a:t>
            </a:r>
            <a:r>
              <a:rPr lang="en-US" sz="1600" b="1" baseline="-25000">
                <a:latin typeface="Verdana" pitchFamily="34" charset="0"/>
              </a:rPr>
              <a:t>3</a:t>
            </a:r>
            <a:r>
              <a:rPr lang="en-US" sz="1600" b="1">
                <a:latin typeface="Verdana" pitchFamily="34" charset="0"/>
              </a:rPr>
              <a:t> = 6-2x</a:t>
            </a:r>
            <a:r>
              <a:rPr lang="en-US" sz="1600" b="1" baseline="-25000">
                <a:latin typeface="Verdana" pitchFamily="34" charset="0"/>
              </a:rPr>
              <a:t>2</a:t>
            </a:r>
            <a:r>
              <a:rPr lang="en-US" sz="1600" b="1">
                <a:latin typeface="Verdana" pitchFamily="34" charset="0"/>
              </a:rPr>
              <a:t>+3x</a:t>
            </a:r>
            <a:r>
              <a:rPr lang="en-US" sz="1600" b="1" baseline="-25000">
                <a:latin typeface="Verdana" pitchFamily="34" charset="0"/>
              </a:rPr>
              <a:t>5</a:t>
            </a:r>
            <a:r>
              <a:rPr lang="en-US" sz="1600" b="1">
                <a:latin typeface="Verdana" pitchFamily="34" charset="0"/>
              </a:rPr>
              <a:t>).</a:t>
            </a:r>
          </a:p>
        </p:txBody>
      </p:sp>
      <p:sp>
        <p:nvSpPr>
          <p:cNvPr id="10261" name="Oval 28"/>
          <p:cNvSpPr>
            <a:spLocks noChangeArrowheads="1"/>
          </p:cNvSpPr>
          <p:nvPr/>
        </p:nvSpPr>
        <p:spPr bwMode="auto">
          <a:xfrm>
            <a:off x="228600" y="5715000"/>
            <a:ext cx="7391400" cy="533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2" name="Text Box 29"/>
          <p:cNvSpPr txBox="1">
            <a:spLocks noChangeArrowheads="1"/>
          </p:cNvSpPr>
          <p:nvPr/>
        </p:nvSpPr>
        <p:spPr bwMode="auto">
          <a:xfrm>
            <a:off x="7162800" y="5334000"/>
            <a:ext cx="1676400" cy="3460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b="1">
                <a:latin typeface="Verdana" pitchFamily="34" charset="0"/>
              </a:rPr>
              <a:t>Corrected!</a:t>
            </a:r>
            <a:endParaRPr lang="en-US" sz="1600" b="1" i="1">
              <a:latin typeface="Verdana" pitchFamily="34" charset="0"/>
            </a:endParaRPr>
          </a:p>
        </p:txBody>
      </p:sp>
      <p:cxnSp>
        <p:nvCxnSpPr>
          <p:cNvPr id="10263" name="AutoShape 30"/>
          <p:cNvCxnSpPr>
            <a:cxnSpLocks noChangeShapeType="1"/>
            <a:stCxn id="10262" idx="2"/>
            <a:endCxn id="10261" idx="6"/>
          </p:cNvCxnSpPr>
          <p:nvPr/>
        </p:nvCxnSpPr>
        <p:spPr bwMode="auto">
          <a:xfrm rot="5400000">
            <a:off x="7659687" y="5640388"/>
            <a:ext cx="301625" cy="3810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980419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B0C1D2F-71C2-4F47-9C1D-80E3663620F9}" type="slidenum">
              <a:rPr lang="en-US" smtClean="0"/>
              <a:pPr eaLnBrk="1" hangingPunct="1"/>
              <a:t>35</a:t>
            </a:fld>
            <a:endParaRPr lang="en-US"/>
          </a:p>
        </p:txBody>
      </p:sp>
      <p:sp>
        <p:nvSpPr>
          <p:cNvPr id="11267" name="Text Box 2"/>
          <p:cNvSpPr txBox="1">
            <a:spLocks noChangeArrowheads="1"/>
          </p:cNvSpPr>
          <p:nvPr/>
        </p:nvSpPr>
        <p:spPr bwMode="auto">
          <a:xfrm>
            <a:off x="1384300" y="76200"/>
            <a:ext cx="7150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000" b="1" u="sng">
                <a:latin typeface="Verdana" pitchFamily="34" charset="0"/>
              </a:rPr>
              <a:t>Back to the Example:  Using Our Strategy …</a:t>
            </a:r>
          </a:p>
        </p:txBody>
      </p:sp>
      <p:graphicFrame>
        <p:nvGraphicFramePr>
          <p:cNvPr id="11268" name="Object 3"/>
          <p:cNvGraphicFramePr>
            <a:graphicFrameLocks noChangeAspect="1"/>
          </p:cNvGraphicFramePr>
          <p:nvPr/>
        </p:nvGraphicFramePr>
        <p:xfrm>
          <a:off x="4048125" y="2362200"/>
          <a:ext cx="1716088" cy="1103313"/>
        </p:xfrm>
        <a:graphic>
          <a:graphicData uri="http://schemas.openxmlformats.org/presentationml/2006/ole">
            <mc:AlternateContent xmlns:mc="http://schemas.openxmlformats.org/markup-compatibility/2006">
              <mc:Choice xmlns:v="urn:schemas-microsoft-com:vml" Requires="v">
                <p:oleObj name="Equation" r:id="rId2" imgW="1104900" imgH="711200" progId="Equation.3">
                  <p:embed/>
                </p:oleObj>
              </mc:Choice>
              <mc:Fallback>
                <p:oleObj name="Equation" r:id="rId2" imgW="1104900" imgH="7112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125" y="2362200"/>
                        <a:ext cx="1716088" cy="1103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9" name="Text Box 4"/>
          <p:cNvSpPr txBox="1">
            <a:spLocks noChangeArrowheads="1"/>
          </p:cNvSpPr>
          <p:nvPr/>
        </p:nvSpPr>
        <p:spPr bwMode="auto">
          <a:xfrm>
            <a:off x="4343400" y="3733800"/>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latin typeface="Verdana" pitchFamily="34" charset="0"/>
              </a:rPr>
              <a:t>Z=36</a:t>
            </a:r>
          </a:p>
        </p:txBody>
      </p:sp>
      <p:sp>
        <p:nvSpPr>
          <p:cNvPr id="11270" name="Text Box 5"/>
          <p:cNvSpPr txBox="1">
            <a:spLocks noChangeArrowheads="1"/>
          </p:cNvSpPr>
          <p:nvPr/>
        </p:nvSpPr>
        <p:spPr bwMode="auto">
          <a:xfrm>
            <a:off x="228600" y="2514600"/>
            <a:ext cx="1752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latin typeface="Verdana" pitchFamily="34" charset="0"/>
              </a:rPr>
              <a:t>BFS Summary:</a:t>
            </a:r>
          </a:p>
        </p:txBody>
      </p:sp>
      <p:graphicFrame>
        <p:nvGraphicFramePr>
          <p:cNvPr id="11271" name="Object 6"/>
          <p:cNvGraphicFramePr>
            <a:graphicFrameLocks noChangeAspect="1"/>
          </p:cNvGraphicFramePr>
          <p:nvPr/>
        </p:nvGraphicFramePr>
        <p:xfrm>
          <a:off x="1685925" y="2438400"/>
          <a:ext cx="1636713" cy="749300"/>
        </p:xfrm>
        <a:graphic>
          <a:graphicData uri="http://schemas.openxmlformats.org/presentationml/2006/ole">
            <mc:AlternateContent xmlns:mc="http://schemas.openxmlformats.org/markup-compatibility/2006">
              <mc:Choice xmlns:v="urn:schemas-microsoft-com:vml" Requires="v">
                <p:oleObj name="Equation" r:id="rId4" imgW="1054100" imgH="482600" progId="Equation.3">
                  <p:embed/>
                </p:oleObj>
              </mc:Choice>
              <mc:Fallback>
                <p:oleObj name="Equation" r:id="rId4" imgW="1054100" imgH="482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5925" y="2438400"/>
                        <a:ext cx="1636713"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2" name="Object 7"/>
          <p:cNvGraphicFramePr>
            <a:graphicFrameLocks noChangeAspect="1"/>
          </p:cNvGraphicFramePr>
          <p:nvPr/>
        </p:nvGraphicFramePr>
        <p:xfrm>
          <a:off x="1752600" y="3352800"/>
          <a:ext cx="1638300" cy="1103313"/>
        </p:xfrm>
        <a:graphic>
          <a:graphicData uri="http://schemas.openxmlformats.org/presentationml/2006/ole">
            <mc:AlternateContent xmlns:mc="http://schemas.openxmlformats.org/markup-compatibility/2006">
              <mc:Choice xmlns:v="urn:schemas-microsoft-com:vml" Requires="v">
                <p:oleObj name="Equation" r:id="rId6" imgW="1054100" imgH="711200" progId="Equation.3">
                  <p:embed/>
                </p:oleObj>
              </mc:Choice>
              <mc:Fallback>
                <p:oleObj name="Equation" r:id="rId6" imgW="1054100" imgH="71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3352800"/>
                        <a:ext cx="1638300" cy="1103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3" name="Text Box 8"/>
          <p:cNvSpPr txBox="1">
            <a:spLocks noChangeArrowheads="1"/>
          </p:cNvSpPr>
          <p:nvPr/>
        </p:nvSpPr>
        <p:spPr bwMode="auto">
          <a:xfrm>
            <a:off x="304800" y="4572000"/>
            <a:ext cx="3886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latin typeface="Verdana" pitchFamily="34" charset="0"/>
              </a:rPr>
              <a:t>Is current BFS optimal? Yes!</a:t>
            </a:r>
            <a:endParaRPr lang="en-US" sz="1600" b="1" i="1">
              <a:latin typeface="Verdana" pitchFamily="34" charset="0"/>
            </a:endParaRPr>
          </a:p>
        </p:txBody>
      </p:sp>
      <p:graphicFrame>
        <p:nvGraphicFramePr>
          <p:cNvPr id="11274" name="Object 18"/>
          <p:cNvGraphicFramePr>
            <a:graphicFrameLocks noChangeAspect="1"/>
          </p:cNvGraphicFramePr>
          <p:nvPr/>
        </p:nvGraphicFramePr>
        <p:xfrm>
          <a:off x="228600" y="685800"/>
          <a:ext cx="2992438" cy="1631950"/>
        </p:xfrm>
        <a:graphic>
          <a:graphicData uri="http://schemas.openxmlformats.org/presentationml/2006/ole">
            <mc:AlternateContent xmlns:mc="http://schemas.openxmlformats.org/markup-compatibility/2006">
              <mc:Choice xmlns:v="urn:schemas-microsoft-com:vml" Requires="v">
                <p:oleObj name="Equation" r:id="rId8" imgW="1676400" imgH="914400" progId="Equation.3">
                  <p:embed/>
                </p:oleObj>
              </mc:Choice>
              <mc:Fallback>
                <p:oleObj name="Equation" r:id="rId8" imgW="1676400" imgH="914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 y="685800"/>
                        <a:ext cx="2992438" cy="163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5" name="Object 20"/>
          <p:cNvGraphicFramePr>
            <a:graphicFrameLocks noChangeAspect="1"/>
          </p:cNvGraphicFramePr>
          <p:nvPr/>
        </p:nvGraphicFramePr>
        <p:xfrm>
          <a:off x="514350" y="5105400"/>
          <a:ext cx="2524125" cy="669925"/>
        </p:xfrm>
        <a:graphic>
          <a:graphicData uri="http://schemas.openxmlformats.org/presentationml/2006/ole">
            <mc:AlternateContent xmlns:mc="http://schemas.openxmlformats.org/markup-compatibility/2006">
              <mc:Choice xmlns:v="urn:schemas-microsoft-com:vml" Requires="v">
                <p:oleObj name="Equation" r:id="rId10" imgW="1625600" imgH="431800" progId="Equation.3">
                  <p:embed/>
                </p:oleObj>
              </mc:Choice>
              <mc:Fallback>
                <p:oleObj name="Equation" r:id="rId10" imgW="1625600" imgH="4318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4350" y="5105400"/>
                        <a:ext cx="2524125"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33596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4"/>
          <p:cNvSpPr>
            <a:spLocks noGrp="1"/>
          </p:cNvSpPr>
          <p:nvPr>
            <p:ph type="ftr" sz="quarter" idx="11"/>
          </p:nvPr>
        </p:nvSpPr>
        <p:spPr/>
        <p:txBody>
          <a:bodyPr/>
          <a:lstStyle/>
          <a:p>
            <a:fld id="{33927348-4D09-4CFC-9781-397AEE9C0AA3}" type="slidenum">
              <a:rPr lang="en-US" smtClean="0"/>
              <a:pPr/>
              <a:t>4</a:t>
            </a:fld>
            <a:endParaRPr lang="en-US" dirty="0"/>
          </a:p>
        </p:txBody>
      </p:sp>
      <p:sp>
        <p:nvSpPr>
          <p:cNvPr id="13315" name="Text Box 3"/>
          <p:cNvSpPr txBox="1">
            <a:spLocks noChangeArrowheads="1"/>
          </p:cNvSpPr>
          <p:nvPr/>
        </p:nvSpPr>
        <p:spPr bwMode="auto">
          <a:xfrm>
            <a:off x="139700" y="149225"/>
            <a:ext cx="883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b="1" u="sng">
                <a:latin typeface="Verdana" pitchFamily="34" charset="0"/>
              </a:rPr>
              <a:t>Definitions/Notes:</a:t>
            </a:r>
          </a:p>
        </p:txBody>
      </p:sp>
      <p:sp>
        <p:nvSpPr>
          <p:cNvPr id="13316" name="Text Box 4"/>
          <p:cNvSpPr txBox="1">
            <a:spLocks noChangeArrowheads="1"/>
          </p:cNvSpPr>
          <p:nvPr/>
        </p:nvSpPr>
        <p:spPr bwMode="auto">
          <a:xfrm>
            <a:off x="304800" y="685800"/>
            <a:ext cx="86106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latin typeface="Verdana" pitchFamily="34" charset="0"/>
              </a:rPr>
              <a:t>Level Curves (Contours):  level curves of an objective function are given by a constant value of objective Z</a:t>
            </a:r>
            <a:br>
              <a:rPr lang="en-US" sz="2000" b="1">
                <a:latin typeface="Verdana" pitchFamily="34" charset="0"/>
              </a:rPr>
            </a:br>
            <a:br>
              <a:rPr lang="en-US" sz="2000" b="1">
                <a:latin typeface="Verdana" pitchFamily="34" charset="0"/>
              </a:rPr>
            </a:br>
            <a:r>
              <a:rPr lang="en-US" sz="2000" b="1">
                <a:latin typeface="Verdana" pitchFamily="34" charset="0"/>
              </a:rPr>
              <a:t>The gradient points in the direction of increase in the objective function.</a:t>
            </a:r>
            <a:br>
              <a:rPr lang="en-US" sz="2000" b="1">
                <a:latin typeface="Verdana" pitchFamily="34" charset="0"/>
              </a:rPr>
            </a:br>
            <a:br>
              <a:rPr lang="en-US" sz="2000" b="1">
                <a:latin typeface="Verdana" pitchFamily="34" charset="0"/>
              </a:rPr>
            </a:br>
            <a:r>
              <a:rPr lang="en-US" sz="2000" b="1">
                <a:latin typeface="Verdana" pitchFamily="34" charset="0"/>
              </a:rPr>
              <a:t>Gradient represented by:  </a:t>
            </a:r>
            <a:br>
              <a:rPr lang="en-US" sz="2000" b="1">
                <a:latin typeface="Verdana" pitchFamily="34" charset="0"/>
              </a:rPr>
            </a:br>
            <a:br>
              <a:rPr lang="en-US" sz="2000" b="1">
                <a:latin typeface="Verdana" pitchFamily="34" charset="0"/>
              </a:rPr>
            </a:br>
            <a:r>
              <a:rPr lang="en-US" sz="2000" b="1">
                <a:latin typeface="Verdana" pitchFamily="34" charset="0"/>
              </a:rPr>
              <a:t>Therefore, level curves are perpendicular to gradient.</a:t>
            </a:r>
            <a:endParaRPr lang="en-US" sz="2000" b="1" u="sng">
              <a:latin typeface="Verdana" pitchFamily="34" charset="0"/>
            </a:endParaRPr>
          </a:p>
        </p:txBody>
      </p:sp>
      <p:graphicFrame>
        <p:nvGraphicFramePr>
          <p:cNvPr id="13336" name="Object 24"/>
          <p:cNvGraphicFramePr>
            <a:graphicFrameLocks noChangeAspect="1"/>
          </p:cNvGraphicFramePr>
          <p:nvPr/>
        </p:nvGraphicFramePr>
        <p:xfrm>
          <a:off x="4165600" y="2540000"/>
          <a:ext cx="533400" cy="373063"/>
        </p:xfrm>
        <a:graphic>
          <a:graphicData uri="http://schemas.openxmlformats.org/presentationml/2006/ole">
            <mc:AlternateContent xmlns:mc="http://schemas.openxmlformats.org/markup-compatibility/2006">
              <mc:Choice xmlns:v="urn:schemas-microsoft-com:vml" Requires="v">
                <p:oleObj name="Equation" r:id="rId2" imgW="253800" imgH="177480" progId="Equation.3">
                  <p:embed/>
                </p:oleObj>
              </mc:Choice>
              <mc:Fallback>
                <p:oleObj name="Equation" r:id="rId2" imgW="253800" imgH="177480" progId="Equation.3">
                  <p:embed/>
                  <p:pic>
                    <p:nvPicPr>
                      <p:cNvPr id="0" name="Object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5600" y="2540000"/>
                        <a:ext cx="533400"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37" name="Line 25"/>
          <p:cNvSpPr>
            <a:spLocks noChangeShapeType="1"/>
          </p:cNvSpPr>
          <p:nvPr/>
        </p:nvSpPr>
        <p:spPr bwMode="auto">
          <a:xfrm>
            <a:off x="1435100" y="3733800"/>
            <a:ext cx="0" cy="281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8" name="Line 26"/>
          <p:cNvSpPr>
            <a:spLocks noChangeShapeType="1"/>
          </p:cNvSpPr>
          <p:nvPr/>
        </p:nvSpPr>
        <p:spPr bwMode="auto">
          <a:xfrm>
            <a:off x="533400" y="6324600"/>
            <a:ext cx="7315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8" name="Line 36"/>
          <p:cNvSpPr>
            <a:spLocks noChangeShapeType="1"/>
          </p:cNvSpPr>
          <p:nvPr/>
        </p:nvSpPr>
        <p:spPr bwMode="auto">
          <a:xfrm flipV="1">
            <a:off x="1447800" y="4487863"/>
            <a:ext cx="2362200" cy="1836737"/>
          </a:xfrm>
          <a:prstGeom prst="line">
            <a:avLst/>
          </a:prstGeom>
          <a:noFill/>
          <a:ln w="38100">
            <a:solidFill>
              <a:schemeClr val="tx1"/>
            </a:solidFill>
            <a:prstDash val="dashDot"/>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3349" name="Object 37"/>
          <p:cNvGraphicFramePr>
            <a:graphicFrameLocks noChangeAspect="1"/>
          </p:cNvGraphicFramePr>
          <p:nvPr/>
        </p:nvGraphicFramePr>
        <p:xfrm>
          <a:off x="3886200" y="4191000"/>
          <a:ext cx="533400" cy="373063"/>
        </p:xfrm>
        <a:graphic>
          <a:graphicData uri="http://schemas.openxmlformats.org/presentationml/2006/ole">
            <mc:AlternateContent xmlns:mc="http://schemas.openxmlformats.org/markup-compatibility/2006">
              <mc:Choice xmlns:v="urn:schemas-microsoft-com:vml" Requires="v">
                <p:oleObj name="Equation" r:id="rId4" imgW="253800" imgH="177480" progId="Equation.3">
                  <p:embed/>
                </p:oleObj>
              </mc:Choice>
              <mc:Fallback>
                <p:oleObj name="Equation" r:id="rId4" imgW="253800" imgH="177480" progId="Equation.3">
                  <p:embed/>
                  <p:pic>
                    <p:nvPicPr>
                      <p:cNvPr id="0" name="Object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4191000"/>
                        <a:ext cx="533400"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52" name="Line 40"/>
          <p:cNvSpPr>
            <a:spLocks noChangeShapeType="1"/>
          </p:cNvSpPr>
          <p:nvPr/>
        </p:nvSpPr>
        <p:spPr bwMode="auto">
          <a:xfrm>
            <a:off x="1447800" y="5562600"/>
            <a:ext cx="838200" cy="76200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53" name="Line 41"/>
          <p:cNvSpPr>
            <a:spLocks noChangeShapeType="1"/>
          </p:cNvSpPr>
          <p:nvPr/>
        </p:nvSpPr>
        <p:spPr bwMode="auto">
          <a:xfrm>
            <a:off x="1447800" y="3752850"/>
            <a:ext cx="2895600" cy="2595563"/>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54" name="Line 42"/>
          <p:cNvSpPr>
            <a:spLocks noChangeShapeType="1"/>
          </p:cNvSpPr>
          <p:nvPr/>
        </p:nvSpPr>
        <p:spPr bwMode="auto">
          <a:xfrm flipH="1">
            <a:off x="4191000" y="5867400"/>
            <a:ext cx="6096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55" name="Text Box 43"/>
          <p:cNvSpPr txBox="1">
            <a:spLocks noChangeArrowheads="1"/>
          </p:cNvSpPr>
          <p:nvPr/>
        </p:nvSpPr>
        <p:spPr bwMode="auto">
          <a:xfrm>
            <a:off x="4495800" y="4191000"/>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latin typeface="Verdana" pitchFamily="34" charset="0"/>
              </a:rPr>
              <a:t>gradient</a:t>
            </a:r>
          </a:p>
        </p:txBody>
      </p:sp>
      <p:sp>
        <p:nvSpPr>
          <p:cNvPr id="13356" name="Text Box 44"/>
          <p:cNvSpPr txBox="1">
            <a:spLocks noChangeArrowheads="1"/>
          </p:cNvSpPr>
          <p:nvPr/>
        </p:nvSpPr>
        <p:spPr bwMode="auto">
          <a:xfrm>
            <a:off x="4800600" y="5638800"/>
            <a:ext cx="236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latin typeface="Verdana" pitchFamily="34" charset="0"/>
              </a:rPr>
              <a:t>level curves</a:t>
            </a:r>
          </a:p>
        </p:txBody>
      </p:sp>
      <p:sp>
        <p:nvSpPr>
          <p:cNvPr id="13357" name="Line 45"/>
          <p:cNvSpPr>
            <a:spLocks noChangeShapeType="1"/>
          </p:cNvSpPr>
          <p:nvPr/>
        </p:nvSpPr>
        <p:spPr bwMode="auto">
          <a:xfrm flipH="1">
            <a:off x="2209800" y="5791200"/>
            <a:ext cx="2438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4"/>
          <p:cNvSpPr>
            <a:spLocks noGrp="1"/>
          </p:cNvSpPr>
          <p:nvPr>
            <p:ph type="ftr" sz="quarter" idx="11"/>
          </p:nvPr>
        </p:nvSpPr>
        <p:spPr/>
        <p:txBody>
          <a:bodyPr/>
          <a:lstStyle/>
          <a:p>
            <a:fld id="{AE6B048D-BC9A-4343-BC72-11BB5F38A7E5}" type="slidenum">
              <a:rPr lang="en-US" smtClean="0"/>
              <a:pPr/>
              <a:t>5</a:t>
            </a:fld>
            <a:endParaRPr lang="en-US" dirty="0"/>
          </a:p>
        </p:txBody>
      </p:sp>
      <p:sp>
        <p:nvSpPr>
          <p:cNvPr id="14338" name="Text Box 2"/>
          <p:cNvSpPr txBox="1">
            <a:spLocks noChangeArrowheads="1"/>
          </p:cNvSpPr>
          <p:nvPr/>
        </p:nvSpPr>
        <p:spPr bwMode="auto">
          <a:xfrm>
            <a:off x="139700" y="149225"/>
            <a:ext cx="883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b="1" u="sng">
                <a:latin typeface="Verdana" pitchFamily="34" charset="0"/>
              </a:rPr>
              <a:t>Initial Problem:</a:t>
            </a:r>
          </a:p>
        </p:txBody>
      </p:sp>
      <p:graphicFrame>
        <p:nvGraphicFramePr>
          <p:cNvPr id="14351" name="Object 15"/>
          <p:cNvGraphicFramePr>
            <a:graphicFrameLocks noChangeAspect="1"/>
          </p:cNvGraphicFramePr>
          <p:nvPr/>
        </p:nvGraphicFramePr>
        <p:xfrm>
          <a:off x="304800" y="685800"/>
          <a:ext cx="2417763" cy="2590800"/>
        </p:xfrm>
        <a:graphic>
          <a:graphicData uri="http://schemas.openxmlformats.org/presentationml/2006/ole">
            <mc:AlternateContent xmlns:mc="http://schemas.openxmlformats.org/markup-compatibility/2006">
              <mc:Choice xmlns:v="urn:schemas-microsoft-com:vml" Requires="v">
                <p:oleObj name="Equation" r:id="rId3" imgW="1066680" imgH="1143000" progId="Equation.3">
                  <p:embed/>
                </p:oleObj>
              </mc:Choice>
              <mc:Fallback>
                <p:oleObj name="Equation" r:id="rId3" imgW="1066680" imgH="114300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685800"/>
                        <a:ext cx="2417763" cy="259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2" name="Line 16"/>
          <p:cNvSpPr>
            <a:spLocks noChangeShapeType="1"/>
          </p:cNvSpPr>
          <p:nvPr/>
        </p:nvSpPr>
        <p:spPr bwMode="auto">
          <a:xfrm>
            <a:off x="3644900" y="685800"/>
            <a:ext cx="0" cy="5715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3" name="Line 17"/>
          <p:cNvSpPr>
            <a:spLocks noChangeShapeType="1"/>
          </p:cNvSpPr>
          <p:nvPr/>
        </p:nvSpPr>
        <p:spPr bwMode="auto">
          <a:xfrm>
            <a:off x="3429000" y="6172200"/>
            <a:ext cx="4953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4" name="Text Box 18"/>
          <p:cNvSpPr txBox="1">
            <a:spLocks noChangeArrowheads="1"/>
          </p:cNvSpPr>
          <p:nvPr/>
        </p:nvSpPr>
        <p:spPr bwMode="auto">
          <a:xfrm>
            <a:off x="3124200" y="38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x</a:t>
            </a:r>
            <a:r>
              <a:rPr lang="en-US" b="1" baseline="-25000"/>
              <a:t>2</a:t>
            </a:r>
            <a:endParaRPr lang="en-US" b="1"/>
          </a:p>
        </p:txBody>
      </p:sp>
      <p:sp>
        <p:nvSpPr>
          <p:cNvPr id="14355" name="Text Box 19"/>
          <p:cNvSpPr txBox="1">
            <a:spLocks noChangeArrowheads="1"/>
          </p:cNvSpPr>
          <p:nvPr/>
        </p:nvSpPr>
        <p:spPr bwMode="auto">
          <a:xfrm>
            <a:off x="7924800" y="6172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x</a:t>
            </a:r>
            <a:r>
              <a:rPr lang="en-US" b="1" baseline="-25000"/>
              <a:t>1</a:t>
            </a:r>
            <a:endParaRPr lang="en-US" b="1"/>
          </a:p>
        </p:txBody>
      </p:sp>
      <p:sp>
        <p:nvSpPr>
          <p:cNvPr id="14356" name="Line 20"/>
          <p:cNvSpPr>
            <a:spLocks noChangeShapeType="1"/>
          </p:cNvSpPr>
          <p:nvPr/>
        </p:nvSpPr>
        <p:spPr bwMode="auto">
          <a:xfrm>
            <a:off x="3581400" y="609600"/>
            <a:ext cx="3886200" cy="5791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7" name="Line 21"/>
          <p:cNvSpPr>
            <a:spLocks noChangeShapeType="1"/>
          </p:cNvSpPr>
          <p:nvPr/>
        </p:nvSpPr>
        <p:spPr bwMode="auto">
          <a:xfrm flipH="1">
            <a:off x="7086600" y="6324600"/>
            <a:ext cx="304800" cy="152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8" name="Line 22"/>
          <p:cNvSpPr>
            <a:spLocks noChangeShapeType="1"/>
          </p:cNvSpPr>
          <p:nvPr/>
        </p:nvSpPr>
        <p:spPr bwMode="auto">
          <a:xfrm flipH="1">
            <a:off x="3276600" y="685800"/>
            <a:ext cx="304800" cy="152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9" name="Line 23"/>
          <p:cNvSpPr>
            <a:spLocks noChangeShapeType="1"/>
          </p:cNvSpPr>
          <p:nvPr/>
        </p:nvSpPr>
        <p:spPr bwMode="auto">
          <a:xfrm flipV="1">
            <a:off x="5181600" y="2895600"/>
            <a:ext cx="3429000" cy="3581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0" name="Line 24"/>
          <p:cNvSpPr>
            <a:spLocks noChangeShapeType="1"/>
          </p:cNvSpPr>
          <p:nvPr/>
        </p:nvSpPr>
        <p:spPr bwMode="auto">
          <a:xfrm flipH="1" flipV="1">
            <a:off x="7924800" y="2895600"/>
            <a:ext cx="381000" cy="304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1" name="Line 25"/>
          <p:cNvSpPr>
            <a:spLocks noChangeShapeType="1"/>
          </p:cNvSpPr>
          <p:nvPr/>
        </p:nvSpPr>
        <p:spPr bwMode="auto">
          <a:xfrm flipH="1" flipV="1">
            <a:off x="4826000" y="6159500"/>
            <a:ext cx="381000" cy="304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2" name="Line 26"/>
          <p:cNvSpPr>
            <a:spLocks noChangeShapeType="1"/>
          </p:cNvSpPr>
          <p:nvPr/>
        </p:nvSpPr>
        <p:spPr bwMode="auto">
          <a:xfrm flipV="1">
            <a:off x="3657600" y="5257800"/>
            <a:ext cx="1828800" cy="914400"/>
          </a:xfrm>
          <a:prstGeom prst="line">
            <a:avLst/>
          </a:prstGeom>
          <a:noFill/>
          <a:ln w="38100">
            <a:solidFill>
              <a:schemeClr val="tx1"/>
            </a:solidFill>
            <a:prstDash val="dashDot"/>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4363" name="Object 27"/>
          <p:cNvGraphicFramePr>
            <a:graphicFrameLocks noChangeAspect="1"/>
          </p:cNvGraphicFramePr>
          <p:nvPr/>
        </p:nvGraphicFramePr>
        <p:xfrm>
          <a:off x="5486400" y="5029200"/>
          <a:ext cx="533400" cy="373063"/>
        </p:xfrm>
        <a:graphic>
          <a:graphicData uri="http://schemas.openxmlformats.org/presentationml/2006/ole">
            <mc:AlternateContent xmlns:mc="http://schemas.openxmlformats.org/markup-compatibility/2006">
              <mc:Choice xmlns:v="urn:schemas-microsoft-com:vml" Requires="v">
                <p:oleObj name="Equation" r:id="rId5" imgW="253800" imgH="177480" progId="Equation.3">
                  <p:embed/>
                </p:oleObj>
              </mc:Choice>
              <mc:Fallback>
                <p:oleObj name="Equation" r:id="rId5" imgW="253800" imgH="177480"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5029200"/>
                        <a:ext cx="533400"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64" name="Oval 28"/>
          <p:cNvSpPr>
            <a:spLocks noChangeArrowheads="1"/>
          </p:cNvSpPr>
          <p:nvPr/>
        </p:nvSpPr>
        <p:spPr bwMode="auto">
          <a:xfrm>
            <a:off x="6400800" y="4953000"/>
            <a:ext cx="304800" cy="2286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5" name="Line 29"/>
          <p:cNvSpPr>
            <a:spLocks noChangeShapeType="1"/>
          </p:cNvSpPr>
          <p:nvPr/>
        </p:nvSpPr>
        <p:spPr bwMode="auto">
          <a:xfrm>
            <a:off x="6553200" y="4191000"/>
            <a:ext cx="0" cy="685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6" name="Text Box 30"/>
          <p:cNvSpPr txBox="1">
            <a:spLocks noChangeArrowheads="1"/>
          </p:cNvSpPr>
          <p:nvPr/>
        </p:nvSpPr>
        <p:spPr bwMode="auto">
          <a:xfrm>
            <a:off x="5791200" y="3429000"/>
            <a:ext cx="2057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latin typeface="Verdana" pitchFamily="34" charset="0"/>
              </a:rPr>
              <a:t>Optimal </a:t>
            </a:r>
            <a:br>
              <a:rPr lang="en-US" sz="1600" b="1">
                <a:latin typeface="Verdana" pitchFamily="34" charset="0"/>
              </a:rPr>
            </a:br>
            <a:r>
              <a:rPr lang="en-US" sz="1600" b="1">
                <a:latin typeface="Verdana" pitchFamily="34" charset="0"/>
              </a:rPr>
              <a:t>Solution, x*</a:t>
            </a:r>
          </a:p>
        </p:txBody>
      </p:sp>
      <p:sp>
        <p:nvSpPr>
          <p:cNvPr id="14367" name="Text Box 31"/>
          <p:cNvSpPr txBox="1">
            <a:spLocks noChangeArrowheads="1"/>
          </p:cNvSpPr>
          <p:nvPr/>
        </p:nvSpPr>
        <p:spPr bwMode="auto">
          <a:xfrm>
            <a:off x="228600" y="3429000"/>
            <a:ext cx="3429000" cy="265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latin typeface="Verdana" pitchFamily="34" charset="0"/>
              </a:rPr>
              <a:t>Optimal Solution occurs at intersection of (1) and (2).</a:t>
            </a:r>
            <a:br>
              <a:rPr lang="en-US" sz="1600" b="1">
                <a:latin typeface="Verdana" pitchFamily="34" charset="0"/>
              </a:rPr>
            </a:br>
            <a:r>
              <a:rPr lang="en-US" sz="1600" b="1">
                <a:latin typeface="Verdana" pitchFamily="34" charset="0"/>
              </a:rPr>
              <a:t>(i.e., (1) and (2) are binding constraints)</a:t>
            </a:r>
          </a:p>
          <a:p>
            <a:pPr>
              <a:spcBef>
                <a:spcPct val="50000"/>
              </a:spcBef>
            </a:pPr>
            <a:r>
              <a:rPr lang="en-US" sz="1600" b="1">
                <a:latin typeface="Verdana" pitchFamily="34" charset="0"/>
              </a:rPr>
              <a:t>3x</a:t>
            </a:r>
            <a:r>
              <a:rPr lang="en-US" sz="1600" b="1" baseline="-25000">
                <a:latin typeface="Verdana" pitchFamily="34" charset="0"/>
              </a:rPr>
              <a:t>1</a:t>
            </a:r>
            <a:r>
              <a:rPr lang="en-US" sz="1600" b="1">
                <a:latin typeface="Verdana" pitchFamily="34" charset="0"/>
              </a:rPr>
              <a:t> + 2x</a:t>
            </a:r>
            <a:r>
              <a:rPr lang="en-US" sz="1600" b="1" baseline="-25000">
                <a:latin typeface="Verdana" pitchFamily="34" charset="0"/>
              </a:rPr>
              <a:t>2</a:t>
            </a:r>
            <a:r>
              <a:rPr lang="en-US" sz="1600" b="1">
                <a:latin typeface="Verdana" pitchFamily="34" charset="0"/>
              </a:rPr>
              <a:t> = 6</a:t>
            </a:r>
            <a:br>
              <a:rPr lang="en-US" sz="1600" b="1">
                <a:latin typeface="Verdana" pitchFamily="34" charset="0"/>
              </a:rPr>
            </a:br>
            <a:r>
              <a:rPr lang="en-US" sz="1600" b="1">
                <a:latin typeface="Verdana" pitchFamily="34" charset="0"/>
              </a:rPr>
              <a:t>2x</a:t>
            </a:r>
            <a:r>
              <a:rPr lang="en-US" sz="1600" b="1" baseline="-25000">
                <a:latin typeface="Verdana" pitchFamily="34" charset="0"/>
              </a:rPr>
              <a:t>1</a:t>
            </a:r>
            <a:r>
              <a:rPr lang="en-US" sz="1600" b="1">
                <a:latin typeface="Verdana" pitchFamily="34" charset="0"/>
              </a:rPr>
              <a:t>-x</a:t>
            </a:r>
            <a:r>
              <a:rPr lang="en-US" sz="1600" b="1" baseline="-25000">
                <a:latin typeface="Verdana" pitchFamily="34" charset="0"/>
              </a:rPr>
              <a:t>2</a:t>
            </a:r>
            <a:r>
              <a:rPr lang="en-US" sz="1600" b="1">
                <a:latin typeface="Verdana" pitchFamily="34" charset="0"/>
              </a:rPr>
              <a:t>=2</a:t>
            </a:r>
            <a:br>
              <a:rPr lang="en-US" sz="1600" b="1">
                <a:latin typeface="Verdana" pitchFamily="34" charset="0"/>
              </a:rPr>
            </a:br>
            <a:r>
              <a:rPr lang="en-US" sz="1600" b="1">
                <a:latin typeface="Verdana" pitchFamily="34" charset="0"/>
              </a:rPr>
              <a:t>(2 equations, 2 unknowns)</a:t>
            </a:r>
            <a:br>
              <a:rPr lang="en-US" sz="1600" b="1">
                <a:latin typeface="Verdana" pitchFamily="34" charset="0"/>
              </a:rPr>
            </a:br>
            <a:br>
              <a:rPr lang="en-US" sz="1600" b="1">
                <a:latin typeface="Verdana" pitchFamily="34" charset="0"/>
              </a:rPr>
            </a:br>
            <a:r>
              <a:rPr lang="en-US" sz="1600" b="1">
                <a:latin typeface="Verdana" pitchFamily="34" charset="0"/>
              </a:rPr>
              <a:t>x</a:t>
            </a:r>
            <a:r>
              <a:rPr lang="en-US" sz="1600" b="1" baseline="-25000">
                <a:latin typeface="Verdana" pitchFamily="34" charset="0"/>
              </a:rPr>
              <a:t>1</a:t>
            </a:r>
            <a:r>
              <a:rPr lang="en-US" sz="1600" b="1">
                <a:latin typeface="Verdana" pitchFamily="34" charset="0"/>
              </a:rPr>
              <a:t>=10/7, x</a:t>
            </a:r>
            <a:r>
              <a:rPr lang="en-US" sz="1600" b="1" baseline="-25000">
                <a:latin typeface="Verdana" pitchFamily="34" charset="0"/>
              </a:rPr>
              <a:t>2</a:t>
            </a:r>
            <a:r>
              <a:rPr lang="en-US" sz="1600" b="1">
                <a:latin typeface="Verdana" pitchFamily="34" charset="0"/>
              </a:rPr>
              <a:t>=6/7</a:t>
            </a:r>
            <a:br>
              <a:rPr lang="en-US" sz="1600" b="1">
                <a:latin typeface="Verdana" pitchFamily="34" charset="0"/>
              </a:rPr>
            </a:br>
            <a:r>
              <a:rPr lang="en-US" sz="1600" b="1">
                <a:latin typeface="Verdana" pitchFamily="34" charset="0"/>
              </a:rPr>
              <a:t>Z = 26/7</a:t>
            </a:r>
          </a:p>
        </p:txBody>
      </p:sp>
      <p:sp>
        <p:nvSpPr>
          <p:cNvPr id="14368" name="Text Box 32"/>
          <p:cNvSpPr txBox="1">
            <a:spLocks noChangeArrowheads="1"/>
          </p:cNvSpPr>
          <p:nvPr/>
        </p:nvSpPr>
        <p:spPr bwMode="auto">
          <a:xfrm>
            <a:off x="2438400" y="1752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latin typeface="Verdana" pitchFamily="34" charset="0"/>
              </a:rPr>
              <a:t>(1)</a:t>
            </a:r>
          </a:p>
        </p:txBody>
      </p:sp>
      <p:sp>
        <p:nvSpPr>
          <p:cNvPr id="14369" name="Text Box 33"/>
          <p:cNvSpPr txBox="1">
            <a:spLocks noChangeArrowheads="1"/>
          </p:cNvSpPr>
          <p:nvPr/>
        </p:nvSpPr>
        <p:spPr bwMode="auto">
          <a:xfrm>
            <a:off x="2451100" y="2286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latin typeface="Verdana" pitchFamily="34" charset="0"/>
              </a:rPr>
              <a:t>(2)</a:t>
            </a:r>
          </a:p>
        </p:txBody>
      </p:sp>
      <p:sp>
        <p:nvSpPr>
          <p:cNvPr id="14370" name="Text Box 34"/>
          <p:cNvSpPr txBox="1">
            <a:spLocks noChangeArrowheads="1"/>
          </p:cNvSpPr>
          <p:nvPr/>
        </p:nvSpPr>
        <p:spPr bwMode="auto">
          <a:xfrm>
            <a:off x="4114800" y="1143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latin typeface="Verdana" pitchFamily="34" charset="0"/>
              </a:rPr>
              <a:t>(1)</a:t>
            </a:r>
          </a:p>
        </p:txBody>
      </p:sp>
      <p:sp>
        <p:nvSpPr>
          <p:cNvPr id="14371" name="Text Box 35"/>
          <p:cNvSpPr txBox="1">
            <a:spLocks noChangeArrowheads="1"/>
          </p:cNvSpPr>
          <p:nvPr/>
        </p:nvSpPr>
        <p:spPr bwMode="auto">
          <a:xfrm>
            <a:off x="8001000" y="26050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latin typeface="Verdana" pitchFamily="34" charset="0"/>
              </a:rPr>
              <a:t>(2)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4"/>
          <p:cNvSpPr>
            <a:spLocks noGrp="1"/>
          </p:cNvSpPr>
          <p:nvPr>
            <p:ph type="ftr" sz="quarter" idx="11"/>
          </p:nvPr>
        </p:nvSpPr>
        <p:spPr/>
        <p:txBody>
          <a:bodyPr/>
          <a:lstStyle/>
          <a:p>
            <a:fld id="{E857A1D0-BA72-44B7-91A9-884F1C4799D0}" type="slidenum">
              <a:rPr lang="en-US" smtClean="0"/>
              <a:pPr/>
              <a:t>6</a:t>
            </a:fld>
            <a:endParaRPr lang="en-US" dirty="0"/>
          </a:p>
        </p:txBody>
      </p:sp>
      <p:sp>
        <p:nvSpPr>
          <p:cNvPr id="17412" name="Line 4"/>
          <p:cNvSpPr>
            <a:spLocks noChangeShapeType="1"/>
          </p:cNvSpPr>
          <p:nvPr/>
        </p:nvSpPr>
        <p:spPr bwMode="auto">
          <a:xfrm>
            <a:off x="901700" y="685800"/>
            <a:ext cx="0" cy="5715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3" name="Line 5"/>
          <p:cNvSpPr>
            <a:spLocks noChangeShapeType="1"/>
          </p:cNvSpPr>
          <p:nvPr/>
        </p:nvSpPr>
        <p:spPr bwMode="auto">
          <a:xfrm>
            <a:off x="685800" y="6172200"/>
            <a:ext cx="655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4" name="Text Box 6"/>
          <p:cNvSpPr txBox="1">
            <a:spLocks noChangeArrowheads="1"/>
          </p:cNvSpPr>
          <p:nvPr/>
        </p:nvSpPr>
        <p:spPr bwMode="auto">
          <a:xfrm>
            <a:off x="381000" y="990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x</a:t>
            </a:r>
            <a:r>
              <a:rPr lang="en-US" b="1" baseline="-25000"/>
              <a:t>2</a:t>
            </a:r>
            <a:endParaRPr lang="en-US" b="1"/>
          </a:p>
        </p:txBody>
      </p:sp>
      <p:sp>
        <p:nvSpPr>
          <p:cNvPr id="17415" name="Text Box 7"/>
          <p:cNvSpPr txBox="1">
            <a:spLocks noChangeArrowheads="1"/>
          </p:cNvSpPr>
          <p:nvPr/>
        </p:nvSpPr>
        <p:spPr bwMode="auto">
          <a:xfrm>
            <a:off x="5181600" y="6172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x</a:t>
            </a:r>
            <a:r>
              <a:rPr lang="en-US" b="1" baseline="-25000"/>
              <a:t>1</a:t>
            </a:r>
            <a:endParaRPr lang="en-US" b="1"/>
          </a:p>
        </p:txBody>
      </p:sp>
      <p:sp>
        <p:nvSpPr>
          <p:cNvPr id="17416" name="Line 8"/>
          <p:cNvSpPr>
            <a:spLocks noChangeShapeType="1"/>
          </p:cNvSpPr>
          <p:nvPr/>
        </p:nvSpPr>
        <p:spPr bwMode="auto">
          <a:xfrm>
            <a:off x="838200" y="609600"/>
            <a:ext cx="3886200" cy="5791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7" name="Line 9"/>
          <p:cNvSpPr>
            <a:spLocks noChangeShapeType="1"/>
          </p:cNvSpPr>
          <p:nvPr/>
        </p:nvSpPr>
        <p:spPr bwMode="auto">
          <a:xfrm flipH="1">
            <a:off x="4343400" y="6324600"/>
            <a:ext cx="304800" cy="152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8" name="Line 10"/>
          <p:cNvSpPr>
            <a:spLocks noChangeShapeType="1"/>
          </p:cNvSpPr>
          <p:nvPr/>
        </p:nvSpPr>
        <p:spPr bwMode="auto">
          <a:xfrm flipH="1">
            <a:off x="533400" y="685800"/>
            <a:ext cx="304800" cy="152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9" name="Line 11"/>
          <p:cNvSpPr>
            <a:spLocks noChangeShapeType="1"/>
          </p:cNvSpPr>
          <p:nvPr/>
        </p:nvSpPr>
        <p:spPr bwMode="auto">
          <a:xfrm flipV="1">
            <a:off x="2438400" y="3352800"/>
            <a:ext cx="2990850" cy="3124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0" name="Line 12"/>
          <p:cNvSpPr>
            <a:spLocks noChangeShapeType="1"/>
          </p:cNvSpPr>
          <p:nvPr/>
        </p:nvSpPr>
        <p:spPr bwMode="auto">
          <a:xfrm flipH="1" flipV="1">
            <a:off x="5029200" y="3048000"/>
            <a:ext cx="381000" cy="304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1" name="Line 13"/>
          <p:cNvSpPr>
            <a:spLocks noChangeShapeType="1"/>
          </p:cNvSpPr>
          <p:nvPr/>
        </p:nvSpPr>
        <p:spPr bwMode="auto">
          <a:xfrm flipH="1" flipV="1">
            <a:off x="2082800" y="6159500"/>
            <a:ext cx="381000" cy="304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2" name="Line 14"/>
          <p:cNvSpPr>
            <a:spLocks noChangeShapeType="1"/>
          </p:cNvSpPr>
          <p:nvPr/>
        </p:nvSpPr>
        <p:spPr bwMode="auto">
          <a:xfrm flipV="1">
            <a:off x="914400" y="5257800"/>
            <a:ext cx="1828800" cy="914400"/>
          </a:xfrm>
          <a:prstGeom prst="line">
            <a:avLst/>
          </a:prstGeom>
          <a:noFill/>
          <a:ln w="38100">
            <a:solidFill>
              <a:schemeClr val="tx1"/>
            </a:solidFill>
            <a:prstDash val="dashDot"/>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7423" name="Object 15"/>
          <p:cNvGraphicFramePr>
            <a:graphicFrameLocks noChangeAspect="1"/>
          </p:cNvGraphicFramePr>
          <p:nvPr/>
        </p:nvGraphicFramePr>
        <p:xfrm>
          <a:off x="2743200" y="5029200"/>
          <a:ext cx="533400" cy="373063"/>
        </p:xfrm>
        <a:graphic>
          <a:graphicData uri="http://schemas.openxmlformats.org/presentationml/2006/ole">
            <mc:AlternateContent xmlns:mc="http://schemas.openxmlformats.org/markup-compatibility/2006">
              <mc:Choice xmlns:v="urn:schemas-microsoft-com:vml" Requires="v">
                <p:oleObj name="Equation" r:id="rId2" imgW="253800" imgH="177480" progId="Equation.3">
                  <p:embed/>
                </p:oleObj>
              </mc:Choice>
              <mc:Fallback>
                <p:oleObj name="Equation" r:id="rId2" imgW="253800" imgH="177480" progId="Equation.3">
                  <p:embed/>
                  <p:pic>
                    <p:nvPicPr>
                      <p:cNvPr id="0" name="Object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5029200"/>
                        <a:ext cx="533400"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4" name="Oval 16"/>
          <p:cNvSpPr>
            <a:spLocks noChangeArrowheads="1"/>
          </p:cNvSpPr>
          <p:nvPr/>
        </p:nvSpPr>
        <p:spPr bwMode="auto">
          <a:xfrm>
            <a:off x="3657600" y="4953000"/>
            <a:ext cx="304800" cy="2286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5" name="Line 17"/>
          <p:cNvSpPr>
            <a:spLocks noChangeShapeType="1"/>
          </p:cNvSpPr>
          <p:nvPr/>
        </p:nvSpPr>
        <p:spPr bwMode="auto">
          <a:xfrm>
            <a:off x="3048000" y="4572000"/>
            <a:ext cx="533400" cy="381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6" name="Text Box 18"/>
          <p:cNvSpPr txBox="1">
            <a:spLocks noChangeArrowheads="1"/>
          </p:cNvSpPr>
          <p:nvPr/>
        </p:nvSpPr>
        <p:spPr bwMode="auto">
          <a:xfrm>
            <a:off x="1600200" y="4114800"/>
            <a:ext cx="2057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latin typeface="Verdana" pitchFamily="34" charset="0"/>
              </a:rPr>
              <a:t>Optimal </a:t>
            </a:r>
            <a:br>
              <a:rPr lang="en-US" sz="1600" b="1">
                <a:latin typeface="Verdana" pitchFamily="34" charset="0"/>
              </a:rPr>
            </a:br>
            <a:r>
              <a:rPr lang="en-US" sz="1600" b="1">
                <a:latin typeface="Verdana" pitchFamily="34" charset="0"/>
              </a:rPr>
              <a:t>Solution, x*</a:t>
            </a:r>
          </a:p>
        </p:txBody>
      </p:sp>
      <p:sp>
        <p:nvSpPr>
          <p:cNvPr id="17434" name="Text Box 26"/>
          <p:cNvSpPr txBox="1">
            <a:spLocks noChangeArrowheads="1"/>
          </p:cNvSpPr>
          <p:nvPr/>
        </p:nvSpPr>
        <p:spPr bwMode="auto">
          <a:xfrm>
            <a:off x="139700" y="149225"/>
            <a:ext cx="883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b="1" u="sng">
                <a:latin typeface="Verdana" pitchFamily="34" charset="0"/>
              </a:rPr>
              <a:t>Adding A Constraint:</a:t>
            </a:r>
            <a:r>
              <a:rPr lang="en-US" sz="2000" b="1">
                <a:latin typeface="Verdana" pitchFamily="34" charset="0"/>
              </a:rPr>
              <a:t>		</a:t>
            </a:r>
          </a:p>
        </p:txBody>
      </p:sp>
      <p:graphicFrame>
        <p:nvGraphicFramePr>
          <p:cNvPr id="17435" name="Object 27"/>
          <p:cNvGraphicFramePr>
            <a:graphicFrameLocks noChangeAspect="1"/>
          </p:cNvGraphicFramePr>
          <p:nvPr/>
        </p:nvGraphicFramePr>
        <p:xfrm>
          <a:off x="5410200" y="76200"/>
          <a:ext cx="1497013" cy="488950"/>
        </p:xfrm>
        <a:graphic>
          <a:graphicData uri="http://schemas.openxmlformats.org/presentationml/2006/ole">
            <mc:AlternateContent xmlns:mc="http://schemas.openxmlformats.org/markup-compatibility/2006">
              <mc:Choice xmlns:v="urn:schemas-microsoft-com:vml" Requires="v">
                <p:oleObj name="Equation" r:id="rId4" imgW="660240" imgH="215640" progId="Equation.3">
                  <p:embed/>
                </p:oleObj>
              </mc:Choice>
              <mc:Fallback>
                <p:oleObj name="Equation" r:id="rId4" imgW="660240" imgH="215640" progId="Equation.3">
                  <p:embed/>
                  <p:pic>
                    <p:nvPicPr>
                      <p:cNvPr id="0" name="Object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76200"/>
                        <a:ext cx="1497013"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36" name="Line 28"/>
          <p:cNvSpPr>
            <a:spLocks noChangeShapeType="1"/>
          </p:cNvSpPr>
          <p:nvPr/>
        </p:nvSpPr>
        <p:spPr bwMode="auto">
          <a:xfrm flipH="1" flipV="1">
            <a:off x="762000" y="609600"/>
            <a:ext cx="5638800" cy="55626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7" name="Line 29"/>
          <p:cNvSpPr>
            <a:spLocks noChangeShapeType="1"/>
          </p:cNvSpPr>
          <p:nvPr/>
        </p:nvSpPr>
        <p:spPr bwMode="auto">
          <a:xfrm flipH="1">
            <a:off x="685800" y="838200"/>
            <a:ext cx="304800" cy="2286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8" name="Line 30"/>
          <p:cNvSpPr>
            <a:spLocks noChangeShapeType="1"/>
          </p:cNvSpPr>
          <p:nvPr/>
        </p:nvSpPr>
        <p:spPr bwMode="auto">
          <a:xfrm flipH="1">
            <a:off x="6019800" y="6096000"/>
            <a:ext cx="304800" cy="2286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9" name="Text Box 31"/>
          <p:cNvSpPr txBox="1">
            <a:spLocks noChangeArrowheads="1"/>
          </p:cNvSpPr>
          <p:nvPr/>
        </p:nvSpPr>
        <p:spPr bwMode="auto">
          <a:xfrm>
            <a:off x="5486400" y="1295400"/>
            <a:ext cx="365760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latin typeface="Verdana" pitchFamily="34" charset="0"/>
              </a:rPr>
              <a:t>Feasible Region stayed same; therefore, optimal solution stayed same.</a:t>
            </a:r>
            <a:br>
              <a:rPr lang="en-US" b="1">
                <a:latin typeface="Verdana" pitchFamily="34" charset="0"/>
              </a:rPr>
            </a:br>
            <a:br>
              <a:rPr lang="en-US" b="1">
                <a:latin typeface="Verdana" pitchFamily="34" charset="0"/>
              </a:rPr>
            </a:br>
            <a:r>
              <a:rPr lang="en-US" b="1">
                <a:latin typeface="Verdana" pitchFamily="34" charset="0"/>
              </a:rPr>
              <a:t>This new constraint is typically called </a:t>
            </a:r>
            <a:r>
              <a:rPr lang="en-US" b="1" u="sng">
                <a:latin typeface="Verdana" pitchFamily="34" charset="0"/>
              </a:rPr>
              <a:t>redundant</a:t>
            </a:r>
            <a:r>
              <a:rPr lang="en-US" b="1">
                <a:latin typeface="Verdana" pitchFamily="34" charset="0"/>
              </a:rPr>
              <a:t> (i.e., implied, irrelevant).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4"/>
          <p:cNvSpPr>
            <a:spLocks noGrp="1"/>
          </p:cNvSpPr>
          <p:nvPr>
            <p:ph type="ftr" sz="quarter" idx="11"/>
          </p:nvPr>
        </p:nvSpPr>
        <p:spPr/>
        <p:txBody>
          <a:bodyPr/>
          <a:lstStyle/>
          <a:p>
            <a:fld id="{4FE2A712-2E5C-4FB8-A86B-17712B3D2DA9}" type="slidenum">
              <a:rPr lang="en-US" smtClean="0"/>
              <a:pPr/>
              <a:t>7</a:t>
            </a:fld>
            <a:endParaRPr lang="en-US" dirty="0"/>
          </a:p>
        </p:txBody>
      </p:sp>
      <p:sp>
        <p:nvSpPr>
          <p:cNvPr id="18434" name="Line 2"/>
          <p:cNvSpPr>
            <a:spLocks noChangeShapeType="1"/>
          </p:cNvSpPr>
          <p:nvPr/>
        </p:nvSpPr>
        <p:spPr bwMode="auto">
          <a:xfrm>
            <a:off x="901700" y="685800"/>
            <a:ext cx="0" cy="5715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5" name="Line 3"/>
          <p:cNvSpPr>
            <a:spLocks noChangeShapeType="1"/>
          </p:cNvSpPr>
          <p:nvPr/>
        </p:nvSpPr>
        <p:spPr bwMode="auto">
          <a:xfrm>
            <a:off x="685800" y="6172200"/>
            <a:ext cx="655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6" name="Text Box 4"/>
          <p:cNvSpPr txBox="1">
            <a:spLocks noChangeArrowheads="1"/>
          </p:cNvSpPr>
          <p:nvPr/>
        </p:nvSpPr>
        <p:spPr bwMode="auto">
          <a:xfrm>
            <a:off x="381000" y="990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x</a:t>
            </a:r>
            <a:r>
              <a:rPr lang="en-US" b="1" baseline="-25000"/>
              <a:t>2</a:t>
            </a:r>
            <a:endParaRPr lang="en-US" b="1"/>
          </a:p>
        </p:txBody>
      </p:sp>
      <p:sp>
        <p:nvSpPr>
          <p:cNvPr id="18437" name="Text Box 5"/>
          <p:cNvSpPr txBox="1">
            <a:spLocks noChangeArrowheads="1"/>
          </p:cNvSpPr>
          <p:nvPr/>
        </p:nvSpPr>
        <p:spPr bwMode="auto">
          <a:xfrm>
            <a:off x="5181600" y="6172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x</a:t>
            </a:r>
            <a:r>
              <a:rPr lang="en-US" b="1" baseline="-25000"/>
              <a:t>1</a:t>
            </a:r>
            <a:endParaRPr lang="en-US" b="1"/>
          </a:p>
        </p:txBody>
      </p:sp>
      <p:sp>
        <p:nvSpPr>
          <p:cNvPr id="18438" name="Line 6"/>
          <p:cNvSpPr>
            <a:spLocks noChangeShapeType="1"/>
          </p:cNvSpPr>
          <p:nvPr/>
        </p:nvSpPr>
        <p:spPr bwMode="auto">
          <a:xfrm>
            <a:off x="838200" y="609600"/>
            <a:ext cx="3886200" cy="5791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9" name="Line 7"/>
          <p:cNvSpPr>
            <a:spLocks noChangeShapeType="1"/>
          </p:cNvSpPr>
          <p:nvPr/>
        </p:nvSpPr>
        <p:spPr bwMode="auto">
          <a:xfrm flipH="1">
            <a:off x="4343400" y="6324600"/>
            <a:ext cx="304800" cy="152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0" name="Line 8"/>
          <p:cNvSpPr>
            <a:spLocks noChangeShapeType="1"/>
          </p:cNvSpPr>
          <p:nvPr/>
        </p:nvSpPr>
        <p:spPr bwMode="auto">
          <a:xfrm flipH="1">
            <a:off x="533400" y="685800"/>
            <a:ext cx="304800" cy="152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1" name="Line 9"/>
          <p:cNvSpPr>
            <a:spLocks noChangeShapeType="1"/>
          </p:cNvSpPr>
          <p:nvPr/>
        </p:nvSpPr>
        <p:spPr bwMode="auto">
          <a:xfrm flipV="1">
            <a:off x="2438400" y="2895600"/>
            <a:ext cx="3429000" cy="3581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2" name="Line 10"/>
          <p:cNvSpPr>
            <a:spLocks noChangeShapeType="1"/>
          </p:cNvSpPr>
          <p:nvPr/>
        </p:nvSpPr>
        <p:spPr bwMode="auto">
          <a:xfrm flipH="1" flipV="1">
            <a:off x="5486400" y="2590800"/>
            <a:ext cx="381000" cy="304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3" name="Line 11"/>
          <p:cNvSpPr>
            <a:spLocks noChangeShapeType="1"/>
          </p:cNvSpPr>
          <p:nvPr/>
        </p:nvSpPr>
        <p:spPr bwMode="auto">
          <a:xfrm flipH="1" flipV="1">
            <a:off x="2082800" y="6159500"/>
            <a:ext cx="381000" cy="304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4" name="Line 12"/>
          <p:cNvSpPr>
            <a:spLocks noChangeShapeType="1"/>
          </p:cNvSpPr>
          <p:nvPr/>
        </p:nvSpPr>
        <p:spPr bwMode="auto">
          <a:xfrm flipV="1">
            <a:off x="914400" y="5257800"/>
            <a:ext cx="1828800" cy="914400"/>
          </a:xfrm>
          <a:prstGeom prst="line">
            <a:avLst/>
          </a:prstGeom>
          <a:noFill/>
          <a:ln w="38100">
            <a:solidFill>
              <a:schemeClr val="tx1"/>
            </a:solidFill>
            <a:prstDash val="dashDot"/>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8445" name="Object 13"/>
          <p:cNvGraphicFramePr>
            <a:graphicFrameLocks noChangeAspect="1"/>
          </p:cNvGraphicFramePr>
          <p:nvPr/>
        </p:nvGraphicFramePr>
        <p:xfrm>
          <a:off x="2743200" y="5029200"/>
          <a:ext cx="533400" cy="373063"/>
        </p:xfrm>
        <a:graphic>
          <a:graphicData uri="http://schemas.openxmlformats.org/presentationml/2006/ole">
            <mc:AlternateContent xmlns:mc="http://schemas.openxmlformats.org/markup-compatibility/2006">
              <mc:Choice xmlns:v="urn:schemas-microsoft-com:vml" Requires="v">
                <p:oleObj name="Equation" r:id="rId2" imgW="253800" imgH="177480" progId="Equation.3">
                  <p:embed/>
                </p:oleObj>
              </mc:Choice>
              <mc:Fallback>
                <p:oleObj name="Equation" r:id="rId2" imgW="253800" imgH="177480" progId="Equation.3">
                  <p:embed/>
                  <p:pic>
                    <p:nvPicPr>
                      <p:cNvPr id="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5029200"/>
                        <a:ext cx="533400"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6" name="Oval 14"/>
          <p:cNvSpPr>
            <a:spLocks noChangeArrowheads="1"/>
          </p:cNvSpPr>
          <p:nvPr/>
        </p:nvSpPr>
        <p:spPr bwMode="auto">
          <a:xfrm>
            <a:off x="2057400" y="2438400"/>
            <a:ext cx="152400" cy="2286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7" name="Line 15"/>
          <p:cNvSpPr>
            <a:spLocks noChangeShapeType="1"/>
          </p:cNvSpPr>
          <p:nvPr/>
        </p:nvSpPr>
        <p:spPr bwMode="auto">
          <a:xfrm flipH="1">
            <a:off x="2209800" y="2209800"/>
            <a:ext cx="381000" cy="381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8" name="Text Box 16"/>
          <p:cNvSpPr txBox="1">
            <a:spLocks noChangeArrowheads="1"/>
          </p:cNvSpPr>
          <p:nvPr/>
        </p:nvSpPr>
        <p:spPr bwMode="auto">
          <a:xfrm>
            <a:off x="2590800" y="1752600"/>
            <a:ext cx="2286000"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latin typeface="Verdana" pitchFamily="34" charset="0"/>
              </a:rPr>
              <a:t>Optimal </a:t>
            </a:r>
            <a:br>
              <a:rPr lang="en-US" sz="1600" b="1">
                <a:latin typeface="Verdana" pitchFamily="34" charset="0"/>
              </a:rPr>
            </a:br>
            <a:r>
              <a:rPr lang="en-US" sz="1600" b="1">
                <a:latin typeface="Verdana" pitchFamily="34" charset="0"/>
              </a:rPr>
              <a:t>Solution, x*</a:t>
            </a:r>
            <a:br>
              <a:rPr lang="en-US" sz="1600" b="1">
                <a:latin typeface="Verdana" pitchFamily="34" charset="0"/>
              </a:rPr>
            </a:br>
            <a:r>
              <a:rPr lang="en-US" sz="1600" b="1">
                <a:latin typeface="Verdana" pitchFamily="34" charset="0"/>
              </a:rPr>
              <a:t>x</a:t>
            </a:r>
            <a:r>
              <a:rPr lang="en-US" sz="1600" b="1" baseline="-25000">
                <a:latin typeface="Verdana" pitchFamily="34" charset="0"/>
              </a:rPr>
              <a:t>1</a:t>
            </a:r>
            <a:r>
              <a:rPr lang="en-US" sz="1600" b="1">
                <a:latin typeface="Verdana" pitchFamily="34" charset="0"/>
              </a:rPr>
              <a:t> = 2/3, x</a:t>
            </a:r>
            <a:r>
              <a:rPr lang="en-US" sz="1600" b="1" baseline="-25000">
                <a:latin typeface="Verdana" pitchFamily="34" charset="0"/>
              </a:rPr>
              <a:t>2</a:t>
            </a:r>
            <a:r>
              <a:rPr lang="en-US" sz="1600" b="1">
                <a:latin typeface="Verdana" pitchFamily="34" charset="0"/>
              </a:rPr>
              <a:t> = 2</a:t>
            </a:r>
          </a:p>
          <a:p>
            <a:pPr>
              <a:spcBef>
                <a:spcPct val="50000"/>
              </a:spcBef>
            </a:pPr>
            <a:r>
              <a:rPr lang="en-US" sz="1600" b="1">
                <a:latin typeface="Verdana" pitchFamily="34" charset="0"/>
              </a:rPr>
              <a:t>Z = 10/3</a:t>
            </a:r>
          </a:p>
        </p:txBody>
      </p:sp>
      <p:sp>
        <p:nvSpPr>
          <p:cNvPr id="18449" name="Text Box 17"/>
          <p:cNvSpPr txBox="1">
            <a:spLocks noChangeArrowheads="1"/>
          </p:cNvSpPr>
          <p:nvPr/>
        </p:nvSpPr>
        <p:spPr bwMode="auto">
          <a:xfrm>
            <a:off x="139700" y="149225"/>
            <a:ext cx="883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b="1" u="sng">
                <a:latin typeface="Verdana" pitchFamily="34" charset="0"/>
              </a:rPr>
              <a:t>Adding A Constraint:</a:t>
            </a:r>
            <a:r>
              <a:rPr lang="en-US" sz="2000" b="1">
                <a:latin typeface="Verdana" pitchFamily="34" charset="0"/>
              </a:rPr>
              <a:t>		</a:t>
            </a:r>
          </a:p>
        </p:txBody>
      </p:sp>
      <p:graphicFrame>
        <p:nvGraphicFramePr>
          <p:cNvPr id="18450" name="Object 18"/>
          <p:cNvGraphicFramePr>
            <a:graphicFrameLocks noChangeAspect="1"/>
          </p:cNvGraphicFramePr>
          <p:nvPr/>
        </p:nvGraphicFramePr>
        <p:xfrm>
          <a:off x="5324475" y="76200"/>
          <a:ext cx="1670050" cy="488950"/>
        </p:xfrm>
        <a:graphic>
          <a:graphicData uri="http://schemas.openxmlformats.org/presentationml/2006/ole">
            <mc:AlternateContent xmlns:mc="http://schemas.openxmlformats.org/markup-compatibility/2006">
              <mc:Choice xmlns:v="urn:schemas-microsoft-com:vml" Requires="v">
                <p:oleObj name="Equation" r:id="rId4" imgW="736560" imgH="215640" progId="Equation.3">
                  <p:embed/>
                </p:oleObj>
              </mc:Choice>
              <mc:Fallback>
                <p:oleObj name="Equation" r:id="rId4" imgW="736560" imgH="215640" progId="Equation.3">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4475" y="76200"/>
                        <a:ext cx="167005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51" name="Line 19"/>
          <p:cNvSpPr>
            <a:spLocks noChangeShapeType="1"/>
          </p:cNvSpPr>
          <p:nvPr/>
        </p:nvSpPr>
        <p:spPr bwMode="auto">
          <a:xfrm flipH="1">
            <a:off x="762000" y="685800"/>
            <a:ext cx="1981200" cy="59436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2" name="Line 20"/>
          <p:cNvSpPr>
            <a:spLocks noChangeShapeType="1"/>
          </p:cNvSpPr>
          <p:nvPr/>
        </p:nvSpPr>
        <p:spPr bwMode="auto">
          <a:xfrm flipH="1" flipV="1">
            <a:off x="381000" y="6400800"/>
            <a:ext cx="381000" cy="1524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3" name="Line 21"/>
          <p:cNvSpPr>
            <a:spLocks noChangeShapeType="1"/>
          </p:cNvSpPr>
          <p:nvPr/>
        </p:nvSpPr>
        <p:spPr bwMode="auto">
          <a:xfrm flipH="1" flipV="1">
            <a:off x="2286000" y="609600"/>
            <a:ext cx="457200" cy="762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4" name="Text Box 22"/>
          <p:cNvSpPr txBox="1">
            <a:spLocks noChangeArrowheads="1"/>
          </p:cNvSpPr>
          <p:nvPr/>
        </p:nvSpPr>
        <p:spPr bwMode="auto">
          <a:xfrm>
            <a:off x="5334000" y="1295400"/>
            <a:ext cx="3657600" cy="421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latin typeface="Verdana" pitchFamily="34" charset="0"/>
              </a:rPr>
              <a:t>Feasible region changed, optimal solution also changed.</a:t>
            </a:r>
            <a:br>
              <a:rPr lang="en-US" b="1">
                <a:latin typeface="Verdana" pitchFamily="34" charset="0"/>
              </a:rPr>
            </a:br>
            <a:br>
              <a:rPr lang="en-US" b="1">
                <a:latin typeface="Verdana" pitchFamily="34" charset="0"/>
              </a:rPr>
            </a:br>
            <a:br>
              <a:rPr lang="en-US" b="1">
                <a:latin typeface="Verdana" pitchFamily="34" charset="0"/>
              </a:rPr>
            </a:br>
            <a:br>
              <a:rPr lang="en-US" b="1">
                <a:latin typeface="Verdana" pitchFamily="34" charset="0"/>
              </a:rPr>
            </a:br>
            <a:br>
              <a:rPr lang="en-US" b="1">
                <a:latin typeface="Verdana" pitchFamily="34" charset="0"/>
              </a:rPr>
            </a:br>
            <a:br>
              <a:rPr lang="en-US" b="1">
                <a:latin typeface="Verdana" pitchFamily="34" charset="0"/>
              </a:rPr>
            </a:br>
            <a:r>
              <a:rPr lang="en-US" b="1">
                <a:latin typeface="Verdana" pitchFamily="34" charset="0"/>
              </a:rPr>
              <a:t>Note:</a:t>
            </a:r>
            <a:br>
              <a:rPr lang="en-US" b="1">
                <a:latin typeface="Verdana" pitchFamily="34" charset="0"/>
              </a:rPr>
            </a:br>
            <a:r>
              <a:rPr lang="en-US" b="1">
                <a:latin typeface="Verdana" pitchFamily="34" charset="0"/>
              </a:rPr>
              <a:t>Adding a constraint can only make the objective worse (but may stay the same). Feasible region can only get smaller (but may stay the same).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fld id="{2AEB50F7-5B52-4080-9DCF-4B149B86C7B2}" type="slidenum">
              <a:rPr lang="en-US" smtClean="0"/>
              <a:pPr/>
              <a:t>8</a:t>
            </a:fld>
            <a:endParaRPr lang="en-US" dirty="0"/>
          </a:p>
        </p:txBody>
      </p:sp>
      <p:sp>
        <p:nvSpPr>
          <p:cNvPr id="19478" name="Text Box 22"/>
          <p:cNvSpPr txBox="1">
            <a:spLocks noChangeArrowheads="1"/>
          </p:cNvSpPr>
          <p:nvPr/>
        </p:nvSpPr>
        <p:spPr bwMode="auto">
          <a:xfrm>
            <a:off x="5029200" y="1219200"/>
            <a:ext cx="3657600" cy="421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latin typeface="Verdana" pitchFamily="34" charset="0"/>
              </a:rPr>
              <a:t>Feasible region changed, optimal solution also changed.</a:t>
            </a:r>
            <a:br>
              <a:rPr lang="en-US" b="1">
                <a:latin typeface="Verdana" pitchFamily="34" charset="0"/>
              </a:rPr>
            </a:br>
            <a:br>
              <a:rPr lang="en-US" b="1">
                <a:latin typeface="Verdana" pitchFamily="34" charset="0"/>
              </a:rPr>
            </a:br>
            <a:br>
              <a:rPr lang="en-US" b="1">
                <a:latin typeface="Verdana" pitchFamily="34" charset="0"/>
              </a:rPr>
            </a:br>
            <a:br>
              <a:rPr lang="en-US" b="1">
                <a:latin typeface="Verdana" pitchFamily="34" charset="0"/>
              </a:rPr>
            </a:br>
            <a:br>
              <a:rPr lang="en-US" b="1">
                <a:latin typeface="Verdana" pitchFamily="34" charset="0"/>
              </a:rPr>
            </a:br>
            <a:br>
              <a:rPr lang="en-US" b="1">
                <a:latin typeface="Verdana" pitchFamily="34" charset="0"/>
              </a:rPr>
            </a:br>
            <a:r>
              <a:rPr lang="en-US" b="1">
                <a:latin typeface="Verdana" pitchFamily="34" charset="0"/>
              </a:rPr>
              <a:t>Note:</a:t>
            </a:r>
            <a:br>
              <a:rPr lang="en-US" b="1">
                <a:latin typeface="Verdana" pitchFamily="34" charset="0"/>
              </a:rPr>
            </a:br>
            <a:r>
              <a:rPr lang="en-US" b="1">
                <a:latin typeface="Verdana" pitchFamily="34" charset="0"/>
              </a:rPr>
              <a:t>Deleting a constraint can only make the objective better (but may stay the same). Feasible region can only get larger (but may stay the same).</a:t>
            </a:r>
          </a:p>
        </p:txBody>
      </p:sp>
      <p:sp>
        <p:nvSpPr>
          <p:cNvPr id="19458" name="Line 2"/>
          <p:cNvSpPr>
            <a:spLocks noChangeShapeType="1"/>
          </p:cNvSpPr>
          <p:nvPr/>
        </p:nvSpPr>
        <p:spPr bwMode="auto">
          <a:xfrm>
            <a:off x="901700" y="685800"/>
            <a:ext cx="0" cy="5715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59" name="Line 3"/>
          <p:cNvSpPr>
            <a:spLocks noChangeShapeType="1"/>
          </p:cNvSpPr>
          <p:nvPr/>
        </p:nvSpPr>
        <p:spPr bwMode="auto">
          <a:xfrm>
            <a:off x="685800" y="6172200"/>
            <a:ext cx="655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0" name="Text Box 4"/>
          <p:cNvSpPr txBox="1">
            <a:spLocks noChangeArrowheads="1"/>
          </p:cNvSpPr>
          <p:nvPr/>
        </p:nvSpPr>
        <p:spPr bwMode="auto">
          <a:xfrm>
            <a:off x="381000" y="990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x</a:t>
            </a:r>
            <a:r>
              <a:rPr lang="en-US" b="1" baseline="-25000"/>
              <a:t>2</a:t>
            </a:r>
            <a:endParaRPr lang="en-US" b="1"/>
          </a:p>
        </p:txBody>
      </p:sp>
      <p:sp>
        <p:nvSpPr>
          <p:cNvPr id="19461" name="Text Box 5"/>
          <p:cNvSpPr txBox="1">
            <a:spLocks noChangeArrowheads="1"/>
          </p:cNvSpPr>
          <p:nvPr/>
        </p:nvSpPr>
        <p:spPr bwMode="auto">
          <a:xfrm>
            <a:off x="5181600" y="6172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x</a:t>
            </a:r>
            <a:r>
              <a:rPr lang="en-US" b="1" baseline="-25000"/>
              <a:t>1</a:t>
            </a:r>
            <a:endParaRPr lang="en-US" b="1"/>
          </a:p>
        </p:txBody>
      </p:sp>
      <p:sp>
        <p:nvSpPr>
          <p:cNvPr id="19462" name="Line 6"/>
          <p:cNvSpPr>
            <a:spLocks noChangeShapeType="1"/>
          </p:cNvSpPr>
          <p:nvPr/>
        </p:nvSpPr>
        <p:spPr bwMode="auto">
          <a:xfrm>
            <a:off x="838200" y="609600"/>
            <a:ext cx="3886200" cy="5791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3" name="Line 7"/>
          <p:cNvSpPr>
            <a:spLocks noChangeShapeType="1"/>
          </p:cNvSpPr>
          <p:nvPr/>
        </p:nvSpPr>
        <p:spPr bwMode="auto">
          <a:xfrm flipH="1">
            <a:off x="4343400" y="6324600"/>
            <a:ext cx="304800" cy="152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4" name="Line 8"/>
          <p:cNvSpPr>
            <a:spLocks noChangeShapeType="1"/>
          </p:cNvSpPr>
          <p:nvPr/>
        </p:nvSpPr>
        <p:spPr bwMode="auto">
          <a:xfrm flipH="1">
            <a:off x="533400" y="685800"/>
            <a:ext cx="304800" cy="152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8" name="Line 12"/>
          <p:cNvSpPr>
            <a:spLocks noChangeShapeType="1"/>
          </p:cNvSpPr>
          <p:nvPr/>
        </p:nvSpPr>
        <p:spPr bwMode="auto">
          <a:xfrm flipV="1">
            <a:off x="914400" y="5257800"/>
            <a:ext cx="1828800" cy="914400"/>
          </a:xfrm>
          <a:prstGeom prst="line">
            <a:avLst/>
          </a:prstGeom>
          <a:noFill/>
          <a:ln w="38100">
            <a:solidFill>
              <a:schemeClr val="tx1"/>
            </a:solidFill>
            <a:prstDash val="dashDot"/>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9469" name="Object 13"/>
          <p:cNvGraphicFramePr>
            <a:graphicFrameLocks noChangeAspect="1"/>
          </p:cNvGraphicFramePr>
          <p:nvPr/>
        </p:nvGraphicFramePr>
        <p:xfrm>
          <a:off x="2743200" y="5029200"/>
          <a:ext cx="533400" cy="373063"/>
        </p:xfrm>
        <a:graphic>
          <a:graphicData uri="http://schemas.openxmlformats.org/presentationml/2006/ole">
            <mc:AlternateContent xmlns:mc="http://schemas.openxmlformats.org/markup-compatibility/2006">
              <mc:Choice xmlns:v="urn:schemas-microsoft-com:vml" Requires="v">
                <p:oleObj name="Equation" r:id="rId2" imgW="253800" imgH="177480" progId="Equation.3">
                  <p:embed/>
                </p:oleObj>
              </mc:Choice>
              <mc:Fallback>
                <p:oleObj name="Equation" r:id="rId2" imgW="253800" imgH="177480" progId="Equation.3">
                  <p:embed/>
                  <p:pic>
                    <p:nvPicPr>
                      <p:cNvPr id="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5029200"/>
                        <a:ext cx="533400"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71" name="Line 15"/>
          <p:cNvSpPr>
            <a:spLocks noChangeShapeType="1"/>
          </p:cNvSpPr>
          <p:nvPr/>
        </p:nvSpPr>
        <p:spPr bwMode="auto">
          <a:xfrm>
            <a:off x="3581400" y="3200400"/>
            <a:ext cx="990600" cy="2895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2" name="Text Box 16"/>
          <p:cNvSpPr txBox="1">
            <a:spLocks noChangeArrowheads="1"/>
          </p:cNvSpPr>
          <p:nvPr/>
        </p:nvSpPr>
        <p:spPr bwMode="auto">
          <a:xfrm>
            <a:off x="2590800" y="1752600"/>
            <a:ext cx="2286000"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latin typeface="Verdana" pitchFamily="34" charset="0"/>
              </a:rPr>
              <a:t>Optimal </a:t>
            </a:r>
            <a:br>
              <a:rPr lang="en-US" sz="1600" b="1">
                <a:latin typeface="Verdana" pitchFamily="34" charset="0"/>
              </a:rPr>
            </a:br>
            <a:r>
              <a:rPr lang="en-US" sz="1600" b="1">
                <a:latin typeface="Verdana" pitchFamily="34" charset="0"/>
              </a:rPr>
              <a:t>Solution, x*</a:t>
            </a:r>
            <a:br>
              <a:rPr lang="en-US" sz="1600" b="1">
                <a:latin typeface="Verdana" pitchFamily="34" charset="0"/>
              </a:rPr>
            </a:br>
            <a:r>
              <a:rPr lang="en-US" sz="1600" b="1">
                <a:latin typeface="Verdana" pitchFamily="34" charset="0"/>
              </a:rPr>
              <a:t>x</a:t>
            </a:r>
            <a:r>
              <a:rPr lang="en-US" sz="1600" b="1" baseline="-25000">
                <a:latin typeface="Verdana" pitchFamily="34" charset="0"/>
              </a:rPr>
              <a:t>1</a:t>
            </a:r>
            <a:r>
              <a:rPr lang="en-US" sz="1600" b="1">
                <a:latin typeface="Verdana" pitchFamily="34" charset="0"/>
              </a:rPr>
              <a:t> = 2, x</a:t>
            </a:r>
            <a:r>
              <a:rPr lang="en-US" sz="1600" b="1" baseline="-25000">
                <a:latin typeface="Verdana" pitchFamily="34" charset="0"/>
              </a:rPr>
              <a:t>2</a:t>
            </a:r>
            <a:r>
              <a:rPr lang="en-US" sz="1600" b="1">
                <a:latin typeface="Verdana" pitchFamily="34" charset="0"/>
              </a:rPr>
              <a:t> = 0</a:t>
            </a:r>
          </a:p>
          <a:p>
            <a:pPr>
              <a:spcBef>
                <a:spcPct val="50000"/>
              </a:spcBef>
            </a:pPr>
            <a:r>
              <a:rPr lang="en-US" sz="1600" b="1">
                <a:latin typeface="Verdana" pitchFamily="34" charset="0"/>
              </a:rPr>
              <a:t>Z = 4</a:t>
            </a:r>
          </a:p>
        </p:txBody>
      </p:sp>
      <p:sp>
        <p:nvSpPr>
          <p:cNvPr id="19473" name="Text Box 17"/>
          <p:cNvSpPr txBox="1">
            <a:spLocks noChangeArrowheads="1"/>
          </p:cNvSpPr>
          <p:nvPr/>
        </p:nvSpPr>
        <p:spPr bwMode="auto">
          <a:xfrm>
            <a:off x="-76200" y="114300"/>
            <a:ext cx="883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b="1" u="sng">
                <a:latin typeface="Verdana" pitchFamily="34" charset="0"/>
              </a:rPr>
              <a:t>Deleting A Constraint:</a:t>
            </a:r>
            <a:r>
              <a:rPr lang="en-US" sz="2000" b="1">
                <a:latin typeface="Verdana" pitchFamily="34" charset="0"/>
              </a:rPr>
              <a:t>		</a:t>
            </a:r>
          </a:p>
        </p:txBody>
      </p:sp>
      <p:graphicFrame>
        <p:nvGraphicFramePr>
          <p:cNvPr id="19474" name="Object 18"/>
          <p:cNvGraphicFramePr>
            <a:graphicFrameLocks noChangeAspect="1"/>
          </p:cNvGraphicFramePr>
          <p:nvPr/>
        </p:nvGraphicFramePr>
        <p:xfrm>
          <a:off x="5310188" y="76200"/>
          <a:ext cx="1698625" cy="488950"/>
        </p:xfrm>
        <a:graphic>
          <a:graphicData uri="http://schemas.openxmlformats.org/presentationml/2006/ole">
            <mc:AlternateContent xmlns:mc="http://schemas.openxmlformats.org/markup-compatibility/2006">
              <mc:Choice xmlns:v="urn:schemas-microsoft-com:vml" Requires="v">
                <p:oleObj name="Equation" r:id="rId4" imgW="749160" imgH="215640" progId="Equation.3">
                  <p:embed/>
                </p:oleObj>
              </mc:Choice>
              <mc:Fallback>
                <p:oleObj name="Equation" r:id="rId4" imgW="749160" imgH="215640" progId="Equation.3">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0188" y="76200"/>
                        <a:ext cx="1698625"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79" name="Oval 23"/>
          <p:cNvSpPr>
            <a:spLocks noChangeArrowheads="1"/>
          </p:cNvSpPr>
          <p:nvPr/>
        </p:nvSpPr>
        <p:spPr bwMode="auto">
          <a:xfrm>
            <a:off x="4495800" y="6019800"/>
            <a:ext cx="152400" cy="2286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4"/>
          <p:cNvSpPr>
            <a:spLocks noGrp="1"/>
          </p:cNvSpPr>
          <p:nvPr>
            <p:ph type="ftr" sz="quarter" idx="11"/>
          </p:nvPr>
        </p:nvSpPr>
        <p:spPr/>
        <p:txBody>
          <a:bodyPr/>
          <a:lstStyle/>
          <a:p>
            <a:fld id="{21B3D8DE-23A2-4D36-BC24-B01F9AFADE70}" type="slidenum">
              <a:rPr lang="en-US" smtClean="0"/>
              <a:pPr/>
              <a:t>9</a:t>
            </a:fld>
            <a:endParaRPr lang="en-US" dirty="0"/>
          </a:p>
        </p:txBody>
      </p:sp>
      <p:sp>
        <p:nvSpPr>
          <p:cNvPr id="10242" name="Text Box 2"/>
          <p:cNvSpPr txBox="1">
            <a:spLocks noChangeArrowheads="1"/>
          </p:cNvSpPr>
          <p:nvPr/>
        </p:nvSpPr>
        <p:spPr bwMode="auto">
          <a:xfrm>
            <a:off x="139700" y="149225"/>
            <a:ext cx="8839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b="1" u="sng">
                <a:latin typeface="Verdana" pitchFamily="34" charset="0"/>
              </a:rPr>
              <a:t>Possible Outcomes of an LP</a:t>
            </a:r>
            <a:br>
              <a:rPr lang="en-US" sz="2000" b="1" u="sng">
                <a:latin typeface="Verdana" pitchFamily="34" charset="0"/>
              </a:rPr>
            </a:br>
            <a:r>
              <a:rPr lang="en-US" sz="2000" b="1" u="sng">
                <a:latin typeface="Verdana" pitchFamily="34" charset="0"/>
              </a:rPr>
              <a:t>(Assume Max Problem with Non-Negative Variables)</a:t>
            </a:r>
          </a:p>
        </p:txBody>
      </p:sp>
      <p:sp>
        <p:nvSpPr>
          <p:cNvPr id="10243" name="Line 3"/>
          <p:cNvSpPr>
            <a:spLocks noChangeShapeType="1"/>
          </p:cNvSpPr>
          <p:nvPr/>
        </p:nvSpPr>
        <p:spPr bwMode="auto">
          <a:xfrm>
            <a:off x="1816100" y="1066800"/>
            <a:ext cx="0" cy="5105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4" name="Line 4"/>
          <p:cNvSpPr>
            <a:spLocks noChangeShapeType="1"/>
          </p:cNvSpPr>
          <p:nvPr/>
        </p:nvSpPr>
        <p:spPr bwMode="auto">
          <a:xfrm>
            <a:off x="914400" y="5257800"/>
            <a:ext cx="7315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5" name="Line 5"/>
          <p:cNvSpPr>
            <a:spLocks noChangeShapeType="1"/>
          </p:cNvSpPr>
          <p:nvPr/>
        </p:nvSpPr>
        <p:spPr bwMode="auto">
          <a:xfrm>
            <a:off x="1143000" y="3048000"/>
            <a:ext cx="3581400" cy="2819400"/>
          </a:xfrm>
          <a:prstGeom prst="line">
            <a:avLst/>
          </a:prstGeom>
          <a:noFill/>
          <a:ln w="2540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6" name="Line 6"/>
          <p:cNvSpPr>
            <a:spLocks noChangeShapeType="1"/>
          </p:cNvSpPr>
          <p:nvPr/>
        </p:nvSpPr>
        <p:spPr bwMode="auto">
          <a:xfrm>
            <a:off x="1066800" y="2362200"/>
            <a:ext cx="7239000" cy="3276600"/>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7" name="Line 7"/>
          <p:cNvSpPr>
            <a:spLocks noChangeShapeType="1"/>
          </p:cNvSpPr>
          <p:nvPr/>
        </p:nvSpPr>
        <p:spPr bwMode="auto">
          <a:xfrm flipH="1">
            <a:off x="914400" y="3048000"/>
            <a:ext cx="228600" cy="228600"/>
          </a:xfrm>
          <a:prstGeom prst="line">
            <a:avLst/>
          </a:prstGeom>
          <a:noFill/>
          <a:ln w="254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8" name="Line 8"/>
          <p:cNvSpPr>
            <a:spLocks noChangeShapeType="1"/>
          </p:cNvSpPr>
          <p:nvPr/>
        </p:nvSpPr>
        <p:spPr bwMode="auto">
          <a:xfrm flipH="1">
            <a:off x="4495800" y="5867400"/>
            <a:ext cx="228600" cy="228600"/>
          </a:xfrm>
          <a:prstGeom prst="line">
            <a:avLst/>
          </a:prstGeom>
          <a:noFill/>
          <a:ln w="254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9" name="Text Box 9"/>
          <p:cNvSpPr txBox="1">
            <a:spLocks noChangeArrowheads="1"/>
          </p:cNvSpPr>
          <p:nvPr/>
        </p:nvSpPr>
        <p:spPr bwMode="auto">
          <a:xfrm>
            <a:off x="1384300" y="1127125"/>
            <a:ext cx="6337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b="1">
                <a:latin typeface="Verdana" pitchFamily="34" charset="0"/>
              </a:rPr>
              <a:t>(1)  Feasible Region is empty</a:t>
            </a:r>
            <a:br>
              <a:rPr lang="en-US" sz="2000" b="1">
                <a:latin typeface="Verdana" pitchFamily="34" charset="0"/>
              </a:rPr>
            </a:br>
            <a:r>
              <a:rPr lang="en-US" sz="2000" b="1">
                <a:latin typeface="Verdana" pitchFamily="34" charset="0"/>
              </a:rPr>
              <a:t>(i.e., infeasible)</a:t>
            </a:r>
          </a:p>
        </p:txBody>
      </p:sp>
      <p:sp>
        <p:nvSpPr>
          <p:cNvPr id="10250" name="Line 10"/>
          <p:cNvSpPr>
            <a:spLocks noChangeShapeType="1"/>
          </p:cNvSpPr>
          <p:nvPr/>
        </p:nvSpPr>
        <p:spPr bwMode="auto">
          <a:xfrm flipV="1">
            <a:off x="1143000" y="1981200"/>
            <a:ext cx="304800" cy="381000"/>
          </a:xfrm>
          <a:prstGeom prst="line">
            <a:avLst/>
          </a:prstGeom>
          <a:noFill/>
          <a:ln w="254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1" name="Line 11"/>
          <p:cNvSpPr>
            <a:spLocks noChangeShapeType="1"/>
          </p:cNvSpPr>
          <p:nvPr/>
        </p:nvSpPr>
        <p:spPr bwMode="auto">
          <a:xfrm flipV="1">
            <a:off x="8153400" y="5181600"/>
            <a:ext cx="304800" cy="381000"/>
          </a:xfrm>
          <a:prstGeom prst="line">
            <a:avLst/>
          </a:prstGeom>
          <a:noFill/>
          <a:ln w="254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TotalTime>
  <Words>2589</Words>
  <Application>Microsoft Office PowerPoint</Application>
  <PresentationFormat>全屏显示(4:3)</PresentationFormat>
  <Paragraphs>267</Paragraphs>
  <Slides>35</Slides>
  <Notes>5</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40" baseType="lpstr">
      <vt:lpstr>Arial</vt:lpstr>
      <vt:lpstr>Calibri</vt:lpstr>
      <vt:lpstr>Verdana</vt:lpstr>
      <vt:lpstr>Default Design</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Ding, Mengting</cp:lastModifiedBy>
  <cp:revision>4</cp:revision>
  <dcterms:created xsi:type="dcterms:W3CDTF">2006-05-18T03:07:35Z</dcterms:created>
  <dcterms:modified xsi:type="dcterms:W3CDTF">2021-09-27T18:06:51Z</dcterms:modified>
</cp:coreProperties>
</file>