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69" r:id="rId3"/>
    <p:sldId id="270" r:id="rId4"/>
    <p:sldId id="271" r:id="rId5"/>
  </p:sldIdLst>
  <p:sldSz cx="9144000" cy="6858000" type="screen4x3"/>
  <p:notesSz cx="6856413" cy="9083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0DE0D0-079A-4C92-B60D-7044C6B8DF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866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A7D6C989-ADBE-4863-8794-4AB3DE5372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6335B-AA45-4800-89F6-31FC25CEE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2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C54DE116-0172-4625-AF94-0F8A25BB7C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BE4A9-5E85-4227-832D-0EDEB67216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8ACE524C-F7D1-4B84-A197-5FD4E50972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AB239-83A4-4E8B-9738-870A945384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61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BB04D283-6AA6-4693-8713-60DB0BE139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C3420-E1E5-41E5-BB44-FF9C005B6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BE9A4A7A-23B1-47B0-8565-E09E05908E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054A7-2907-4799-AD3A-4A68AE946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70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B1EE3D01-1F62-434E-BA82-14F7695E61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EF22B-140A-4869-ADE0-095B4B2EF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2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73FC39FB-BCE0-4882-87C5-FFD7A1D9B8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B812E-A9EE-4CA0-992C-49F28973F2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53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485B0896-C479-4B36-9E1F-F4B69F46761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71166-86F4-4799-85CF-76FF5FC5BD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5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9C8873AA-031C-456C-9390-9A70A815D0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0B71E-E6FD-4025-B1FC-0C6544629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7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58A14A28-7533-4091-8D1B-9BAD96212D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621AD-40C8-4C7A-837D-33AE97B02B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53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IE 405:  Canonical Dual Pair, Slide </a:t>
            </a:r>
            <a:fld id="{275AD530-C99E-4E27-B20E-2CBB0E0934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C000F-69DE-4E77-842A-B562B79FC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4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565900"/>
            <a:ext cx="6172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IE 405:  Canonical Dual Pair, Slide </a:t>
            </a:r>
            <a:fld id="{6BB6EFDB-6041-467A-8784-CDD641B11B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C14426-0DEB-414B-B4A3-04F954CEFC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Canonical </a:t>
            </a:r>
            <a:r>
              <a:rPr lang="en-US" altLang="en-US" dirty="0"/>
              <a:t>Dual Pair, Slide </a:t>
            </a:r>
            <a:fld id="{85FF5BA0-BF18-4FAA-8152-F8467ACC6081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84300" y="76200"/>
            <a:ext cx="633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Canonical Dual Pair</a:t>
            </a: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868488" y="914400"/>
          <a:ext cx="104933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495000" imgH="863280" progId="Equation.3">
                  <p:embed/>
                </p:oleObj>
              </mc:Choice>
              <mc:Fallback>
                <p:oleObj name="Equation" r:id="rId3" imgW="49500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914400"/>
                        <a:ext cx="104933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676400" y="533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Primal:  (P)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>
            <a:off x="28956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581400" y="1828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5311775" y="914400"/>
          <a:ext cx="10223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482400" imgH="863280" progId="Equation.3">
                  <p:embed/>
                </p:oleObj>
              </mc:Choice>
              <mc:Fallback>
                <p:oleObj name="Equation" r:id="rId5" imgW="482400" imgH="863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914400"/>
                        <a:ext cx="10223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105400" y="533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Dual:  (D)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371600" y="2971800"/>
            <a:ext cx="633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Equality Form</a:t>
            </a:r>
          </a:p>
        </p:txBody>
      </p:sp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627188" y="3784600"/>
          <a:ext cx="150653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7" imgW="711000" imgH="888840" progId="Equation.3">
                  <p:embed/>
                </p:oleObj>
              </mc:Choice>
              <mc:Fallback>
                <p:oleObj name="Equation" r:id="rId7" imgW="71100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784600"/>
                        <a:ext cx="1506537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663700" y="3429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Primal:  (P)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1371600" y="56388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Verdana" pitchFamily="34" charset="0"/>
                <a:cs typeface="Arial" charset="0"/>
              </a:rPr>
              <a:t>X</a:t>
            </a:r>
            <a:r>
              <a:rPr lang="en-US" altLang="en-US" b="1" baseline="-25000">
                <a:latin typeface="Verdana" pitchFamily="34" charset="0"/>
                <a:cs typeface="Arial" charset="0"/>
              </a:rPr>
              <a:t>s</a:t>
            </a:r>
            <a:r>
              <a:rPr lang="en-US" altLang="en-US" b="1">
                <a:latin typeface="Verdana" pitchFamily="34" charset="0"/>
                <a:cs typeface="Arial" charset="0"/>
              </a:rPr>
              <a:t> is a vector of slack variables</a:t>
            </a:r>
            <a:endParaRPr lang="el-GR" altLang="en-US" b="1">
              <a:latin typeface="Verdana" pitchFamily="34" charset="0"/>
              <a:cs typeface="Arial" charset="0"/>
            </a:endParaRPr>
          </a:p>
        </p:txBody>
      </p:sp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5111750" y="3784600"/>
          <a:ext cx="1398588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9" imgW="660240" imgH="888840" progId="Equation.3">
                  <p:embed/>
                </p:oleObj>
              </mc:Choice>
              <mc:Fallback>
                <p:oleObj name="Equation" r:id="rId9" imgW="660240" imgH="88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784600"/>
                        <a:ext cx="1398588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5092700" y="3429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Dual:  (D)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4876800" y="56388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b="1">
                <a:latin typeface="Verdana" pitchFamily="34" charset="0"/>
                <a:cs typeface="Arial" charset="0"/>
              </a:rPr>
              <a:t>λ</a:t>
            </a:r>
            <a:r>
              <a:rPr lang="en-US" altLang="en-US" b="1">
                <a:latin typeface="Verdana" pitchFamily="34" charset="0"/>
                <a:cs typeface="Arial" charset="0"/>
              </a:rPr>
              <a:t> is a vector of surplus variables</a:t>
            </a:r>
            <a:endParaRPr lang="el-GR" altLang="en-US" b="1"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Canonical </a:t>
            </a:r>
            <a:r>
              <a:rPr lang="en-US" altLang="en-US" dirty="0"/>
              <a:t>Dual Pair, Slide </a:t>
            </a:r>
            <a:fld id="{DA1E03D8-BAAD-41C9-B6A2-9CB008DF687E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84300" y="76200"/>
            <a:ext cx="633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Tableau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04800" y="6858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Original Tableau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04800" y="20574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Any Subsequent Tableau with Basis Matrix B</a:t>
            </a:r>
          </a:p>
        </p:txBody>
      </p:sp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85800"/>
            <a:ext cx="38862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51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995613"/>
            <a:ext cx="60055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3367088" y="3300413"/>
            <a:ext cx="1600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434975" y="2971800"/>
          <a:ext cx="1400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5" imgW="660240" imgH="177480" progId="Equation.3">
                  <p:embed/>
                </p:oleObj>
              </mc:Choice>
              <mc:Fallback>
                <p:oleObj name="Equation" r:id="rId5" imgW="66024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971800"/>
                        <a:ext cx="14001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54" name="AutoShape 22"/>
          <p:cNvCxnSpPr>
            <a:cxnSpLocks noChangeShapeType="1"/>
            <a:stCxn id="0" idx="3"/>
            <a:endCxn id="18452" idx="2"/>
          </p:cNvCxnSpPr>
          <p:nvPr/>
        </p:nvCxnSpPr>
        <p:spPr bwMode="auto">
          <a:xfrm>
            <a:off x="1835150" y="3160713"/>
            <a:ext cx="1531938" cy="368300"/>
          </a:xfrm>
          <a:prstGeom prst="curvedConnector3">
            <a:avLst>
              <a:gd name="adj1" fmla="val 631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4967288" y="3313113"/>
            <a:ext cx="16002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5567363" y="2362200"/>
          <a:ext cx="295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7" imgW="139680" imgH="139680" progId="Equation.3">
                  <p:embed/>
                </p:oleObj>
              </mc:Choice>
              <mc:Fallback>
                <p:oleObj name="Equation" r:id="rId7" imgW="139680" imgH="139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2362200"/>
                        <a:ext cx="2952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57" name="AutoShape 25"/>
          <p:cNvCxnSpPr>
            <a:cxnSpLocks noChangeShapeType="1"/>
            <a:stCxn id="0" idx="2"/>
            <a:endCxn id="18455" idx="1"/>
          </p:cNvCxnSpPr>
          <p:nvPr/>
        </p:nvCxnSpPr>
        <p:spPr bwMode="auto">
          <a:xfrm rot="5400000">
            <a:off x="5103019" y="2756694"/>
            <a:ext cx="711200" cy="512762"/>
          </a:xfrm>
          <a:prstGeom prst="curvedConnector3">
            <a:avLst>
              <a:gd name="adj1" fmla="val 45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6643688" y="3313113"/>
            <a:ext cx="16002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7280275" y="2474913"/>
          <a:ext cx="4318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9" imgW="203040" imgH="177480" progId="Equation.3">
                  <p:embed/>
                </p:oleObj>
              </mc:Choice>
              <mc:Fallback>
                <p:oleObj name="Equation" r:id="rId9" imgW="20304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2474913"/>
                        <a:ext cx="4318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60" name="AutoShape 28"/>
          <p:cNvCxnSpPr>
            <a:cxnSpLocks noChangeShapeType="1"/>
            <a:stCxn id="0" idx="2"/>
            <a:endCxn id="18458" idx="1"/>
          </p:cNvCxnSpPr>
          <p:nvPr/>
        </p:nvCxnSpPr>
        <p:spPr bwMode="auto">
          <a:xfrm rot="5400000">
            <a:off x="6928644" y="2801144"/>
            <a:ext cx="517525" cy="617537"/>
          </a:xfrm>
          <a:prstGeom prst="curvedConnector3">
            <a:avLst>
              <a:gd name="adj1" fmla="val 444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2971800" y="4572000"/>
          <a:ext cx="315118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11" imgW="1485720" imgH="736560" progId="Equation.3">
                  <p:embed/>
                </p:oleObj>
              </mc:Choice>
              <mc:Fallback>
                <p:oleObj name="Equation" r:id="rId11" imgW="1485720" imgH="736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3151188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Canonical </a:t>
            </a:r>
            <a:r>
              <a:rPr lang="en-US" altLang="en-US" dirty="0"/>
              <a:t>Dual Pair, Slide </a:t>
            </a:r>
            <a:fld id="{EC9DA6A5-8091-4766-9CE2-454146BB94BE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84300" y="76200"/>
            <a:ext cx="633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Tableau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00551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304800" y="4343400"/>
          <a:ext cx="19113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4" imgW="901440" imgH="457200" progId="Equation.3">
                  <p:embed/>
                </p:oleObj>
              </mc:Choice>
              <mc:Fallback>
                <p:oleObj name="Equation" r:id="rId4" imgW="90144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19113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04800" y="1889125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Optimal If:</a:t>
            </a:r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220663" y="2362200"/>
          <a:ext cx="34734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6" imgW="1638000" imgH="736560" progId="Equation.3">
                  <p:embed/>
                </p:oleObj>
              </mc:Choice>
              <mc:Fallback>
                <p:oleObj name="Equation" r:id="rId6" imgW="1638000" imgH="736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2362200"/>
                        <a:ext cx="347345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04800" y="39624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OR: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381000" y="5562600"/>
            <a:ext cx="853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PRIMAL OPTIMALITY is the same as DUAL FEASIBILITY!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Canonical </a:t>
            </a:r>
            <a:r>
              <a:rPr lang="en-US" altLang="en-US" dirty="0"/>
              <a:t>Dual Pair, Slide </a:t>
            </a:r>
            <a:fld id="{756E4119-3BC3-4307-B44E-556636947BAF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384300" y="76200"/>
            <a:ext cx="633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Rules: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09600" y="457200"/>
            <a:ext cx="79248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Verdana" pitchFamily="34" charset="0"/>
              </a:rPr>
              <a:t>A feasible solution to (P) provides a lower bound for the objective value of (D).</a:t>
            </a:r>
            <a:br>
              <a:rPr lang="en-US" altLang="en-US" b="1">
                <a:latin typeface="Verdana" pitchFamily="34" charset="0"/>
              </a:rPr>
            </a:br>
            <a:r>
              <a:rPr lang="en-US" altLang="en-US" b="1">
                <a:latin typeface="Verdana" pitchFamily="34" charset="0"/>
              </a:rPr>
              <a:t>A feasible solution to (D) provides an upper bound for the objective value of (P).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Verdana" pitchFamily="34" charset="0"/>
              </a:rPr>
              <a:t>If the objective of (P) is unbounded, then (D) is infeasible.</a:t>
            </a:r>
            <a:br>
              <a:rPr lang="en-US" altLang="en-US" b="1">
                <a:latin typeface="Verdana" pitchFamily="34" charset="0"/>
              </a:rPr>
            </a:br>
            <a:r>
              <a:rPr lang="en-US" altLang="en-US" b="1">
                <a:latin typeface="Verdana" pitchFamily="34" charset="0"/>
              </a:rPr>
              <a:t>If the objective of (D) is unbounded, then (P) is infeasible.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Verdana" pitchFamily="34" charset="0"/>
              </a:rPr>
              <a:t>If (P) is infeasible, then (D) has unbounded objective or (D) is infeasible.</a:t>
            </a:r>
            <a:br>
              <a:rPr lang="en-US" altLang="en-US" b="1">
                <a:latin typeface="Verdana" pitchFamily="34" charset="0"/>
              </a:rPr>
            </a:br>
            <a:r>
              <a:rPr lang="en-US" altLang="en-US" b="1">
                <a:latin typeface="Verdana" pitchFamily="34" charset="0"/>
              </a:rPr>
              <a:t>If (D) is infeasible, then (P) has unbounded objective or (P) is infeasible.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Max Problem: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6200" y="40386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Verdana" pitchFamily="34" charset="0"/>
              </a:rPr>
              <a:t>Constraint	Dual Variable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09600" y="4495800"/>
          <a:ext cx="26828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3" imgW="126720" imgH="596880" progId="Equation.3">
                  <p:embed/>
                </p:oleObj>
              </mc:Choice>
              <mc:Fallback>
                <p:oleObj name="Equation" r:id="rId3" imgW="126720" imgH="59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26828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1905000" y="4419600"/>
          <a:ext cx="22796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5" imgW="1079280" imgH="685800" progId="Equation.3">
                  <p:embed/>
                </p:oleObj>
              </mc:Choice>
              <mc:Fallback>
                <p:oleObj name="Equation" r:id="rId5" imgW="107928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22796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648200" y="36576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u="sng">
                <a:latin typeface="Verdana" pitchFamily="34" charset="0"/>
              </a:rPr>
              <a:t>Min Problem: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419600" y="40386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Verdana" pitchFamily="34" charset="0"/>
              </a:rPr>
              <a:t>Constraint	Dual Variable</a:t>
            </a:r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4953000" y="4495800"/>
          <a:ext cx="26828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7" imgW="126720" imgH="596880" progId="Equation.3">
                  <p:embed/>
                </p:oleObj>
              </mc:Choice>
              <mc:Fallback>
                <p:oleObj name="Equation" r:id="rId7" imgW="126720" imgH="596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95800"/>
                        <a:ext cx="26828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6248400" y="4419600"/>
          <a:ext cx="22796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8" imgW="1079280" imgH="685800" progId="Equation.3">
                  <p:embed/>
                </p:oleObj>
              </mc:Choice>
              <mc:Fallback>
                <p:oleObj name="Equation" r:id="rId8" imgW="1079280" imgH="685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19600"/>
                        <a:ext cx="22796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118</Words>
  <PresentationFormat>On-screen Show (4:3)</PresentationFormat>
  <Paragraphs>28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Verdana</vt:lpstr>
      <vt:lpstr>Default Design</vt:lpstr>
      <vt:lpstr>Microsoft Equation 3.0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2006-05-22T06:53:01Z</dcterms:created>
  <dcterms:modified xsi:type="dcterms:W3CDTF">2013-09-24T13:31:48Z</dcterms:modified>
</cp:coreProperties>
</file>