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4" r:id="rId2"/>
    <p:sldId id="285" r:id="rId3"/>
    <p:sldId id="286" r:id="rId4"/>
    <p:sldId id="287" r:id="rId5"/>
    <p:sldId id="256" r:id="rId6"/>
    <p:sldId id="257" r:id="rId7"/>
    <p:sldId id="258" r:id="rId8"/>
    <p:sldId id="259" r:id="rId9"/>
    <p:sldId id="260" r:id="rId10"/>
    <p:sldId id="263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8" autoAdjust="0"/>
    <p:restoredTop sz="83169" autoAdjust="0"/>
  </p:normalViewPr>
  <p:slideViewPr>
    <p:cSldViewPr snapToGrid="0">
      <p:cViewPr varScale="1">
        <p:scale>
          <a:sx n="82" d="100"/>
          <a:sy n="82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BE3A7-F490-4325-9B27-73B1F1DE02C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C3B2C-C9A3-4A6C-9691-BB80FB23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C3B2C-C9A3-4A6C-9691-BB80FB23E7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3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accent4">
            <a:lumMod val="75000"/>
            <a:lumOff val="2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9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2884" y="1781184"/>
            <a:ext cx="9328109" cy="1470025"/>
          </a:xfrm>
        </p:spPr>
        <p:txBody>
          <a:bodyPr/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5" y="3778250"/>
            <a:ext cx="9242187" cy="227965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5AF868A5-C73E-46D1-B2CD-3C2F9259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9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Arial"/>
              <a:buNone/>
              <a:defRPr sz="27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342900" marR="0" lvl="0" indent="-304800" algn="l" rtl="0">
              <a:spcBef>
                <a:spcPts val="11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125292" y="6172203"/>
            <a:ext cx="1146048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1292418" y="113072"/>
            <a:ext cx="735711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5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6004302" cy="3679825"/>
          </a:xfrm>
        </p:spPr>
        <p:txBody>
          <a:bodyPr/>
          <a:lstStyle>
            <a:lvl1pPr>
              <a:spcBef>
                <a:spcPts val="1800"/>
              </a:spcBef>
              <a:defRPr sz="3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4718" y="1825627"/>
            <a:ext cx="4209081" cy="3679825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838200" y="5640387"/>
            <a:ext cx="10515600" cy="5810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580366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10515599" cy="108843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6838" y="1763907"/>
            <a:ext cx="5308549" cy="42328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A65314-A4C8-400F-87AC-FCC4803FB73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6612" y="1763907"/>
            <a:ext cx="4956554" cy="42328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33085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>
  <p:cSld name="Title and 4 Conte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7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302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7" name="Google Shape;147;p14"/>
          <p:cNvSpPr txBox="1">
            <a:spLocks noGrp="1"/>
          </p:cNvSpPr>
          <p:nvPr>
            <p:ph type="ftr" idx="11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48" name="Google Shape;148;p14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2F3472E-6BFF-4C46-B1EF-CB4E08FAE50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11292417" y="113072"/>
            <a:ext cx="735711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5AF868A5-C73E-46D1-B2CD-3C2F9259320C}" type="slidenum">
              <a:rPr lang="en-US" smtClean="0"/>
              <a:t>‹#›</a:t>
            </a:fld>
            <a:endParaRPr lang="en-US"/>
          </a:p>
        </p:txBody>
      </p:sp>
      <p:sp>
        <p:nvSpPr>
          <p:cNvPr id="150" name="Google Shape;150;p14"/>
          <p:cNvSpPr txBox="1">
            <a:spLocks noGrp="1"/>
          </p:cNvSpPr>
          <p:nvPr>
            <p:ph type="body" idx="2"/>
          </p:nvPr>
        </p:nvSpPr>
        <p:spPr>
          <a:xfrm>
            <a:off x="631627" y="2641680"/>
            <a:ext cx="10972800" cy="7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302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3"/>
          </p:nvPr>
        </p:nvSpPr>
        <p:spPr>
          <a:xfrm>
            <a:off x="609600" y="3683160"/>
            <a:ext cx="10972800" cy="7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302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2" name="Google Shape;152;p14"/>
          <p:cNvSpPr txBox="1">
            <a:spLocks noGrp="1"/>
          </p:cNvSpPr>
          <p:nvPr>
            <p:ph type="body" idx="4"/>
          </p:nvPr>
        </p:nvSpPr>
        <p:spPr>
          <a:xfrm>
            <a:off x="609600" y="4724640"/>
            <a:ext cx="10972800" cy="7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302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Google Shape;16;p1"/>
          <p:cNvSpPr txBox="1"/>
          <p:nvPr/>
        </p:nvSpPr>
        <p:spPr>
          <a:xfrm>
            <a:off x="2235200" y="6403201"/>
            <a:ext cx="8026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2020, 2016, 2013 Pearson Education, Inc. All Rights Reserved</a:t>
            </a:r>
            <a:endParaRPr sz="1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629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>
            <a:lumMod val="75000"/>
            <a:lumOff val="2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23" indent="-180023">
              <a:defRPr sz="2025"/>
            </a:lvl1pPr>
            <a:lvl2pPr marL="416624" indent="-159449">
              <a:defRPr sz="1800"/>
            </a:lvl2pPr>
            <a:lvl3pPr marL="673799" indent="-159449">
              <a:defRPr sz="1575"/>
            </a:lvl3pPr>
            <a:lvl4pPr marL="930974" indent="-159449">
              <a:defRPr sz="1013"/>
            </a:lvl4pPr>
            <a:lvl5pPr marL="1188149" indent="-159449">
              <a:defRPr sz="101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868A5-C73E-46D1-B2CD-3C2F9259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9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2" y="2700245"/>
            <a:ext cx="10363199" cy="1718335"/>
          </a:xfrm>
        </p:spPr>
        <p:txBody>
          <a:bodyPr anchor="b"/>
          <a:lstStyle>
            <a:lvl1pPr algn="l">
              <a:defRPr sz="1969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479947"/>
            <a:ext cx="10363200" cy="1485622"/>
          </a:xfrm>
        </p:spPr>
        <p:txBody>
          <a:bodyPr anchor="b"/>
          <a:lstStyle>
            <a:lvl1pPr marL="0" indent="0">
              <a:buNone/>
              <a:defRPr sz="1688"/>
            </a:lvl1pPr>
            <a:lvl2pPr marL="144661" indent="0">
              <a:buNone/>
              <a:defRPr sz="1406"/>
            </a:lvl2pPr>
            <a:lvl3pPr marL="289322" indent="0">
              <a:buNone/>
              <a:defRPr sz="506"/>
            </a:lvl3pPr>
            <a:lvl4pPr marL="433983" indent="0">
              <a:buNone/>
              <a:defRPr sz="443"/>
            </a:lvl4pPr>
            <a:lvl5pPr marL="578644" indent="0">
              <a:buNone/>
              <a:defRPr sz="443"/>
            </a:lvl5pPr>
            <a:lvl6pPr marL="723305" indent="0">
              <a:buNone/>
              <a:defRPr sz="443"/>
            </a:lvl6pPr>
            <a:lvl7pPr marL="867966" indent="0">
              <a:buNone/>
              <a:defRPr sz="443"/>
            </a:lvl7pPr>
            <a:lvl8pPr marL="1012627" indent="0">
              <a:buNone/>
              <a:defRPr sz="443"/>
            </a:lvl8pPr>
            <a:lvl9pPr marL="1157288" indent="0">
              <a:buNone/>
              <a:defRPr sz="4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868A5-C73E-46D1-B2CD-3C2F9259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868A5-C73E-46D1-B2CD-3C2F9259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4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374902"/>
            <a:ext cx="508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2374902"/>
            <a:ext cx="508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868A5-C73E-46D1-B2CD-3C2F925932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426EBD-1D4E-4193-94BC-53C0225CF2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219200" y="1447802"/>
            <a:ext cx="5080000" cy="774699"/>
          </a:xfrm>
        </p:spPr>
        <p:txBody>
          <a:bodyPr/>
          <a:lstStyle>
            <a:lvl1pPr marL="0" indent="0">
              <a:buNone/>
              <a:defRPr sz="135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AF6C52B-EC69-4FD5-8228-6A136644823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02400" y="1447802"/>
            <a:ext cx="5080000" cy="774699"/>
          </a:xfrm>
        </p:spPr>
        <p:txBody>
          <a:bodyPr/>
          <a:lstStyle>
            <a:lvl1pPr marL="0" indent="0">
              <a:buNone/>
              <a:defRPr sz="135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93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374902"/>
            <a:ext cx="508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2374902"/>
            <a:ext cx="508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868A5-C73E-46D1-B2CD-3C2F925932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426EBD-1D4E-4193-94BC-53C0225CF2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219200" y="1447802"/>
            <a:ext cx="10363200" cy="774699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46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3305693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868A5-C73E-46D1-B2CD-3C2F925932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DEC2D-1FA4-42EA-8E62-7F1E61C5019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47954" y="1447800"/>
            <a:ext cx="3305693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F2D18F-BB7B-4C5A-9120-9C5E6246E9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6108" y="1447799"/>
            <a:ext cx="3305693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9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197101"/>
            <a:ext cx="3305693" cy="392906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868A5-C73E-46D1-B2CD-3C2F925932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DEC2D-1FA4-42EA-8E62-7F1E61C5019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47954" y="2197101"/>
            <a:ext cx="3305693" cy="392906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F2D18F-BB7B-4C5A-9120-9C5E6246E9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6108" y="2197100"/>
            <a:ext cx="3305693" cy="392906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71B4-0796-4E94-BA41-BEB4E6E045C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19200" y="1464470"/>
            <a:ext cx="3305693" cy="605631"/>
          </a:xfrm>
        </p:spPr>
        <p:txBody>
          <a:bodyPr/>
          <a:lstStyle>
            <a:lvl1pPr marL="0" indent="0">
              <a:buNone/>
              <a:defRPr sz="15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FE6C5C-F221-4C28-9ED1-1D8C9F817DE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47954" y="1464470"/>
            <a:ext cx="3305693" cy="605631"/>
          </a:xfrm>
        </p:spPr>
        <p:txBody>
          <a:bodyPr/>
          <a:lstStyle>
            <a:lvl1pPr marL="0" indent="0">
              <a:buNone/>
              <a:defRPr sz="15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83B3B5-F8B5-4BA0-80A3-5CDDC1F9C2A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296108" y="1464470"/>
            <a:ext cx="3305693" cy="605631"/>
          </a:xfrm>
        </p:spPr>
        <p:txBody>
          <a:bodyPr/>
          <a:lstStyle>
            <a:lvl1pPr marL="0" indent="0">
              <a:buNone/>
              <a:defRPr sz="15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8968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447801"/>
            <a:ext cx="10363199" cy="287481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555375"/>
            <a:ext cx="10363200" cy="157078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868A5-C73E-46D1-B2CD-3C2F9259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lumOff val="2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41302"/>
            <a:ext cx="10363200" cy="875669"/>
          </a:xfrm>
          <a:prstGeom prst="rect">
            <a:avLst/>
          </a:prstGeom>
          <a:solidFill>
            <a:srgbClr val="EEEBD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solidFill>
            <a:srgbClr val="EEEBDE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88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5AF868A5-C73E-46D1-B2CD-3C2F9259320C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7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7" y="123603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2C5FE-DE74-44AD-B340-E14C8DA6FEE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169065"/>
            <a:ext cx="4747925" cy="552410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75000"/>
                <a:lumOff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705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empus Sans ITC" panose="04020404030D07020202" pitchFamily="8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5pPr>
      <a:lvl6pPr marL="144661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6pPr>
      <a:lvl7pPr marL="289322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7pPr>
      <a:lvl8pPr marL="433983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8pPr>
      <a:lvl9pPr marL="578644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9pPr>
    </p:titleStyle>
    <p:bodyStyle>
      <a:lvl1pPr marL="180023" indent="-18002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25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578644" indent="-321469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>
          <a:solidFill>
            <a:schemeClr val="tx1"/>
          </a:solidFill>
          <a:latin typeface="Century Schoolbook" panose="02040604050505020304" pitchFamily="18" charset="0"/>
        </a:defRPr>
      </a:lvl2pPr>
      <a:lvl3pPr marL="694373" indent="-180023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88">
          <a:solidFill>
            <a:schemeClr val="tx1"/>
          </a:solidFill>
          <a:latin typeface="Century Schoolbook" panose="02040604050505020304" pitchFamily="18" charset="0"/>
        </a:defRPr>
      </a:lvl3pPr>
      <a:lvl4pPr marL="951548" indent="-18002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125">
          <a:solidFill>
            <a:schemeClr val="tx1"/>
          </a:solidFill>
          <a:latin typeface="Century Schoolbook" panose="02040604050505020304" pitchFamily="18" charset="0"/>
        </a:defRPr>
      </a:lvl4pPr>
      <a:lvl5pPr marL="1208723" indent="-180023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Century Schoolbook" panose="02040604050505020304" pitchFamily="18" charset="0"/>
        </a:defRPr>
      </a:lvl5pPr>
      <a:lvl6pPr marL="795635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6pPr>
      <a:lvl7pPr marL="940297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7pPr>
      <a:lvl8pPr marL="1084958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8pPr>
      <a:lvl9pPr marL="1229618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661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322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983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305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7966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627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288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8E81-DA98-41C8-8465-32548DA3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E700-EB2A-4D1C-8FF6-B93157E3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method is a statistical technique for estimating quantities about a population by averaging estimates from multiple small data samples.</a:t>
            </a:r>
          </a:p>
          <a:p>
            <a:r>
              <a:rPr lang="en-US" dirty="0"/>
              <a:t>In more complex data situations, figuring out the appropriate way to generate bootstrap samples can require some thought. </a:t>
            </a:r>
          </a:p>
          <a:p>
            <a:pPr lvl="1"/>
            <a:r>
              <a:rPr lang="en-US" dirty="0"/>
              <a:t>For example, if the data is a time series, we can’t simply sample the observations with replacement.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 Stock Market Example – What parts of the data are independent?</a:t>
            </a:r>
          </a:p>
          <a:p>
            <a:pPr lvl="1"/>
            <a:r>
              <a:rPr lang="en-US" dirty="0"/>
              <a:t>Block Bootstrap - We can create blocks of consecutive observations, and sample those with replacement. Then we paste together sampled blocks to obtain a bootstrap dataset. </a:t>
            </a:r>
          </a:p>
          <a:p>
            <a:pPr lvl="2"/>
            <a:r>
              <a:rPr lang="en-US" dirty="0"/>
              <a:t>Could sample with replacement given a block instead of the entire population. </a:t>
            </a:r>
          </a:p>
          <a:p>
            <a:pPr lvl="2"/>
            <a:r>
              <a:rPr lang="en-US" dirty="0"/>
              <a:t>Need to find parts of the data that are uncorrelated and use that as a basis of the bootstrap. </a:t>
            </a:r>
          </a:p>
        </p:txBody>
      </p:sp>
    </p:spTree>
    <p:extLst>
      <p:ext uri="{BB962C8B-B14F-4D97-AF65-F5344CB8AC3E}">
        <p14:creationId xmlns:p14="http://schemas.microsoft.com/office/powerpoint/2010/main" val="332756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F8F1-374D-4345-8713-842DA5FE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0BAC95-8524-4023-B754-0B820BC6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Set</a:t>
            </a:r>
          </a:p>
          <a:p>
            <a:r>
              <a:rPr lang="en-US" dirty="0"/>
              <a:t>K-Fold Validation</a:t>
            </a:r>
          </a:p>
          <a:p>
            <a:r>
              <a:rPr lang="en-US" dirty="0"/>
              <a:t>LOOCV</a:t>
            </a:r>
          </a:p>
          <a:p>
            <a:r>
              <a:rPr lang="en-US" dirty="0"/>
              <a:t>Bootstrap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Integrating cross validation into classification and/or regression problems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A4C9F58-BEE8-4C3F-93BD-CBEFADA84573}"/>
              </a:ext>
            </a:extLst>
          </p:cNvPr>
          <p:cNvSpPr/>
          <p:nvPr/>
        </p:nvSpPr>
        <p:spPr>
          <a:xfrm>
            <a:off x="5436972" y="1536357"/>
            <a:ext cx="2829697" cy="1336590"/>
          </a:xfrm>
          <a:prstGeom prst="wedgeRoundRectCallout">
            <a:avLst>
              <a:gd name="adj1" fmla="val -98461"/>
              <a:gd name="adj2" fmla="val -131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did not have a Case 5, but it would have been to apply these terms. Be prepared for this material. </a:t>
            </a:r>
          </a:p>
        </p:txBody>
      </p:sp>
    </p:spTree>
    <p:extLst>
      <p:ext uri="{BB962C8B-B14F-4D97-AF65-F5344CB8AC3E}">
        <p14:creationId xmlns:p14="http://schemas.microsoft.com/office/powerpoint/2010/main" val="208587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C7AC48-81A5-428F-8221-305E00AE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E43E4-55D6-466B-85B7-8952B2EBF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3093720" cy="4678363"/>
          </a:xfrm>
        </p:spPr>
        <p:txBody>
          <a:bodyPr/>
          <a:lstStyle/>
          <a:p>
            <a:r>
              <a:rPr lang="en-US" dirty="0"/>
              <a:t>Quadradic</a:t>
            </a:r>
          </a:p>
          <a:p>
            <a:r>
              <a:rPr lang="en-US" dirty="0"/>
              <a:t>Cubic</a:t>
            </a:r>
          </a:p>
          <a:p>
            <a:r>
              <a:rPr lang="en-US" dirty="0"/>
              <a:t>Quartic</a:t>
            </a:r>
          </a:p>
          <a:p>
            <a:r>
              <a:rPr lang="en-US" dirty="0"/>
              <a:t>Log Transformation</a:t>
            </a:r>
          </a:p>
          <a:p>
            <a:endParaRPr lang="en-US" dirty="0"/>
          </a:p>
          <a:p>
            <a:r>
              <a:rPr lang="en-US" dirty="0"/>
              <a:t>How each Model Function compares in each Regression/Classification technique</a:t>
            </a:r>
          </a:p>
          <a:p>
            <a:endParaRPr lang="en-US" dirty="0"/>
          </a:p>
          <a:p>
            <a:r>
              <a:rPr lang="en-US" dirty="0"/>
              <a:t>Leverage</a:t>
            </a:r>
          </a:p>
          <a:p>
            <a:r>
              <a:rPr lang="en-US" dirty="0"/>
              <a:t>Outlier</a:t>
            </a:r>
          </a:p>
          <a:p>
            <a:r>
              <a:rPr lang="en-US" dirty="0"/>
              <a:t>Autocorrelation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B651FE-E327-49E8-9F1E-22EA9E3E4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32" y="1601259"/>
            <a:ext cx="3200400" cy="1277682"/>
          </a:xfr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9E49C9-1CD0-4897-B70D-F6141ED7B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516" y="3099801"/>
            <a:ext cx="3200400" cy="122602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9FF0FC-043E-4B5D-9FB4-551F8FECA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944" y="1601259"/>
            <a:ext cx="3200400" cy="122602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9BA678-0D54-45EA-99B4-D1CDDFF1C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32" y="3101182"/>
            <a:ext cx="3200400" cy="122464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03B08B-F794-4EF7-910B-B72A131E7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32" y="4694199"/>
            <a:ext cx="3200400" cy="122464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76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083290-7338-43B5-8064-46E38000D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 Topic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F80B1-5178-4D00-9A2C-7574CC0B3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Troubleshooting!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57E14C1-AB50-43C1-A072-A70E812724D8}"/>
              </a:ext>
            </a:extLst>
          </p:cNvPr>
          <p:cNvSpPr/>
          <p:nvPr/>
        </p:nvSpPr>
        <p:spPr>
          <a:xfrm>
            <a:off x="729050" y="3194899"/>
            <a:ext cx="2240692" cy="1222641"/>
          </a:xfrm>
          <a:prstGeom prst="wedgeRoundRectCallout">
            <a:avLst>
              <a:gd name="adj1" fmla="val 112746"/>
              <a:gd name="adj2" fmla="val 292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you had to do throughout the semester</a:t>
            </a:r>
          </a:p>
        </p:txBody>
      </p:sp>
    </p:spTree>
    <p:extLst>
      <p:ext uri="{BB962C8B-B14F-4D97-AF65-F5344CB8AC3E}">
        <p14:creationId xmlns:p14="http://schemas.microsoft.com/office/powerpoint/2010/main" val="255943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8660-60DC-4423-AE56-630BE547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1B75-1DF8-4F51-8416-3AF7B0136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usage is to calculate the standard error of an estimate. </a:t>
            </a:r>
          </a:p>
          <a:p>
            <a:r>
              <a:rPr lang="en-US" dirty="0"/>
              <a:t>Also provides approximate confidence intervals for a population parameter.</a:t>
            </a:r>
          </a:p>
          <a:p>
            <a:r>
              <a:rPr lang="en-US" dirty="0"/>
              <a:t>Bootstrap and the estimate of prediction error </a:t>
            </a:r>
          </a:p>
          <a:p>
            <a:pPr lvl="1"/>
            <a:r>
              <a:rPr lang="en-US" dirty="0"/>
              <a:t>In cross-validation, each of the K validation folds is distinct from the other K-1  folds used for training: there is no overlap. </a:t>
            </a:r>
            <a:r>
              <a:rPr lang="en-US" b="1" dirty="0"/>
              <a:t>This is crucial for success. </a:t>
            </a:r>
          </a:p>
          <a:p>
            <a:pPr lvl="1"/>
            <a:r>
              <a:rPr lang="en-US" dirty="0"/>
              <a:t>To estimate prediction error using bootstrap, we could think about using each bootstrap dataset as our training sample, and the original sample as our validation sample. </a:t>
            </a:r>
          </a:p>
          <a:p>
            <a:pPr lvl="1"/>
            <a:r>
              <a:rPr lang="en-US" dirty="0"/>
              <a:t>But each bootstrap sample has significant overlap which the original data. A majority of the original data points appear in each bootstrap sample. </a:t>
            </a:r>
            <a:r>
              <a:rPr lang="en-US" b="1" dirty="0"/>
              <a:t>This will cause the bootstrap to seriously underestimate the true prediction error.</a:t>
            </a:r>
          </a:p>
          <a:p>
            <a:pPr lvl="1"/>
            <a:r>
              <a:rPr lang="en-US" dirty="0"/>
              <a:t>If we were to use the original sample = training sample, and the bootstrap dataset = validation sample – </a:t>
            </a:r>
            <a:r>
              <a:rPr lang="en-US" b="1" dirty="0"/>
              <a:t>this is actually worse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292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8A37-BBF0-4FD4-8383-7CFD8574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the Overlap? Useful or Not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3253-1D1E-44A1-8E34-527388CC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partly fix this problem by using predictions for those observations that did not (by chance) occur in the current bootstrap sample. </a:t>
            </a:r>
          </a:p>
          <a:p>
            <a:r>
              <a:rPr lang="en-US" dirty="0"/>
              <a:t>But, this method gets complicated in the end, and cross-validation provides a simpler, more attractive approach for estimating prediction error.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can get the job done with a simpler method, keep it simple! </a:t>
            </a:r>
          </a:p>
        </p:txBody>
      </p:sp>
    </p:spTree>
    <p:extLst>
      <p:ext uri="{BB962C8B-B14F-4D97-AF65-F5344CB8AC3E}">
        <p14:creationId xmlns:p14="http://schemas.microsoft.com/office/powerpoint/2010/main" val="336120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8384-5F98-4943-8140-ECE7A884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Function out of Caret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E1DD1-EE48-4F7B-A0E6-C3B487A4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 function can be used to evaluate, using resampling, the effect of model tuning parameters on performance, choose the optimal model across these parameters, estimate model performance from a training set.</a:t>
            </a:r>
          </a:p>
          <a:p>
            <a:endParaRPr lang="en-US" dirty="0"/>
          </a:p>
          <a:p>
            <a:r>
              <a:rPr lang="en-US" dirty="0"/>
              <a:t>As we saw in Chapter 4 in our KNN models, when the method is not set, Bootstrap Resampling is used. </a:t>
            </a:r>
          </a:p>
          <a:p>
            <a:r>
              <a:rPr lang="en-US" dirty="0"/>
              <a:t>Validation - 	no </a:t>
            </a:r>
            <a:r>
              <a:rPr lang="en-US" dirty="0" err="1"/>
              <a:t>trainControl</a:t>
            </a:r>
            <a:endParaRPr lang="en-US" dirty="0"/>
          </a:p>
          <a:p>
            <a:r>
              <a:rPr lang="en-US" dirty="0"/>
              <a:t>LOOCV - 	</a:t>
            </a:r>
            <a:r>
              <a:rPr lang="en-US" dirty="0" err="1"/>
              <a:t>trainControl</a:t>
            </a:r>
            <a:r>
              <a:rPr lang="en-US" dirty="0"/>
              <a:t> &lt;- </a:t>
            </a:r>
            <a:r>
              <a:rPr lang="en-US" dirty="0" err="1"/>
              <a:t>trainControl</a:t>
            </a:r>
            <a:r>
              <a:rPr lang="en-US" dirty="0"/>
              <a:t>(method = "LOOCV")</a:t>
            </a:r>
          </a:p>
          <a:p>
            <a:r>
              <a:rPr lang="en-US" dirty="0"/>
              <a:t>K-fold - 	</a:t>
            </a:r>
            <a:r>
              <a:rPr lang="en-US" dirty="0" err="1"/>
              <a:t>trainControl</a:t>
            </a:r>
            <a:r>
              <a:rPr lang="en-US" dirty="0"/>
              <a:t> &lt;- </a:t>
            </a:r>
            <a:r>
              <a:rPr lang="en-US" dirty="0" err="1"/>
              <a:t>trainControl</a:t>
            </a:r>
            <a:r>
              <a:rPr lang="en-US" dirty="0"/>
              <a:t>(method = "cv", number = 10)</a:t>
            </a:r>
          </a:p>
          <a:p>
            <a:r>
              <a:rPr lang="en-US" dirty="0"/>
              <a:t>Bootstrap - 	</a:t>
            </a:r>
            <a:r>
              <a:rPr lang="en-US" dirty="0" err="1"/>
              <a:t>trainControl</a:t>
            </a:r>
            <a:r>
              <a:rPr lang="en-US" dirty="0"/>
              <a:t> &lt;- </a:t>
            </a:r>
            <a:r>
              <a:rPr lang="en-US" dirty="0" err="1"/>
              <a:t>trainControl</a:t>
            </a:r>
            <a:r>
              <a:rPr lang="en-US" dirty="0"/>
              <a:t>(method = "boot", number = 100)</a:t>
            </a:r>
          </a:p>
          <a:p>
            <a:pPr lvl="1"/>
            <a:r>
              <a:rPr lang="en-US" dirty="0"/>
              <a:t>Need boot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6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9CDD-AF01-4C6C-A543-5A6468DE6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for Final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CEBFA-FE8B-4A73-85E3-F35E9064E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3.5 hour window for exam unless documented accommodation is made in advance.</a:t>
            </a:r>
          </a:p>
          <a:p>
            <a:endParaRPr lang="en-US" dirty="0"/>
          </a:p>
          <a:p>
            <a:r>
              <a:rPr lang="en-US" dirty="0"/>
              <a:t>Final Exam 8:30 – Noon on December 13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42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A9CA-664F-42FC-9BE0-1D132EC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E4BB-9EF5-4E1E-AAF5-904F3E71A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Statistical Learning</a:t>
            </a:r>
          </a:p>
          <a:p>
            <a:r>
              <a:rPr lang="en-US" dirty="0"/>
              <a:t>Understanding the Vs. (Volume, Variety, Velocity, Variability, Veracity, and Value)</a:t>
            </a:r>
          </a:p>
          <a:p>
            <a:r>
              <a:rPr lang="en-US" dirty="0"/>
              <a:t>Correlation vs. Causation</a:t>
            </a:r>
          </a:p>
          <a:p>
            <a:r>
              <a:rPr lang="en-US" dirty="0"/>
              <a:t>Issues with Statistical Analysis</a:t>
            </a:r>
          </a:p>
          <a:p>
            <a:pPr lvl="1"/>
            <a:r>
              <a:rPr lang="en-US" sz="1300" dirty="0"/>
              <a:t>The Third Variable Problem </a:t>
            </a:r>
          </a:p>
          <a:p>
            <a:pPr lvl="1"/>
            <a:r>
              <a:rPr lang="en-US" sz="1300" dirty="0"/>
              <a:t>Requiring a large R^2</a:t>
            </a:r>
          </a:p>
          <a:p>
            <a:pPr lvl="1"/>
            <a:r>
              <a:rPr lang="en-US" sz="1300" dirty="0"/>
              <a:t>Multicollinearity </a:t>
            </a:r>
          </a:p>
          <a:p>
            <a:pPr lvl="1"/>
            <a:r>
              <a:rPr lang="en-US" sz="1300" dirty="0"/>
              <a:t>The Directionality Problem </a:t>
            </a:r>
          </a:p>
          <a:p>
            <a:pPr lvl="1"/>
            <a:r>
              <a:rPr lang="en-US" sz="1300" dirty="0"/>
              <a:t>Measurement Error </a:t>
            </a:r>
          </a:p>
          <a:p>
            <a:pPr lvl="1"/>
            <a:r>
              <a:rPr lang="en-US" sz="1300" dirty="0"/>
              <a:t>Selection Bias </a:t>
            </a:r>
          </a:p>
          <a:p>
            <a:pPr lvl="1"/>
            <a:r>
              <a:rPr lang="en-US" sz="1300" dirty="0"/>
              <a:t>Spurious relationship</a:t>
            </a:r>
          </a:p>
          <a:p>
            <a:pPr lvl="1"/>
            <a:endParaRPr lang="en-US" sz="13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56CC3A4-9016-4329-AC7A-48A0170DCBC7}"/>
              </a:ext>
            </a:extLst>
          </p:cNvPr>
          <p:cNvSpPr/>
          <p:nvPr/>
        </p:nvSpPr>
        <p:spPr>
          <a:xfrm>
            <a:off x="6141309" y="4254844"/>
            <a:ext cx="2187145" cy="1155356"/>
          </a:xfrm>
          <a:prstGeom prst="wedgeRoundRectCallout">
            <a:avLst>
              <a:gd name="adj1" fmla="val 18780"/>
              <a:gd name="adj2" fmla="val -187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Case 1 applied on all of these items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4E858A15-7C5E-48BC-8928-E59581DA48BC}"/>
              </a:ext>
            </a:extLst>
          </p:cNvPr>
          <p:cNvSpPr/>
          <p:nvPr/>
        </p:nvSpPr>
        <p:spPr>
          <a:xfrm>
            <a:off x="6141308" y="4263083"/>
            <a:ext cx="2187145" cy="1155356"/>
          </a:xfrm>
          <a:prstGeom prst="wedgeRoundRectCallout">
            <a:avLst>
              <a:gd name="adj1" fmla="val -123028"/>
              <a:gd name="adj2" fmla="val -1198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Case 1 applied on all of these items</a:t>
            </a:r>
          </a:p>
        </p:txBody>
      </p:sp>
    </p:spTree>
    <p:extLst>
      <p:ext uri="{BB962C8B-B14F-4D97-AF65-F5344CB8AC3E}">
        <p14:creationId xmlns:p14="http://schemas.microsoft.com/office/powerpoint/2010/main" val="82796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79DC-9700-4D57-87FC-B52BE32A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3372-0DBC-4AA4-A37B-ED0DDFB8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Reducible error vs. Irreducible error</a:t>
            </a:r>
          </a:p>
          <a:p>
            <a:r>
              <a:rPr lang="en-US" dirty="0"/>
              <a:t>Supervised Learning vs. Unsupervised Learning</a:t>
            </a:r>
          </a:p>
          <a:p>
            <a:r>
              <a:rPr lang="en-US" dirty="0"/>
              <a:t>Parametric Models vs. Non-Parametric Models</a:t>
            </a:r>
          </a:p>
          <a:p>
            <a:r>
              <a:rPr lang="en-US" dirty="0"/>
              <a:t>The trade-off between prediction accuracy and model interpretability</a:t>
            </a:r>
          </a:p>
          <a:p>
            <a:r>
              <a:rPr lang="en-US" dirty="0"/>
              <a:t>The importance of sample size</a:t>
            </a:r>
          </a:p>
          <a:p>
            <a:r>
              <a:rPr lang="en-US" dirty="0"/>
              <a:t>Overfitting and underfitting the model </a:t>
            </a:r>
          </a:p>
          <a:p>
            <a:pPr lvl="1"/>
            <a:r>
              <a:rPr lang="en-US" dirty="0"/>
              <a:t> Bias/Variance Tradeoff</a:t>
            </a:r>
          </a:p>
          <a:p>
            <a:r>
              <a:rPr lang="en-US" dirty="0"/>
              <a:t>Understanding and using variables</a:t>
            </a:r>
          </a:p>
          <a:p>
            <a:r>
              <a:rPr lang="en-US" dirty="0"/>
              <a:t>Loading data from multiple files</a:t>
            </a:r>
          </a:p>
          <a:p>
            <a:r>
              <a:rPr lang="en-US" dirty="0"/>
              <a:t>Inspecting data structures and getting to know dataset multiple ways. </a:t>
            </a:r>
          </a:p>
          <a:p>
            <a:r>
              <a:rPr lang="en-US" dirty="0"/>
              <a:t>Coerce data into the correct data types</a:t>
            </a:r>
          </a:p>
          <a:p>
            <a:r>
              <a:rPr lang="en-US" dirty="0"/>
              <a:t>Make and interpret base graphics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5CDAAD7-4450-431D-8F0F-9F4894D959DE}"/>
              </a:ext>
            </a:extLst>
          </p:cNvPr>
          <p:cNvSpPr/>
          <p:nvPr/>
        </p:nvSpPr>
        <p:spPr>
          <a:xfrm>
            <a:off x="8519984" y="3272482"/>
            <a:ext cx="2187145" cy="1155356"/>
          </a:xfrm>
          <a:prstGeom prst="wedgeRoundRectCallout">
            <a:avLst>
              <a:gd name="adj1" fmla="val -117096"/>
              <a:gd name="adj2" fmla="val -241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These concepts were revisited in Chapters 3, 4, and 5</a:t>
            </a:r>
          </a:p>
        </p:txBody>
      </p:sp>
    </p:spTree>
    <p:extLst>
      <p:ext uri="{BB962C8B-B14F-4D97-AF65-F5344CB8AC3E}">
        <p14:creationId xmlns:p14="http://schemas.microsoft.com/office/powerpoint/2010/main" val="166977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E742-14B6-458A-86BF-20350125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2DF4-6005-43A0-AF37-EFD1B22B6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902200"/>
          </a:xfrm>
        </p:spPr>
        <p:txBody>
          <a:bodyPr/>
          <a:lstStyle/>
          <a:p>
            <a:r>
              <a:rPr lang="en-US" dirty="0"/>
              <a:t>What is predictive modelling? </a:t>
            </a:r>
          </a:p>
          <a:p>
            <a:r>
              <a:rPr lang="en-US" dirty="0"/>
              <a:t>Knowing all the different ways to name an X variable and a Y variable and understanding where they fit in the regression equation</a:t>
            </a:r>
          </a:p>
          <a:p>
            <a:r>
              <a:rPr lang="en-US" dirty="0"/>
              <a:t>Simple Linear Regression</a:t>
            </a:r>
          </a:p>
          <a:p>
            <a:r>
              <a:rPr lang="en-US" dirty="0"/>
              <a:t>Multiple Linear Regression</a:t>
            </a:r>
          </a:p>
          <a:p>
            <a:pPr lvl="1"/>
            <a:r>
              <a:rPr lang="en-US" dirty="0"/>
              <a:t>Backward selection</a:t>
            </a:r>
          </a:p>
          <a:p>
            <a:pPr lvl="1"/>
            <a:r>
              <a:rPr lang="en-US" dirty="0"/>
              <a:t>Forward selection</a:t>
            </a:r>
          </a:p>
          <a:p>
            <a:pPr lvl="1"/>
            <a:r>
              <a:rPr lang="en-US" dirty="0"/>
              <a:t>Mixed selection</a:t>
            </a:r>
          </a:p>
          <a:p>
            <a:r>
              <a:rPr lang="en-US" dirty="0"/>
              <a:t>Adding Interaction Terms</a:t>
            </a:r>
          </a:p>
          <a:p>
            <a:r>
              <a:rPr lang="en-US" dirty="0"/>
              <a:t>Adding Qualitative Predictors</a:t>
            </a:r>
          </a:p>
          <a:p>
            <a:pPr lvl="1"/>
            <a:r>
              <a:rPr lang="en-US" dirty="0"/>
              <a:t>Dummy Variables</a:t>
            </a:r>
          </a:p>
          <a:p>
            <a:r>
              <a:rPr lang="en-US" dirty="0"/>
              <a:t>Transforming variables in the model</a:t>
            </a:r>
          </a:p>
          <a:p>
            <a:r>
              <a:rPr lang="en-US" dirty="0"/>
              <a:t>Knowing how to read the output and make the best decisions based on what you find.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DD495-65F1-4667-B708-46BED9193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5168898"/>
          </a:xfrm>
        </p:spPr>
        <p:txBody>
          <a:bodyPr/>
          <a:lstStyle/>
          <a:p>
            <a:r>
              <a:rPr lang="en-US" dirty="0"/>
              <a:t>Notations in Calculations</a:t>
            </a:r>
          </a:p>
          <a:p>
            <a:pPr lvl="1"/>
            <a:r>
              <a:rPr lang="en-US" dirty="0"/>
              <a:t>RSS/TSS/SSR</a:t>
            </a:r>
          </a:p>
          <a:p>
            <a:pPr lvl="1"/>
            <a:r>
              <a:rPr lang="en-US" dirty="0"/>
              <a:t>R-square</a:t>
            </a:r>
          </a:p>
          <a:p>
            <a:pPr lvl="1"/>
            <a:r>
              <a:rPr lang="en-US" dirty="0"/>
              <a:t>Adjusted R-square</a:t>
            </a:r>
          </a:p>
          <a:p>
            <a:r>
              <a:rPr lang="en-US" dirty="0"/>
              <a:t>Confidence Intervals</a:t>
            </a:r>
          </a:p>
          <a:p>
            <a:r>
              <a:rPr lang="en-US" dirty="0"/>
              <a:t>Interpreting slopes and Intercepts</a:t>
            </a:r>
          </a:p>
          <a:p>
            <a:r>
              <a:rPr lang="en-US" dirty="0"/>
              <a:t>Knowing when to delete predictors and when not to delete predictors</a:t>
            </a:r>
          </a:p>
          <a:p>
            <a:r>
              <a:rPr lang="en-US" dirty="0"/>
              <a:t>Assumptions of Linear Regression</a:t>
            </a:r>
          </a:p>
          <a:p>
            <a:pPr lvl="1"/>
            <a:r>
              <a:rPr lang="en-US" dirty="0"/>
              <a:t>Linearity</a:t>
            </a:r>
          </a:p>
          <a:p>
            <a:pPr lvl="1"/>
            <a:r>
              <a:rPr lang="en-US" dirty="0"/>
              <a:t>Normality of Errors</a:t>
            </a:r>
          </a:p>
          <a:p>
            <a:pPr lvl="1"/>
            <a:r>
              <a:rPr lang="en-US" dirty="0"/>
              <a:t>Independence of Errors</a:t>
            </a:r>
          </a:p>
          <a:p>
            <a:pPr lvl="1"/>
            <a:r>
              <a:rPr lang="en-US" dirty="0"/>
              <a:t>Homoscedasticity</a:t>
            </a:r>
          </a:p>
          <a:p>
            <a:pPr lvl="1"/>
            <a:r>
              <a:rPr lang="en-US" dirty="0"/>
              <a:t>Absence of Multicollinearity </a:t>
            </a:r>
          </a:p>
          <a:p>
            <a:pPr lvl="2"/>
            <a:r>
              <a:rPr lang="en-US" dirty="0"/>
              <a:t>When more than 1 predictor variable)</a:t>
            </a:r>
          </a:p>
          <a:p>
            <a:r>
              <a:rPr lang="en-US" dirty="0"/>
              <a:t>Visualize and Interpret Models with small numbers of predictors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93D8E95-B016-4A3C-A638-F348FC37CB26}"/>
              </a:ext>
            </a:extLst>
          </p:cNvPr>
          <p:cNvSpPr/>
          <p:nvPr/>
        </p:nvSpPr>
        <p:spPr>
          <a:xfrm>
            <a:off x="0" y="3627565"/>
            <a:ext cx="1219199" cy="1321316"/>
          </a:xfrm>
          <a:prstGeom prst="wedgeRoundRectCallout">
            <a:avLst>
              <a:gd name="adj1" fmla="val 73577"/>
              <a:gd name="adj2" fmla="val -810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 applied these concepts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472F48-1446-4D97-8DCC-4FBA7840092A}"/>
              </a:ext>
            </a:extLst>
          </p:cNvPr>
          <p:cNvSpPr/>
          <p:nvPr/>
        </p:nvSpPr>
        <p:spPr>
          <a:xfrm>
            <a:off x="4825314" y="4125097"/>
            <a:ext cx="1357183" cy="823784"/>
          </a:xfrm>
          <a:prstGeom prst="wedgeRoundRectCallout">
            <a:avLst>
              <a:gd name="adj1" fmla="val 104748"/>
              <a:gd name="adj2" fmla="val -405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3 included these terms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6734C0A-59E0-4146-BF7B-07F90C4E6142}"/>
              </a:ext>
            </a:extLst>
          </p:cNvPr>
          <p:cNvSpPr/>
          <p:nvPr/>
        </p:nvSpPr>
        <p:spPr>
          <a:xfrm>
            <a:off x="4708611" y="4125097"/>
            <a:ext cx="1473885" cy="825843"/>
          </a:xfrm>
          <a:prstGeom prst="wedgeRoundRectCallout">
            <a:avLst>
              <a:gd name="adj1" fmla="val -83719"/>
              <a:gd name="adj2" fmla="val -1185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3 applied these concepts</a:t>
            </a:r>
          </a:p>
        </p:txBody>
      </p:sp>
    </p:spTree>
    <p:extLst>
      <p:ext uri="{BB962C8B-B14F-4D97-AF65-F5344CB8AC3E}">
        <p14:creationId xmlns:p14="http://schemas.microsoft.com/office/powerpoint/2010/main" val="111082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6091-405B-480A-8A18-921598AE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B818A-A2B6-4A28-9E6F-8438E64C22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Classification definition and usefulness</a:t>
            </a:r>
          </a:p>
          <a:p>
            <a:pPr lvl="1"/>
            <a:r>
              <a:rPr lang="en-US" dirty="0"/>
              <a:t>Dependent Variable – Multi-Class Factor or Binary Variable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Assumptions</a:t>
            </a:r>
          </a:p>
          <a:p>
            <a:pPr lvl="2"/>
            <a:r>
              <a:rPr lang="en-US" dirty="0"/>
              <a:t>Linearity of the Logit</a:t>
            </a:r>
          </a:p>
          <a:p>
            <a:pPr lvl="2"/>
            <a:r>
              <a:rPr lang="en-US" dirty="0"/>
              <a:t>Absence of Multicollinearity</a:t>
            </a:r>
          </a:p>
          <a:p>
            <a:pPr lvl="2"/>
            <a:r>
              <a:rPr lang="en-US" dirty="0"/>
              <a:t>Lack of Strongly Influential Outliers</a:t>
            </a:r>
          </a:p>
          <a:p>
            <a:pPr lvl="2"/>
            <a:r>
              <a:rPr lang="en-US" dirty="0"/>
              <a:t>Independence of Errors</a:t>
            </a:r>
          </a:p>
          <a:p>
            <a:pPr lvl="1"/>
            <a:r>
              <a:rPr lang="en-US" dirty="0"/>
              <a:t>Understanding Odds and Probability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Understanding training and test accuracy/error rates and what they mean to the interpretation of the problem.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7061-DB0E-4705-B635-197990F8DE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  <a:p>
            <a:pPr lvl="1"/>
            <a:r>
              <a:rPr lang="en-US" dirty="0"/>
              <a:t>Assumptions</a:t>
            </a:r>
          </a:p>
          <a:p>
            <a:pPr lvl="2"/>
            <a:r>
              <a:rPr lang="en-US" dirty="0"/>
              <a:t>No strongly influential outliers</a:t>
            </a:r>
          </a:p>
          <a:p>
            <a:pPr lvl="2"/>
            <a:r>
              <a:rPr lang="en-US" dirty="0"/>
              <a:t>Multivariate normality - normal probability distribution</a:t>
            </a:r>
          </a:p>
          <a:p>
            <a:pPr lvl="2"/>
            <a:r>
              <a:rPr lang="en-US" dirty="0"/>
              <a:t>Absence of Multicollinearity </a:t>
            </a:r>
          </a:p>
          <a:p>
            <a:pPr lvl="2"/>
            <a:r>
              <a:rPr lang="en-US" dirty="0"/>
              <a:t>Homoscedasticity</a:t>
            </a:r>
          </a:p>
          <a:p>
            <a:pPr lvl="2"/>
            <a:r>
              <a:rPr lang="en-US" dirty="0"/>
              <a:t>Independence of Errors</a:t>
            </a:r>
          </a:p>
          <a:p>
            <a:pPr lvl="1"/>
            <a:r>
              <a:rPr lang="en-US" dirty="0"/>
              <a:t>Understanding K and K-1 classes</a:t>
            </a:r>
          </a:p>
          <a:p>
            <a:r>
              <a:rPr lang="en-US" dirty="0"/>
              <a:t>Quadratic Discriminant Analysis</a:t>
            </a:r>
          </a:p>
          <a:p>
            <a:r>
              <a:rPr lang="en-US" dirty="0"/>
              <a:t>K-Nearest Neighbors </a:t>
            </a:r>
          </a:p>
          <a:p>
            <a:pPr lvl="1"/>
            <a:r>
              <a:rPr lang="en-US" dirty="0"/>
              <a:t>What it is</a:t>
            </a:r>
          </a:p>
          <a:p>
            <a:pPr lvl="1"/>
            <a:r>
              <a:rPr lang="en-US" dirty="0"/>
              <a:t>When it is useful to classification.</a:t>
            </a:r>
          </a:p>
          <a:p>
            <a:pPr lvl="1"/>
            <a:r>
              <a:rPr lang="en-US" dirty="0"/>
              <a:t>How to test accuracy/error rates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2CE378D-9D95-47CA-A2CF-F53ED336619B}"/>
              </a:ext>
            </a:extLst>
          </p:cNvPr>
          <p:cNvSpPr/>
          <p:nvPr/>
        </p:nvSpPr>
        <p:spPr>
          <a:xfrm>
            <a:off x="4806779" y="2253049"/>
            <a:ext cx="1357183" cy="823784"/>
          </a:xfrm>
          <a:prstGeom prst="wedgeRoundRectCallout">
            <a:avLst>
              <a:gd name="adj1" fmla="val 95643"/>
              <a:gd name="adj2" fmla="val -1088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4 applied these terms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2D3B190-6175-4084-A5EC-BA2A0B014577}"/>
              </a:ext>
            </a:extLst>
          </p:cNvPr>
          <p:cNvSpPr/>
          <p:nvPr/>
        </p:nvSpPr>
        <p:spPr>
          <a:xfrm>
            <a:off x="4806779" y="2253049"/>
            <a:ext cx="1357183" cy="823784"/>
          </a:xfrm>
          <a:prstGeom prst="wedgeRoundRectCallout">
            <a:avLst>
              <a:gd name="adj1" fmla="val 85628"/>
              <a:gd name="adj2" fmla="val 1484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4 applied these terms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5594FB6-2FE1-42B4-856C-7CE215BEC3FA}"/>
              </a:ext>
            </a:extLst>
          </p:cNvPr>
          <p:cNvSpPr/>
          <p:nvPr/>
        </p:nvSpPr>
        <p:spPr>
          <a:xfrm>
            <a:off x="4806778" y="2229744"/>
            <a:ext cx="1357183" cy="823784"/>
          </a:xfrm>
          <a:prstGeom prst="wedgeRoundRectCallout">
            <a:avLst>
              <a:gd name="adj1" fmla="val -142445"/>
              <a:gd name="adj2" fmla="val -113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4 applied these terms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ABB96D5-68A7-4BE9-951F-C6BE4CB115E4}"/>
              </a:ext>
            </a:extLst>
          </p:cNvPr>
          <p:cNvSpPr/>
          <p:nvPr/>
        </p:nvSpPr>
        <p:spPr>
          <a:xfrm>
            <a:off x="4794419" y="2248278"/>
            <a:ext cx="1357183" cy="823784"/>
          </a:xfrm>
          <a:prstGeom prst="wedgeRoundRectCallout">
            <a:avLst>
              <a:gd name="adj1" fmla="val 86538"/>
              <a:gd name="adj2" fmla="val 2144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4 applied these terms</a:t>
            </a:r>
          </a:p>
        </p:txBody>
      </p:sp>
    </p:spTree>
    <p:extLst>
      <p:ext uri="{BB962C8B-B14F-4D97-AF65-F5344CB8AC3E}">
        <p14:creationId xmlns:p14="http://schemas.microsoft.com/office/powerpoint/2010/main" val="325186373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Layout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2E15243-AD03-4D20-9183-8CDA24C0994C}" vid="{62D5877D-9DA9-4744-96C4-F567F72C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ContingencyTable</Template>
  <TotalTime>613</TotalTime>
  <Words>1010</Words>
  <Application>Microsoft Office PowerPoint</Application>
  <PresentationFormat>Widescreen</PresentationFormat>
  <Paragraphs>150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Noto Sans Symbols</vt:lpstr>
      <vt:lpstr>Arial</vt:lpstr>
      <vt:lpstr>Calibri</vt:lpstr>
      <vt:lpstr>Century Schoolbook</vt:lpstr>
      <vt:lpstr>Courier New</vt:lpstr>
      <vt:lpstr>Tempus Sans ITC</vt:lpstr>
      <vt:lpstr>Times New Roman</vt:lpstr>
      <vt:lpstr>Verdana</vt:lpstr>
      <vt:lpstr>Wingdings</vt:lpstr>
      <vt:lpstr>MasterLayout</vt:lpstr>
      <vt:lpstr>Complexity of Bootstrap</vt:lpstr>
      <vt:lpstr>Bootstrap Uses</vt:lpstr>
      <vt:lpstr>Removing the Overlap? Useful or Not Useful?</vt:lpstr>
      <vt:lpstr>Train Function out of Caret</vt:lpstr>
      <vt:lpstr>Review for Final Exam</vt:lpstr>
      <vt:lpstr>Chapter 1</vt:lpstr>
      <vt:lpstr>Chapter 2</vt:lpstr>
      <vt:lpstr>Chapter 3</vt:lpstr>
      <vt:lpstr>Chapter 4</vt:lpstr>
      <vt:lpstr>Chapter 5</vt:lpstr>
      <vt:lpstr>Extra Terms</vt:lpstr>
      <vt:lpstr>Last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for Final Exam</dc:title>
  <dc:creator>Pamela Galluch</dc:creator>
  <cp:lastModifiedBy>Ding, Mengting</cp:lastModifiedBy>
  <cp:revision>31</cp:revision>
  <dcterms:created xsi:type="dcterms:W3CDTF">2020-11-11T19:52:10Z</dcterms:created>
  <dcterms:modified xsi:type="dcterms:W3CDTF">2021-12-07T20:06:52Z</dcterms:modified>
</cp:coreProperties>
</file>