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9" r:id="rId3"/>
    <p:sldId id="276" r:id="rId4"/>
    <p:sldId id="260" r:id="rId5"/>
    <p:sldId id="262" r:id="rId6"/>
    <p:sldId id="263" r:id="rId7"/>
    <p:sldId id="264" r:id="rId8"/>
    <p:sldId id="277" r:id="rId9"/>
    <p:sldId id="265" r:id="rId10"/>
    <p:sldId id="266" r:id="rId11"/>
    <p:sldId id="257" r:id="rId12"/>
    <p:sldId id="258" r:id="rId13"/>
    <p:sldId id="278" r:id="rId14"/>
    <p:sldId id="288" r:id="rId15"/>
    <p:sldId id="271" r:id="rId16"/>
    <p:sldId id="269" r:id="rId17"/>
    <p:sldId id="290" r:id="rId18"/>
    <p:sldId id="268" r:id="rId19"/>
    <p:sldId id="270" r:id="rId20"/>
    <p:sldId id="273" r:id="rId21"/>
    <p:sldId id="272" r:id="rId22"/>
    <p:sldId id="274" r:id="rId23"/>
    <p:sldId id="275" r:id="rId24"/>
    <p:sldId id="280" r:id="rId25"/>
    <p:sldId id="281" r:id="rId26"/>
    <p:sldId id="282" r:id="rId27"/>
    <p:sldId id="283" r:id="rId28"/>
    <p:sldId id="284" r:id="rId29"/>
    <p:sldId id="279" r:id="rId3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8" autoAdjust="0"/>
    <p:restoredTop sz="79509" autoAdjust="0"/>
  </p:normalViewPr>
  <p:slideViewPr>
    <p:cSldViewPr snapToGrid="0">
      <p:cViewPr varScale="1">
        <p:scale>
          <a:sx n="78" d="100"/>
          <a:sy n="78" d="100"/>
        </p:scale>
        <p:origin x="6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9DA8B-D5BD-41DA-9A5F-73DB5DFD932B}"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2958-74AF-46D3-822F-9DCFA37338E0}" type="slidenum">
              <a:rPr lang="en-US" smtClean="0"/>
              <a:t>‹#›</a:t>
            </a:fld>
            <a:endParaRPr lang="en-US"/>
          </a:p>
        </p:txBody>
      </p:sp>
    </p:spTree>
    <p:extLst>
      <p:ext uri="{BB962C8B-B14F-4D97-AF65-F5344CB8AC3E}">
        <p14:creationId xmlns:p14="http://schemas.microsoft.com/office/powerpoint/2010/main" val="405884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82958-74AF-46D3-822F-9DCFA37338E0}" type="slidenum">
              <a:rPr lang="en-US" smtClean="0"/>
              <a:t>20</a:t>
            </a:fld>
            <a:endParaRPr lang="en-US"/>
          </a:p>
        </p:txBody>
      </p:sp>
    </p:spTree>
    <p:extLst>
      <p:ext uri="{BB962C8B-B14F-4D97-AF65-F5344CB8AC3E}">
        <p14:creationId xmlns:p14="http://schemas.microsoft.com/office/powerpoint/2010/main" val="26488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F6F"/>
                </a:solidFill>
                <a:effectLst/>
                <a:latin typeface="Roboto" panose="020B0604020202020204" pitchFamily="2" charset="0"/>
              </a:rPr>
              <a:t>First, logistic regression does not require a linear relationship between the dependent and independent variables.  Second, the error terms (residuals) do not need to be normally distributed.  Third, homoscedasticity is not required.  Finally, the dependent variable in logistic regression is not measured on an interval or ratio scale.</a:t>
            </a:r>
            <a:endParaRPr lang="en-US" dirty="0"/>
          </a:p>
        </p:txBody>
      </p:sp>
      <p:sp>
        <p:nvSpPr>
          <p:cNvPr id="4" name="Slide Number Placeholder 3"/>
          <p:cNvSpPr>
            <a:spLocks noGrp="1"/>
          </p:cNvSpPr>
          <p:nvPr>
            <p:ph type="sldNum" sz="quarter" idx="5"/>
          </p:nvPr>
        </p:nvSpPr>
        <p:spPr/>
        <p:txBody>
          <a:bodyPr/>
          <a:lstStyle/>
          <a:p>
            <a:fld id="{4D682958-74AF-46D3-822F-9DCFA37338E0}" type="slidenum">
              <a:rPr lang="en-US" smtClean="0"/>
              <a:t>24</a:t>
            </a:fld>
            <a:endParaRPr lang="en-US"/>
          </a:p>
        </p:txBody>
      </p:sp>
    </p:spTree>
    <p:extLst>
      <p:ext uri="{BB962C8B-B14F-4D97-AF65-F5344CB8AC3E}">
        <p14:creationId xmlns:p14="http://schemas.microsoft.com/office/powerpoint/2010/main" val="51144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623D61C7-2664-4875-9F0C-BD737D12E761}" type="slidenum">
              <a:rPr lang="en-US" smtClean="0"/>
              <a:t>‹#›</a:t>
            </a:fld>
            <a:endParaRPr lang="en-US"/>
          </a:p>
        </p:txBody>
      </p:sp>
    </p:spTree>
    <p:extLst>
      <p:ext uri="{BB962C8B-B14F-4D97-AF65-F5344CB8AC3E}">
        <p14:creationId xmlns:p14="http://schemas.microsoft.com/office/powerpoint/2010/main" val="71738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59799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916097279"/>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6452612"/>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142AA48-6348-44BA-9A78-D14487C40AD4}" type="datetimeFigureOut">
              <a:rPr lang="en-US" smtClean="0"/>
              <a:t>11/30/2021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623D61C7-2664-4875-9F0C-BD737D12E761}"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7625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Tree>
    <p:extLst>
      <p:ext uri="{BB962C8B-B14F-4D97-AF65-F5344CB8AC3E}">
        <p14:creationId xmlns:p14="http://schemas.microsoft.com/office/powerpoint/2010/main" val="248351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Tree>
    <p:extLst>
      <p:ext uri="{BB962C8B-B14F-4D97-AF65-F5344CB8AC3E}">
        <p14:creationId xmlns:p14="http://schemas.microsoft.com/office/powerpoint/2010/main" val="222090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Tree>
    <p:extLst>
      <p:ext uri="{BB962C8B-B14F-4D97-AF65-F5344CB8AC3E}">
        <p14:creationId xmlns:p14="http://schemas.microsoft.com/office/powerpoint/2010/main" val="300518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310623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342056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019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91225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623D61C7-2664-4875-9F0C-BD737D12E761}" type="slidenum">
              <a:rPr lang="en-US" smtClean="0"/>
              <a:t>‹#›</a:t>
            </a:fld>
            <a:endParaRPr lang="en-US"/>
          </a:p>
        </p:txBody>
      </p:sp>
    </p:spTree>
    <p:extLst>
      <p:ext uri="{BB962C8B-B14F-4D97-AF65-F5344CB8AC3E}">
        <p14:creationId xmlns:p14="http://schemas.microsoft.com/office/powerpoint/2010/main" val="34891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623D61C7-2664-4875-9F0C-BD737D12E761}"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2169250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C799-3DC8-4494-99DC-6170A2C95CE7}"/>
              </a:ext>
            </a:extLst>
          </p:cNvPr>
          <p:cNvSpPr>
            <a:spLocks noGrp="1"/>
          </p:cNvSpPr>
          <p:nvPr>
            <p:ph type="ctrTitle"/>
          </p:nvPr>
        </p:nvSpPr>
        <p:spPr/>
        <p:txBody>
          <a:bodyPr/>
          <a:lstStyle/>
          <a:p>
            <a:r>
              <a:rPr lang="en-US" dirty="0"/>
              <a:t>Classification and Logistic Regression</a:t>
            </a:r>
            <a:br>
              <a:rPr lang="en-US" dirty="0"/>
            </a:br>
            <a:r>
              <a:rPr lang="en-US" dirty="0"/>
              <a:t>Chapter 4</a:t>
            </a:r>
          </a:p>
        </p:txBody>
      </p:sp>
      <p:sp>
        <p:nvSpPr>
          <p:cNvPr id="3" name="Subtitle 2">
            <a:extLst>
              <a:ext uri="{FF2B5EF4-FFF2-40B4-BE49-F238E27FC236}">
                <a16:creationId xmlns:a16="http://schemas.microsoft.com/office/drawing/2014/main" id="{C26F2F3B-58D1-4204-B773-301EDE65B38E}"/>
              </a:ext>
            </a:extLst>
          </p:cNvPr>
          <p:cNvSpPr>
            <a:spLocks noGrp="1"/>
          </p:cNvSpPr>
          <p:nvPr>
            <p:ph type="subTitle" idx="1"/>
          </p:nvPr>
        </p:nvSpPr>
        <p:spPr/>
        <p:txBody>
          <a:bodyPr/>
          <a:lstStyle/>
          <a:p>
            <a:r>
              <a:rPr lang="en-US" dirty="0"/>
              <a:t> In this chapter, we study approaches for predicting qualitative responses, a process that is known as </a:t>
            </a:r>
            <a:r>
              <a:rPr lang="en-US" i="1" dirty="0"/>
              <a:t>classification</a:t>
            </a:r>
            <a:r>
              <a:rPr lang="en-US" dirty="0"/>
              <a:t>. Predicting a qualitative response for an observation can be referred to as </a:t>
            </a:r>
            <a:r>
              <a:rPr lang="en-US" i="1" dirty="0"/>
              <a:t>classifying </a:t>
            </a:r>
            <a:r>
              <a:rPr lang="en-US" dirty="0"/>
              <a:t>that observation, since it involves assigning the observation to a category, or class. </a:t>
            </a:r>
          </a:p>
        </p:txBody>
      </p:sp>
    </p:spTree>
    <p:extLst>
      <p:ext uri="{BB962C8B-B14F-4D97-AF65-F5344CB8AC3E}">
        <p14:creationId xmlns:p14="http://schemas.microsoft.com/office/powerpoint/2010/main" val="317158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2420-4DBF-49BF-A27C-3493B089C1F1}"/>
              </a:ext>
            </a:extLst>
          </p:cNvPr>
          <p:cNvSpPr>
            <a:spLocks noGrp="1"/>
          </p:cNvSpPr>
          <p:nvPr>
            <p:ph type="title"/>
          </p:nvPr>
        </p:nvSpPr>
        <p:spPr/>
        <p:txBody>
          <a:bodyPr/>
          <a:lstStyle/>
          <a:p>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2BD112-0642-4CC2-9C5E-E924150FDDAE}"/>
                  </a:ext>
                </a:extLst>
              </p:cNvPr>
              <p:cNvSpPr>
                <a:spLocks noGrp="1"/>
              </p:cNvSpPr>
              <p:nvPr>
                <p:ph idx="1"/>
              </p:nvPr>
            </p:nvSpPr>
            <p:spPr>
              <a:xfrm>
                <a:off x="1219200" y="1435443"/>
                <a:ext cx="10363200" cy="4678363"/>
              </a:xfrm>
            </p:spPr>
            <p:txBody>
              <a:bodyPr/>
              <a:lstStyle/>
              <a:p>
                <a:r>
                  <a:rPr lang="en-US" sz="1600" dirty="0"/>
                  <a:t>It is possible to show that the test error rate given by the expression is minimized, on average, by a very simple classifier that </a:t>
                </a:r>
                <a:r>
                  <a:rPr lang="en-US" sz="1600" i="1" dirty="0"/>
                  <a:t>assigns each observation to the "most likely" class, given its predictor values</a:t>
                </a:r>
                <a:r>
                  <a:rPr lang="en-US" sz="1600" dirty="0"/>
                  <a:t>. </a:t>
                </a:r>
              </a:p>
              <a:p>
                <a:r>
                  <a:rPr lang="en-US" sz="1600" dirty="0"/>
                  <a:t>In other words, we should simply assign an observation with predictor vector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oMath>
                </a14:m>
                <a:r>
                  <a:rPr lang="en-US" sz="1600" dirty="0"/>
                  <a:t> to the class </a:t>
                </a:r>
                <a:r>
                  <a:rPr lang="en-US" sz="1600" i="1" dirty="0"/>
                  <a:t>j </a:t>
                </a:r>
                <a:r>
                  <a:rPr lang="en-US" sz="1600" dirty="0"/>
                  <a:t>for which the following conditional probability is largest:</a:t>
                </a:r>
              </a:p>
              <a:p>
                <a:pPr marL="0" indent="0" algn="ctr">
                  <a:buNone/>
                </a:pPr>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0</m:t>
                        </m:r>
                      </m:sub>
                    </m:sSub>
                  </m:oMath>
                </a14:m>
                <a:r>
                  <a:rPr lang="en-US" sz="1600" dirty="0"/>
                  <a:t> )</a:t>
                </a:r>
              </a:p>
              <a:p>
                <a:r>
                  <a:rPr lang="en-US" sz="1600" dirty="0"/>
                  <a:t>This classifier is called the Bayes Classifier</a:t>
                </a:r>
              </a:p>
              <a:p>
                <a:r>
                  <a:rPr lang="en-US" sz="1600" dirty="0"/>
                  <a:t>In a two-class problem (i.e.: where there are only two possible response values, say </a:t>
                </a:r>
                <a:r>
                  <a:rPr lang="en-US" sz="1600" i="1" dirty="0"/>
                  <a:t>class 1 </a:t>
                </a:r>
                <a:r>
                  <a:rPr lang="en-US" sz="1600" dirty="0"/>
                  <a:t>or </a:t>
                </a:r>
                <a:r>
                  <a:rPr lang="en-US" sz="1600" i="1" dirty="0"/>
                  <a:t>class 2</a:t>
                </a:r>
                <a:r>
                  <a:rPr lang="en-US" sz="1600" dirty="0"/>
                  <a:t>), the Bayes Classifier corresponds to predicting: </a:t>
                </a:r>
              </a:p>
              <a:p>
                <a:pPr marL="0" indent="0" algn="ctr">
                  <a:buNone/>
                </a:pPr>
                <a:r>
                  <a:rPr lang="en-US" sz="1600" dirty="0"/>
                  <a:t>class 1 if </a:t>
                </a:r>
                <a14:m>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m:t>
                    </m:r>
                    <m:r>
                      <a:rPr lang="en-US" sz="1600" i="1" dirty="0" smtClean="0">
                        <a:latin typeface="Cambria Math" panose="02040503050406030204" pitchFamily="18" charset="0"/>
                      </a:rPr>
                      <m:t>𝑌</m:t>
                    </m:r>
                    <m:r>
                      <a:rPr lang="en-US" sz="1600" i="1" dirty="0" smtClean="0">
                        <a:latin typeface="Cambria Math" panose="02040503050406030204" pitchFamily="18" charset="0"/>
                      </a:rPr>
                      <m:t> ∈</m:t>
                    </m:r>
                    <m:r>
                      <a:rPr lang="en-US" sz="1600" i="1" dirty="0" smtClean="0">
                        <a:latin typeface="Cambria Math" panose="02040503050406030204" pitchFamily="18" charset="0"/>
                      </a:rPr>
                      <m:t>𝐶𝑙𝑎𝑠𝑠</m:t>
                    </m:r>
                    <m:r>
                      <a:rPr lang="en-US" sz="1600" i="1" dirty="0" smtClean="0">
                        <a:latin typeface="Cambria Math" panose="02040503050406030204" pitchFamily="18" charset="0"/>
                      </a:rPr>
                      <m:t> 1|</m:t>
                    </m:r>
                    <m:r>
                      <a:rPr lang="en-US" sz="1600" i="1" dirty="0" smtClean="0">
                        <a:latin typeface="Cambria Math" panose="02040503050406030204" pitchFamily="18" charset="0"/>
                      </a:rPr>
                      <m:t>𝑋</m:t>
                    </m:r>
                    <m:r>
                      <a:rPr lang="en-US" sz="1600" i="1" dirty="0" smtClean="0">
                        <a:latin typeface="Cambria Math" panose="02040503050406030204" pitchFamily="18" charset="0"/>
                      </a:rPr>
                      <m:t> = </m:t>
                    </m:r>
                    <m:r>
                      <a:rPr lang="en-US" sz="1600" i="1" dirty="0" smtClean="0">
                        <a:latin typeface="Cambria Math" panose="02040503050406030204" pitchFamily="18" charset="0"/>
                      </a:rPr>
                      <m:t>𝑥</m:t>
                    </m:r>
                    <m:r>
                      <a:rPr lang="en-US" sz="1600" i="1" dirty="0" smtClean="0">
                        <a:latin typeface="Cambria Math" panose="02040503050406030204" pitchFamily="18" charset="0"/>
                      </a:rPr>
                      <m:t>0) &gt; 0.5</m:t>
                    </m:r>
                  </m:oMath>
                </a14:m>
                <a:r>
                  <a:rPr lang="en-US" sz="1600" dirty="0"/>
                  <a:t>, and class 2 otherwise</a:t>
                </a:r>
              </a:p>
              <a:p>
                <a:r>
                  <a:rPr lang="en-US" sz="1600" dirty="0"/>
                  <a:t>The problem is that we never know how to compute the actual values of these conditional probabilities –in a real-world setting, computing the Bayes Classifier isn't possible. </a:t>
                </a:r>
              </a:p>
              <a:p>
                <a:r>
                  <a:rPr lang="en-US" sz="1600" dirty="0"/>
                  <a:t>Therefore, the Bayes Classifier serves as an unattainable gold standard against which to compare other methods. </a:t>
                </a:r>
              </a:p>
              <a:p>
                <a:r>
                  <a:rPr lang="en-US" sz="1600" dirty="0"/>
                  <a:t>Many classification methods that we will discuss attempt to estimate the Bayes conditional distributions directly, and then classify a given observation to the class with highest </a:t>
                </a:r>
                <a:r>
                  <a:rPr lang="en-US" sz="1600" i="1" dirty="0"/>
                  <a:t>estimated </a:t>
                </a:r>
                <a:r>
                  <a:rPr lang="en-US" sz="1600" dirty="0"/>
                  <a:t>probability.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F52BD112-0642-4CC2-9C5E-E924150FDDAE}"/>
                  </a:ext>
                </a:extLst>
              </p:cNvPr>
              <p:cNvSpPr>
                <a:spLocks noGrp="1" noRot="1" noChangeAspect="1" noMove="1" noResize="1" noEditPoints="1" noAdjustHandles="1" noChangeArrowheads="1" noChangeShapeType="1" noTextEdit="1"/>
              </p:cNvSpPr>
              <p:nvPr>
                <p:ph idx="1"/>
              </p:nvPr>
            </p:nvSpPr>
            <p:spPr>
              <a:xfrm>
                <a:off x="1219200" y="1435443"/>
                <a:ext cx="10363200" cy="4678363"/>
              </a:xfrm>
              <a:blipFill>
                <a:blip r:embed="rId2"/>
                <a:stretch>
                  <a:fillRect l="-117" t="-129" r="-528"/>
                </a:stretch>
              </a:blipFill>
            </p:spPr>
            <p:txBody>
              <a:bodyPr/>
              <a:lstStyle/>
              <a:p>
                <a:r>
                  <a:rPr lang="en-US">
                    <a:noFill/>
                  </a:rPr>
                  <a:t> </a:t>
                </a:r>
              </a:p>
            </p:txBody>
          </p:sp>
        </mc:Fallback>
      </mc:AlternateContent>
    </p:spTree>
    <p:extLst>
      <p:ext uri="{BB962C8B-B14F-4D97-AF65-F5344CB8AC3E}">
        <p14:creationId xmlns:p14="http://schemas.microsoft.com/office/powerpoint/2010/main" val="8421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BB2-AAE2-4AAF-A043-9236D8C1D031}"/>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BF9FE6-D951-4C61-A5ED-387BDF3F88F8}"/>
                  </a:ext>
                </a:extLst>
              </p:cNvPr>
              <p:cNvSpPr>
                <a:spLocks noGrp="1"/>
              </p:cNvSpPr>
              <p:nvPr>
                <p:ph idx="1"/>
              </p:nvPr>
            </p:nvSpPr>
            <p:spPr>
              <a:xfrm>
                <a:off x="1219200" y="1447800"/>
                <a:ext cx="10363200" cy="4678363"/>
              </a:xfrm>
            </p:spPr>
            <p:txBody>
              <a:bodyPr/>
              <a:lstStyle/>
              <a:p>
                <a:r>
                  <a:rPr lang="en-US" dirty="0"/>
                  <a:t>Logistic regression is a type of classification, and the main distinction from linear regression is that the dependent variable is binary categorical instead of continuous. Logistic regression could solve problems like detecting SPAM, or detecting Cancer. For the SPAM example it would detect SPAM - yes, or not detect it - no.</a:t>
                </a:r>
              </a:p>
              <a:p>
                <a:r>
                  <a:rPr lang="en-US" dirty="0"/>
                  <a:t>In keeping with the idea that classification models predict probabilities of each possible class in </a:t>
                </a:r>
                <a:r>
                  <a:rPr lang="en-US" i="1" dirty="0"/>
                  <a:t>Y</a:t>
                </a:r>
                <a:r>
                  <a:rPr lang="en-US" dirty="0"/>
                  <a:t>, in the Default data a logistic regression model would predict the probability of default (and therefore also not-default).</a:t>
                </a:r>
              </a:p>
              <a:p>
                <a:r>
                  <a:rPr lang="en-US" dirty="0"/>
                  <a:t>In the case of a single predictor, say balance, the probability of default given balance can be written as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𝑑𝑒𝑓𝑎𝑢𝑙𝑡</m:t>
                      </m:r>
                      <m:r>
                        <a:rPr lang="en-US" i="1" dirty="0" err="1" smtClean="0">
                          <a:latin typeface="Cambria Math" panose="02040503050406030204" pitchFamily="18" charset="0"/>
                        </a:rPr>
                        <m:t>|</m:t>
                      </m:r>
                      <m:r>
                        <a:rPr lang="en-US" i="1" dirty="0" err="1" smtClean="0">
                          <a:latin typeface="Cambria Math" panose="02040503050406030204" pitchFamily="18" charset="0"/>
                        </a:rPr>
                        <m:t>𝑏𝑎𝑙𝑎𝑛𝑐𝑒</m:t>
                      </m:r>
                      <m:r>
                        <a:rPr lang="en-US" i="1" dirty="0" smtClean="0">
                          <a:latin typeface="Cambria Math" panose="02040503050406030204" pitchFamily="18" charset="0"/>
                        </a:rPr>
                        <m:t>)</m:t>
                      </m:r>
                    </m:oMath>
                  </m:oMathPara>
                </a14:m>
                <a:endParaRPr lang="en-US" dirty="0"/>
              </a:p>
              <a:p>
                <a:r>
                  <a:rPr lang="en-US" dirty="0"/>
                  <a:t>Then for any particular value of balance, a prediction can be made for default. For example, one might predict default = Yes for any individual for whom this probability </a:t>
                </a:r>
                <a:r>
                  <a:rPr lang="en-US" i="1" dirty="0"/>
                  <a:t>&gt; </a:t>
                </a:r>
                <a:r>
                  <a:rPr lang="en-US" dirty="0"/>
                  <a:t>0</a:t>
                </a:r>
                <a:r>
                  <a:rPr lang="en-US" i="1" dirty="0"/>
                  <a:t>.</a:t>
                </a:r>
                <a:r>
                  <a:rPr lang="en-US" dirty="0"/>
                  <a:t>5. </a:t>
                </a:r>
              </a:p>
              <a:p>
                <a:endParaRPr lang="en-US" dirty="0"/>
              </a:p>
            </p:txBody>
          </p:sp>
        </mc:Choice>
        <mc:Fallback xmlns="">
          <p:sp>
            <p:nvSpPr>
              <p:cNvPr id="3" name="Content Placeholder 2">
                <a:extLst>
                  <a:ext uri="{FF2B5EF4-FFF2-40B4-BE49-F238E27FC236}">
                    <a16:creationId xmlns:a16="http://schemas.microsoft.com/office/drawing/2014/main" id="{1CBF9FE6-D951-4C61-A5ED-387BDF3F88F8}"/>
                  </a:ext>
                </a:extLst>
              </p:cNvPr>
              <p:cNvSpPr>
                <a:spLocks noGrp="1" noRot="1" noChangeAspect="1" noMove="1" noResize="1" noEditPoints="1" noAdjustHandles="1" noChangeArrowheads="1" noChangeShapeType="1" noTextEdit="1"/>
              </p:cNvSpPr>
              <p:nvPr>
                <p:ph idx="1"/>
              </p:nvPr>
            </p:nvSpPr>
            <p:spPr>
              <a:xfrm>
                <a:off x="1219200" y="1447800"/>
                <a:ext cx="10363200" cy="4678363"/>
              </a:xfrm>
              <a:blipFill>
                <a:blip r:embed="rId2"/>
                <a:stretch>
                  <a:fillRect l="-411" t="-389" r="-411" b="-130"/>
                </a:stretch>
              </a:blipFill>
            </p:spPr>
            <p:txBody>
              <a:bodyPr/>
              <a:lstStyle/>
              <a:p>
                <a:r>
                  <a:rPr lang="en-US">
                    <a:noFill/>
                  </a:rPr>
                  <a:t> </a:t>
                </a:r>
              </a:p>
            </p:txBody>
          </p:sp>
        </mc:Fallback>
      </mc:AlternateContent>
    </p:spTree>
    <p:extLst>
      <p:ext uri="{BB962C8B-B14F-4D97-AF65-F5344CB8AC3E}">
        <p14:creationId xmlns:p14="http://schemas.microsoft.com/office/powerpoint/2010/main" val="186065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C65-7068-4B44-B782-0162DF55ABC7}"/>
              </a:ext>
            </a:extLst>
          </p:cNvPr>
          <p:cNvSpPr>
            <a:spLocks noGrp="1"/>
          </p:cNvSpPr>
          <p:nvPr>
            <p:ph type="title"/>
          </p:nvPr>
        </p:nvSpPr>
        <p:spPr/>
        <p:txBody>
          <a:bodyPr/>
          <a:lstStyle/>
          <a:p>
            <a:r>
              <a:rPr lang="en-US" dirty="0"/>
              <a:t>The Logistic Regression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7B1C3B-54AA-4D6B-888F-8BFD71B2618A}"/>
                  </a:ext>
                </a:extLst>
              </p:cNvPr>
              <p:cNvSpPr>
                <a:spLocks noGrp="1"/>
              </p:cNvSpPr>
              <p:nvPr>
                <p:ph idx="1"/>
              </p:nvPr>
            </p:nvSpPr>
            <p:spPr/>
            <p:txBody>
              <a:bodyPr/>
              <a:lstStyle/>
              <a:p>
                <a14:m>
                  <m:oMath xmlns:m="http://schemas.openxmlformats.org/officeDocument/2006/math">
                    <m:r>
                      <a:rPr lang="en-US" b="0" i="1" dirty="0" smtClean="0">
                        <a:latin typeface="Cambria Math" panose="02040503050406030204" pitchFamily="18" charset="0"/>
                      </a:rPr>
                      <m:t>𝑇h𝑒</m:t>
                    </m:r>
                    <m:r>
                      <a:rPr lang="en-US" b="0" i="1" dirty="0" smtClean="0">
                        <a:latin typeface="Cambria Math" panose="02040503050406030204" pitchFamily="18" charset="0"/>
                      </a:rPr>
                      <m:t> </m:t>
                    </m:r>
                    <m:r>
                      <a:rPr lang="en-US" b="0" i="1" dirty="0" smtClean="0">
                        <a:latin typeface="Cambria Math" panose="02040503050406030204" pitchFamily="18" charset="0"/>
                      </a:rPr>
                      <m:t>𝑐𝑜𝑛𝑑𝑖𝑡𝑖𝑜𝑛𝑎𝑙</m:t>
                    </m:r>
                    <m:r>
                      <a:rPr lang="en-US" b="0" i="1" dirty="0" smtClean="0">
                        <a:latin typeface="Cambria Math" panose="02040503050406030204" pitchFamily="18" charset="0"/>
                      </a:rPr>
                      <m:t> </m:t>
                    </m:r>
                    <m:r>
                      <a:rPr lang="en-US" b="0" i="1" dirty="0" smtClean="0">
                        <a:latin typeface="Cambria Math" panose="02040503050406030204" pitchFamily="18" charset="0"/>
                      </a:rPr>
                      <m:t>𝑝𝑟𝑜𝑏𝑎𝑏𝑖𝑙𝑖𝑡𝑦</m:t>
                    </m:r>
                    <m:r>
                      <a:rPr lang="en-US" b="0" i="1" dirty="0" smtClean="0">
                        <a:latin typeface="Cambria Math" panose="02040503050406030204" pitchFamily="18" charset="0"/>
                      </a:rPr>
                      <m:t> </m:t>
                    </m:r>
                    <m:r>
                      <a:rPr lang="en-US" b="0" i="1" dirty="0" smtClean="0">
                        <a:latin typeface="Cambria Math" panose="02040503050406030204" pitchFamily="18" charset="0"/>
                      </a:rPr>
                      <m:t>𝑑𝑖𝑠𝑡𝑟𝑖𝑏𝑢𝑡𝑖𝑜𝑛</m:t>
                    </m:r>
                    <m:r>
                      <a:rPr lang="en-US" b="0" i="1" dirty="0" smtClean="0">
                        <a:latin typeface="Cambria Math" panose="02040503050406030204" pitchFamily="18" charset="0"/>
                      </a:rPr>
                      <m:t>= </m:t>
                    </m:r>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m:rPr>
                        <m:sty m:val="p"/>
                      </m:rPr>
                      <a:rPr lang="en-US" i="0" dirty="0" smtClean="0">
                        <a:latin typeface="Cambria Math" panose="02040503050406030204" pitchFamily="18" charset="0"/>
                      </a:rPr>
                      <m:t>Pr</m:t>
                    </m:r>
                    <m:r>
                      <a:rPr lang="en-US" i="0"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a:latin typeface="Cambria Math" panose="02040503050406030204" pitchFamily="18" charset="0"/>
                      </a:rPr>
                      <m:t>=1|</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a:p>
              <a:p>
                <a:r>
                  <a:rPr lang="en-US" dirty="0"/>
                  <a:t>Here, we are assuming that </a:t>
                </a:r>
                <a:r>
                  <a:rPr lang="en-US" i="1" dirty="0"/>
                  <a:t>Y </a:t>
                </a:r>
                <a:r>
                  <a:rPr lang="en-US" dirty="0"/>
                  <a:t>is a binary response variable and for convenience we are using the generic 0/1 coding for its two classes.</a:t>
                </a:r>
              </a:p>
              <a:p>
                <a:r>
                  <a:rPr lang="en-US" dirty="0"/>
                  <a:t>Since we want to compute a conditional probability, we must model </a:t>
                </a:r>
                <a:r>
                  <a:rPr lang="en-US" i="1" dirty="0"/>
                  <a:t>p</a:t>
                </a:r>
                <a:r>
                  <a:rPr lang="en-US" dirty="0"/>
                  <a:t>(</a:t>
                </a:r>
                <a:r>
                  <a:rPr lang="en-US" i="1" dirty="0"/>
                  <a:t>X</a:t>
                </a:r>
                <a:r>
                  <a:rPr lang="en-US" dirty="0"/>
                  <a:t>) using a function that gives outputs between 0 and 1 for all values of </a:t>
                </a:r>
                <a:r>
                  <a:rPr lang="en-US" i="1" dirty="0"/>
                  <a:t>X</a:t>
                </a:r>
                <a:r>
                  <a:rPr lang="en-US" dirty="0"/>
                  <a:t>.</a:t>
                </a:r>
              </a:p>
              <a:p>
                <a:r>
                  <a:rPr lang="en-US" dirty="0"/>
                  <a:t>The logistic regression model is a nonlinear model that can be estimated with most statistical packages like R. Predictions with this model are made by:</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1+</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den>
                      </m:f>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a:t> are the estimates of the population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0 </m:t>
                        </m:r>
                      </m:sub>
                    </m:sSub>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the predicted probability of success. </a:t>
                </a:r>
              </a:p>
              <a:p>
                <a:r>
                  <a:rPr lang="en-US" dirty="0"/>
                  <a:t>exp is the exponent constant [Euler’s number]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2.71828</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57B1C3B-54AA-4D6B-888F-8BFD71B2618A}"/>
                  </a:ext>
                </a:extLst>
              </p:cNvPr>
              <p:cNvSpPr>
                <a:spLocks noGrp="1" noRot="1" noChangeAspect="1" noMove="1" noResize="1" noEditPoints="1" noAdjustHandles="1" noChangeArrowheads="1" noChangeShapeType="1" noTextEdit="1"/>
              </p:cNvSpPr>
              <p:nvPr>
                <p:ph idx="1"/>
              </p:nvPr>
            </p:nvSpPr>
            <p:spPr>
              <a:blipFill>
                <a:blip r:embed="rId2"/>
                <a:stretch>
                  <a:fillRect l="-411" r="-293"/>
                </a:stretch>
              </a:blipFill>
            </p:spPr>
            <p:txBody>
              <a:bodyPr/>
              <a:lstStyle/>
              <a:p>
                <a:r>
                  <a:rPr lang="en-US">
                    <a:noFill/>
                  </a:rPr>
                  <a:t> </a:t>
                </a:r>
              </a:p>
            </p:txBody>
          </p:sp>
        </mc:Fallback>
      </mc:AlternateContent>
      <p:sp>
        <p:nvSpPr>
          <p:cNvPr id="4" name="Speech Bubble: Rectangle with Corners Rounded 3">
            <a:extLst>
              <a:ext uri="{FF2B5EF4-FFF2-40B4-BE49-F238E27FC236}">
                <a16:creationId xmlns:a16="http://schemas.microsoft.com/office/drawing/2014/main" id="{F68C4190-DFB3-4680-8105-771034B75142}"/>
              </a:ext>
            </a:extLst>
          </p:cNvPr>
          <p:cNvSpPr/>
          <p:nvPr/>
        </p:nvSpPr>
        <p:spPr>
          <a:xfrm>
            <a:off x="222913" y="3816490"/>
            <a:ext cx="1992573" cy="714568"/>
          </a:xfrm>
          <a:prstGeom prst="wedgeRoundRectCallout">
            <a:avLst>
              <a:gd name="adj1" fmla="val 186016"/>
              <a:gd name="adj2" fmla="val 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Transformation  to model probabilities on a non-linear scale</a:t>
            </a:r>
          </a:p>
        </p:txBody>
      </p:sp>
    </p:spTree>
    <p:extLst>
      <p:ext uri="{BB962C8B-B14F-4D97-AF65-F5344CB8AC3E}">
        <p14:creationId xmlns:p14="http://schemas.microsoft.com/office/powerpoint/2010/main" val="136381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B743-61F6-4FFB-96D5-5993D90B5FF0}"/>
              </a:ext>
            </a:extLst>
          </p:cNvPr>
          <p:cNvSpPr>
            <a:spLocks noGrp="1"/>
          </p:cNvSpPr>
          <p:nvPr>
            <p:ph type="title"/>
          </p:nvPr>
        </p:nvSpPr>
        <p:spPr/>
        <p:txBody>
          <a:bodyPr/>
          <a:lstStyle/>
          <a:p>
            <a:r>
              <a:rPr lang="en-US" dirty="0"/>
              <a:t>Monotone Transformation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6C8662-FFB3-4364-A32A-B1FF244650DA}"/>
                  </a:ext>
                </a:extLst>
              </p:cNvPr>
              <p:cNvSpPr>
                <a:spLocks noGrp="1"/>
              </p:cNvSpPr>
              <p:nvPr>
                <p:ph sz="half" idx="1"/>
              </p:nvPr>
            </p:nvSpPr>
            <p:spPr/>
            <p:txBody>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𝑝</m:t>
                          </m:r>
                        </m:e>
                      </m:acc>
                      <m:r>
                        <a:rPr lang="en-US" sz="1600" i="1">
                          <a:latin typeface="Cambria Math" panose="02040503050406030204" pitchFamily="18" charset="0"/>
                        </a:rPr>
                        <m:t>= </m:t>
                      </m:r>
                      <m:f>
                        <m:fPr>
                          <m:ctrlPr>
                            <a:rPr lang="en-US" sz="1600" i="1">
                              <a:latin typeface="Cambria Math" panose="02040503050406030204" pitchFamily="18" charset="0"/>
                            </a:rPr>
                          </m:ctrlPr>
                        </m:fPr>
                        <m:num>
                          <m:r>
                            <m:rPr>
                              <m:sty m:val="p"/>
                            </m:rPr>
                            <a:rPr lang="en-US" sz="1600">
                              <a:latin typeface="Cambria Math" panose="02040503050406030204" pitchFamily="18" charset="0"/>
                            </a:rPr>
                            <m:t>exp</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0</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1+</m:t>
                          </m:r>
                          <m:r>
                            <m:rPr>
                              <m:sty m:val="p"/>
                            </m:rPr>
                            <a:rPr lang="en-US" sz="1600">
                              <a:latin typeface="Cambria Math" panose="02040503050406030204" pitchFamily="18" charset="0"/>
                            </a:rPr>
                            <m:t>exp</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0</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r>
                            <a:rPr lang="en-US" sz="1600" i="1">
                              <a:latin typeface="Cambria Math" panose="02040503050406030204" pitchFamily="18" charset="0"/>
                            </a:rPr>
                            <m:t>𝑥</m:t>
                          </m:r>
                          <m:r>
                            <a:rPr lang="en-US" sz="1600" i="1">
                              <a:latin typeface="Cambria Math" panose="02040503050406030204" pitchFamily="18" charset="0"/>
                            </a:rPr>
                            <m:t>)</m:t>
                          </m:r>
                        </m:den>
                      </m:f>
                    </m:oMath>
                  </m:oMathPara>
                </a14:m>
                <a:endParaRPr lang="en-US" sz="1600" b="0" i="0" dirty="0">
                  <a:latin typeface="Cambria Math" panose="02040503050406030204" pitchFamily="18" charset="0"/>
                </a:endParaRPr>
              </a:p>
              <a:p>
                <a:r>
                  <a:rPr lang="en-US" sz="1600" b="0" i="0" dirty="0">
                    <a:latin typeface="Cambria Math" panose="02040503050406030204" pitchFamily="18" charset="0"/>
                  </a:rPr>
                  <a:t>A bit of rearrangement gives the following formula:</a:t>
                </a:r>
              </a:p>
              <a:p>
                <a:pPr marL="0" indent="0" algn="ctr">
                  <a:buNone/>
                </a:pPr>
                <a14:m>
                  <m:oMath xmlns:m="http://schemas.openxmlformats.org/officeDocument/2006/math">
                    <m:r>
                      <m:rPr>
                        <m:sty m:val="p"/>
                      </m:rPr>
                      <a:rPr lang="en-US" sz="1600" b="0" i="0" smtClean="0">
                        <a:latin typeface="Cambria Math" panose="02040503050406030204" pitchFamily="18" charset="0"/>
                      </a:rPr>
                      <m:t>log</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num>
                      <m:den>
                        <m:r>
                          <a:rPr lang="en-US" sz="1600" b="0" i="1" smtClean="0">
                            <a:latin typeface="Cambria Math" panose="02040503050406030204" pitchFamily="18" charset="0"/>
                          </a:rPr>
                          <m:t>1−</m:t>
                        </m:r>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rPr>
                      <m:t>𝑋</m:t>
                    </m:r>
                  </m:oMath>
                </a14:m>
                <a:endParaRPr lang="en-US" sz="1600" dirty="0"/>
              </a:p>
              <a:p>
                <a:r>
                  <a:rPr lang="en-US" sz="1600" dirty="0"/>
                  <a:t>Called the log odds or the logit transformation of p(X)</a:t>
                </a:r>
              </a:p>
              <a:p>
                <a:endParaRPr lang="en-US" sz="1600" dirty="0"/>
              </a:p>
              <a:p>
                <a:r>
                  <a:rPr lang="en-US" sz="1600" dirty="0"/>
                  <a:t>This is called Maximum likelihood estimation, or MLE, and we use maximum likelihood to estimate the parameters. </a:t>
                </a:r>
              </a:p>
              <a:p>
                <a:r>
                  <a:rPr lang="en-US" sz="1600" dirty="0"/>
                  <a:t>This likelihood gives the probability of the observed zeros and ones in the data. We pick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m:rPr>
                        <m:sty m:val="p"/>
                      </m:rPr>
                      <a:rPr lang="en-US" sz="1600" b="0" i="0" smtClean="0">
                        <a:latin typeface="Cambria Math" panose="02040503050406030204" pitchFamily="18" charset="0"/>
                      </a:rPr>
                      <m:t>and</m:t>
                    </m:r>
                    <m:r>
                      <a:rPr lang="en-US" sz="1600" b="0" i="0" smtClean="0">
                        <a:latin typeface="Cambria Math" panose="02040503050406030204" pitchFamily="18" charset="0"/>
                      </a:rPr>
                      <m:t> </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to maximize the likelihood of the observed data. </a:t>
                </a:r>
              </a:p>
              <a:p>
                <a:r>
                  <a:rPr lang="en-US" sz="1600" dirty="0"/>
                  <a:t>We need </a:t>
                </a:r>
                <a:r>
                  <a:rPr lang="en-US" sz="1600" dirty="0" err="1"/>
                  <a:t>glm</a:t>
                </a:r>
                <a:r>
                  <a:rPr lang="en-US" sz="1600" dirty="0"/>
                  <a:t> procedure to test this with the binomial family. </a:t>
                </a:r>
              </a:p>
            </p:txBody>
          </p:sp>
        </mc:Choice>
        <mc:Fallback xmlns="">
          <p:sp>
            <p:nvSpPr>
              <p:cNvPr id="3" name="Content Placeholder 2">
                <a:extLst>
                  <a:ext uri="{FF2B5EF4-FFF2-40B4-BE49-F238E27FC236}">
                    <a16:creationId xmlns:a16="http://schemas.microsoft.com/office/drawing/2014/main" id="{816C8662-FFB3-4364-A32A-B1FF244650DA}"/>
                  </a:ext>
                </a:extLst>
              </p:cNvPr>
              <p:cNvSpPr>
                <a:spLocks noGrp="1" noRot="1" noChangeAspect="1" noMove="1" noResize="1" noEditPoints="1" noAdjustHandles="1" noChangeArrowheads="1" noChangeShapeType="1" noTextEdit="1"/>
              </p:cNvSpPr>
              <p:nvPr>
                <p:ph sz="half" idx="1"/>
              </p:nvPr>
            </p:nvSpPr>
            <p:spPr>
              <a:blipFill>
                <a:blip r:embed="rId2"/>
                <a:stretch>
                  <a:fillRect l="-2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41BF142-BE49-46F8-A178-62D8A320B60E}"/>
                  </a:ext>
                </a:extLst>
              </p:cNvPr>
              <p:cNvSpPr>
                <a:spLocks noGrp="1"/>
              </p:cNvSpPr>
              <p:nvPr>
                <p:ph sz="half" idx="2"/>
              </p:nvPr>
            </p:nvSpPr>
            <p:spPr/>
            <p:txBody>
              <a:bodyPr/>
              <a:lstStyle/>
              <a:p>
                <a:r>
                  <a:rPr lang="en-US" dirty="0"/>
                  <a:t>Where does this come from:</a:t>
                </a:r>
              </a:p>
              <a:p>
                <a:pPr lvl="1"/>
                <a:r>
                  <a:rPr lang="en-US" dirty="0"/>
                  <a:t>Basic rule of probability</a:t>
                </a:r>
              </a:p>
              <a:p>
                <a:r>
                  <a:rPr lang="en-US" dirty="0"/>
                  <a:t>In sports and games of chance, we often hear the term “odds” rather than “probability”</a:t>
                </a:r>
              </a:p>
              <a:p>
                <a:r>
                  <a:rPr lang="en-US" dirty="0"/>
                  <a:t>The </a:t>
                </a:r>
                <a:r>
                  <a:rPr lang="en-US" b="1" dirty="0"/>
                  <a:t>Odds For </a:t>
                </a:r>
                <a:r>
                  <a:rPr lang="en-US" dirty="0"/>
                  <a:t>an event </a:t>
                </a:r>
                <a:r>
                  <a:rPr lang="en-US" i="1" dirty="0"/>
                  <a:t>A </a:t>
                </a:r>
                <a:r>
                  <a:rPr lang="en-US" dirty="0"/>
                  <a:t>is the probability that an event </a:t>
                </a:r>
                <a:r>
                  <a:rPr lang="en-US" i="1" dirty="0"/>
                  <a:t>A </a:t>
                </a:r>
                <a:r>
                  <a:rPr lang="en-US" dirty="0"/>
                  <a:t>will occur divided by the probability that the event </a:t>
                </a:r>
                <a:r>
                  <a:rPr lang="en-US" i="1" dirty="0"/>
                  <a:t>A </a:t>
                </a:r>
                <a:r>
                  <a:rPr lang="en-US" dirty="0"/>
                  <a:t>will not occur.</a:t>
                </a:r>
              </a:p>
              <a:p>
                <a:pPr marL="0" indent="0" algn="ctr">
                  <a:buNone/>
                </a:pPr>
                <a:r>
                  <a:rPr lang="en-US" dirty="0"/>
                  <a:t>Odds for </a:t>
                </a:r>
                <a:r>
                  <a:rPr lang="en-US" i="1" dirty="0"/>
                  <a:t>A</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oMath>
                </a14:m>
                <a:endParaRPr lang="en-US" dirty="0"/>
              </a:p>
              <a:p>
                <a:r>
                  <a:rPr lang="en-US" dirty="0"/>
                  <a:t>The </a:t>
                </a:r>
                <a:r>
                  <a:rPr lang="en-US" b="1" dirty="0"/>
                  <a:t>Odds Against </a:t>
                </a:r>
                <a:r>
                  <a:rPr lang="en-US" dirty="0"/>
                  <a:t>an event A is the inverse of the Odds for A.</a:t>
                </a:r>
              </a:p>
              <a:p>
                <a:pPr marL="0" indent="0" algn="ctr">
                  <a:buNone/>
                </a:pPr>
                <a:r>
                  <a:rPr lang="en-US" dirty="0"/>
                  <a:t>Odds Against </a:t>
                </a:r>
                <a:r>
                  <a:rPr lang="en-US" i="1" dirty="0"/>
                  <a:t>A</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sSup>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oMath>
                </a14:m>
                <a:endParaRPr lang="en-US" dirty="0"/>
              </a:p>
              <a:p>
                <a:endParaRPr lang="en-US" dirty="0"/>
              </a:p>
            </p:txBody>
          </p:sp>
        </mc:Choice>
        <mc:Fallback xmlns="">
          <p:sp>
            <p:nvSpPr>
              <p:cNvPr id="5" name="Content Placeholder 4">
                <a:extLst>
                  <a:ext uri="{FF2B5EF4-FFF2-40B4-BE49-F238E27FC236}">
                    <a16:creationId xmlns:a16="http://schemas.microsoft.com/office/drawing/2014/main" id="{C41BF142-BE49-46F8-A178-62D8A320B60E}"/>
                  </a:ext>
                </a:extLst>
              </p:cNvPr>
              <p:cNvSpPr>
                <a:spLocks noGrp="1" noRot="1" noChangeAspect="1" noMove="1" noResize="1" noEditPoints="1" noAdjustHandles="1" noChangeArrowheads="1" noChangeShapeType="1" noTextEdit="1"/>
              </p:cNvSpPr>
              <p:nvPr>
                <p:ph sz="half" idx="2"/>
              </p:nvPr>
            </p:nvSpPr>
            <p:spPr>
              <a:blipFill>
                <a:blip r:embed="rId3"/>
                <a:stretch>
                  <a:fillRect l="-597" t="-518" r="-597"/>
                </a:stretch>
              </a:blipFill>
            </p:spPr>
            <p:txBody>
              <a:bodyPr/>
              <a:lstStyle/>
              <a:p>
                <a:r>
                  <a:rPr lang="en-US">
                    <a:noFill/>
                  </a:rPr>
                  <a:t> </a:t>
                </a:r>
              </a:p>
            </p:txBody>
          </p:sp>
        </mc:Fallback>
      </mc:AlternateContent>
    </p:spTree>
    <p:extLst>
      <p:ext uri="{BB962C8B-B14F-4D97-AF65-F5344CB8AC3E}">
        <p14:creationId xmlns:p14="http://schemas.microsoft.com/office/powerpoint/2010/main" val="407996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1B6-EA18-4645-A02A-7225A97130B7}"/>
              </a:ext>
            </a:extLst>
          </p:cNvPr>
          <p:cNvSpPr>
            <a:spLocks noGrp="1"/>
          </p:cNvSpPr>
          <p:nvPr>
            <p:ph type="title"/>
          </p:nvPr>
        </p:nvSpPr>
        <p:spPr/>
        <p:txBody>
          <a:bodyPr/>
          <a:lstStyle/>
          <a:p>
            <a:r>
              <a:rPr lang="en-US" dirty="0"/>
              <a:t>Example of general probability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D493E0-009E-47B6-9735-10EFFC129F2A}"/>
                  </a:ext>
                </a:extLst>
              </p:cNvPr>
              <p:cNvSpPr>
                <a:spLocks noGrp="1"/>
              </p:cNvSpPr>
              <p:nvPr>
                <p:ph idx="1"/>
              </p:nvPr>
            </p:nvSpPr>
            <p:spPr/>
            <p:txBody>
              <a:bodyPr/>
              <a:lstStyle/>
              <a:p>
                <a:r>
                  <a:rPr lang="en-US" dirty="0"/>
                  <a:t>The IRS tax audit rate for a particular income bracket is 1.41%. If A is the event that a taxpayer is audited, what are the odds against a taxpayer being audited?</a:t>
                </a:r>
              </a:p>
              <a:p>
                <a:pPr lvl="1"/>
                <a:r>
                  <a:rPr lang="en-US" dirty="0"/>
                  <a:t>p(audit) = 0.0141</a:t>
                </a:r>
              </a:p>
              <a:p>
                <a:pPr lvl="1"/>
                <a:r>
                  <a:rPr lang="en-US" dirty="0"/>
                  <a:t>Odds against an audit =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1−</m:t>
                        </m:r>
                        <m:r>
                          <a:rPr lang="en-US" dirty="0">
                            <a:latin typeface="Cambria Math" panose="02040503050406030204" pitchFamily="18" charset="0"/>
                          </a:rPr>
                          <m:t>𝑝</m:t>
                        </m:r>
                        <m:d>
                          <m:dPr>
                            <m:ctrlPr>
                              <a:rPr lang="en-US" i="1" dirty="0">
                                <a:latin typeface="Cambria Math" panose="02040503050406030204" pitchFamily="18" charset="0"/>
                              </a:rPr>
                            </m:ctrlPr>
                          </m:dPr>
                          <m:e>
                            <m:r>
                              <a:rPr lang="en-US" dirty="0">
                                <a:latin typeface="Cambria Math" panose="02040503050406030204" pitchFamily="18" charset="0"/>
                              </a:rPr>
                              <m:t>𝑎𝑢𝑑𝑖𝑡</m:t>
                            </m:r>
                          </m:e>
                        </m:d>
                      </m:num>
                      <m:den>
                        <m:r>
                          <a:rPr lang="en-US" dirty="0">
                            <a:latin typeface="Cambria Math" panose="02040503050406030204" pitchFamily="18" charset="0"/>
                          </a:rPr>
                          <m:t>𝑝</m:t>
                        </m:r>
                        <m:d>
                          <m:dPr>
                            <m:ctrlPr>
                              <a:rPr lang="en-US" i="1" dirty="0">
                                <a:latin typeface="Cambria Math" panose="02040503050406030204" pitchFamily="18" charset="0"/>
                              </a:rPr>
                            </m:ctrlPr>
                          </m:dPr>
                          <m:e>
                            <m:r>
                              <a:rPr lang="en-US" dirty="0">
                                <a:latin typeface="Cambria Math" panose="02040503050406030204" pitchFamily="18" charset="0"/>
                              </a:rPr>
                              <m:t>𝑎𝑢𝑑𝑖𝑡</m:t>
                            </m:r>
                          </m:e>
                        </m:d>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1−</m:t>
                        </m:r>
                        <m:r>
                          <a:rPr lang="en-US" dirty="0">
                            <a:latin typeface="Cambria Math" panose="02040503050406030204" pitchFamily="18" charset="0"/>
                          </a:rPr>
                          <m:t>0.0141</m:t>
                        </m:r>
                      </m:num>
                      <m:den>
                        <m:r>
                          <a:rPr lang="en-US" dirty="0">
                            <a:latin typeface="Cambria Math" panose="02040503050406030204" pitchFamily="18" charset="0"/>
                          </a:rPr>
                          <m:t>0.0141</m:t>
                        </m:r>
                      </m:den>
                    </m:f>
                  </m:oMath>
                </a14:m>
                <a:r>
                  <a:rPr lang="en-US" dirty="0"/>
                  <a:t>= 69.92 or approximately 70 to 1.</a:t>
                </a:r>
              </a:p>
              <a:p>
                <a:pPr lvl="1"/>
                <a:r>
                  <a:rPr lang="en-US" dirty="0"/>
                  <a:t>Odds for an audit = </a:t>
                </a:r>
                <a14:m>
                  <m:oMath xmlns:m="http://schemas.openxmlformats.org/officeDocument/2006/math">
                    <m:f>
                      <m:fPr>
                        <m:ctrlPr>
                          <a:rPr lang="en-US" i="1" smtClean="0">
                            <a:latin typeface="Cambria Math" panose="02040503050406030204" pitchFamily="18" charset="0"/>
                          </a:rPr>
                        </m:ctrlPr>
                      </m:fPr>
                      <m:num>
                        <m:r>
                          <m:rPr>
                            <m:nor/>
                          </m:rPr>
                          <a:rPr lang="en-US" dirty="0"/>
                          <m:t>𝑝</m:t>
                        </m:r>
                        <m:r>
                          <m:rPr>
                            <m:nor/>
                          </m:rPr>
                          <a:rPr lang="en-US" dirty="0"/>
                          <m:t>(</m:t>
                        </m:r>
                        <m:r>
                          <m:rPr>
                            <m:nor/>
                          </m:rPr>
                          <a:rPr lang="en-US" dirty="0"/>
                          <m:t>audit</m:t>
                        </m:r>
                        <m:r>
                          <m:rPr>
                            <m:nor/>
                          </m:rPr>
                          <a:rPr lang="en-US" dirty="0"/>
                          <m:t>)</m:t>
                        </m:r>
                      </m:num>
                      <m:den>
                        <m:r>
                          <m:rPr>
                            <m:nor/>
                          </m:rPr>
                          <a:rPr lang="en-US" dirty="0"/>
                          <m:t>1−</m:t>
                        </m:r>
                        <m:r>
                          <m:rPr>
                            <m:nor/>
                          </m:rPr>
                          <a:rPr lang="en-US" dirty="0"/>
                          <m:t>𝑝</m:t>
                        </m:r>
                        <m:r>
                          <m:rPr>
                            <m:nor/>
                          </m:rPr>
                          <a:rPr lang="en-US" dirty="0"/>
                          <m:t>(</m:t>
                        </m:r>
                        <m:r>
                          <m:rPr>
                            <m:nor/>
                          </m:rPr>
                          <a:rPr lang="en-US" dirty="0"/>
                          <m:t>audit</m:t>
                        </m:r>
                        <m:r>
                          <m:rPr>
                            <m:nor/>
                          </m:rPr>
                          <a:rPr lang="en-US" dirty="0"/>
                          <m:t>)</m:t>
                        </m:r>
                      </m:den>
                    </m:f>
                  </m:oMath>
                </a14:m>
                <a:r>
                  <a:rPr lang="en-US" dirty="0"/>
                  <a:t> = </a:t>
                </a:r>
                <a14:m>
                  <m:oMath xmlns:m="http://schemas.openxmlformats.org/officeDocument/2006/math">
                    <m:f>
                      <m:fPr>
                        <m:ctrlPr>
                          <a:rPr lang="en-US" i="1" smtClean="0">
                            <a:latin typeface="Cambria Math" panose="02040503050406030204" pitchFamily="18" charset="0"/>
                          </a:rPr>
                        </m:ctrlPr>
                      </m:fPr>
                      <m:num>
                        <m:r>
                          <m:rPr>
                            <m:nor/>
                          </m:rPr>
                          <a:rPr lang="en-US" dirty="0" smtClean="0"/>
                          <m:t>0.01411</m:t>
                        </m:r>
                      </m:num>
                      <m:den>
                        <m:r>
                          <a:rPr lang="en-US" smtClean="0">
                            <a:latin typeface="Cambria Math" panose="02040503050406030204" pitchFamily="18" charset="0"/>
                          </a:rPr>
                          <m:t>1−0.01411</m:t>
                        </m:r>
                      </m:den>
                    </m:f>
                  </m:oMath>
                </a14:m>
                <a:r>
                  <a:rPr lang="en-US" dirty="0"/>
                  <a:t> = 0.01430165</a:t>
                </a:r>
              </a:p>
              <a:p>
                <a:r>
                  <a:rPr lang="en-US" dirty="0"/>
                  <a:t>In horse racing and other sports, odds are often quoted against winning. If the odds against an event are quoted at b to a (say the odds of a horse not winning are quoted as 6 to 5) then the implied probability of the event happening is:</a:t>
                </a:r>
              </a:p>
              <a:p>
                <a:pPr lvl="1"/>
                <a14:m>
                  <m:oMath xmlns:m="http://schemas.openxmlformats.org/officeDocument/2006/math">
                    <m:f>
                      <m:fPr>
                        <m:ctrlPr>
                          <a:rPr lang="en-US" i="1" dirty="0">
                            <a:latin typeface="Cambria Math" panose="02040503050406030204" pitchFamily="18" charset="0"/>
                          </a:rPr>
                        </m:ctrlPr>
                      </m:fPr>
                      <m:num>
                        <m:r>
                          <a:rPr lang="en-US" dirty="0">
                            <a:latin typeface="Cambria Math" panose="02040503050406030204" pitchFamily="18" charset="0"/>
                          </a:rPr>
                          <m:t>𝑝</m:t>
                        </m:r>
                        <m:d>
                          <m:dPr>
                            <m:ctrlPr>
                              <a:rPr lang="en-US" i="1" dirty="0">
                                <a:latin typeface="Cambria Math" panose="02040503050406030204" pitchFamily="18" charset="0"/>
                              </a:rPr>
                            </m:ctrlPr>
                          </m:dPr>
                          <m:e>
                            <m:r>
                              <a:rPr lang="en-US" dirty="0" smtClean="0">
                                <a:latin typeface="Cambria Math" panose="02040503050406030204" pitchFamily="18" charset="0"/>
                              </a:rPr>
                              <m:t>𝑙𝑜𝑠𝑖𝑛𝑔</m:t>
                            </m:r>
                          </m:e>
                        </m:d>
                      </m:num>
                      <m:den>
                        <m:r>
                          <a:rPr lang="en-US" dirty="0">
                            <a:latin typeface="Cambria Math" panose="02040503050406030204" pitchFamily="18" charset="0"/>
                          </a:rPr>
                          <m:t>𝑝</m:t>
                        </m:r>
                        <m:d>
                          <m:dPr>
                            <m:ctrlPr>
                              <a:rPr lang="en-US" i="1" dirty="0">
                                <a:latin typeface="Cambria Math" panose="02040503050406030204" pitchFamily="18" charset="0"/>
                              </a:rPr>
                            </m:ctrlPr>
                          </m:dPr>
                          <m:e>
                            <m:r>
                              <a:rPr lang="en-US" dirty="0" smtClean="0">
                                <a:latin typeface="Cambria Math" panose="02040503050406030204" pitchFamily="18" charset="0"/>
                              </a:rPr>
                              <m:t>𝑤𝑖𝑛𝑛𝑖𝑛𝑔</m:t>
                            </m:r>
                          </m:e>
                        </m:d>
                      </m:den>
                    </m:f>
                    <m:r>
                      <a:rPr lang="en-US" dirty="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1</m:t>
                        </m:r>
                        <m:r>
                          <a:rPr lang="en-US" dirty="0" smtClean="0">
                            <a:latin typeface="Cambria Math" panose="02040503050406030204" pitchFamily="18" charset="0"/>
                          </a:rPr>
                          <m:t>−</m:t>
                        </m:r>
                        <m:r>
                          <a:rPr lang="en-US" dirty="0" smtClean="0">
                            <a:latin typeface="Cambria Math" panose="02040503050406030204" pitchFamily="18" charset="0"/>
                          </a:rPr>
                          <m:t>𝑝</m:t>
                        </m:r>
                        <m:r>
                          <a:rPr lang="en-US" dirty="0" smtClean="0">
                            <a:latin typeface="Cambria Math" panose="02040503050406030204" pitchFamily="18" charset="0"/>
                          </a:rPr>
                          <m:t>(</m:t>
                        </m:r>
                        <m:r>
                          <a:rPr lang="en-US" dirty="0" smtClean="0">
                            <a:latin typeface="Cambria Math" panose="02040503050406030204" pitchFamily="18" charset="0"/>
                          </a:rPr>
                          <m:t>𝑤𝑖𝑛𝑛𝑖𝑛𝑔</m:t>
                        </m:r>
                        <m:r>
                          <a:rPr lang="en-US" dirty="0" smtClean="0">
                            <a:latin typeface="Cambria Math" panose="02040503050406030204" pitchFamily="18" charset="0"/>
                          </a:rPr>
                          <m:t>)</m:t>
                        </m:r>
                      </m:num>
                      <m:den>
                        <m:r>
                          <a:rPr lang="en-US" dirty="0" smtClean="0">
                            <a:latin typeface="Cambria Math" panose="02040503050406030204" pitchFamily="18" charset="0"/>
                          </a:rPr>
                          <m:t>𝑝</m:t>
                        </m:r>
                        <m:r>
                          <a:rPr lang="en-US" dirty="0" smtClean="0">
                            <a:latin typeface="Cambria Math" panose="02040503050406030204" pitchFamily="18" charset="0"/>
                          </a:rPr>
                          <m:t>(</m:t>
                        </m:r>
                        <m:r>
                          <a:rPr lang="en-US" dirty="0" smtClean="0">
                            <a:latin typeface="Cambria Math" panose="02040503050406030204" pitchFamily="18" charset="0"/>
                          </a:rPr>
                          <m:t>𝑤𝑖𝑛𝑛𝑖𝑛𝑔</m:t>
                        </m:r>
                        <m:r>
                          <a:rPr lang="en-US" dirty="0" smtClean="0">
                            <a:latin typeface="Cambria Math" panose="02040503050406030204" pitchFamily="18" charset="0"/>
                          </a:rPr>
                          <m:t>)</m:t>
                        </m:r>
                      </m:den>
                    </m:f>
                  </m:oMath>
                </a14:m>
                <a:r>
                  <a:rPr lang="en-US" dirty="0"/>
                  <a:t>= </a:t>
                </a:r>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6</m:t>
                        </m:r>
                      </m:num>
                      <m:den>
                        <m:r>
                          <a:rPr lang="en-US" smtClean="0">
                            <a:latin typeface="Cambria Math" panose="02040503050406030204" pitchFamily="18" charset="0"/>
                          </a:rPr>
                          <m:t>5</m:t>
                        </m:r>
                      </m:den>
                    </m:f>
                  </m:oMath>
                </a14:m>
                <a:r>
                  <a:rPr lang="en-US" dirty="0"/>
                  <a:t> = 120%.</a:t>
                </a:r>
              </a:p>
              <a:p>
                <a:pPr lvl="1"/>
                <a:r>
                  <a:rPr lang="en-US" dirty="0"/>
                  <a:t>Which makes the odds of p(winning) = </a:t>
                </a:r>
                <a14:m>
                  <m:oMath xmlns:m="http://schemas.openxmlformats.org/officeDocument/2006/math">
                    <m:f>
                      <m:fPr>
                        <m:ctrlPr>
                          <a:rPr lang="en-US" i="1">
                            <a:latin typeface="Cambria Math" panose="02040503050406030204" pitchFamily="18" charset="0"/>
                          </a:rPr>
                        </m:ctrlPr>
                      </m:fPr>
                      <m:num>
                        <m:r>
                          <m:rPr>
                            <m:nor/>
                          </m:rPr>
                          <a:rPr lang="en-US" dirty="0" smtClean="0"/>
                          <m:t>5</m:t>
                        </m:r>
                      </m:num>
                      <m:den>
                        <m:r>
                          <a:rPr lang="en-US" smtClean="0">
                            <a:latin typeface="Cambria Math" panose="02040503050406030204" pitchFamily="18" charset="0"/>
                          </a:rPr>
                          <m:t>5+6</m:t>
                        </m:r>
                      </m:den>
                    </m:f>
                  </m:oMath>
                </a14:m>
                <a:r>
                  <a:rPr lang="en-US" dirty="0"/>
                  <a:t> = 45.45%</a:t>
                </a:r>
              </a:p>
              <a:p>
                <a:endParaRPr lang="en-US" dirty="0"/>
              </a:p>
            </p:txBody>
          </p:sp>
        </mc:Choice>
        <mc:Fallback xmlns="">
          <p:sp>
            <p:nvSpPr>
              <p:cNvPr id="3" name="Content Placeholder 2">
                <a:extLst>
                  <a:ext uri="{FF2B5EF4-FFF2-40B4-BE49-F238E27FC236}">
                    <a16:creationId xmlns:a16="http://schemas.microsoft.com/office/drawing/2014/main" id="{4AD493E0-009E-47B6-9735-10EFFC129F2A}"/>
                  </a:ext>
                </a:extLst>
              </p:cNvPr>
              <p:cNvSpPr>
                <a:spLocks noGrp="1" noRot="1" noChangeAspect="1" noMove="1" noResize="1" noEditPoints="1" noAdjustHandles="1" noChangeArrowheads="1" noChangeShapeType="1" noTextEdit="1"/>
              </p:cNvSpPr>
              <p:nvPr>
                <p:ph idx="1"/>
              </p:nvPr>
            </p:nvSpPr>
            <p:spPr>
              <a:blipFill>
                <a:blip r:embed="rId2"/>
                <a:stretch>
                  <a:fillRect l="-411" t="-389" r="-762"/>
                </a:stretch>
              </a:blipFill>
            </p:spPr>
            <p:txBody>
              <a:bodyPr/>
              <a:lstStyle/>
              <a:p>
                <a:r>
                  <a:rPr lang="en-US">
                    <a:noFill/>
                  </a:rPr>
                  <a:t> </a:t>
                </a:r>
              </a:p>
            </p:txBody>
          </p:sp>
        </mc:Fallback>
      </mc:AlternateContent>
      <p:sp>
        <p:nvSpPr>
          <p:cNvPr id="6" name="Rectangle: Diagonal Corners Snipped 5">
            <a:extLst>
              <a:ext uri="{FF2B5EF4-FFF2-40B4-BE49-F238E27FC236}">
                <a16:creationId xmlns:a16="http://schemas.microsoft.com/office/drawing/2014/main" id="{39C30D14-FEB0-4D58-9BBD-48DBEF822B80}"/>
              </a:ext>
            </a:extLst>
          </p:cNvPr>
          <p:cNvSpPr/>
          <p:nvPr/>
        </p:nvSpPr>
        <p:spPr>
          <a:xfrm>
            <a:off x="6095999" y="4678018"/>
            <a:ext cx="3511827" cy="33130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(1-.4545) / .4545</a:t>
            </a:r>
          </a:p>
        </p:txBody>
      </p:sp>
      <p:cxnSp>
        <p:nvCxnSpPr>
          <p:cNvPr id="10" name="Straight Arrow Connector 9">
            <a:extLst>
              <a:ext uri="{FF2B5EF4-FFF2-40B4-BE49-F238E27FC236}">
                <a16:creationId xmlns:a16="http://schemas.microsoft.com/office/drawing/2014/main" id="{254E27D4-5A9F-4E68-BF13-A1FDCC85C26F}"/>
              </a:ext>
            </a:extLst>
          </p:cNvPr>
          <p:cNvCxnSpPr/>
          <p:nvPr/>
        </p:nvCxnSpPr>
        <p:spPr>
          <a:xfrm flipH="1">
            <a:off x="5155096" y="4837043"/>
            <a:ext cx="940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5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7E27-957F-4F83-8C80-77E459A329A9}"/>
              </a:ext>
            </a:extLst>
          </p:cNvPr>
          <p:cNvSpPr>
            <a:spLocks noGrp="1"/>
          </p:cNvSpPr>
          <p:nvPr>
            <p:ph type="title"/>
          </p:nvPr>
        </p:nvSpPr>
        <p:spPr/>
        <p:txBody>
          <a:bodyPr/>
          <a:lstStyle/>
          <a:p>
            <a:r>
              <a:rPr lang="en-US"/>
              <a:t>Separating the Data</a:t>
            </a:r>
            <a:endParaRPr lang="en-US" dirty="0"/>
          </a:p>
        </p:txBody>
      </p:sp>
      <p:sp>
        <p:nvSpPr>
          <p:cNvPr id="3" name="Content Placeholder 2">
            <a:extLst>
              <a:ext uri="{FF2B5EF4-FFF2-40B4-BE49-F238E27FC236}">
                <a16:creationId xmlns:a16="http://schemas.microsoft.com/office/drawing/2014/main" id="{E098FD79-5117-477E-84F5-E0187AECABF5}"/>
              </a:ext>
            </a:extLst>
          </p:cNvPr>
          <p:cNvSpPr>
            <a:spLocks noGrp="1"/>
          </p:cNvSpPr>
          <p:nvPr>
            <p:ph idx="1"/>
          </p:nvPr>
        </p:nvSpPr>
        <p:spPr/>
        <p:txBody>
          <a:bodyPr/>
          <a:lstStyle/>
          <a:p>
            <a:r>
              <a:rPr lang="en-US" dirty="0">
                <a:latin typeface="Courier"/>
              </a:rPr>
              <a:t>Setting the Seed before dividing data ensures consistent results. </a:t>
            </a:r>
          </a:p>
          <a:p>
            <a:r>
              <a:rPr lang="en-US" dirty="0">
                <a:latin typeface="Courier"/>
              </a:rPr>
              <a:t>A more advanced technique over the Sample function is with the Caret package, used to create a data partition. A higher sample size of data in the training group will help you make better predictions. </a:t>
            </a:r>
          </a:p>
          <a:p>
            <a:r>
              <a:rPr lang="en-US" dirty="0" err="1">
                <a:latin typeface="Courier"/>
              </a:rPr>
              <a:t>divideData</a:t>
            </a:r>
            <a:r>
              <a:rPr lang="en-US" dirty="0">
                <a:latin typeface="Courier"/>
              </a:rPr>
              <a:t> &lt;-</a:t>
            </a:r>
            <a:r>
              <a:rPr lang="en-US" dirty="0">
                <a:solidFill>
                  <a:srgbClr val="4070A0"/>
                </a:solidFill>
                <a:latin typeface="Courier"/>
              </a:rPr>
              <a:t> </a:t>
            </a:r>
            <a:r>
              <a:rPr lang="en-US" b="1" dirty="0" err="1">
                <a:solidFill>
                  <a:srgbClr val="007020"/>
                </a:solidFill>
                <a:latin typeface="Courier"/>
              </a:rPr>
              <a:t>createDataPartition</a:t>
            </a:r>
            <a:r>
              <a:rPr lang="en-US" dirty="0">
                <a:latin typeface="Courier"/>
              </a:rPr>
              <a:t>(</a:t>
            </a:r>
            <a:r>
              <a:rPr lang="en-US" dirty="0" err="1">
                <a:latin typeface="Courier"/>
              </a:rPr>
              <a:t>Default</a:t>
            </a:r>
            <a:r>
              <a:rPr lang="en-US" dirty="0" err="1">
                <a:solidFill>
                  <a:srgbClr val="666666"/>
                </a:solidFill>
                <a:latin typeface="Courier"/>
              </a:rPr>
              <a:t>$</a:t>
            </a:r>
            <a:r>
              <a:rPr lang="en-US" dirty="0" err="1">
                <a:latin typeface="Courier"/>
              </a:rPr>
              <a:t>default</a:t>
            </a:r>
            <a:r>
              <a:rPr lang="en-US" dirty="0">
                <a:latin typeface="Courier"/>
              </a:rPr>
              <a:t>, </a:t>
            </a:r>
            <a:r>
              <a:rPr lang="en-US" dirty="0">
                <a:solidFill>
                  <a:srgbClr val="902000"/>
                </a:solidFill>
                <a:latin typeface="Courier"/>
              </a:rPr>
              <a:t>p =</a:t>
            </a:r>
            <a:r>
              <a:rPr lang="en-US" dirty="0">
                <a:latin typeface="Courier"/>
              </a:rPr>
              <a:t> </a:t>
            </a:r>
            <a:r>
              <a:rPr lang="en-US" dirty="0">
                <a:solidFill>
                  <a:srgbClr val="40A070"/>
                </a:solidFill>
                <a:latin typeface="Courier"/>
              </a:rPr>
              <a:t>0.9</a:t>
            </a:r>
            <a:r>
              <a:rPr lang="en-US" dirty="0">
                <a:latin typeface="Courier"/>
              </a:rPr>
              <a:t>, </a:t>
            </a:r>
            <a:r>
              <a:rPr lang="en-US" dirty="0">
                <a:solidFill>
                  <a:srgbClr val="902000"/>
                </a:solidFill>
                <a:latin typeface="Courier"/>
              </a:rPr>
              <a:t>list =</a:t>
            </a:r>
            <a:r>
              <a:rPr lang="en-US" dirty="0">
                <a:latin typeface="Courier"/>
              </a:rPr>
              <a:t> </a:t>
            </a:r>
            <a:r>
              <a:rPr lang="en-US" dirty="0">
                <a:solidFill>
                  <a:srgbClr val="007020"/>
                </a:solidFill>
                <a:latin typeface="Courier"/>
              </a:rPr>
              <a:t>FALSE</a:t>
            </a:r>
            <a:r>
              <a:rPr lang="en-US" dirty="0">
                <a:latin typeface="Courier"/>
              </a:rPr>
              <a:t>) ##Move the amount in the training set to a higher percentage. </a:t>
            </a:r>
            <a:br>
              <a:rPr lang="en-US" dirty="0">
                <a:latin typeface="Courier"/>
              </a:rPr>
            </a:br>
            <a:r>
              <a:rPr lang="en-US" dirty="0">
                <a:latin typeface="Courier"/>
              </a:rPr>
              <a:t>train &lt;-</a:t>
            </a:r>
            <a:r>
              <a:rPr lang="en-US" dirty="0">
                <a:solidFill>
                  <a:srgbClr val="4070A0"/>
                </a:solidFill>
                <a:latin typeface="Courier"/>
              </a:rPr>
              <a:t> </a:t>
            </a:r>
            <a:r>
              <a:rPr lang="en-US" dirty="0">
                <a:latin typeface="Courier"/>
              </a:rPr>
              <a:t>Default[</a:t>
            </a:r>
            <a:r>
              <a:rPr lang="en-US" dirty="0" err="1">
                <a:latin typeface="Courier"/>
              </a:rPr>
              <a:t>divideData</a:t>
            </a:r>
            <a:r>
              <a:rPr lang="en-US" dirty="0">
                <a:latin typeface="Courier"/>
              </a:rPr>
              <a:t>,]</a:t>
            </a:r>
            <a:br>
              <a:rPr lang="en-US" dirty="0">
                <a:latin typeface="Courier"/>
              </a:rPr>
            </a:br>
            <a:r>
              <a:rPr lang="en-US" dirty="0">
                <a:latin typeface="Courier"/>
              </a:rPr>
              <a:t>test &lt;- Default[</a:t>
            </a:r>
            <a:r>
              <a:rPr lang="en-US" dirty="0">
                <a:solidFill>
                  <a:srgbClr val="666666"/>
                </a:solidFill>
                <a:latin typeface="Courier"/>
              </a:rPr>
              <a:t>-</a:t>
            </a:r>
            <a:r>
              <a:rPr lang="en-US" dirty="0" err="1">
                <a:latin typeface="Courier"/>
              </a:rPr>
              <a:t>divideData</a:t>
            </a:r>
            <a:r>
              <a:rPr lang="en-US" dirty="0">
                <a:latin typeface="Courier"/>
              </a:rPr>
              <a:t>,]</a:t>
            </a:r>
          </a:p>
        </p:txBody>
      </p:sp>
    </p:spTree>
    <p:extLst>
      <p:ext uri="{BB962C8B-B14F-4D97-AF65-F5344CB8AC3E}">
        <p14:creationId xmlns:p14="http://schemas.microsoft.com/office/powerpoint/2010/main" val="233035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9C826C-9C8F-460D-B652-6085743CDAD7}"/>
              </a:ext>
            </a:extLst>
          </p:cNvPr>
          <p:cNvSpPr>
            <a:spLocks noGrp="1"/>
          </p:cNvSpPr>
          <p:nvPr>
            <p:ph type="title"/>
          </p:nvPr>
        </p:nvSpPr>
        <p:spPr/>
        <p:txBody>
          <a:bodyPr/>
          <a:lstStyle/>
          <a:p>
            <a:r>
              <a:rPr lang="en-US" sz="2000" dirty="0" err="1">
                <a:latin typeface="Courier"/>
              </a:rPr>
              <a:t>logisticreg</a:t>
            </a:r>
            <a:r>
              <a:rPr lang="en-US" sz="2000" dirty="0">
                <a:latin typeface="Courier"/>
              </a:rPr>
              <a:t> &lt;-</a:t>
            </a:r>
            <a:r>
              <a:rPr lang="en-US" sz="2000" dirty="0">
                <a:solidFill>
                  <a:srgbClr val="4070A0"/>
                </a:solidFill>
                <a:latin typeface="Courier"/>
              </a:rPr>
              <a:t> </a:t>
            </a:r>
            <a:r>
              <a:rPr lang="en-US" sz="2000" dirty="0" err="1">
                <a:solidFill>
                  <a:srgbClr val="007020"/>
                </a:solidFill>
                <a:latin typeface="Courier"/>
              </a:rPr>
              <a:t>glm</a:t>
            </a:r>
            <a:r>
              <a:rPr lang="en-US" sz="2000" dirty="0">
                <a:latin typeface="Courier"/>
              </a:rPr>
              <a:t>(</a:t>
            </a:r>
            <a:r>
              <a:rPr lang="en-US" sz="2000" dirty="0" err="1">
                <a:latin typeface="Courier"/>
              </a:rPr>
              <a:t>default</a:t>
            </a:r>
            <a:r>
              <a:rPr lang="en-US" sz="2000" dirty="0" err="1">
                <a:solidFill>
                  <a:srgbClr val="666666"/>
                </a:solidFill>
                <a:latin typeface="Courier"/>
              </a:rPr>
              <a:t>~</a:t>
            </a:r>
            <a:r>
              <a:rPr lang="en-US" sz="2000" dirty="0" err="1">
                <a:latin typeface="Courier"/>
              </a:rPr>
              <a:t>balance</a:t>
            </a:r>
            <a:r>
              <a:rPr lang="en-US" sz="2000" dirty="0">
                <a:latin typeface="Courier"/>
              </a:rPr>
              <a:t>, </a:t>
            </a:r>
            <a:r>
              <a:rPr lang="en-US" sz="2000" dirty="0">
                <a:solidFill>
                  <a:srgbClr val="902000"/>
                </a:solidFill>
                <a:latin typeface="Courier"/>
              </a:rPr>
              <a:t>family=</a:t>
            </a:r>
            <a:r>
              <a:rPr lang="en-US" sz="2000" dirty="0">
                <a:latin typeface="Courier"/>
              </a:rPr>
              <a:t>binomial, </a:t>
            </a:r>
            <a:r>
              <a:rPr lang="en-US" sz="2000" dirty="0">
                <a:solidFill>
                  <a:srgbClr val="902000"/>
                </a:solidFill>
                <a:latin typeface="Courier"/>
              </a:rPr>
              <a:t>data=</a:t>
            </a:r>
            <a:r>
              <a:rPr lang="en-US" sz="2000" dirty="0">
                <a:latin typeface="Courier"/>
              </a:rPr>
              <a:t>train)</a:t>
            </a:r>
            <a:br>
              <a:rPr lang="en-US" sz="2000" dirty="0"/>
            </a:br>
            <a:r>
              <a:rPr lang="en-US" sz="2000" dirty="0">
                <a:solidFill>
                  <a:srgbClr val="007020"/>
                </a:solidFill>
                <a:latin typeface="Courier"/>
              </a:rPr>
              <a:t>summary</a:t>
            </a:r>
            <a:r>
              <a:rPr lang="en-US" sz="2000" dirty="0">
                <a:latin typeface="Courier"/>
              </a:rPr>
              <a:t>(</a:t>
            </a:r>
            <a:r>
              <a:rPr lang="en-US" sz="2000" dirty="0" err="1">
                <a:latin typeface="Courier"/>
              </a:rPr>
              <a:t>logisticreg</a:t>
            </a:r>
            <a:r>
              <a:rPr lang="en-US" sz="2000" dirty="0">
                <a:latin typeface="Courier"/>
              </a:rPr>
              <a:t>)</a:t>
            </a:r>
            <a:endParaRPr lang="en-US" sz="2000" dirty="0"/>
          </a:p>
        </p:txBody>
      </p:sp>
      <p:sp>
        <p:nvSpPr>
          <p:cNvPr id="3" name="Content Placeholder 2">
            <a:extLst>
              <a:ext uri="{FF2B5EF4-FFF2-40B4-BE49-F238E27FC236}">
                <a16:creationId xmlns:a16="http://schemas.microsoft.com/office/drawing/2014/main" id="{7DEE4664-3EEE-41A6-A7BD-7402ABC4594A}"/>
              </a:ext>
            </a:extLst>
          </p:cNvPr>
          <p:cNvSpPr>
            <a:spLocks noGrp="1"/>
          </p:cNvSpPr>
          <p:nvPr>
            <p:ph sz="half" idx="1"/>
          </p:nvPr>
        </p:nvSpPr>
        <p:spPr>
          <a:xfrm>
            <a:off x="165100" y="1447800"/>
            <a:ext cx="6235700" cy="4800600"/>
          </a:xfrm>
        </p:spPr>
        <p:txBody>
          <a:bodyPr/>
          <a:lstStyle/>
          <a:p>
            <a:pPr lvl="0" indent="0">
              <a:buNone/>
            </a:pPr>
            <a:r>
              <a:rPr lang="en-US" sz="1200" dirty="0">
                <a:latin typeface="Courier"/>
              </a:rPr>
              <a:t>## Call:
## </a:t>
            </a:r>
            <a:r>
              <a:rPr lang="en-US" sz="1200" dirty="0" err="1">
                <a:latin typeface="Courier"/>
              </a:rPr>
              <a:t>glm</a:t>
            </a:r>
            <a:r>
              <a:rPr lang="en-US" sz="1200" dirty="0">
                <a:latin typeface="Courier"/>
              </a:rPr>
              <a:t>(formula = default ~ balance, family = binomial, data = train)
## 
## Deviance Residuals: 
##     Min       1Q   Median       3Q      Max  
## -2.2841  -0.1409  -0.0562  -0.0210   3.7138  
## 
## Coefficients:
##                Estimate  Std. Error z value </a:t>
            </a:r>
            <a:r>
              <a:rPr lang="en-US" sz="1200" dirty="0" err="1">
                <a:latin typeface="Courier"/>
              </a:rPr>
              <a:t>Pr</a:t>
            </a:r>
            <a:r>
              <a:rPr lang="en-US" sz="1200" dirty="0">
                <a:latin typeface="Courier"/>
              </a:rPr>
              <a:t>(&gt;|z|)    
## (Intercept) -10.7861675   0.4095312  -26.34   &lt;2e-16 ***
## balance       0.0055702   0.0002483   22.43   &lt;2e-16 ***
## ---
## </a:t>
            </a:r>
            <a:r>
              <a:rPr lang="en-US" sz="1200" dirty="0" err="1">
                <a:latin typeface="Courier"/>
              </a:rPr>
              <a:t>Signif</a:t>
            </a:r>
            <a:r>
              <a:rPr lang="en-US" sz="1200" dirty="0">
                <a:latin typeface="Courier"/>
              </a:rPr>
              <a:t>. codes:  0 '***' 0.001 '**' 0.01 '*' 0.05 '.' 0.1 ' ' 1
## 
## (Dispersion parameter for binomial family taken to be 1)
## 
##     Null deviance: 2340.6  on 8000  degrees of freedom
## Residual deviance: 1240.3  on 7999  degrees of freedom
## AIC: 1244.3
## 
## Number of Fisher Scoring iterations: 8</a:t>
            </a:r>
          </a:p>
          <a:p>
            <a:endParaRPr lang="en-US" sz="1100"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790EFF9-47B4-44F9-940B-59844F9D289B}"/>
                  </a:ext>
                </a:extLst>
              </p:cNvPr>
              <p:cNvSpPr>
                <a:spLocks noGrp="1"/>
              </p:cNvSpPr>
              <p:nvPr>
                <p:ph sz="half" idx="2"/>
              </p:nvPr>
            </p:nvSpPr>
            <p:spPr>
              <a:xfrm>
                <a:off x="6502400" y="1447800"/>
                <a:ext cx="5524500" cy="5168898"/>
              </a:xfrm>
            </p:spPr>
            <p:txBody>
              <a:bodyPr/>
              <a:lstStyle/>
              <a:p>
                <a:pPr lvl="0" indent="0">
                  <a:buNone/>
                </a:pPr>
                <a:r>
                  <a:rPr lang="en-US" b="1" dirty="0" err="1">
                    <a:solidFill>
                      <a:srgbClr val="007020"/>
                    </a:solidFill>
                    <a:latin typeface="Courier"/>
                  </a:rPr>
                  <a:t>coef</a:t>
                </a:r>
                <a:r>
                  <a:rPr lang="en-US" dirty="0">
                    <a:latin typeface="Courier"/>
                  </a:rPr>
                  <a:t>(</a:t>
                </a:r>
                <a:r>
                  <a:rPr lang="en-US" dirty="0" err="1">
                    <a:latin typeface="Courier"/>
                  </a:rPr>
                  <a:t>logisticreg</a:t>
                </a:r>
                <a:r>
                  <a:rPr lang="en-US" dirty="0">
                    <a:latin typeface="Courier"/>
                  </a:rPr>
                  <a:t>)</a:t>
                </a:r>
              </a:p>
              <a:p>
                <a:pPr lvl="0" indent="0">
                  <a:buNone/>
                </a:pPr>
                <a:r>
                  <a:rPr lang="en-US" dirty="0" err="1">
                    <a:solidFill>
                      <a:srgbClr val="06287E"/>
                    </a:solidFill>
                    <a:latin typeface="Courier"/>
                  </a:rPr>
                  <a:t>coef</a:t>
                </a:r>
                <a:r>
                  <a:rPr lang="en-US" dirty="0">
                    <a:latin typeface="Courier"/>
                  </a:rPr>
                  <a:t>(</a:t>
                </a:r>
                <a:r>
                  <a:rPr lang="en-US" dirty="0" err="1">
                    <a:latin typeface="Courier"/>
                  </a:rPr>
                  <a:t>logisticreg</a:t>
                </a:r>
                <a:r>
                  <a:rPr lang="en-US" dirty="0">
                    <a:latin typeface="Courier"/>
                  </a:rPr>
                  <a:t>)</a:t>
                </a:r>
              </a:p>
              <a:p>
                <a:pPr lvl="0" indent="0">
                  <a:buNone/>
                </a:pPr>
                <a:r>
                  <a:rPr lang="en-US" dirty="0">
                    <a:latin typeface="Courier"/>
                  </a:rPr>
                  <a:t>##   (Intercept)       balance 
## -10.786167544   0.005570165</a:t>
                </a:r>
              </a:p>
              <a:p>
                <a:pPr indent="0">
                  <a:buNone/>
                </a:pPr>
                <a:r>
                  <a:rPr lang="en-US" dirty="0"/>
                  <a:t>We see that </a:t>
                </a:r>
                <a14:m>
                  <m:oMath xmlns:m="http://schemas.openxmlformats.org/officeDocument/2006/math">
                    <m:acc>
                      <m:accPr>
                        <m:chr m:val="̂"/>
                        <m:ctrlPr>
                          <a:rPr lang="en-US" i="1">
                            <a:latin typeface="Cambria Math" panose="02040503050406030204" pitchFamily="18" charset="0"/>
                          </a:rPr>
                        </m:ctrlPr>
                      </m:accPr>
                      <m:e>
                        <m:r>
                          <m:rPr>
                            <m:nor/>
                          </m:rPr>
                          <a:rPr lang="en-US" dirty="0"/>
                          <m:t>β</m:t>
                        </m:r>
                      </m:e>
                    </m:acc>
                  </m:oMath>
                </a14:m>
                <a:r>
                  <a:rPr lang="en-US" dirty="0"/>
                  <a:t>1=0.0056; this indicates that an increase in balance is associated with an increase in the probability of default. To be precise, a one-unit increase in balance is associated with an increase in the log odds of default by 0.0056 units.</a:t>
                </a:r>
              </a:p>
              <a:p>
                <a:pPr lvl="0" indent="0">
                  <a:buNone/>
                </a:pPr>
                <a:r>
                  <a:rPr lang="fr-FR" dirty="0" err="1">
                    <a:solidFill>
                      <a:srgbClr val="06287E"/>
                    </a:solidFill>
                    <a:latin typeface="Courier"/>
                  </a:rPr>
                  <a:t>exp</a:t>
                </a:r>
                <a:r>
                  <a:rPr lang="fr-FR" dirty="0">
                    <a:latin typeface="Courier"/>
                  </a:rPr>
                  <a:t>(</a:t>
                </a:r>
                <a:r>
                  <a:rPr lang="fr-FR" dirty="0">
                    <a:solidFill>
                      <a:srgbClr val="06287E"/>
                    </a:solidFill>
                    <a:latin typeface="Courier"/>
                  </a:rPr>
                  <a:t>coef</a:t>
                </a:r>
                <a:r>
                  <a:rPr lang="fr-FR" dirty="0">
                    <a:latin typeface="Courier"/>
                  </a:rPr>
                  <a:t>(</a:t>
                </a:r>
                <a:r>
                  <a:rPr lang="fr-FR" dirty="0" err="1">
                    <a:latin typeface="Courier"/>
                  </a:rPr>
                  <a:t>logisticreg</a:t>
                </a:r>
                <a:r>
                  <a:rPr lang="fr-FR" dirty="0">
                    <a:latin typeface="Courier"/>
                  </a:rPr>
                  <a:t>))</a:t>
                </a:r>
              </a:p>
              <a:p>
                <a:pPr lvl="0" indent="0">
                  <a:buNone/>
                </a:pPr>
                <a:r>
                  <a:rPr lang="fr-FR" dirty="0">
                    <a:latin typeface="Courier"/>
                  </a:rPr>
                  <a:t>##   (Intercept)       balance 
## 0.00002068364 1.00558570763</a:t>
                </a:r>
              </a:p>
              <a:p>
                <a:r>
                  <a:rPr lang="en-US" dirty="0"/>
                  <a:t>We can further interpret the </a:t>
                </a:r>
                <a:r>
                  <a:rPr lang="en-US" i="1" dirty="0"/>
                  <a:t>balance</a:t>
                </a:r>
                <a:r>
                  <a:rPr lang="en-US" dirty="0"/>
                  <a:t> coefficient as for every one dollar increase in monthly balance carried, the odds of the customer defaulting increases by a factor of 1.0056.</a:t>
                </a:r>
              </a:p>
            </p:txBody>
          </p:sp>
        </mc:Choice>
        <mc:Fallback xmlns="">
          <p:sp>
            <p:nvSpPr>
              <p:cNvPr id="9" name="Content Placeholder 8">
                <a:extLst>
                  <a:ext uri="{FF2B5EF4-FFF2-40B4-BE49-F238E27FC236}">
                    <a16:creationId xmlns:a16="http://schemas.microsoft.com/office/drawing/2014/main" id="{2790EFF9-47B4-44F9-940B-59844F9D289B}"/>
                  </a:ext>
                </a:extLst>
              </p:cNvPr>
              <p:cNvSpPr>
                <a:spLocks noGrp="1" noRot="1" noChangeAspect="1" noMove="1" noResize="1" noEditPoints="1" noAdjustHandles="1" noChangeArrowheads="1" noChangeShapeType="1" noTextEdit="1"/>
              </p:cNvSpPr>
              <p:nvPr>
                <p:ph sz="half" idx="2"/>
              </p:nvPr>
            </p:nvSpPr>
            <p:spPr>
              <a:xfrm>
                <a:off x="6502400" y="1447800"/>
                <a:ext cx="5524500" cy="5168898"/>
              </a:xfrm>
              <a:blipFill>
                <a:blip r:embed="rId2"/>
                <a:stretch>
                  <a:fillRect l="-549" t="-469" b="-2582"/>
                </a:stretch>
              </a:blipFill>
            </p:spPr>
            <p:txBody>
              <a:bodyPr/>
              <a:lstStyle/>
              <a:p>
                <a:r>
                  <a:rPr lang="en-US">
                    <a:noFill/>
                  </a:rPr>
                  <a:t> </a:t>
                </a:r>
              </a:p>
            </p:txBody>
          </p:sp>
        </mc:Fallback>
      </mc:AlternateContent>
    </p:spTree>
    <p:extLst>
      <p:ext uri="{BB962C8B-B14F-4D97-AF65-F5344CB8AC3E}">
        <p14:creationId xmlns:p14="http://schemas.microsoft.com/office/powerpoint/2010/main" val="64348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01D6D1-0F3D-43E2-A491-CBE9191CD6F4}"/>
              </a:ext>
            </a:extLst>
          </p:cNvPr>
          <p:cNvSpPr>
            <a:spLocks noGrp="1"/>
          </p:cNvSpPr>
          <p:nvPr>
            <p:ph type="title"/>
          </p:nvPr>
        </p:nvSpPr>
        <p:spPr/>
        <p:txBody>
          <a:bodyPr/>
          <a:lstStyle/>
          <a:p>
            <a:r>
              <a:rPr lang="en-US" dirty="0"/>
              <a:t>Where do These numbers come from</a:t>
            </a:r>
          </a:p>
        </p:txBody>
      </p:sp>
      <p:sp>
        <p:nvSpPr>
          <p:cNvPr id="3" name="Content Placeholder 2">
            <a:extLst>
              <a:ext uri="{FF2B5EF4-FFF2-40B4-BE49-F238E27FC236}">
                <a16:creationId xmlns:a16="http://schemas.microsoft.com/office/drawing/2014/main" id="{EE0C0725-219F-4055-9925-98B18F4BE494}"/>
              </a:ext>
            </a:extLst>
          </p:cNvPr>
          <p:cNvSpPr>
            <a:spLocks noGrp="1"/>
          </p:cNvSpPr>
          <p:nvPr>
            <p:ph sz="half" idx="1"/>
          </p:nvPr>
        </p:nvSpPr>
        <p:spPr>
          <a:xfrm>
            <a:off x="1050324" y="1447801"/>
            <a:ext cx="5248876" cy="4678362"/>
          </a:xfrm>
        </p:spPr>
        <p:txBody>
          <a:bodyPr/>
          <a:lstStyle/>
          <a:p>
            <a:pPr lvl="0" indent="0">
              <a:buNone/>
            </a:pPr>
            <a:r>
              <a:rPr lang="en-US" sz="1200" dirty="0">
                <a:latin typeface="Courier"/>
              </a:rPr>
              <a:t>## Coefficients:
##                Estimate  Std. Error z value </a:t>
            </a:r>
            <a:r>
              <a:rPr lang="en-US" sz="1200" dirty="0" err="1">
                <a:latin typeface="Courier"/>
              </a:rPr>
              <a:t>Pr</a:t>
            </a:r>
            <a:r>
              <a:rPr lang="en-US" sz="1200" dirty="0">
                <a:latin typeface="Courier"/>
              </a:rPr>
              <a:t>(&gt;|z|)    
## (Intercept) -10.7861675   0.4095312  -26.34   &lt;2e-16 ***
## balance       0.0055702   0.0002483   22.43   &lt;2e-16 ***
</a:t>
            </a:r>
          </a:p>
          <a:p>
            <a:pPr lvl="0" indent="0">
              <a:buNone/>
            </a:pPr>
            <a:r>
              <a:rPr lang="en-US" sz="1200" dirty="0" err="1">
                <a:solidFill>
                  <a:srgbClr val="06287E"/>
                </a:solidFill>
                <a:latin typeface="Courier"/>
              </a:rPr>
              <a:t>coef</a:t>
            </a:r>
            <a:r>
              <a:rPr lang="en-US" sz="1200" dirty="0">
                <a:latin typeface="Courier"/>
              </a:rPr>
              <a:t>(</a:t>
            </a:r>
            <a:r>
              <a:rPr lang="en-US" sz="1200" dirty="0" err="1">
                <a:latin typeface="Courier"/>
              </a:rPr>
              <a:t>logisticreg</a:t>
            </a:r>
            <a:r>
              <a:rPr lang="en-US" sz="1200" dirty="0">
                <a:latin typeface="Courier"/>
              </a:rPr>
              <a:t>)</a:t>
            </a:r>
          </a:p>
          <a:p>
            <a:pPr lvl="0" indent="0">
              <a:buNone/>
            </a:pPr>
            <a:r>
              <a:rPr lang="en-US" sz="1200" dirty="0">
                <a:latin typeface="Courier"/>
              </a:rPr>
              <a:t>##   (Intercept)       balance 
## -10.786167544   0.005570165</a:t>
            </a:r>
          </a:p>
          <a:p>
            <a:pPr lvl="0" indent="0">
              <a:buNone/>
            </a:pPr>
            <a:endParaRPr lang="en-US" sz="1200" dirty="0">
              <a:solidFill>
                <a:srgbClr val="06287E"/>
              </a:solidFill>
              <a:latin typeface="Courier"/>
            </a:endParaRPr>
          </a:p>
          <a:p>
            <a:pPr lvl="0" indent="0">
              <a:buNone/>
            </a:pPr>
            <a:r>
              <a:rPr lang="en-US" sz="1200" dirty="0">
                <a:solidFill>
                  <a:srgbClr val="06287E"/>
                </a:solidFill>
                <a:latin typeface="Courier"/>
              </a:rPr>
              <a:t>exp</a:t>
            </a:r>
            <a:r>
              <a:rPr lang="en-US" sz="1200" dirty="0">
                <a:latin typeface="Courier"/>
              </a:rPr>
              <a:t>(</a:t>
            </a:r>
            <a:r>
              <a:rPr lang="en-US" sz="1200" dirty="0" err="1">
                <a:solidFill>
                  <a:srgbClr val="06287E"/>
                </a:solidFill>
                <a:latin typeface="Courier"/>
              </a:rPr>
              <a:t>coef</a:t>
            </a:r>
            <a:r>
              <a:rPr lang="en-US" sz="1200" dirty="0">
                <a:latin typeface="Courier"/>
              </a:rPr>
              <a:t>(</a:t>
            </a:r>
            <a:r>
              <a:rPr lang="en-US" sz="1200" dirty="0" err="1">
                <a:latin typeface="Courier"/>
              </a:rPr>
              <a:t>logisticreg</a:t>
            </a:r>
            <a:r>
              <a:rPr lang="en-US" sz="1200" dirty="0">
                <a:latin typeface="Courier"/>
              </a:rPr>
              <a:t>))</a:t>
            </a:r>
          </a:p>
          <a:p>
            <a:pPr lvl="0" indent="0">
              <a:buNone/>
            </a:pPr>
            <a:r>
              <a:rPr lang="en-US" sz="1200" dirty="0">
                <a:latin typeface="Courier"/>
              </a:rPr>
              <a:t>##   (Intercept)       balance 
## 0.00002068364 1.00558570763</a:t>
            </a:r>
          </a:p>
          <a:p>
            <a:pPr lvl="0" indent="0">
              <a:buNone/>
            </a:pPr>
            <a:endParaRPr lang="en-US" sz="1200" dirty="0">
              <a:latin typeface="Courier"/>
            </a:endParaRPr>
          </a:p>
          <a:p>
            <a:pPr lvl="0" indent="0">
              <a:buNone/>
            </a:pPr>
            <a:r>
              <a:rPr lang="en-US" sz="1200" dirty="0">
                <a:latin typeface="Courier"/>
              </a:rPr>
              <a:t>b0 </a:t>
            </a:r>
            <a:r>
              <a:rPr lang="en-US" sz="1200" dirty="0">
                <a:solidFill>
                  <a:srgbClr val="007020"/>
                </a:solidFill>
                <a:latin typeface="Courier"/>
              </a:rPr>
              <a:t>&lt;-</a:t>
            </a:r>
            <a:r>
              <a:rPr lang="en-US" sz="1200" dirty="0">
                <a:latin typeface="Courier"/>
              </a:rPr>
              <a:t> </a:t>
            </a:r>
            <a:r>
              <a:rPr lang="en-US" sz="1200" dirty="0" err="1">
                <a:latin typeface="Courier"/>
              </a:rPr>
              <a:t>logisticreg</a:t>
            </a:r>
            <a:r>
              <a:rPr lang="en-US" sz="1200" dirty="0" err="1">
                <a:solidFill>
                  <a:srgbClr val="4070A0"/>
                </a:solidFill>
                <a:latin typeface="Courier"/>
              </a:rPr>
              <a:t>$</a:t>
            </a:r>
            <a:r>
              <a:rPr lang="en-US" sz="1200" dirty="0" err="1">
                <a:latin typeface="Courier"/>
              </a:rPr>
              <a:t>coefficients</a:t>
            </a:r>
            <a:r>
              <a:rPr lang="en-US" sz="1200" dirty="0">
                <a:latin typeface="Courier"/>
              </a:rPr>
              <a:t>[</a:t>
            </a:r>
            <a:r>
              <a:rPr lang="en-US" sz="1200" dirty="0">
                <a:solidFill>
                  <a:srgbClr val="40A070"/>
                </a:solidFill>
                <a:latin typeface="Courier"/>
              </a:rPr>
              <a:t>1</a:t>
            </a:r>
            <a:r>
              <a:rPr lang="en-US" sz="1200" dirty="0">
                <a:latin typeface="Courier"/>
              </a:rPr>
              <a:t>]; b0</a:t>
            </a:r>
          </a:p>
          <a:p>
            <a:pPr lvl="0" indent="0">
              <a:buNone/>
            </a:pPr>
            <a:r>
              <a:rPr lang="en-US" sz="1200" dirty="0">
                <a:latin typeface="Courier"/>
              </a:rPr>
              <a:t>## (Intercept) 
##   -10.78617</a:t>
            </a:r>
          </a:p>
          <a:p>
            <a:pPr lvl="0" indent="0">
              <a:buNone/>
            </a:pPr>
            <a:r>
              <a:rPr lang="en-US" sz="1200" dirty="0">
                <a:latin typeface="Courier"/>
              </a:rPr>
              <a:t>b1 </a:t>
            </a:r>
            <a:r>
              <a:rPr lang="en-US" sz="1200" dirty="0">
                <a:solidFill>
                  <a:srgbClr val="007020"/>
                </a:solidFill>
                <a:latin typeface="Courier"/>
              </a:rPr>
              <a:t>&lt;-</a:t>
            </a:r>
            <a:r>
              <a:rPr lang="en-US" sz="1200" dirty="0">
                <a:latin typeface="Courier"/>
              </a:rPr>
              <a:t> </a:t>
            </a:r>
            <a:r>
              <a:rPr lang="en-US" sz="1200" dirty="0" err="1">
                <a:latin typeface="Courier"/>
              </a:rPr>
              <a:t>logisticreg</a:t>
            </a:r>
            <a:r>
              <a:rPr lang="en-US" sz="1200" dirty="0" err="1">
                <a:solidFill>
                  <a:srgbClr val="4070A0"/>
                </a:solidFill>
                <a:latin typeface="Courier"/>
              </a:rPr>
              <a:t>$</a:t>
            </a:r>
            <a:r>
              <a:rPr lang="en-US" sz="1200" dirty="0" err="1">
                <a:latin typeface="Courier"/>
              </a:rPr>
              <a:t>coefficients</a:t>
            </a:r>
            <a:r>
              <a:rPr lang="en-US" sz="1200" dirty="0">
                <a:latin typeface="Courier"/>
              </a:rPr>
              <a:t>[</a:t>
            </a:r>
            <a:r>
              <a:rPr lang="en-US" sz="1200" dirty="0">
                <a:solidFill>
                  <a:srgbClr val="40A070"/>
                </a:solidFill>
                <a:latin typeface="Courier"/>
              </a:rPr>
              <a:t>2</a:t>
            </a:r>
            <a:r>
              <a:rPr lang="en-US" sz="1200" dirty="0">
                <a:latin typeface="Courier"/>
              </a:rPr>
              <a:t>]; b1</a:t>
            </a:r>
          </a:p>
          <a:p>
            <a:pPr lvl="0" indent="0">
              <a:buNone/>
            </a:pPr>
            <a:r>
              <a:rPr lang="en-US" sz="1200" dirty="0">
                <a:latin typeface="Courier"/>
              </a:rPr>
              <a:t>##     balance 
## 0.005570165</a:t>
            </a:r>
          </a:p>
          <a:p>
            <a:pPr lvl="0" indent="0">
              <a:buNone/>
            </a:pPr>
            <a:endParaRPr lang="en-US" sz="1200" dirty="0">
              <a:latin typeface="Courier"/>
            </a:endParaRPr>
          </a:p>
        </p:txBody>
      </p:sp>
      <p:sp>
        <p:nvSpPr>
          <p:cNvPr id="2" name="Content Placeholder 1">
            <a:extLst>
              <a:ext uri="{FF2B5EF4-FFF2-40B4-BE49-F238E27FC236}">
                <a16:creationId xmlns:a16="http://schemas.microsoft.com/office/drawing/2014/main" id="{3DB64D88-9716-4207-A483-0AF633E56962}"/>
              </a:ext>
            </a:extLst>
          </p:cNvPr>
          <p:cNvSpPr>
            <a:spLocks noGrp="1"/>
          </p:cNvSpPr>
          <p:nvPr>
            <p:ph sz="half" idx="2"/>
          </p:nvPr>
        </p:nvSpPr>
        <p:spPr/>
        <p:txBody>
          <a:bodyPr/>
          <a:lstStyle/>
          <a:p>
            <a:pPr lvl="0" indent="0">
              <a:buNone/>
            </a:pPr>
            <a:r>
              <a:rPr lang="en-US" dirty="0" err="1">
                <a:latin typeface="Courier"/>
              </a:rPr>
              <a:t>probdefault</a:t>
            </a:r>
            <a:r>
              <a:rPr lang="en-US" dirty="0">
                <a:latin typeface="Courier"/>
              </a:rPr>
              <a:t> </a:t>
            </a:r>
            <a:r>
              <a:rPr lang="en-US" dirty="0">
                <a:solidFill>
                  <a:srgbClr val="007020"/>
                </a:solidFill>
                <a:latin typeface="Courier"/>
              </a:rPr>
              <a:t>&lt;-</a:t>
            </a:r>
            <a:r>
              <a:rPr lang="en-US" dirty="0">
                <a:latin typeface="Courier"/>
              </a:rPr>
              <a:t> </a:t>
            </a:r>
            <a:r>
              <a:rPr lang="en-US" dirty="0">
                <a:solidFill>
                  <a:srgbClr val="06287E"/>
                </a:solidFill>
                <a:latin typeface="Courier"/>
              </a:rPr>
              <a:t>exp</a:t>
            </a:r>
            <a:r>
              <a:rPr lang="en-US" dirty="0">
                <a:latin typeface="Courier"/>
              </a:rPr>
              <a:t>(b0</a:t>
            </a:r>
            <a:r>
              <a:rPr lang="en-US" dirty="0">
                <a:solidFill>
                  <a:srgbClr val="4070A0"/>
                </a:solidFill>
                <a:latin typeface="Courier"/>
              </a:rPr>
              <a:t>+</a:t>
            </a:r>
            <a:r>
              <a:rPr lang="en-US" dirty="0">
                <a:latin typeface="Courier"/>
              </a:rPr>
              <a:t>b1)</a:t>
            </a:r>
            <a:r>
              <a:rPr lang="en-US" dirty="0">
                <a:solidFill>
                  <a:srgbClr val="4070A0"/>
                </a:solidFill>
                <a:latin typeface="Courier"/>
              </a:rPr>
              <a:t>/</a:t>
            </a:r>
            <a:r>
              <a:rPr lang="en-US" dirty="0">
                <a:latin typeface="Courier"/>
              </a:rPr>
              <a:t>(</a:t>
            </a:r>
            <a:r>
              <a:rPr lang="en-US" dirty="0">
                <a:solidFill>
                  <a:srgbClr val="40A070"/>
                </a:solidFill>
                <a:latin typeface="Courier"/>
              </a:rPr>
              <a:t>1</a:t>
            </a:r>
            <a:r>
              <a:rPr lang="en-US" dirty="0">
                <a:solidFill>
                  <a:srgbClr val="4070A0"/>
                </a:solidFill>
                <a:latin typeface="Courier"/>
              </a:rPr>
              <a:t>+</a:t>
            </a:r>
            <a:r>
              <a:rPr lang="en-US" dirty="0">
                <a:solidFill>
                  <a:srgbClr val="06287E"/>
                </a:solidFill>
                <a:latin typeface="Courier"/>
              </a:rPr>
              <a:t>exp</a:t>
            </a:r>
            <a:r>
              <a:rPr lang="en-US" dirty="0">
                <a:latin typeface="Courier"/>
              </a:rPr>
              <a:t>(b0 </a:t>
            </a:r>
            <a:r>
              <a:rPr lang="en-US" dirty="0">
                <a:solidFill>
                  <a:srgbClr val="4070A0"/>
                </a:solidFill>
                <a:latin typeface="Courier"/>
              </a:rPr>
              <a:t>+</a:t>
            </a:r>
            <a:r>
              <a:rPr lang="en-US" dirty="0">
                <a:latin typeface="Courier"/>
              </a:rPr>
              <a:t> b1)); </a:t>
            </a:r>
            <a:r>
              <a:rPr lang="en-US" dirty="0" err="1">
                <a:latin typeface="Courier"/>
              </a:rPr>
              <a:t>probdefault</a:t>
            </a:r>
            <a:endParaRPr lang="en-US" dirty="0">
              <a:latin typeface="Courier"/>
            </a:endParaRPr>
          </a:p>
          <a:p>
            <a:pPr lvl="0" indent="0">
              <a:buNone/>
            </a:pPr>
            <a:r>
              <a:rPr lang="en-US" dirty="0">
                <a:latin typeface="Courier"/>
              </a:rPr>
              <a:t>## 0.00002079874</a:t>
            </a:r>
          </a:p>
          <a:p>
            <a:pPr lvl="0" indent="0">
              <a:buNone/>
            </a:pPr>
            <a:endParaRPr lang="en-US" dirty="0">
              <a:solidFill>
                <a:srgbClr val="06287E"/>
              </a:solidFill>
              <a:latin typeface="Courier"/>
            </a:endParaRPr>
          </a:p>
          <a:p>
            <a:pPr lvl="0" indent="0">
              <a:buNone/>
            </a:pPr>
            <a:r>
              <a:rPr lang="en-US" dirty="0">
                <a:solidFill>
                  <a:srgbClr val="06287E"/>
                </a:solidFill>
                <a:latin typeface="Courier"/>
              </a:rPr>
              <a:t>log</a:t>
            </a:r>
            <a:r>
              <a:rPr lang="en-US" dirty="0">
                <a:latin typeface="Courier"/>
              </a:rPr>
              <a:t>(</a:t>
            </a:r>
            <a:r>
              <a:rPr lang="en-US" dirty="0" err="1">
                <a:latin typeface="Courier"/>
              </a:rPr>
              <a:t>probdefault</a:t>
            </a:r>
            <a:r>
              <a:rPr lang="en-US" dirty="0">
                <a:solidFill>
                  <a:srgbClr val="4070A0"/>
                </a:solidFill>
                <a:latin typeface="Courier"/>
              </a:rPr>
              <a:t>/</a:t>
            </a:r>
            <a:r>
              <a:rPr lang="en-US" dirty="0">
                <a:latin typeface="Courier"/>
              </a:rPr>
              <a:t>(</a:t>
            </a:r>
            <a:r>
              <a:rPr lang="en-US" dirty="0">
                <a:solidFill>
                  <a:srgbClr val="40A070"/>
                </a:solidFill>
                <a:latin typeface="Courier"/>
              </a:rPr>
              <a:t>1</a:t>
            </a:r>
            <a:r>
              <a:rPr lang="en-US" dirty="0">
                <a:solidFill>
                  <a:srgbClr val="4070A0"/>
                </a:solidFill>
                <a:latin typeface="Courier"/>
              </a:rPr>
              <a:t>-</a:t>
            </a:r>
            <a:r>
              <a:rPr lang="en-US" dirty="0">
                <a:latin typeface="Courier"/>
              </a:rPr>
              <a:t>probdefault))</a:t>
            </a:r>
          </a:p>
          <a:p>
            <a:pPr lvl="0" indent="0">
              <a:buNone/>
            </a:pPr>
            <a:r>
              <a:rPr lang="en-US" dirty="0">
                <a:latin typeface="Courier"/>
              </a:rPr>
              <a:t>##    -10.7806</a:t>
            </a:r>
          </a:p>
          <a:p>
            <a:pPr lvl="0" indent="0">
              <a:buNone/>
            </a:pPr>
            <a:endParaRPr lang="en-US" dirty="0">
              <a:latin typeface="Courier"/>
            </a:endParaRPr>
          </a:p>
          <a:p>
            <a:pPr lvl="0" indent="0">
              <a:buNone/>
            </a:pPr>
            <a:r>
              <a:rPr lang="en-US" dirty="0">
                <a:latin typeface="Courier"/>
              </a:rPr>
              <a:t>b0</a:t>
            </a:r>
            <a:r>
              <a:rPr lang="en-US" dirty="0">
                <a:solidFill>
                  <a:srgbClr val="4070A0"/>
                </a:solidFill>
                <a:latin typeface="Courier"/>
              </a:rPr>
              <a:t>+</a:t>
            </a:r>
            <a:r>
              <a:rPr lang="en-US" dirty="0">
                <a:latin typeface="Courier"/>
              </a:rPr>
              <a:t>b1</a:t>
            </a:r>
          </a:p>
          <a:p>
            <a:pPr lvl="0" indent="0">
              <a:buNone/>
            </a:pPr>
            <a:r>
              <a:rPr lang="en-US" dirty="0">
                <a:latin typeface="Courier"/>
              </a:rPr>
              <a:t>##    -10.7806</a:t>
            </a:r>
          </a:p>
          <a:p>
            <a:endParaRPr lang="en-US" dirty="0"/>
          </a:p>
        </p:txBody>
      </p:sp>
    </p:spTree>
    <p:extLst>
      <p:ext uri="{BB962C8B-B14F-4D97-AF65-F5344CB8AC3E}">
        <p14:creationId xmlns:p14="http://schemas.microsoft.com/office/powerpoint/2010/main" val="177602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CE3472-B183-4400-8739-6F9AE9D315E4}"/>
              </a:ext>
            </a:extLst>
          </p:cNvPr>
          <p:cNvSpPr>
            <a:spLocks noGrp="1"/>
          </p:cNvSpPr>
          <p:nvPr>
            <p:ph type="title"/>
          </p:nvPr>
        </p:nvSpPr>
        <p:spPr/>
        <p:txBody>
          <a:bodyPr/>
          <a:lstStyle/>
          <a:p>
            <a:r>
              <a:rPr lang="en-US" sz="2800" dirty="0"/>
              <a:t>The </a:t>
            </a:r>
            <a:r>
              <a:rPr lang="en-US" sz="2800" i="1" dirty="0"/>
              <a:t>Predicted Probabilities </a:t>
            </a:r>
            <a:r>
              <a:rPr lang="en-US" sz="2800" dirty="0"/>
              <a:t>using logistic regression</a:t>
            </a:r>
            <a:endParaRPr lang="en-US" dirty="0"/>
          </a:p>
        </p:txBody>
      </p:sp>
      <p:sp>
        <p:nvSpPr>
          <p:cNvPr id="3" name="Content Placeholder 2">
            <a:extLst>
              <a:ext uri="{FF2B5EF4-FFF2-40B4-BE49-F238E27FC236}">
                <a16:creationId xmlns:a16="http://schemas.microsoft.com/office/drawing/2014/main" id="{2CB6187C-4A72-4099-9F7D-DAA9B20F208D}"/>
              </a:ext>
            </a:extLst>
          </p:cNvPr>
          <p:cNvSpPr>
            <a:spLocks noGrp="1"/>
          </p:cNvSpPr>
          <p:nvPr>
            <p:ph sz="half" idx="1"/>
          </p:nvPr>
        </p:nvSpPr>
        <p:spPr>
          <a:xfrm>
            <a:off x="1219200" y="1447800"/>
            <a:ext cx="5509146" cy="4843818"/>
          </a:xfrm>
        </p:spPr>
        <p:txBody>
          <a:bodyPr/>
          <a:lstStyle/>
          <a:p>
            <a:r>
              <a:rPr lang="en-US" sz="1500" dirty="0"/>
              <a:t>For low balances we predict the probability of default as close to, but never below, zero. </a:t>
            </a:r>
          </a:p>
          <a:p>
            <a:r>
              <a:rPr lang="en-US" sz="1500" dirty="0"/>
              <a:t>For high balances we predict a default probability close to, but never above, one. </a:t>
            </a:r>
          </a:p>
          <a:p>
            <a:r>
              <a:rPr lang="en-US" sz="1500" dirty="0"/>
              <a:t>The logistic function 𝑝𝑋will always produce an </a:t>
            </a:r>
            <a:r>
              <a:rPr lang="en-US" sz="1500" i="1" dirty="0"/>
              <a:t>S-shaped </a:t>
            </a:r>
            <a:r>
              <a:rPr lang="en-US" sz="1500" dirty="0"/>
              <a:t>surface of this form, and so regardless of the value of </a:t>
            </a:r>
            <a:r>
              <a:rPr lang="en-US" sz="1500" i="1" dirty="0"/>
              <a:t>X</a:t>
            </a:r>
            <a:r>
              <a:rPr lang="en-US" sz="1500" dirty="0"/>
              <a:t>, we will obtain a sensible prediction.</a:t>
            </a:r>
          </a:p>
          <a:p>
            <a:pPr lvl="0" indent="0">
              <a:buNone/>
            </a:pPr>
            <a:r>
              <a:rPr lang="en-US" sz="1500" b="1" dirty="0">
                <a:solidFill>
                  <a:srgbClr val="007020"/>
                </a:solidFill>
                <a:latin typeface="Courier"/>
              </a:rPr>
              <a:t>library</a:t>
            </a:r>
            <a:r>
              <a:rPr lang="en-US" sz="1500" dirty="0">
                <a:latin typeface="Courier"/>
              </a:rPr>
              <a:t>(</a:t>
            </a:r>
            <a:r>
              <a:rPr lang="en-US" sz="1500" dirty="0" err="1">
                <a:latin typeface="Courier"/>
              </a:rPr>
              <a:t>tidyverse</a:t>
            </a:r>
            <a:r>
              <a:rPr lang="en-US" sz="1500" dirty="0">
                <a:latin typeface="Courier"/>
              </a:rPr>
              <a:t>) </a:t>
            </a:r>
          </a:p>
          <a:p>
            <a:pPr lvl="0" indent="0">
              <a:buNone/>
            </a:pPr>
            <a:r>
              <a:rPr lang="en-US" sz="1500" dirty="0">
                <a:latin typeface="Courier"/>
              </a:rPr>
              <a:t>prob &lt;-</a:t>
            </a:r>
            <a:r>
              <a:rPr lang="en-US" sz="1500" dirty="0">
                <a:solidFill>
                  <a:srgbClr val="4070A0"/>
                </a:solidFill>
                <a:latin typeface="Courier"/>
              </a:rPr>
              <a:t> </a:t>
            </a:r>
            <a:r>
              <a:rPr lang="en-US" sz="1500" b="1" dirty="0" err="1">
                <a:solidFill>
                  <a:srgbClr val="007020"/>
                </a:solidFill>
                <a:latin typeface="Courier"/>
              </a:rPr>
              <a:t>ifelse</a:t>
            </a:r>
            <a:r>
              <a:rPr lang="en-US" sz="1500" dirty="0">
                <a:latin typeface="Courier"/>
              </a:rPr>
              <a:t>(</a:t>
            </a:r>
            <a:r>
              <a:rPr lang="en-US" sz="1500" dirty="0" err="1">
                <a:latin typeface="Courier"/>
              </a:rPr>
              <a:t>Default</a:t>
            </a:r>
            <a:r>
              <a:rPr lang="en-US" sz="1500" dirty="0" err="1">
                <a:solidFill>
                  <a:srgbClr val="666666"/>
                </a:solidFill>
                <a:latin typeface="Courier"/>
              </a:rPr>
              <a:t>$</a:t>
            </a:r>
            <a:r>
              <a:rPr lang="en-US" sz="1500" dirty="0" err="1">
                <a:latin typeface="Courier"/>
              </a:rPr>
              <a:t>default</a:t>
            </a:r>
            <a:r>
              <a:rPr lang="en-US" sz="1500" dirty="0">
                <a:latin typeface="Courier"/>
              </a:rPr>
              <a:t> </a:t>
            </a:r>
            <a:r>
              <a:rPr lang="en-US" sz="1500" dirty="0">
                <a:solidFill>
                  <a:srgbClr val="666666"/>
                </a:solidFill>
                <a:latin typeface="Courier"/>
              </a:rPr>
              <a:t>==</a:t>
            </a:r>
            <a:r>
              <a:rPr lang="en-US" sz="1500" dirty="0">
                <a:solidFill>
                  <a:srgbClr val="4070A0"/>
                </a:solidFill>
                <a:latin typeface="Courier"/>
              </a:rPr>
              <a:t> "Yes"</a:t>
            </a:r>
            <a:r>
              <a:rPr lang="en-US" sz="1500" dirty="0">
                <a:latin typeface="Courier"/>
              </a:rPr>
              <a:t>, </a:t>
            </a:r>
            <a:r>
              <a:rPr lang="en-US" sz="1500" dirty="0">
                <a:solidFill>
                  <a:srgbClr val="40A070"/>
                </a:solidFill>
                <a:latin typeface="Courier"/>
              </a:rPr>
              <a:t>1</a:t>
            </a:r>
            <a:r>
              <a:rPr lang="en-US" sz="1500" dirty="0">
                <a:latin typeface="Courier"/>
              </a:rPr>
              <a:t>, </a:t>
            </a:r>
            <a:r>
              <a:rPr lang="en-US" sz="1500" dirty="0">
                <a:solidFill>
                  <a:srgbClr val="40A070"/>
                </a:solidFill>
                <a:latin typeface="Courier"/>
              </a:rPr>
              <a:t>0</a:t>
            </a:r>
            <a:r>
              <a:rPr lang="en-US" sz="1500" dirty="0">
                <a:latin typeface="Courier"/>
              </a:rPr>
              <a:t>)</a:t>
            </a:r>
            <a:br>
              <a:rPr lang="en-US" sz="1500" dirty="0"/>
            </a:br>
            <a:r>
              <a:rPr lang="en-US" sz="1500" b="1" dirty="0" err="1">
                <a:solidFill>
                  <a:srgbClr val="007020"/>
                </a:solidFill>
                <a:latin typeface="Courier"/>
              </a:rPr>
              <a:t>ggplot</a:t>
            </a:r>
            <a:r>
              <a:rPr lang="en-US" sz="1500" dirty="0">
                <a:latin typeface="Courier"/>
              </a:rPr>
              <a:t>(Default, </a:t>
            </a:r>
            <a:r>
              <a:rPr lang="en-US" sz="1500" b="1" dirty="0" err="1">
                <a:solidFill>
                  <a:srgbClr val="007020"/>
                </a:solidFill>
                <a:latin typeface="Courier"/>
              </a:rPr>
              <a:t>aes</a:t>
            </a:r>
            <a:r>
              <a:rPr lang="en-US" sz="1500" dirty="0">
                <a:latin typeface="Courier"/>
              </a:rPr>
              <a:t>(balance, prob)) </a:t>
            </a:r>
            <a:r>
              <a:rPr lang="en-US" sz="1500" dirty="0">
                <a:solidFill>
                  <a:srgbClr val="666666"/>
                </a:solidFill>
                <a:latin typeface="Courier"/>
              </a:rPr>
              <a:t>+ </a:t>
            </a:r>
            <a:r>
              <a:rPr lang="en-US" sz="1500" b="1" dirty="0" err="1">
                <a:solidFill>
                  <a:srgbClr val="007020"/>
                </a:solidFill>
                <a:latin typeface="Courier"/>
              </a:rPr>
              <a:t>geom_point</a:t>
            </a:r>
            <a:r>
              <a:rPr lang="en-US" sz="1500" dirty="0">
                <a:latin typeface="Courier"/>
              </a:rPr>
              <a:t>(</a:t>
            </a:r>
            <a:r>
              <a:rPr lang="en-US" sz="1500" dirty="0">
                <a:solidFill>
                  <a:srgbClr val="902000"/>
                </a:solidFill>
                <a:latin typeface="Courier"/>
              </a:rPr>
              <a:t>alpha =</a:t>
            </a:r>
            <a:r>
              <a:rPr lang="en-US" sz="1500" dirty="0">
                <a:latin typeface="Courier"/>
              </a:rPr>
              <a:t> </a:t>
            </a:r>
            <a:r>
              <a:rPr lang="en-US" sz="1500" dirty="0">
                <a:solidFill>
                  <a:srgbClr val="40A070"/>
                </a:solidFill>
                <a:latin typeface="Courier"/>
              </a:rPr>
              <a:t>.1</a:t>
            </a:r>
            <a:r>
              <a:rPr lang="en-US" sz="1500" dirty="0">
                <a:latin typeface="Courier"/>
              </a:rPr>
              <a:t>) </a:t>
            </a:r>
            <a:r>
              <a:rPr lang="en-US" sz="1500" dirty="0">
                <a:solidFill>
                  <a:srgbClr val="666666"/>
                </a:solidFill>
                <a:latin typeface="Courier"/>
              </a:rPr>
              <a:t>+</a:t>
            </a:r>
            <a:br>
              <a:rPr lang="en-US" sz="1500" dirty="0"/>
            </a:br>
            <a:r>
              <a:rPr lang="en-US" sz="1500" b="1" dirty="0" err="1">
                <a:solidFill>
                  <a:srgbClr val="007020"/>
                </a:solidFill>
                <a:latin typeface="Courier"/>
              </a:rPr>
              <a:t>geom_smooth</a:t>
            </a:r>
            <a:r>
              <a:rPr lang="en-US" sz="1500" dirty="0">
                <a:latin typeface="Courier"/>
              </a:rPr>
              <a:t>(</a:t>
            </a:r>
            <a:r>
              <a:rPr lang="en-US" sz="1500" dirty="0">
                <a:solidFill>
                  <a:srgbClr val="902000"/>
                </a:solidFill>
                <a:latin typeface="Courier"/>
              </a:rPr>
              <a:t>method =</a:t>
            </a:r>
            <a:r>
              <a:rPr lang="en-US" sz="1500" dirty="0">
                <a:latin typeface="Courier"/>
              </a:rPr>
              <a:t> </a:t>
            </a:r>
            <a:r>
              <a:rPr lang="en-US" sz="1500" dirty="0">
                <a:solidFill>
                  <a:srgbClr val="4070A0"/>
                </a:solidFill>
                <a:latin typeface="Courier"/>
              </a:rPr>
              <a:t>"</a:t>
            </a:r>
            <a:r>
              <a:rPr lang="en-US" sz="1500" dirty="0" err="1">
                <a:solidFill>
                  <a:srgbClr val="4070A0"/>
                </a:solidFill>
                <a:latin typeface="Courier"/>
              </a:rPr>
              <a:t>glm</a:t>
            </a:r>
            <a:r>
              <a:rPr lang="en-US" sz="1500" dirty="0">
                <a:solidFill>
                  <a:srgbClr val="4070A0"/>
                </a:solidFill>
                <a:latin typeface="Courier"/>
              </a:rPr>
              <a:t>"</a:t>
            </a:r>
            <a:r>
              <a:rPr lang="en-US" sz="1500" dirty="0">
                <a:latin typeface="Courier"/>
              </a:rPr>
              <a:t>, </a:t>
            </a:r>
            <a:r>
              <a:rPr lang="en-US" sz="1500" dirty="0" err="1">
                <a:solidFill>
                  <a:srgbClr val="902000"/>
                </a:solidFill>
                <a:latin typeface="Courier"/>
              </a:rPr>
              <a:t>method.args</a:t>
            </a:r>
            <a:r>
              <a:rPr lang="en-US" sz="1500" dirty="0">
                <a:solidFill>
                  <a:srgbClr val="902000"/>
                </a:solidFill>
                <a:latin typeface="Courier"/>
              </a:rPr>
              <a:t> =</a:t>
            </a:r>
            <a:r>
              <a:rPr lang="en-US" sz="1500" dirty="0">
                <a:latin typeface="Courier"/>
              </a:rPr>
              <a:t> </a:t>
            </a:r>
            <a:r>
              <a:rPr lang="en-US" sz="1500" b="1" dirty="0">
                <a:solidFill>
                  <a:srgbClr val="007020"/>
                </a:solidFill>
                <a:latin typeface="Courier"/>
              </a:rPr>
              <a:t>list</a:t>
            </a:r>
            <a:r>
              <a:rPr lang="en-US" sz="1500" dirty="0">
                <a:latin typeface="Courier"/>
              </a:rPr>
              <a:t>(</a:t>
            </a:r>
            <a:r>
              <a:rPr lang="en-US" sz="1500" dirty="0">
                <a:solidFill>
                  <a:srgbClr val="902000"/>
                </a:solidFill>
                <a:latin typeface="Courier"/>
              </a:rPr>
              <a:t>family =</a:t>
            </a:r>
            <a:r>
              <a:rPr lang="en-US" sz="1500" dirty="0">
                <a:latin typeface="Courier"/>
              </a:rPr>
              <a:t> </a:t>
            </a:r>
            <a:r>
              <a:rPr lang="en-US" sz="1500" dirty="0">
                <a:solidFill>
                  <a:srgbClr val="4070A0"/>
                </a:solidFill>
                <a:latin typeface="Courier"/>
              </a:rPr>
              <a:t>"binomial"</a:t>
            </a:r>
            <a:r>
              <a:rPr lang="en-US" sz="1500" dirty="0">
                <a:latin typeface="Courier"/>
              </a:rPr>
              <a:t>)) </a:t>
            </a:r>
            <a:r>
              <a:rPr lang="en-US" sz="1500" dirty="0">
                <a:solidFill>
                  <a:srgbClr val="666666"/>
                </a:solidFill>
                <a:latin typeface="Courier"/>
              </a:rPr>
              <a:t>+ </a:t>
            </a:r>
            <a:r>
              <a:rPr lang="en-US" sz="1500" dirty="0">
                <a:solidFill>
                  <a:srgbClr val="4070A0"/>
                </a:solidFill>
                <a:latin typeface="Courier"/>
              </a:rPr>
              <a:t>  </a:t>
            </a:r>
            <a:r>
              <a:rPr lang="en-US" sz="1500" b="1" dirty="0" err="1">
                <a:solidFill>
                  <a:srgbClr val="007020"/>
                </a:solidFill>
                <a:latin typeface="Courier"/>
              </a:rPr>
              <a:t>ggtitle</a:t>
            </a:r>
            <a:r>
              <a:rPr lang="en-US" sz="1500" dirty="0">
                <a:latin typeface="Courier"/>
              </a:rPr>
              <a:t>(</a:t>
            </a:r>
            <a:r>
              <a:rPr lang="en-US" sz="1500" dirty="0">
                <a:solidFill>
                  <a:srgbClr val="4070A0"/>
                </a:solidFill>
                <a:latin typeface="Courier"/>
              </a:rPr>
              <a:t>"Logistic regression model fit"</a:t>
            </a:r>
            <a:r>
              <a:rPr lang="en-US" sz="1500" dirty="0">
                <a:latin typeface="Courier"/>
              </a:rPr>
              <a:t>) </a:t>
            </a:r>
            <a:r>
              <a:rPr lang="en-US" sz="1500" dirty="0">
                <a:solidFill>
                  <a:srgbClr val="666666"/>
                </a:solidFill>
                <a:latin typeface="Courier"/>
              </a:rPr>
              <a:t>+</a:t>
            </a:r>
            <a:r>
              <a:rPr lang="en-US" sz="1500" dirty="0">
                <a:solidFill>
                  <a:srgbClr val="4070A0"/>
                </a:solidFill>
                <a:latin typeface="Courier"/>
              </a:rPr>
              <a:t>        </a:t>
            </a:r>
            <a:r>
              <a:rPr lang="en-US" sz="1500" b="1" dirty="0" err="1">
                <a:solidFill>
                  <a:srgbClr val="007020"/>
                </a:solidFill>
                <a:latin typeface="Courier"/>
              </a:rPr>
              <a:t>xlab</a:t>
            </a:r>
            <a:r>
              <a:rPr lang="en-US" sz="1500" dirty="0">
                <a:latin typeface="Courier"/>
              </a:rPr>
              <a:t>(</a:t>
            </a:r>
            <a:r>
              <a:rPr lang="en-US" sz="1500" dirty="0">
                <a:solidFill>
                  <a:srgbClr val="4070A0"/>
                </a:solidFill>
                <a:latin typeface="Courier"/>
              </a:rPr>
              <a:t>"Balance"</a:t>
            </a:r>
            <a:r>
              <a:rPr lang="en-US" sz="1500" dirty="0">
                <a:latin typeface="Courier"/>
              </a:rPr>
              <a:t>) </a:t>
            </a:r>
            <a:r>
              <a:rPr lang="en-US" sz="1500" dirty="0">
                <a:solidFill>
                  <a:srgbClr val="666666"/>
                </a:solidFill>
                <a:latin typeface="Courier"/>
              </a:rPr>
              <a:t>+ </a:t>
            </a:r>
            <a:r>
              <a:rPr lang="en-US" sz="1500" b="1" dirty="0" err="1">
                <a:solidFill>
                  <a:srgbClr val="007020"/>
                </a:solidFill>
                <a:latin typeface="Courier"/>
              </a:rPr>
              <a:t>ylab</a:t>
            </a:r>
            <a:r>
              <a:rPr lang="en-US" sz="1500" dirty="0">
                <a:latin typeface="Courier"/>
              </a:rPr>
              <a:t>(</a:t>
            </a:r>
            <a:r>
              <a:rPr lang="en-US" sz="1500" dirty="0">
                <a:solidFill>
                  <a:srgbClr val="4070A0"/>
                </a:solidFill>
                <a:latin typeface="Courier"/>
              </a:rPr>
              <a:t>"Probability of Default"</a:t>
            </a:r>
            <a:r>
              <a:rPr lang="en-US" sz="1500" dirty="0">
                <a:latin typeface="Courier"/>
              </a:rPr>
              <a:t>)</a:t>
            </a:r>
          </a:p>
          <a:p>
            <a:pPr lvl="0" indent="0">
              <a:buNone/>
            </a:pPr>
            <a:r>
              <a:rPr lang="en-US" sz="1500" dirty="0">
                <a:latin typeface="Courier"/>
              </a:rPr>
              <a:t>## `</a:t>
            </a:r>
            <a:r>
              <a:rPr lang="en-US" sz="1500" dirty="0" err="1">
                <a:latin typeface="Courier"/>
              </a:rPr>
              <a:t>geom_smooth</a:t>
            </a:r>
            <a:r>
              <a:rPr lang="en-US" sz="1500" dirty="0">
                <a:latin typeface="Courier"/>
              </a:rPr>
              <a:t>()` using formula 'y ~ x'</a:t>
            </a:r>
          </a:p>
          <a:p>
            <a:endParaRPr lang="en-US" dirty="0"/>
          </a:p>
        </p:txBody>
      </p:sp>
      <p:pic>
        <p:nvPicPr>
          <p:cNvPr id="11" name="Content Placeholder 10" descr="Classification_files/figure-pptx/unnamed-chunk-3-1.png">
            <a:extLst>
              <a:ext uri="{FF2B5EF4-FFF2-40B4-BE49-F238E27FC236}">
                <a16:creationId xmlns:a16="http://schemas.microsoft.com/office/drawing/2014/main" id="{B6C77E34-B778-44DB-8305-000FA656714C}"/>
              </a:ext>
            </a:extLst>
          </p:cNvPr>
          <p:cNvPicPr>
            <a:picLocks noGrp="1" noChangeAspect="1"/>
          </p:cNvPicPr>
          <p:nvPr>
            <p:ph sz="half" idx="2"/>
          </p:nvPr>
        </p:nvPicPr>
        <p:blipFill>
          <a:blip r:embed="rId2"/>
          <a:stretch>
            <a:fillRect/>
          </a:stretch>
        </p:blipFill>
        <p:spPr bwMode="auto">
          <a:xfrm>
            <a:off x="7238681" y="1856326"/>
            <a:ext cx="4572638" cy="3658111"/>
          </a:xfrm>
          <a:prstGeom prst="rect">
            <a:avLst/>
          </a:prstGeom>
          <a:noFill/>
          <a:ln w="9525">
            <a:noFill/>
            <a:headEnd/>
            <a:tailEnd/>
          </a:ln>
        </p:spPr>
      </p:pic>
    </p:spTree>
    <p:extLst>
      <p:ext uri="{BB962C8B-B14F-4D97-AF65-F5344CB8AC3E}">
        <p14:creationId xmlns:p14="http://schemas.microsoft.com/office/powerpoint/2010/main" val="195970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DBB6DF-5705-4DB8-94A4-104FF932C83F}"/>
              </a:ext>
            </a:extLst>
          </p:cNvPr>
          <p:cNvSpPr>
            <a:spLocks noGrp="1"/>
          </p:cNvSpPr>
          <p:nvPr>
            <p:ph type="title"/>
          </p:nvPr>
        </p:nvSpPr>
        <p:spPr/>
        <p:txBody>
          <a:bodyPr/>
          <a:lstStyle/>
          <a:p>
            <a:r>
              <a:rPr lang="en-US" dirty="0"/>
              <a:t>Making Predictions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AB85A14-A753-46F5-A089-4E34D13C8B49}"/>
                  </a:ext>
                </a:extLst>
              </p:cNvPr>
              <p:cNvSpPr>
                <a:spLocks noGrp="1"/>
              </p:cNvSpPr>
              <p:nvPr>
                <p:ph idx="1"/>
              </p:nvPr>
            </p:nvSpPr>
            <p:spPr/>
            <p:txBody>
              <a:bodyPr/>
              <a:lstStyle/>
              <a:p>
                <a:pPr lvl="0" indent="0">
                  <a:buNone/>
                </a:pPr>
                <a:r>
                  <a:rPr lang="en-US" sz="1800" b="1" dirty="0">
                    <a:solidFill>
                      <a:srgbClr val="007020"/>
                    </a:solidFill>
                    <a:latin typeface="Courier"/>
                  </a:rPr>
                  <a:t>What if a customer has a balance of 1500?</a:t>
                </a:r>
              </a:p>
              <a:p>
                <a:pPr lvl="0" indent="0">
                  <a:buNone/>
                </a:pPr>
                <a:r>
                  <a:rPr lang="en-US" sz="1800" dirty="0">
                    <a:solidFill>
                      <a:srgbClr val="06287E"/>
                    </a:solidFill>
                    <a:latin typeface="Courier"/>
                  </a:rPr>
                  <a:t>predict</a:t>
                </a:r>
                <a:r>
                  <a:rPr lang="en-US" sz="1800" dirty="0">
                    <a:latin typeface="Courier"/>
                  </a:rPr>
                  <a:t>(</a:t>
                </a:r>
                <a:r>
                  <a:rPr lang="en-US" sz="1800" dirty="0" err="1">
                    <a:latin typeface="Courier"/>
                  </a:rPr>
                  <a:t>logisticreg</a:t>
                </a:r>
                <a:r>
                  <a:rPr lang="en-US" sz="1800" dirty="0">
                    <a:latin typeface="Courier"/>
                  </a:rPr>
                  <a:t>, </a:t>
                </a:r>
                <a:r>
                  <a:rPr lang="en-US" sz="1800" dirty="0" err="1">
                    <a:solidFill>
                      <a:srgbClr val="06287E"/>
                    </a:solidFill>
                    <a:latin typeface="Courier"/>
                  </a:rPr>
                  <a:t>data.frame</a:t>
                </a:r>
                <a:r>
                  <a:rPr lang="en-US" sz="1800" dirty="0">
                    <a:latin typeface="Courier"/>
                  </a:rPr>
                  <a:t>(</a:t>
                </a:r>
                <a:r>
                  <a:rPr lang="en-US" sz="1800" dirty="0">
                    <a:solidFill>
                      <a:srgbClr val="7D9029"/>
                    </a:solidFill>
                    <a:latin typeface="Courier"/>
                  </a:rPr>
                  <a:t>balance=</a:t>
                </a:r>
                <a:r>
                  <a:rPr lang="en-US" sz="1800" dirty="0">
                    <a:solidFill>
                      <a:srgbClr val="40A070"/>
                    </a:solidFill>
                    <a:latin typeface="Courier"/>
                  </a:rPr>
                  <a:t>1500</a:t>
                </a:r>
                <a:r>
                  <a:rPr lang="en-US" sz="1800" dirty="0">
                    <a:latin typeface="Courier"/>
                  </a:rPr>
                  <a:t>), </a:t>
                </a:r>
                <a:r>
                  <a:rPr lang="en-US" sz="1800" dirty="0">
                    <a:solidFill>
                      <a:srgbClr val="7D9029"/>
                    </a:solidFill>
                    <a:latin typeface="Courier"/>
                  </a:rPr>
                  <a:t>type=</a:t>
                </a:r>
                <a:r>
                  <a:rPr lang="en-US" sz="1800" dirty="0">
                    <a:solidFill>
                      <a:srgbClr val="4070A0"/>
                    </a:solidFill>
                    <a:latin typeface="Courier"/>
                  </a:rPr>
                  <a:t>"response"</a:t>
                </a:r>
                <a:r>
                  <a:rPr lang="en-US" sz="1800" dirty="0">
                    <a:latin typeface="Courier"/>
                  </a:rPr>
                  <a:t>)</a:t>
                </a:r>
              </a:p>
              <a:p>
                <a:pPr lvl="0" indent="0">
                  <a:buNone/>
                </a:pPr>
                <a:r>
                  <a:rPr lang="en-US" sz="1800" dirty="0">
                    <a:latin typeface="Courier"/>
                  </a:rPr>
                  <a:t>##          1 
## 0.08084512</a:t>
                </a:r>
              </a:p>
              <a:p>
                <a:pPr indent="0">
                  <a:buNone/>
                </a:pPr>
                <a:r>
                  <a:rPr lang="en-US" sz="1800" dirty="0">
                    <a:latin typeface="Courier"/>
                  </a:rPr>
                  <a:t>x </a:t>
                </a:r>
                <a:r>
                  <a:rPr lang="en-US" sz="1800" dirty="0">
                    <a:solidFill>
                      <a:srgbClr val="007020"/>
                    </a:solidFill>
                    <a:latin typeface="Courier"/>
                  </a:rPr>
                  <a:t>&lt;-</a:t>
                </a:r>
                <a:r>
                  <a:rPr lang="en-US" sz="1800" dirty="0">
                    <a:latin typeface="Courier"/>
                  </a:rPr>
                  <a:t> </a:t>
                </a:r>
                <a:r>
                  <a:rPr lang="en-US" sz="1800" dirty="0">
                    <a:solidFill>
                      <a:srgbClr val="40A070"/>
                    </a:solidFill>
                    <a:latin typeface="Courier"/>
                  </a:rPr>
                  <a:t>1500</a:t>
                </a:r>
                <a:br>
                  <a:rPr lang="en-US" sz="1800" dirty="0"/>
                </a:br>
                <a:endParaRPr lang="en-US" sz="1800" dirty="0"/>
              </a:p>
              <a:p>
                <a:pPr indent="0">
                  <a:buNone/>
                </a:pPr>
                <a:r>
                  <a:rPr lang="en-US" sz="1800" dirty="0"/>
                  <a:t>Predict function is plugging in the values in ----&gt;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 </m:t>
                    </m:r>
                    <m:f>
                      <m:fPr>
                        <m:ctrlPr>
                          <a:rPr lang="en-US" sz="1800" i="1">
                            <a:latin typeface="Cambria Math" panose="02040503050406030204" pitchFamily="18" charset="0"/>
                          </a:rPr>
                        </m:ctrlPr>
                      </m:fPr>
                      <m:num>
                        <m:r>
                          <m:rPr>
                            <m:sty m:val="p"/>
                          </m:rPr>
                          <a:rPr lang="en-US" sz="1800">
                            <a:latin typeface="Cambria Math" panose="02040503050406030204" pitchFamily="18" charset="0"/>
                          </a:rPr>
                          <m:t>exp</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𝑥</m:t>
                        </m:r>
                        <m:r>
                          <a:rPr lang="en-US" sz="1800" i="1">
                            <a:latin typeface="Cambria Math" panose="02040503050406030204" pitchFamily="18" charset="0"/>
                          </a:rPr>
                          <m:t>)</m:t>
                        </m:r>
                      </m:num>
                      <m:den>
                        <m:r>
                          <a:rPr lang="en-US" sz="1800" i="1">
                            <a:latin typeface="Cambria Math" panose="02040503050406030204" pitchFamily="18" charset="0"/>
                          </a:rPr>
                          <m:t>1+</m:t>
                        </m:r>
                        <m:r>
                          <m:rPr>
                            <m:sty m:val="p"/>
                          </m:rPr>
                          <a:rPr lang="en-US" sz="1800">
                            <a:latin typeface="Cambria Math" panose="02040503050406030204" pitchFamily="18" charset="0"/>
                          </a:rPr>
                          <m:t>exp</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𝑥</m:t>
                        </m:r>
                        <m:r>
                          <a:rPr lang="en-US" sz="1800" i="1">
                            <a:latin typeface="Cambria Math" panose="02040503050406030204" pitchFamily="18" charset="0"/>
                          </a:rPr>
                          <m:t>)</m:t>
                        </m:r>
                      </m:den>
                    </m:f>
                  </m:oMath>
                </a14:m>
                <a:endParaRPr lang="en-US" sz="1800" dirty="0">
                  <a:latin typeface="Courier"/>
                </a:endParaRPr>
              </a:p>
              <a:p>
                <a:pPr lvl="0" indent="0">
                  <a:buNone/>
                </a:pPr>
                <a:r>
                  <a:rPr lang="en-US" sz="1800" dirty="0">
                    <a:solidFill>
                      <a:srgbClr val="06287E"/>
                    </a:solidFill>
                    <a:latin typeface="Courier"/>
                  </a:rPr>
                  <a:t>exp</a:t>
                </a:r>
                <a:r>
                  <a:rPr lang="en-US" sz="1800" dirty="0">
                    <a:latin typeface="Courier"/>
                  </a:rPr>
                  <a:t>(b0</a:t>
                </a:r>
                <a:r>
                  <a:rPr lang="en-US" sz="1800" dirty="0">
                    <a:solidFill>
                      <a:srgbClr val="4070A0"/>
                    </a:solidFill>
                    <a:latin typeface="Courier"/>
                  </a:rPr>
                  <a:t>+</a:t>
                </a:r>
                <a:r>
                  <a:rPr lang="en-US" sz="1800" dirty="0">
                    <a:latin typeface="Courier"/>
                  </a:rPr>
                  <a:t>b1</a:t>
                </a:r>
                <a:r>
                  <a:rPr lang="en-US" sz="1800" dirty="0">
                    <a:solidFill>
                      <a:srgbClr val="4070A0"/>
                    </a:solidFill>
                    <a:latin typeface="Courier"/>
                  </a:rPr>
                  <a:t>*</a:t>
                </a:r>
                <a:r>
                  <a:rPr lang="en-US" sz="1800" dirty="0">
                    <a:latin typeface="Courier"/>
                  </a:rPr>
                  <a:t>x)</a:t>
                </a:r>
                <a:r>
                  <a:rPr lang="en-US" sz="1800" dirty="0">
                    <a:solidFill>
                      <a:srgbClr val="4070A0"/>
                    </a:solidFill>
                    <a:latin typeface="Courier"/>
                  </a:rPr>
                  <a:t>/</a:t>
                </a:r>
                <a:r>
                  <a:rPr lang="en-US" sz="1800" dirty="0">
                    <a:latin typeface="Courier"/>
                  </a:rPr>
                  <a:t>(</a:t>
                </a:r>
                <a:r>
                  <a:rPr lang="en-US" sz="1800" dirty="0">
                    <a:solidFill>
                      <a:srgbClr val="40A070"/>
                    </a:solidFill>
                    <a:latin typeface="Courier"/>
                  </a:rPr>
                  <a:t>1</a:t>
                </a:r>
                <a:r>
                  <a:rPr lang="en-US" sz="1800" dirty="0">
                    <a:solidFill>
                      <a:srgbClr val="4070A0"/>
                    </a:solidFill>
                    <a:latin typeface="Courier"/>
                  </a:rPr>
                  <a:t>+</a:t>
                </a:r>
                <a:r>
                  <a:rPr lang="en-US" sz="1800" dirty="0">
                    <a:solidFill>
                      <a:srgbClr val="06287E"/>
                    </a:solidFill>
                    <a:latin typeface="Courier"/>
                  </a:rPr>
                  <a:t>exp</a:t>
                </a:r>
                <a:r>
                  <a:rPr lang="en-US" sz="1800" dirty="0">
                    <a:latin typeface="Courier"/>
                  </a:rPr>
                  <a:t>(b0</a:t>
                </a:r>
                <a:r>
                  <a:rPr lang="en-US" sz="1800" dirty="0">
                    <a:solidFill>
                      <a:srgbClr val="4070A0"/>
                    </a:solidFill>
                    <a:latin typeface="Courier"/>
                  </a:rPr>
                  <a:t>+</a:t>
                </a:r>
                <a:r>
                  <a:rPr lang="en-US" sz="1800" dirty="0">
                    <a:latin typeface="Courier"/>
                  </a:rPr>
                  <a:t>b1</a:t>
                </a:r>
                <a:r>
                  <a:rPr lang="en-US" sz="1800" dirty="0">
                    <a:solidFill>
                      <a:srgbClr val="4070A0"/>
                    </a:solidFill>
                    <a:latin typeface="Courier"/>
                  </a:rPr>
                  <a:t>*</a:t>
                </a:r>
                <a:r>
                  <a:rPr lang="en-US" sz="1800" dirty="0">
                    <a:latin typeface="Courier"/>
                  </a:rPr>
                  <a:t>x))</a:t>
                </a:r>
              </a:p>
              <a:p>
                <a:pPr lvl="0" indent="0">
                  <a:buNone/>
                </a:pPr>
                <a:r>
                  <a:rPr lang="en-US" sz="1800" dirty="0">
                    <a:latin typeface="Courier"/>
                  </a:rPr>
                  <a:t>## (Intercept) 
##  0.08084512</a:t>
                </a:r>
              </a:p>
              <a:p>
                <a:pPr lvl="0" indent="0">
                  <a:buNone/>
                </a:pPr>
                <a:endParaRPr lang="en-US" sz="1800" dirty="0">
                  <a:latin typeface="Courier"/>
                </a:endParaRPr>
              </a:p>
            </p:txBody>
          </p:sp>
        </mc:Choice>
        <mc:Fallback xmlns="">
          <p:sp>
            <p:nvSpPr>
              <p:cNvPr id="6" name="Content Placeholder 5">
                <a:extLst>
                  <a:ext uri="{FF2B5EF4-FFF2-40B4-BE49-F238E27FC236}">
                    <a16:creationId xmlns:a16="http://schemas.microsoft.com/office/drawing/2014/main" id="{9AB85A14-A753-46F5-A089-4E34D13C8B49}"/>
                  </a:ext>
                </a:extLst>
              </p:cNvPr>
              <p:cNvSpPr>
                <a:spLocks noGrp="1" noRot="1" noChangeAspect="1" noMove="1" noResize="1" noEditPoints="1" noAdjustHandles="1" noChangeArrowheads="1" noChangeShapeType="1" noTextEdit="1"/>
              </p:cNvSpPr>
              <p:nvPr>
                <p:ph idx="1"/>
              </p:nvPr>
            </p:nvSpPr>
            <p:spPr>
              <a:blipFill>
                <a:blip r:embed="rId2"/>
                <a:stretch>
                  <a:fillRect t="-518"/>
                </a:stretch>
              </a:blipFill>
            </p:spPr>
            <p:txBody>
              <a:bodyPr/>
              <a:lstStyle/>
              <a:p>
                <a:r>
                  <a:rPr lang="en-US">
                    <a:noFill/>
                  </a:rPr>
                  <a:t> </a:t>
                </a:r>
              </a:p>
            </p:txBody>
          </p:sp>
        </mc:Fallback>
      </mc:AlternateContent>
    </p:spTree>
    <p:extLst>
      <p:ext uri="{BB962C8B-B14F-4D97-AF65-F5344CB8AC3E}">
        <p14:creationId xmlns:p14="http://schemas.microsoft.com/office/powerpoint/2010/main" val="281248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2C1-4771-4CE3-BB29-00F94F157EC8}"/>
              </a:ext>
            </a:extLst>
          </p:cNvPr>
          <p:cNvSpPr>
            <a:spLocks noGrp="1"/>
          </p:cNvSpPr>
          <p:nvPr>
            <p:ph type="title"/>
          </p:nvPr>
        </p:nvSpPr>
        <p:spPr/>
        <p:txBody>
          <a:bodyPr/>
          <a:lstStyle/>
          <a:p>
            <a:r>
              <a:rPr lang="en-US" dirty="0"/>
              <a:t>Overview of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66CE5-214B-4501-845B-A4E3827B4A9B}"/>
                  </a:ext>
                </a:extLst>
              </p:cNvPr>
              <p:cNvSpPr>
                <a:spLocks noGrp="1"/>
              </p:cNvSpPr>
              <p:nvPr>
                <p:ph idx="1"/>
              </p:nvPr>
            </p:nvSpPr>
            <p:spPr>
              <a:xfrm>
                <a:off x="1219200" y="1447800"/>
                <a:ext cx="10363200" cy="4678363"/>
              </a:xfrm>
            </p:spPr>
            <p:txBody>
              <a:bodyPr/>
              <a:lstStyle/>
              <a:p>
                <a:r>
                  <a:rPr lang="en-US" sz="1700" dirty="0"/>
                  <a:t>Qualitative variables take values in an unordered set C, such that given a feature vector of X and a qualitative response Y taking values in the set C, the classification task is to build a function C(X) that takes as input the feature vector X and predicts its values for Y; </a:t>
                </a:r>
              </a:p>
              <a:p>
                <a:pPr marL="257175" lvl="1" indent="0" algn="ctr">
                  <a:buNone/>
                </a:pPr>
                <a:r>
                  <a:rPr lang="en-US" sz="1700" dirty="0"/>
                  <a:t>i.e. </a:t>
                </a:r>
                <a14:m>
                  <m:oMath xmlns:m="http://schemas.openxmlformats.org/officeDocument/2006/math">
                    <m:r>
                      <a:rPr lang="en-US" sz="1700" i="1" dirty="0">
                        <a:latin typeface="Cambria Math" panose="02040503050406030204" pitchFamily="18" charset="0"/>
                      </a:rPr>
                      <m:t>𝐶</m:t>
                    </m:r>
                    <m:d>
                      <m:dPr>
                        <m:ctrlPr>
                          <a:rPr lang="en-US" sz="1700" i="1" dirty="0">
                            <a:latin typeface="Cambria Math" panose="02040503050406030204" pitchFamily="18" charset="0"/>
                          </a:rPr>
                        </m:ctrlPr>
                      </m:dPr>
                      <m:e>
                        <m:r>
                          <a:rPr lang="en-US" sz="1700" i="1" dirty="0">
                            <a:latin typeface="Cambria Math" panose="02040503050406030204" pitchFamily="18" charset="0"/>
                          </a:rPr>
                          <m:t>𝑋</m:t>
                        </m:r>
                      </m:e>
                    </m:d>
                    <m:r>
                      <a:rPr lang="en-US" sz="1700" i="1" dirty="0">
                        <a:latin typeface="Cambria Math" panose="02040503050406030204" pitchFamily="18" charset="0"/>
                        <a:ea typeface="Cambria Math" panose="02040503050406030204" pitchFamily="18" charset="0"/>
                      </a:rPr>
                      <m:t>∈</m:t>
                    </m:r>
                    <m:r>
                      <a:rPr lang="en-US" sz="1700" i="1" dirty="0">
                        <a:latin typeface="Cambria Math" panose="02040503050406030204" pitchFamily="18" charset="0"/>
                        <a:ea typeface="Cambria Math" panose="02040503050406030204" pitchFamily="18" charset="0"/>
                      </a:rPr>
                      <m:t>𝐶</m:t>
                    </m:r>
                  </m:oMath>
                </a14:m>
                <a:endParaRPr lang="en-US" sz="1700" dirty="0"/>
              </a:p>
              <a:p>
                <a:r>
                  <a:rPr lang="en-US" sz="1700" dirty="0"/>
                  <a:t>Examples</a:t>
                </a:r>
              </a:p>
              <a:p>
                <a:pPr lvl="1"/>
                <a:r>
                  <a:rPr lang="en-US" sz="1700" dirty="0"/>
                  <a:t>Anomaly Detection – Used to detect whether a bank transaction being performed is fraudulent or not based on the user’s IP address, pact transaction history, and so forth. </a:t>
                </a:r>
              </a:p>
              <a:p>
                <a:pPr lvl="2"/>
                <a14:m>
                  <m:oMath xmlns:m="http://schemas.openxmlformats.org/officeDocument/2006/math">
                    <m:r>
                      <a:rPr lang="en-US" sz="1700" i="1" dirty="0" smtClean="0">
                        <a:latin typeface="Cambria Math" panose="02040503050406030204" pitchFamily="18" charset="0"/>
                      </a:rPr>
                      <m:t>𝐵𝑎𝑛𝑘</m:t>
                    </m:r>
                    <m:r>
                      <a:rPr lang="en-US" sz="1700" i="1" dirty="0" smtClean="0">
                        <a:latin typeface="Cambria Math" panose="02040503050406030204" pitchFamily="18" charset="0"/>
                      </a:rPr>
                      <m:t> </m:t>
                    </m:r>
                    <m:r>
                      <a:rPr lang="en-US" sz="1700" i="1" dirty="0" smtClean="0">
                        <a:latin typeface="Cambria Math" panose="02040503050406030204" pitchFamily="18" charset="0"/>
                      </a:rPr>
                      <m:t>𝑡𝑟𝑎𝑛𝑠𝑎𝑐𝑡𝑖𝑜𝑛</m:t>
                    </m:r>
                    <m:r>
                      <a:rPr lang="en-US" sz="1700" i="1" dirty="0">
                        <a:latin typeface="Cambria Math" panose="02040503050406030204" pitchFamily="18" charset="0"/>
                      </a:rPr>
                      <m:t> </m:t>
                    </m:r>
                    <m:r>
                      <a:rPr lang="en-US" sz="1700" i="1" smtClean="0">
                        <a:latin typeface="Cambria Math" panose="02040503050406030204" pitchFamily="18" charset="0"/>
                        <a:ea typeface="Cambria Math" panose="02040503050406030204" pitchFamily="18" charset="0"/>
                      </a:rPr>
                      <m:t>∈</m:t>
                    </m:r>
                    <m:d>
                      <m:dPr>
                        <m:begChr m:val="{"/>
                        <m:endChr m:val="}"/>
                        <m:ctrlPr>
                          <a:rPr lang="en-US" sz="1700" i="1" smtClean="0">
                            <a:latin typeface="Cambria Math" panose="02040503050406030204" pitchFamily="18" charset="0"/>
                            <a:ea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𝑓𝑟𝑎𝑢𝑑𝑢𝑙𝑒𝑛𝑡</m:t>
                        </m:r>
                        <m:r>
                          <a:rPr lang="en-US" sz="1700" b="0" i="1" smtClean="0">
                            <a:latin typeface="Cambria Math" panose="02040503050406030204" pitchFamily="18" charset="0"/>
                            <a:ea typeface="Cambria Math" panose="02040503050406030204" pitchFamily="18" charset="0"/>
                          </a:rPr>
                          <m:t>, </m:t>
                        </m:r>
                        <m:r>
                          <a:rPr lang="en-US" sz="1700" i="1">
                            <a:latin typeface="Cambria Math" panose="02040503050406030204" pitchFamily="18" charset="0"/>
                            <a:ea typeface="Cambria Math" panose="02040503050406030204" pitchFamily="18" charset="0"/>
                          </a:rPr>
                          <m:t>𝑛𝑜𝑡</m:t>
                        </m:r>
                        <m:r>
                          <a:rPr lang="en-US" sz="1700" dirty="0">
                            <a:latin typeface="Cambria Math" panose="02040503050406030204" pitchFamily="18" charset="0"/>
                          </a:rPr>
                          <m:t> </m:t>
                        </m:r>
                        <m:r>
                          <a:rPr lang="en-US" sz="1700" b="0" i="1" dirty="0" smtClean="0">
                            <a:latin typeface="Cambria Math" panose="02040503050406030204" pitchFamily="18" charset="0"/>
                          </a:rPr>
                          <m:t>𝑓𝑟𝑎𝑢𝑑𝑢𝑙𝑒𝑛𝑡</m:t>
                        </m:r>
                      </m:e>
                    </m:d>
                  </m:oMath>
                </a14:m>
                <a:endParaRPr lang="en-US" sz="1700" dirty="0"/>
              </a:p>
              <a:p>
                <a:pPr lvl="1"/>
                <a:r>
                  <a:rPr lang="en-US" sz="1700" dirty="0"/>
                  <a:t>Recommender Systems – Used to make product recommendations to existing customers based on the customer’s historical behavior and also the behaviors of “similar” customers. </a:t>
                </a:r>
              </a:p>
              <a:p>
                <a:pPr lvl="2"/>
                <a:r>
                  <a:rPr lang="en-US" sz="1700" b="0" dirty="0"/>
                  <a:t>R</a:t>
                </a:r>
                <a14:m>
                  <m:oMath xmlns:m="http://schemas.openxmlformats.org/officeDocument/2006/math">
                    <m:r>
                      <a:rPr lang="en-US" sz="1700" b="0" i="1" dirty="0" smtClean="0">
                        <a:latin typeface="Cambria Math" panose="02040503050406030204" pitchFamily="18" charset="0"/>
                      </a:rPr>
                      <m:t>𝑒𝑐𝑜𝑚𝑚𝑒𝑛𝑑𝑎𝑡𝑖𝑜𝑛𝑠</m:t>
                    </m:r>
                    <m:r>
                      <a:rPr lang="en-US" sz="1700" i="1">
                        <a:latin typeface="Cambria Math" panose="02040503050406030204" pitchFamily="18" charset="0"/>
                        <a:ea typeface="Cambria Math" panose="02040503050406030204" pitchFamily="18" charset="0"/>
                      </a:rPr>
                      <m:t>∈</m:t>
                    </m:r>
                    <m:d>
                      <m:dPr>
                        <m:begChr m:val="{"/>
                        <m:endChr m:val="}"/>
                        <m:ctrlPr>
                          <a:rPr lang="en-US" sz="1700" i="1">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𝑌𝑒𝑠</m:t>
                        </m:r>
                        <m:r>
                          <a:rPr lang="en-US" sz="1700" i="1">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𝑁𝑜</m:t>
                        </m:r>
                      </m:e>
                    </m:d>
                  </m:oMath>
                </a14:m>
                <a:endParaRPr lang="en-US" sz="1700" dirty="0"/>
              </a:p>
              <a:p>
                <a:pPr lvl="1"/>
                <a:r>
                  <a:rPr lang="en-US" sz="1700" dirty="0"/>
                  <a:t>Sentiment Analysis – Used to identify customers’ attitudes about a company or competitors products by analyzing social media text data to classify sentiments into categories (positive vs. negative feelings). </a:t>
                </a:r>
              </a:p>
              <a:p>
                <a:pPr lvl="2"/>
                <a14:m>
                  <m:oMath xmlns:m="http://schemas.openxmlformats.org/officeDocument/2006/math">
                    <m:r>
                      <a:rPr lang="en-US" sz="1700" b="0" i="1" dirty="0" smtClean="0">
                        <a:latin typeface="Cambria Math" panose="02040503050406030204" pitchFamily="18" charset="0"/>
                      </a:rPr>
                      <m:t>𝑆𝑒𝑛𝑡𝑖𝑚𝑒𝑛𝑡</m:t>
                    </m:r>
                    <m:r>
                      <a:rPr lang="en-US" sz="1700" i="1">
                        <a:latin typeface="Cambria Math" panose="02040503050406030204" pitchFamily="18" charset="0"/>
                        <a:ea typeface="Cambria Math" panose="02040503050406030204" pitchFamily="18" charset="0"/>
                      </a:rPr>
                      <m:t>∈</m:t>
                    </m:r>
                    <m:d>
                      <m:dPr>
                        <m:begChr m:val="{"/>
                        <m:endChr m:val="}"/>
                        <m:ctrlPr>
                          <a:rPr lang="en-US" sz="1700" i="1">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𝑝𝑜𝑠𝑖𝑡𝑖𝑣𝑒</m:t>
                        </m:r>
                        <m:r>
                          <a:rPr lang="en-US" sz="1700" i="1">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𝑛𝑒𝑔𝑎𝑡𝑖𝑣𝑒</m:t>
                        </m:r>
                      </m:e>
                    </m:d>
                  </m:oMath>
                </a14:m>
                <a:endParaRPr lang="en-US" sz="1700" dirty="0"/>
              </a:p>
              <a:p>
                <a:endParaRPr lang="en-US" dirty="0"/>
              </a:p>
            </p:txBody>
          </p:sp>
        </mc:Choice>
        <mc:Fallback xmlns="">
          <p:sp>
            <p:nvSpPr>
              <p:cNvPr id="3" name="Content Placeholder 2">
                <a:extLst>
                  <a:ext uri="{FF2B5EF4-FFF2-40B4-BE49-F238E27FC236}">
                    <a16:creationId xmlns:a16="http://schemas.microsoft.com/office/drawing/2014/main" id="{C7B66CE5-214B-4501-845B-A4E3827B4A9B}"/>
                  </a:ext>
                </a:extLst>
              </p:cNvPr>
              <p:cNvSpPr>
                <a:spLocks noGrp="1" noRot="1" noChangeAspect="1" noMove="1" noResize="1" noEditPoints="1" noAdjustHandles="1" noChangeArrowheads="1" noChangeShapeType="1" noTextEdit="1"/>
              </p:cNvSpPr>
              <p:nvPr>
                <p:ph idx="1"/>
              </p:nvPr>
            </p:nvSpPr>
            <p:spPr>
              <a:xfrm>
                <a:off x="1219200" y="1447800"/>
                <a:ext cx="10363200" cy="4678363"/>
              </a:xfrm>
              <a:blipFill>
                <a:blip r:embed="rId2"/>
                <a:stretch>
                  <a:fillRect l="-117" t="-130" r="-352"/>
                </a:stretch>
              </a:blipFill>
            </p:spPr>
            <p:txBody>
              <a:bodyPr/>
              <a:lstStyle/>
              <a:p>
                <a:r>
                  <a:rPr lang="en-US">
                    <a:noFill/>
                  </a:rPr>
                  <a:t> </a:t>
                </a:r>
              </a:p>
            </p:txBody>
          </p:sp>
        </mc:Fallback>
      </mc:AlternateContent>
    </p:spTree>
    <p:extLst>
      <p:ext uri="{BB962C8B-B14F-4D97-AF65-F5344CB8AC3E}">
        <p14:creationId xmlns:p14="http://schemas.microsoft.com/office/powerpoint/2010/main" val="322047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457F-B2DE-48A2-B734-1C7313837BDE}"/>
              </a:ext>
            </a:extLst>
          </p:cNvPr>
          <p:cNvSpPr>
            <a:spLocks noGrp="1"/>
          </p:cNvSpPr>
          <p:nvPr>
            <p:ph type="title"/>
          </p:nvPr>
        </p:nvSpPr>
        <p:spPr/>
        <p:txBody>
          <a:bodyPr/>
          <a:lstStyle/>
          <a:p>
            <a:r>
              <a:rPr lang="en-US" dirty="0"/>
              <a:t>THE CONFUSION MATRIX</a:t>
            </a:r>
          </a:p>
        </p:txBody>
      </p:sp>
      <p:sp>
        <p:nvSpPr>
          <p:cNvPr id="3" name="Content Placeholder 2">
            <a:extLst>
              <a:ext uri="{FF2B5EF4-FFF2-40B4-BE49-F238E27FC236}">
                <a16:creationId xmlns:a16="http://schemas.microsoft.com/office/drawing/2014/main" id="{89606516-7DD7-49F9-8291-10334F1D0C64}"/>
              </a:ext>
            </a:extLst>
          </p:cNvPr>
          <p:cNvSpPr>
            <a:spLocks noGrp="1"/>
          </p:cNvSpPr>
          <p:nvPr>
            <p:ph sz="half" idx="1"/>
          </p:nvPr>
        </p:nvSpPr>
        <p:spPr/>
        <p:txBody>
          <a:bodyPr/>
          <a:lstStyle/>
          <a:p>
            <a:r>
              <a:rPr lang="en-US" dirty="0"/>
              <a:t>A binary classifier can make two types of errors. Using the Default data as an example: </a:t>
            </a:r>
          </a:p>
          <a:p>
            <a:r>
              <a:rPr lang="en-US" dirty="0"/>
              <a:t>It can incorrectly assign an individual who defaults to the </a:t>
            </a:r>
            <a:r>
              <a:rPr lang="en-US" i="1" dirty="0"/>
              <a:t>no default </a:t>
            </a:r>
            <a:r>
              <a:rPr lang="en-US" dirty="0"/>
              <a:t>category, or </a:t>
            </a:r>
          </a:p>
          <a:p>
            <a:r>
              <a:rPr lang="en-US" dirty="0"/>
              <a:t>It can incorrectly assign an individual who does not default to the </a:t>
            </a:r>
            <a:r>
              <a:rPr lang="en-US" i="1" dirty="0"/>
              <a:t>default </a:t>
            </a:r>
            <a:r>
              <a:rPr lang="en-US" dirty="0"/>
              <a:t>category. </a:t>
            </a:r>
          </a:p>
          <a:p>
            <a:r>
              <a:rPr lang="en-US" dirty="0"/>
              <a:t>It is often of interest to determine which of these two types of errors are being made. A </a:t>
            </a:r>
            <a:r>
              <a:rPr lang="en-US" i="1" dirty="0"/>
              <a:t>confusion matrix </a:t>
            </a:r>
            <a:r>
              <a:rPr lang="en-US" dirty="0"/>
              <a:t>is a convenient way to display this information</a:t>
            </a:r>
          </a:p>
          <a:p>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2DAAC86-7EF5-4EAC-8E03-7DD77463C45B}"/>
                  </a:ext>
                </a:extLst>
              </p:cNvPr>
              <p:cNvSpPr>
                <a:spLocks noGrp="1"/>
              </p:cNvSpPr>
              <p:nvPr>
                <p:ph sz="half" idx="2"/>
              </p:nvPr>
            </p:nvSpPr>
            <p:spPr>
              <a:xfrm>
                <a:off x="6502400" y="1447800"/>
                <a:ext cx="5080000" cy="4881468"/>
              </a:xfrm>
            </p:spPr>
            <p:txBody>
              <a:bodyPr/>
              <a:lstStyle/>
              <a:p>
                <a:r>
                  <a:rPr lang="en-US" sz="1400" dirty="0"/>
                  <a:t>Actual Values</a:t>
                </a:r>
                <a14:m>
                  <m:oMath xmlns:m="http://schemas.openxmlformats.org/officeDocument/2006/math">
                    <m:d>
                      <m:dPr>
                        <m:begChr m:val="{"/>
                        <m:endChr m:val="}"/>
                        <m:ctrlPr>
                          <a:rPr lang="en-US" sz="1400" i="1">
                            <a:latin typeface="Cambria Math" panose="02040503050406030204" pitchFamily="18" charset="0"/>
                          </a:rPr>
                        </m:ctrlPr>
                      </m:dPr>
                      <m:e>
                        <m:r>
                          <a:rPr lang="en-US" sz="1400">
                            <a:latin typeface="Cambria Math" panose="02040503050406030204" pitchFamily="18" charset="0"/>
                          </a:rPr>
                          <m:t>𝑇𝑟𝑢𝑒</m:t>
                        </m:r>
                      </m:e>
                      <m:e>
                        <m:r>
                          <a:rPr lang="en-US" sz="1400">
                            <a:latin typeface="Cambria Math" panose="02040503050406030204" pitchFamily="18" charset="0"/>
                          </a:rPr>
                          <m:t>𝐹𝑎𝑙𝑠𝑒</m:t>
                        </m:r>
                      </m:e>
                    </m:d>
                  </m:oMath>
                </a14:m>
                <a:endParaRPr lang="en-US" sz="1400" dirty="0"/>
              </a:p>
              <a:p>
                <a:r>
                  <a:rPr lang="en-US" sz="1400" dirty="0"/>
                  <a:t>Predicted Values</a:t>
                </a:r>
                <a14:m>
                  <m:oMath xmlns:m="http://schemas.openxmlformats.org/officeDocument/2006/math">
                    <m:d>
                      <m:dPr>
                        <m:begChr m:val="{"/>
                        <m:endChr m:val="}"/>
                        <m:ctrlPr>
                          <a:rPr lang="en-US" sz="1400" i="1">
                            <a:latin typeface="Cambria Math" panose="02040503050406030204" pitchFamily="18" charset="0"/>
                          </a:rPr>
                        </m:ctrlPr>
                      </m:dPr>
                      <m:e>
                        <m:r>
                          <a:rPr lang="en-US" sz="1400">
                            <a:latin typeface="Cambria Math" panose="02040503050406030204" pitchFamily="18" charset="0"/>
                          </a:rPr>
                          <m:t>𝑃𝑜𝑠𝑖𝑡𝑖𝑣𝑒</m:t>
                        </m:r>
                      </m:e>
                      <m:e>
                        <m:r>
                          <a:rPr lang="en-US" sz="1400">
                            <a:latin typeface="Cambria Math" panose="02040503050406030204" pitchFamily="18" charset="0"/>
                          </a:rPr>
                          <m:t>𝑁𝑒𝑔𝑎𝑡𝑖𝑣𝑒</m:t>
                        </m:r>
                      </m:e>
                    </m:d>
                  </m:oMath>
                </a14:m>
                <a:endParaRPr lang="en-US" sz="1400" dirty="0"/>
              </a:p>
              <a:p>
                <a:endParaRPr lang="en-US" sz="1400" dirty="0"/>
              </a:p>
              <a:p>
                <a:r>
                  <a:rPr lang="en-US" sz="1400" dirty="0"/>
                  <a:t>A: True Positive:</a:t>
                </a:r>
              </a:p>
              <a:p>
                <a:pPr lvl="1"/>
                <a:r>
                  <a:rPr lang="en-US" sz="1400" dirty="0"/>
                  <a:t>Interpretation: You predicted positive and it’s true.</a:t>
                </a:r>
              </a:p>
              <a:p>
                <a:pPr lvl="1"/>
                <a:r>
                  <a:rPr lang="en-US" sz="1400" dirty="0"/>
                  <a:t>You predicted that a woman is pregnant and she actually is.</a:t>
                </a:r>
              </a:p>
              <a:p>
                <a:r>
                  <a:rPr lang="en-US" sz="1400" dirty="0"/>
                  <a:t>D: True Negative:</a:t>
                </a:r>
              </a:p>
              <a:p>
                <a:pPr lvl="1"/>
                <a:r>
                  <a:rPr lang="en-US" sz="1400" dirty="0"/>
                  <a:t>Interpretation: You predicted negative and it’s true.</a:t>
                </a:r>
              </a:p>
              <a:p>
                <a:pPr lvl="1"/>
                <a:r>
                  <a:rPr lang="en-US" sz="1400" dirty="0"/>
                  <a:t>You predicted that a person is not pregnant and they actually are not.</a:t>
                </a:r>
              </a:p>
              <a:p>
                <a:r>
                  <a:rPr lang="en-US" sz="1400" dirty="0"/>
                  <a:t>B: False Positive: (Type 1 Error)</a:t>
                </a:r>
              </a:p>
              <a:p>
                <a:pPr lvl="1"/>
                <a:r>
                  <a:rPr lang="en-US" sz="1400" dirty="0"/>
                  <a:t>Interpretation: You predicted positive and it’s false.</a:t>
                </a:r>
              </a:p>
              <a:p>
                <a:pPr lvl="1"/>
                <a:r>
                  <a:rPr lang="en-US" sz="1400" dirty="0"/>
                  <a:t>You predicted that a person is pregnant but they actually are not.</a:t>
                </a:r>
              </a:p>
              <a:p>
                <a:r>
                  <a:rPr lang="en-US" sz="1400" dirty="0"/>
                  <a:t>C: False Negative: (Type 2 Error)</a:t>
                </a:r>
              </a:p>
              <a:p>
                <a:pPr lvl="1"/>
                <a:r>
                  <a:rPr lang="en-US" sz="1400" dirty="0"/>
                  <a:t>Interpretation: You predicted negative and it’s false.</a:t>
                </a:r>
              </a:p>
              <a:p>
                <a:pPr lvl="1"/>
                <a:r>
                  <a:rPr lang="en-US" sz="1400" dirty="0"/>
                  <a:t>You predicted that a woman is not pregnant but she actually is.</a:t>
                </a:r>
              </a:p>
              <a:p>
                <a:endParaRPr lang="en-US" dirty="0"/>
              </a:p>
            </p:txBody>
          </p:sp>
        </mc:Choice>
        <mc:Fallback xmlns="">
          <p:sp>
            <p:nvSpPr>
              <p:cNvPr id="5" name="Content Placeholder 4">
                <a:extLst>
                  <a:ext uri="{FF2B5EF4-FFF2-40B4-BE49-F238E27FC236}">
                    <a16:creationId xmlns:a16="http://schemas.microsoft.com/office/drawing/2014/main" id="{D2DAAC86-7EF5-4EAC-8E03-7DD77463C45B}"/>
                  </a:ext>
                </a:extLst>
              </p:cNvPr>
              <p:cNvSpPr>
                <a:spLocks noGrp="1" noRot="1" noChangeAspect="1" noMove="1" noResize="1" noEditPoints="1" noAdjustHandles="1" noChangeArrowheads="1" noChangeShapeType="1" noTextEdit="1"/>
              </p:cNvSpPr>
              <p:nvPr>
                <p:ph sz="half" idx="2"/>
              </p:nvPr>
            </p:nvSpPr>
            <p:spPr>
              <a:xfrm>
                <a:off x="6502400" y="1447800"/>
                <a:ext cx="5080000" cy="4881468"/>
              </a:xfrm>
              <a:blipFill>
                <a:blip r:embed="rId3"/>
                <a:stretch>
                  <a:fillRect r="-239"/>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5DA4E938-EDE1-461B-B019-24F842D2D412}"/>
              </a:ext>
            </a:extLst>
          </p:cNvPr>
          <p:cNvGraphicFramePr>
            <a:graphicFrameLocks/>
          </p:cNvGraphicFramePr>
          <p:nvPr>
            <p:extLst>
              <p:ext uri="{D42A27DB-BD31-4B8C-83A1-F6EECF244321}">
                <p14:modId xmlns:p14="http://schemas.microsoft.com/office/powerpoint/2010/main" val="3048799250"/>
              </p:ext>
            </p:extLst>
          </p:nvPr>
        </p:nvGraphicFramePr>
        <p:xfrm>
          <a:off x="1651688" y="4770120"/>
          <a:ext cx="4215024" cy="1280160"/>
        </p:xfrm>
        <a:graphic>
          <a:graphicData uri="http://schemas.openxmlformats.org/drawingml/2006/table">
            <a:tbl>
              <a:tblPr firstRow="1" firstCol="1" bandRow="1">
                <a:tableStyleId>{21E4AEA4-8DFA-4A89-87EB-49C32662AFE0}</a:tableStyleId>
              </a:tblPr>
              <a:tblGrid>
                <a:gridCol w="1405008">
                  <a:extLst>
                    <a:ext uri="{9D8B030D-6E8A-4147-A177-3AD203B41FA5}">
                      <a16:colId xmlns:a16="http://schemas.microsoft.com/office/drawing/2014/main" val="861948099"/>
                    </a:ext>
                  </a:extLst>
                </a:gridCol>
                <a:gridCol w="1405008">
                  <a:extLst>
                    <a:ext uri="{9D8B030D-6E8A-4147-A177-3AD203B41FA5}">
                      <a16:colId xmlns:a16="http://schemas.microsoft.com/office/drawing/2014/main" val="1905775258"/>
                    </a:ext>
                  </a:extLst>
                </a:gridCol>
                <a:gridCol w="1405008">
                  <a:extLst>
                    <a:ext uri="{9D8B030D-6E8A-4147-A177-3AD203B41FA5}">
                      <a16:colId xmlns:a16="http://schemas.microsoft.com/office/drawing/2014/main" val="3721596041"/>
                    </a:ext>
                  </a:extLst>
                </a:gridCol>
              </a:tblGrid>
              <a:tr h="309503">
                <a:tc>
                  <a:txBody>
                    <a:bodyPr/>
                    <a:lstStyle/>
                    <a:p>
                      <a:pPr algn="ctr"/>
                      <a:endParaRPr lang="en-US" sz="1500" dirty="0"/>
                    </a:p>
                  </a:txBody>
                  <a:tcPr marL="58899" marR="58899"/>
                </a:tc>
                <a:tc gridSpan="2">
                  <a:txBody>
                    <a:bodyPr/>
                    <a:lstStyle/>
                    <a:p>
                      <a:pPr algn="ctr"/>
                      <a:r>
                        <a:rPr lang="en-US" sz="1500" dirty="0"/>
                        <a:t>Reference </a:t>
                      </a:r>
                    </a:p>
                  </a:txBody>
                  <a:tcPr marL="58899" marR="58899"/>
                </a:tc>
                <a:tc hMerge="1">
                  <a:txBody>
                    <a:bodyPr/>
                    <a:lstStyle/>
                    <a:p>
                      <a:endParaRPr lang="en-US"/>
                    </a:p>
                  </a:txBody>
                  <a:tcPr/>
                </a:tc>
                <a:extLst>
                  <a:ext uri="{0D108BD9-81ED-4DB2-BD59-A6C34878D82A}">
                    <a16:rowId xmlns:a16="http://schemas.microsoft.com/office/drawing/2014/main" val="3610709761"/>
                  </a:ext>
                </a:extLst>
              </a:tr>
              <a:tr h="309503">
                <a:tc>
                  <a:txBody>
                    <a:bodyPr/>
                    <a:lstStyle/>
                    <a:p>
                      <a:pPr algn="ctr"/>
                      <a:r>
                        <a:rPr lang="en-US" sz="1500" dirty="0"/>
                        <a:t>Predicted</a:t>
                      </a:r>
                    </a:p>
                  </a:txBody>
                  <a:tcPr marL="58899" marR="58899"/>
                </a:tc>
                <a:tc>
                  <a:txBody>
                    <a:bodyPr/>
                    <a:lstStyle/>
                    <a:p>
                      <a:pPr algn="ctr"/>
                      <a:r>
                        <a:rPr lang="en-US" sz="1500" dirty="0"/>
                        <a:t>Event</a:t>
                      </a:r>
                    </a:p>
                  </a:txBody>
                  <a:tcPr marL="58899" marR="58899"/>
                </a:tc>
                <a:tc>
                  <a:txBody>
                    <a:bodyPr/>
                    <a:lstStyle/>
                    <a:p>
                      <a:pPr algn="ctr"/>
                      <a:r>
                        <a:rPr lang="en-US" sz="1500" dirty="0"/>
                        <a:t>No Event</a:t>
                      </a:r>
                    </a:p>
                  </a:txBody>
                  <a:tcPr marL="58899" marR="58899"/>
                </a:tc>
                <a:extLst>
                  <a:ext uri="{0D108BD9-81ED-4DB2-BD59-A6C34878D82A}">
                    <a16:rowId xmlns:a16="http://schemas.microsoft.com/office/drawing/2014/main" val="255756416"/>
                  </a:ext>
                </a:extLst>
              </a:tr>
              <a:tr h="309503">
                <a:tc>
                  <a:txBody>
                    <a:bodyPr/>
                    <a:lstStyle/>
                    <a:p>
                      <a:pPr algn="ctr"/>
                      <a:r>
                        <a:rPr lang="en-US" sz="1500" dirty="0"/>
                        <a:t>Event</a:t>
                      </a:r>
                    </a:p>
                  </a:txBody>
                  <a:tcPr marL="58899" marR="58899"/>
                </a:tc>
                <a:tc>
                  <a:txBody>
                    <a:bodyPr/>
                    <a:lstStyle/>
                    <a:p>
                      <a:pPr algn="ctr"/>
                      <a:r>
                        <a:rPr lang="en-US" sz="1500" dirty="0"/>
                        <a:t>A</a:t>
                      </a:r>
                    </a:p>
                  </a:txBody>
                  <a:tcPr marL="58899" marR="58899"/>
                </a:tc>
                <a:tc>
                  <a:txBody>
                    <a:bodyPr/>
                    <a:lstStyle/>
                    <a:p>
                      <a:pPr algn="ctr"/>
                      <a:r>
                        <a:rPr lang="en-US" sz="1500" dirty="0"/>
                        <a:t>B</a:t>
                      </a:r>
                    </a:p>
                  </a:txBody>
                  <a:tcPr marL="58899" marR="58899"/>
                </a:tc>
                <a:extLst>
                  <a:ext uri="{0D108BD9-81ED-4DB2-BD59-A6C34878D82A}">
                    <a16:rowId xmlns:a16="http://schemas.microsoft.com/office/drawing/2014/main" val="3646064702"/>
                  </a:ext>
                </a:extLst>
              </a:tr>
              <a:tr h="309503">
                <a:tc>
                  <a:txBody>
                    <a:bodyPr/>
                    <a:lstStyle/>
                    <a:p>
                      <a:pPr algn="ctr"/>
                      <a:r>
                        <a:rPr lang="en-US" sz="1500" dirty="0"/>
                        <a:t>No Event</a:t>
                      </a:r>
                    </a:p>
                  </a:txBody>
                  <a:tcPr marL="58899" marR="58899"/>
                </a:tc>
                <a:tc>
                  <a:txBody>
                    <a:bodyPr/>
                    <a:lstStyle/>
                    <a:p>
                      <a:pPr algn="ctr"/>
                      <a:r>
                        <a:rPr lang="en-US" sz="1500" dirty="0"/>
                        <a:t>C</a:t>
                      </a:r>
                    </a:p>
                  </a:txBody>
                  <a:tcPr marL="58899" marR="58899"/>
                </a:tc>
                <a:tc>
                  <a:txBody>
                    <a:bodyPr/>
                    <a:lstStyle/>
                    <a:p>
                      <a:pPr algn="ctr"/>
                      <a:r>
                        <a:rPr lang="en-US" sz="1500" dirty="0"/>
                        <a:t>D</a:t>
                      </a:r>
                    </a:p>
                  </a:txBody>
                  <a:tcPr marL="58899" marR="58899"/>
                </a:tc>
                <a:extLst>
                  <a:ext uri="{0D108BD9-81ED-4DB2-BD59-A6C34878D82A}">
                    <a16:rowId xmlns:a16="http://schemas.microsoft.com/office/drawing/2014/main" val="1225386186"/>
                  </a:ext>
                </a:extLst>
              </a:tr>
            </a:tbl>
          </a:graphicData>
        </a:graphic>
      </p:graphicFrame>
    </p:spTree>
    <p:extLst>
      <p:ext uri="{BB962C8B-B14F-4D97-AF65-F5344CB8AC3E}">
        <p14:creationId xmlns:p14="http://schemas.microsoft.com/office/powerpoint/2010/main" val="187813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65D6-C960-43A4-995F-FA1446406D8D}"/>
              </a:ext>
            </a:extLst>
          </p:cNvPr>
          <p:cNvSpPr>
            <a:spLocks noGrp="1"/>
          </p:cNvSpPr>
          <p:nvPr>
            <p:ph type="title"/>
          </p:nvPr>
        </p:nvSpPr>
        <p:spPr/>
        <p:txBody>
          <a:bodyPr/>
          <a:lstStyle/>
          <a:p>
            <a:r>
              <a:rPr lang="en-US" dirty="0"/>
              <a:t>Calculating Testing Rate</a:t>
            </a:r>
          </a:p>
        </p:txBody>
      </p:sp>
      <p:sp>
        <p:nvSpPr>
          <p:cNvPr id="3" name="Content Placeholder 2">
            <a:extLst>
              <a:ext uri="{FF2B5EF4-FFF2-40B4-BE49-F238E27FC236}">
                <a16:creationId xmlns:a16="http://schemas.microsoft.com/office/drawing/2014/main" id="{E8E150E0-10EB-4078-A7ED-615B683CEC95}"/>
              </a:ext>
            </a:extLst>
          </p:cNvPr>
          <p:cNvSpPr>
            <a:spLocks noGrp="1"/>
          </p:cNvSpPr>
          <p:nvPr>
            <p:ph idx="1"/>
          </p:nvPr>
        </p:nvSpPr>
        <p:spPr>
          <a:xfrm>
            <a:off x="1219200" y="1447800"/>
            <a:ext cx="10363200" cy="5168898"/>
          </a:xfrm>
        </p:spPr>
        <p:txBody>
          <a:bodyPr/>
          <a:lstStyle/>
          <a:p>
            <a:pPr lvl="0" indent="0">
              <a:buNone/>
            </a:pPr>
            <a:r>
              <a:rPr lang="en-US" dirty="0">
                <a:latin typeface="Courier"/>
              </a:rPr>
              <a:t>probs</a:t>
            </a:r>
            <a:r>
              <a:rPr lang="en-US" dirty="0">
                <a:solidFill>
                  <a:srgbClr val="007020"/>
                </a:solidFill>
                <a:latin typeface="Courier"/>
              </a:rPr>
              <a:t>&lt;-</a:t>
            </a:r>
            <a:r>
              <a:rPr lang="en-US" dirty="0">
                <a:solidFill>
                  <a:srgbClr val="06287E"/>
                </a:solidFill>
                <a:latin typeface="Courier"/>
              </a:rPr>
              <a:t>predict</a:t>
            </a:r>
            <a:r>
              <a:rPr lang="en-US" dirty="0">
                <a:latin typeface="Courier"/>
              </a:rPr>
              <a:t>(</a:t>
            </a:r>
            <a:r>
              <a:rPr lang="en-US" dirty="0" err="1">
                <a:latin typeface="Courier"/>
              </a:rPr>
              <a:t>logisticreg</a:t>
            </a:r>
            <a:r>
              <a:rPr lang="en-US" dirty="0">
                <a:latin typeface="Courier"/>
              </a:rPr>
              <a:t>, test, </a:t>
            </a:r>
            <a:r>
              <a:rPr lang="en-US" dirty="0">
                <a:solidFill>
                  <a:srgbClr val="7D9029"/>
                </a:solidFill>
                <a:latin typeface="Courier"/>
              </a:rPr>
              <a:t>type=</a:t>
            </a:r>
            <a:r>
              <a:rPr lang="en-US" dirty="0">
                <a:solidFill>
                  <a:srgbClr val="4070A0"/>
                </a:solidFill>
                <a:latin typeface="Courier"/>
              </a:rPr>
              <a:t>"response"</a:t>
            </a:r>
            <a:r>
              <a:rPr lang="en-US" dirty="0">
                <a:latin typeface="Courier"/>
              </a:rPr>
              <a:t>)</a:t>
            </a:r>
            <a:br>
              <a:rPr lang="en-US" dirty="0"/>
            </a:br>
            <a:r>
              <a:rPr lang="en-US" dirty="0" err="1">
                <a:latin typeface="Courier"/>
              </a:rPr>
              <a:t>pred</a:t>
            </a:r>
            <a:r>
              <a:rPr lang="en-US" dirty="0">
                <a:solidFill>
                  <a:srgbClr val="007020"/>
                </a:solidFill>
                <a:latin typeface="Courier"/>
              </a:rPr>
              <a:t>&lt;-</a:t>
            </a:r>
            <a:r>
              <a:rPr lang="en-US" dirty="0" err="1">
                <a:solidFill>
                  <a:srgbClr val="06287E"/>
                </a:solidFill>
                <a:latin typeface="Courier"/>
              </a:rPr>
              <a:t>ifelse</a:t>
            </a:r>
            <a:r>
              <a:rPr lang="en-US" dirty="0">
                <a:latin typeface="Courier"/>
              </a:rPr>
              <a:t>(probs</a:t>
            </a:r>
            <a:r>
              <a:rPr lang="en-US" dirty="0">
                <a:solidFill>
                  <a:srgbClr val="4070A0"/>
                </a:solidFill>
                <a:latin typeface="Courier"/>
              </a:rPr>
              <a:t>&gt;</a:t>
            </a:r>
            <a:r>
              <a:rPr lang="en-US" dirty="0">
                <a:latin typeface="Courier"/>
              </a:rPr>
              <a:t>.</a:t>
            </a:r>
            <a:r>
              <a:rPr lang="en-US" dirty="0">
                <a:solidFill>
                  <a:srgbClr val="40A070"/>
                </a:solidFill>
                <a:latin typeface="Courier"/>
              </a:rPr>
              <a:t>5</a:t>
            </a:r>
            <a:r>
              <a:rPr lang="en-US" dirty="0">
                <a:latin typeface="Courier"/>
              </a:rPr>
              <a:t>, </a:t>
            </a:r>
            <a:r>
              <a:rPr lang="en-US" dirty="0">
                <a:solidFill>
                  <a:srgbClr val="4070A0"/>
                </a:solidFill>
                <a:latin typeface="Courier"/>
              </a:rPr>
              <a:t>"Yes"</a:t>
            </a:r>
            <a:r>
              <a:rPr lang="en-US" dirty="0">
                <a:latin typeface="Courier"/>
              </a:rPr>
              <a:t>, </a:t>
            </a:r>
            <a:r>
              <a:rPr lang="en-US" dirty="0">
                <a:solidFill>
                  <a:srgbClr val="4070A0"/>
                </a:solidFill>
                <a:latin typeface="Courier"/>
              </a:rPr>
              <a:t>"No"</a:t>
            </a:r>
            <a:r>
              <a:rPr lang="en-US" dirty="0">
                <a:latin typeface="Courier"/>
              </a:rPr>
              <a:t>)</a:t>
            </a:r>
            <a:br>
              <a:rPr lang="en-US" dirty="0"/>
            </a:br>
            <a:r>
              <a:rPr lang="en-US" dirty="0">
                <a:solidFill>
                  <a:srgbClr val="06287E"/>
                </a:solidFill>
                <a:latin typeface="Courier"/>
              </a:rPr>
              <a:t>table</a:t>
            </a:r>
            <a:r>
              <a:rPr lang="en-US" dirty="0">
                <a:latin typeface="Courier"/>
              </a:rPr>
              <a:t>(</a:t>
            </a:r>
            <a:r>
              <a:rPr lang="en-US" dirty="0" err="1">
                <a:latin typeface="Courier"/>
              </a:rPr>
              <a:t>pred</a:t>
            </a:r>
            <a:r>
              <a:rPr lang="en-US" dirty="0">
                <a:latin typeface="Courier"/>
              </a:rPr>
              <a:t>, </a:t>
            </a:r>
            <a:r>
              <a:rPr lang="en-US" dirty="0" err="1">
                <a:latin typeface="Courier"/>
              </a:rPr>
              <a:t>test</a:t>
            </a:r>
            <a:r>
              <a:rPr lang="en-US" dirty="0" err="1">
                <a:solidFill>
                  <a:srgbClr val="4070A0"/>
                </a:solidFill>
                <a:latin typeface="Courier"/>
              </a:rPr>
              <a:t>$</a:t>
            </a:r>
            <a:r>
              <a:rPr lang="en-US" dirty="0" err="1">
                <a:latin typeface="Courier"/>
              </a:rPr>
              <a:t>default</a:t>
            </a:r>
            <a:r>
              <a:rPr lang="en-US" dirty="0">
                <a:latin typeface="Courier"/>
              </a:rPr>
              <a:t>)</a:t>
            </a:r>
          </a:p>
          <a:p>
            <a:pPr lvl="0" indent="0">
              <a:buNone/>
            </a:pPr>
            <a:r>
              <a:rPr lang="en-US" dirty="0">
                <a:latin typeface="Courier"/>
              </a:rPr>
              <a:t>##      
## </a:t>
            </a:r>
            <a:r>
              <a:rPr lang="en-US" dirty="0" err="1">
                <a:latin typeface="Courier"/>
              </a:rPr>
              <a:t>pred</a:t>
            </a:r>
            <a:r>
              <a:rPr lang="en-US" dirty="0">
                <a:latin typeface="Courier"/>
              </a:rPr>
              <a:t>    No  Yes
##   No  1927   52
##   Yes    6   14</a:t>
            </a:r>
          </a:p>
          <a:p>
            <a:pPr lvl="0" indent="0">
              <a:buNone/>
            </a:pPr>
            <a:r>
              <a:rPr lang="en-US" dirty="0">
                <a:solidFill>
                  <a:srgbClr val="06287E"/>
                </a:solidFill>
                <a:latin typeface="Courier"/>
              </a:rPr>
              <a:t>mean</a:t>
            </a:r>
            <a:r>
              <a:rPr lang="en-US" dirty="0">
                <a:latin typeface="Courier"/>
              </a:rPr>
              <a:t>(</a:t>
            </a:r>
            <a:r>
              <a:rPr lang="en-US" dirty="0" err="1">
                <a:latin typeface="Courier"/>
              </a:rPr>
              <a:t>pred</a:t>
            </a:r>
            <a:r>
              <a:rPr lang="en-US" dirty="0">
                <a:solidFill>
                  <a:srgbClr val="4070A0"/>
                </a:solidFill>
                <a:latin typeface="Courier"/>
              </a:rPr>
              <a:t>!=</a:t>
            </a:r>
            <a:r>
              <a:rPr lang="en-US" dirty="0" err="1">
                <a:latin typeface="Courier"/>
              </a:rPr>
              <a:t>test</a:t>
            </a:r>
            <a:r>
              <a:rPr lang="en-US" dirty="0" err="1">
                <a:solidFill>
                  <a:srgbClr val="4070A0"/>
                </a:solidFill>
                <a:latin typeface="Courier"/>
              </a:rPr>
              <a:t>$</a:t>
            </a:r>
            <a:r>
              <a:rPr lang="en-US" dirty="0" err="1">
                <a:latin typeface="Courier"/>
              </a:rPr>
              <a:t>default</a:t>
            </a:r>
            <a:r>
              <a:rPr lang="en-US" dirty="0">
                <a:latin typeface="Courier"/>
              </a:rPr>
              <a:t>) </a:t>
            </a:r>
            <a:r>
              <a:rPr lang="en-US" i="1" dirty="0">
                <a:solidFill>
                  <a:srgbClr val="BA2121"/>
                </a:solidFill>
                <a:latin typeface="Courier"/>
              </a:rPr>
              <a:t>##testing error rate</a:t>
            </a:r>
          </a:p>
          <a:p>
            <a:pPr lvl="0" indent="0">
              <a:buNone/>
            </a:pPr>
            <a:r>
              <a:rPr lang="en-US" dirty="0">
                <a:latin typeface="Courier"/>
              </a:rPr>
              <a:t>## [1] 0.02901451</a:t>
            </a:r>
          </a:p>
          <a:p>
            <a:pPr lvl="0" indent="0">
              <a:buNone/>
            </a:pPr>
            <a:r>
              <a:rPr lang="en-US" dirty="0">
                <a:latin typeface="Courier"/>
              </a:rPr>
              <a:t>(</a:t>
            </a:r>
            <a:r>
              <a:rPr lang="en-US" dirty="0">
                <a:solidFill>
                  <a:srgbClr val="40A070"/>
                </a:solidFill>
                <a:latin typeface="Courier"/>
              </a:rPr>
              <a:t>6</a:t>
            </a:r>
            <a:r>
              <a:rPr lang="en-US" dirty="0">
                <a:solidFill>
                  <a:srgbClr val="4070A0"/>
                </a:solidFill>
                <a:latin typeface="Courier"/>
              </a:rPr>
              <a:t>+</a:t>
            </a:r>
            <a:r>
              <a:rPr lang="en-US" dirty="0">
                <a:solidFill>
                  <a:srgbClr val="40A070"/>
                </a:solidFill>
                <a:latin typeface="Courier"/>
              </a:rPr>
              <a:t>52</a:t>
            </a:r>
            <a:r>
              <a:rPr lang="en-US" dirty="0">
                <a:latin typeface="Courier"/>
              </a:rPr>
              <a:t>)</a:t>
            </a:r>
            <a:r>
              <a:rPr lang="en-US" dirty="0">
                <a:solidFill>
                  <a:srgbClr val="4070A0"/>
                </a:solidFill>
                <a:latin typeface="Courier"/>
              </a:rPr>
              <a:t>/</a:t>
            </a:r>
            <a:r>
              <a:rPr lang="en-US" dirty="0">
                <a:solidFill>
                  <a:srgbClr val="40A070"/>
                </a:solidFill>
                <a:latin typeface="Courier"/>
              </a:rPr>
              <a:t>1999</a:t>
            </a:r>
          </a:p>
          <a:p>
            <a:pPr lvl="0" indent="0">
              <a:buNone/>
            </a:pPr>
            <a:r>
              <a:rPr lang="en-US" dirty="0">
                <a:latin typeface="Courier"/>
              </a:rPr>
              <a:t>## [1] 0.02901451</a:t>
            </a:r>
          </a:p>
          <a:p>
            <a:pPr lvl="0" indent="0">
              <a:buNone/>
            </a:pPr>
            <a:r>
              <a:rPr lang="en-US" dirty="0">
                <a:solidFill>
                  <a:srgbClr val="06287E"/>
                </a:solidFill>
                <a:latin typeface="Courier"/>
              </a:rPr>
              <a:t>mean</a:t>
            </a:r>
            <a:r>
              <a:rPr lang="en-US" dirty="0">
                <a:latin typeface="Courier"/>
              </a:rPr>
              <a:t>(</a:t>
            </a:r>
            <a:r>
              <a:rPr lang="en-US" dirty="0" err="1">
                <a:latin typeface="Courier"/>
              </a:rPr>
              <a:t>pred</a:t>
            </a:r>
            <a:r>
              <a:rPr lang="en-US" dirty="0">
                <a:solidFill>
                  <a:srgbClr val="4070A0"/>
                </a:solidFill>
                <a:latin typeface="Courier"/>
              </a:rPr>
              <a:t>==</a:t>
            </a:r>
            <a:r>
              <a:rPr lang="en-US" dirty="0" err="1">
                <a:latin typeface="Courier"/>
              </a:rPr>
              <a:t>test</a:t>
            </a:r>
            <a:r>
              <a:rPr lang="en-US" dirty="0" err="1">
                <a:solidFill>
                  <a:srgbClr val="4070A0"/>
                </a:solidFill>
                <a:latin typeface="Courier"/>
              </a:rPr>
              <a:t>$</a:t>
            </a:r>
            <a:r>
              <a:rPr lang="en-US" dirty="0" err="1">
                <a:latin typeface="Courier"/>
              </a:rPr>
              <a:t>default</a:t>
            </a:r>
            <a:r>
              <a:rPr lang="en-US" dirty="0">
                <a:latin typeface="Courier"/>
              </a:rPr>
              <a:t>)</a:t>
            </a:r>
          </a:p>
          <a:p>
            <a:pPr lvl="0" indent="0">
              <a:buNone/>
            </a:pPr>
            <a:r>
              <a:rPr lang="en-US" dirty="0">
                <a:latin typeface="Courier"/>
              </a:rPr>
              <a:t>## [1] 0.9709855</a:t>
            </a:r>
            <a:endParaRPr lang="en-US" dirty="0"/>
          </a:p>
        </p:txBody>
      </p:sp>
    </p:spTree>
    <p:extLst>
      <p:ext uri="{BB962C8B-B14F-4D97-AF65-F5344CB8AC3E}">
        <p14:creationId xmlns:p14="http://schemas.microsoft.com/office/powerpoint/2010/main" val="224745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8D88E-D80A-4C51-A5D4-F0E7151813A7}"/>
              </a:ext>
            </a:extLst>
          </p:cNvPr>
          <p:cNvSpPr>
            <a:spLocks noGrp="1"/>
          </p:cNvSpPr>
          <p:nvPr>
            <p:ph type="title"/>
          </p:nvPr>
        </p:nvSpPr>
        <p:spPr/>
        <p:txBody>
          <a:bodyPr/>
          <a:lstStyle/>
          <a:p>
            <a:r>
              <a:rPr lang="en-US" dirty="0"/>
              <a:t>Including More than 1 Predictor</a:t>
            </a:r>
          </a:p>
        </p:txBody>
      </p:sp>
      <p:sp>
        <p:nvSpPr>
          <p:cNvPr id="5" name="Content Placeholder 4">
            <a:extLst>
              <a:ext uri="{FF2B5EF4-FFF2-40B4-BE49-F238E27FC236}">
                <a16:creationId xmlns:a16="http://schemas.microsoft.com/office/drawing/2014/main" id="{E11DC91F-5053-454D-A7D3-AF6209986CCC}"/>
              </a:ext>
            </a:extLst>
          </p:cNvPr>
          <p:cNvSpPr>
            <a:spLocks noGrp="1"/>
          </p:cNvSpPr>
          <p:nvPr>
            <p:ph sz="half" idx="1"/>
          </p:nvPr>
        </p:nvSpPr>
        <p:spPr>
          <a:xfrm>
            <a:off x="444499" y="1447800"/>
            <a:ext cx="6981911" cy="5261919"/>
          </a:xfrm>
        </p:spPr>
        <p:txBody>
          <a:bodyPr/>
          <a:lstStyle/>
          <a:p>
            <a:pPr lvl="0" indent="0">
              <a:buNone/>
            </a:pPr>
            <a:r>
              <a:rPr lang="en-US" sz="1200" dirty="0" err="1">
                <a:latin typeface="Courier"/>
              </a:rPr>
              <a:t>multilogistic</a:t>
            </a:r>
            <a:r>
              <a:rPr lang="en-US" sz="1200" dirty="0">
                <a:solidFill>
                  <a:srgbClr val="007020"/>
                </a:solidFill>
                <a:latin typeface="Courier"/>
              </a:rPr>
              <a:t>&lt;-</a:t>
            </a:r>
            <a:r>
              <a:rPr lang="en-US" sz="1200" dirty="0" err="1">
                <a:solidFill>
                  <a:srgbClr val="06287E"/>
                </a:solidFill>
                <a:latin typeface="Courier"/>
              </a:rPr>
              <a:t>glm</a:t>
            </a:r>
            <a:r>
              <a:rPr lang="en-US" sz="1200" dirty="0">
                <a:latin typeface="Courier"/>
              </a:rPr>
              <a:t>(default</a:t>
            </a:r>
            <a:r>
              <a:rPr lang="en-US" sz="1200" dirty="0">
                <a:solidFill>
                  <a:srgbClr val="4070A0"/>
                </a:solidFill>
                <a:latin typeface="Courier"/>
              </a:rPr>
              <a:t>~</a:t>
            </a:r>
            <a:r>
              <a:rPr lang="en-US" sz="1200" dirty="0">
                <a:latin typeface="Courier"/>
              </a:rPr>
              <a:t>.</a:t>
            </a:r>
            <a:r>
              <a:rPr lang="en-US" sz="1200" dirty="0">
                <a:solidFill>
                  <a:srgbClr val="4070A0"/>
                </a:solidFill>
                <a:latin typeface="Courier"/>
              </a:rPr>
              <a:t>-</a:t>
            </a:r>
            <a:r>
              <a:rPr lang="en-US" sz="1200" dirty="0">
                <a:latin typeface="Courier"/>
              </a:rPr>
              <a:t>income, </a:t>
            </a:r>
            <a:r>
              <a:rPr lang="en-US" sz="1200" dirty="0">
                <a:solidFill>
                  <a:srgbClr val="7D9029"/>
                </a:solidFill>
                <a:latin typeface="Courier"/>
              </a:rPr>
              <a:t>family=</a:t>
            </a:r>
            <a:r>
              <a:rPr lang="en-US" sz="1200" dirty="0">
                <a:latin typeface="Courier"/>
              </a:rPr>
              <a:t>binomial, </a:t>
            </a:r>
            <a:r>
              <a:rPr lang="en-US" sz="1200" dirty="0">
                <a:solidFill>
                  <a:srgbClr val="7D9029"/>
                </a:solidFill>
                <a:latin typeface="Courier"/>
              </a:rPr>
              <a:t>data=</a:t>
            </a:r>
            <a:r>
              <a:rPr lang="en-US" sz="1200" dirty="0">
                <a:latin typeface="Courier"/>
              </a:rPr>
              <a:t>train)</a:t>
            </a:r>
            <a:br>
              <a:rPr lang="en-US" sz="1200" dirty="0"/>
            </a:br>
            <a:r>
              <a:rPr lang="en-US" sz="1200" dirty="0">
                <a:solidFill>
                  <a:srgbClr val="06287E"/>
                </a:solidFill>
                <a:latin typeface="Courier"/>
              </a:rPr>
              <a:t>summary</a:t>
            </a:r>
            <a:r>
              <a:rPr lang="en-US" sz="1200" dirty="0">
                <a:latin typeface="Courier"/>
              </a:rPr>
              <a:t>(</a:t>
            </a:r>
            <a:r>
              <a:rPr lang="en-US" sz="1200" dirty="0" err="1">
                <a:latin typeface="Courier"/>
              </a:rPr>
              <a:t>multilogistic</a:t>
            </a:r>
            <a:r>
              <a:rPr lang="en-US" sz="1200" dirty="0">
                <a:latin typeface="Courier"/>
              </a:rPr>
              <a:t>)</a:t>
            </a:r>
          </a:p>
          <a:p>
            <a:pPr lvl="0" indent="0">
              <a:buNone/>
            </a:pPr>
            <a:r>
              <a:rPr lang="en-US" sz="1200" dirty="0">
                <a:latin typeface="Courier"/>
              </a:rPr>
              <a:t>## Call:
## </a:t>
            </a:r>
            <a:r>
              <a:rPr lang="en-US" sz="1200" dirty="0" err="1">
                <a:latin typeface="Courier"/>
              </a:rPr>
              <a:t>glm</a:t>
            </a:r>
            <a:r>
              <a:rPr lang="en-US" sz="1200" dirty="0">
                <a:latin typeface="Courier"/>
              </a:rPr>
              <a:t>(formula = default ~ . - income, family = binomial, data = train)
## 
## Deviance Residuals: 
##     Min       1Q   Median       3Q      Max  
## -2.4717  -0.1362  -0.0530  -0.0192   3.6974  
## 
## Coefficients:
##                Estimate  Std. Error z value  </a:t>
            </a:r>
            <a:r>
              <a:rPr lang="en-US" sz="1200" dirty="0" err="1">
                <a:latin typeface="Courier"/>
              </a:rPr>
              <a:t>Pr</a:t>
            </a:r>
            <a:r>
              <a:rPr lang="en-US" sz="1200" dirty="0">
                <a:latin typeface="Courier"/>
              </a:rPr>
              <a:t>(&gt;|z|)    
## (Intercept) -10.8959459   0.4191105 -25.998   &lt; 2e-16 ***
## </a:t>
            </a:r>
            <a:r>
              <a:rPr lang="en-US" sz="1200" dirty="0" err="1">
                <a:latin typeface="Courier"/>
              </a:rPr>
              <a:t>studentYes</a:t>
            </a:r>
            <a:r>
              <a:rPr lang="en-US" sz="1200" dirty="0">
                <a:latin typeface="Courier"/>
              </a:rPr>
              <a:t>   -0.7096734   0.1673412  -4.241 0.0000223 ***
## balance       0.0058144   0.0002619  22.198   &lt; 2e-16 ***
## ---
## </a:t>
            </a:r>
            <a:r>
              <a:rPr lang="en-US" sz="1200" dirty="0" err="1">
                <a:latin typeface="Courier"/>
              </a:rPr>
              <a:t>Signif</a:t>
            </a:r>
            <a:r>
              <a:rPr lang="en-US" sz="1200" dirty="0">
                <a:latin typeface="Courier"/>
              </a:rPr>
              <a:t>. codes:  0 '***' 0.001 '**' 0.01 '*' 0.05 '.' 0.1 ' ' 1
## 
## (Dispersion parameter for binomial family taken to be 1)
## 
##     Null deviance: 2340.6  on 8000  degrees of freedom
## Residual deviance: 1221.3  on 7998  degrees of freedom
## AIC: 1227.3
## 
## Number of Fisher Scoring iterations: 8</a:t>
            </a:r>
          </a:p>
          <a:p>
            <a:endParaRPr lang="en-US" dirty="0"/>
          </a:p>
        </p:txBody>
      </p:sp>
      <p:sp>
        <p:nvSpPr>
          <p:cNvPr id="6" name="Content Placeholder 5">
            <a:extLst>
              <a:ext uri="{FF2B5EF4-FFF2-40B4-BE49-F238E27FC236}">
                <a16:creationId xmlns:a16="http://schemas.microsoft.com/office/drawing/2014/main" id="{376E9A8B-C5FF-49C7-931C-0226C8BC59E3}"/>
              </a:ext>
            </a:extLst>
          </p:cNvPr>
          <p:cNvSpPr>
            <a:spLocks noGrp="1"/>
          </p:cNvSpPr>
          <p:nvPr>
            <p:ph sz="half" idx="2"/>
          </p:nvPr>
        </p:nvSpPr>
        <p:spPr>
          <a:xfrm>
            <a:off x="7599404" y="1447800"/>
            <a:ext cx="3982995" cy="4678363"/>
          </a:xfrm>
        </p:spPr>
        <p:txBody>
          <a:bodyPr/>
          <a:lstStyle/>
          <a:p>
            <a:pPr lvl="0" indent="0">
              <a:buNone/>
            </a:pPr>
            <a:r>
              <a:rPr lang="en-US" sz="1400" dirty="0">
                <a:solidFill>
                  <a:srgbClr val="06287E"/>
                </a:solidFill>
                <a:latin typeface="Courier"/>
              </a:rPr>
              <a:t>exp</a:t>
            </a:r>
            <a:r>
              <a:rPr lang="en-US" sz="1400" dirty="0">
                <a:latin typeface="Courier"/>
              </a:rPr>
              <a:t>(</a:t>
            </a:r>
            <a:r>
              <a:rPr lang="en-US" sz="1400" dirty="0" err="1">
                <a:solidFill>
                  <a:srgbClr val="06287E"/>
                </a:solidFill>
                <a:latin typeface="Courier"/>
              </a:rPr>
              <a:t>coef</a:t>
            </a:r>
            <a:r>
              <a:rPr lang="en-US" sz="1400" dirty="0">
                <a:latin typeface="Courier"/>
              </a:rPr>
              <a:t>(</a:t>
            </a:r>
            <a:r>
              <a:rPr lang="en-US" sz="1400" dirty="0" err="1">
                <a:latin typeface="Courier"/>
              </a:rPr>
              <a:t>multilogistic</a:t>
            </a:r>
            <a:r>
              <a:rPr lang="en-US" sz="1400" dirty="0">
                <a:latin typeface="Courier"/>
              </a:rPr>
              <a:t>))</a:t>
            </a:r>
          </a:p>
          <a:p>
            <a:pPr lvl="0" indent="0">
              <a:buNone/>
            </a:pPr>
            <a:r>
              <a:rPr lang="en-US" sz="1400" dirty="0">
                <a:latin typeface="Courier"/>
              </a:rPr>
              <a:t>##   (Intercept)    </a:t>
            </a:r>
            <a:r>
              <a:rPr lang="en-US" sz="1400" dirty="0" err="1">
                <a:latin typeface="Courier"/>
              </a:rPr>
              <a:t>studentYes</a:t>
            </a:r>
            <a:r>
              <a:rPr lang="en-US" sz="1400" dirty="0">
                <a:latin typeface="Courier"/>
              </a:rPr>
              <a:t>       balance 
## 0.00001853322 0.49180481131 1.00583131998</a:t>
            </a:r>
          </a:p>
          <a:p>
            <a:pPr lvl="0" indent="0">
              <a:buNone/>
            </a:pPr>
            <a:r>
              <a:rPr lang="en-US" sz="1400" dirty="0">
                <a:latin typeface="Courier"/>
              </a:rPr>
              <a:t>probs</a:t>
            </a:r>
            <a:r>
              <a:rPr lang="en-US" sz="1400" dirty="0">
                <a:solidFill>
                  <a:srgbClr val="007020"/>
                </a:solidFill>
                <a:latin typeface="Courier"/>
              </a:rPr>
              <a:t>&lt;-</a:t>
            </a:r>
            <a:r>
              <a:rPr lang="en-US" sz="1400" dirty="0">
                <a:solidFill>
                  <a:srgbClr val="06287E"/>
                </a:solidFill>
                <a:latin typeface="Courier"/>
              </a:rPr>
              <a:t>predict</a:t>
            </a:r>
            <a:r>
              <a:rPr lang="en-US" sz="1400" dirty="0">
                <a:latin typeface="Courier"/>
              </a:rPr>
              <a:t>(</a:t>
            </a:r>
            <a:r>
              <a:rPr lang="en-US" sz="1400" dirty="0" err="1">
                <a:latin typeface="Courier"/>
              </a:rPr>
              <a:t>multilogistic</a:t>
            </a:r>
            <a:r>
              <a:rPr lang="en-US" sz="1400" dirty="0">
                <a:latin typeface="Courier"/>
              </a:rPr>
              <a:t>, test, </a:t>
            </a:r>
            <a:r>
              <a:rPr lang="en-US" sz="1400" dirty="0">
                <a:solidFill>
                  <a:srgbClr val="7D9029"/>
                </a:solidFill>
                <a:latin typeface="Courier"/>
              </a:rPr>
              <a:t>type=</a:t>
            </a:r>
            <a:r>
              <a:rPr lang="en-US" sz="1400" dirty="0">
                <a:solidFill>
                  <a:srgbClr val="4070A0"/>
                </a:solidFill>
                <a:latin typeface="Courier"/>
              </a:rPr>
              <a:t>"response"</a:t>
            </a:r>
            <a:r>
              <a:rPr lang="en-US" sz="1400" dirty="0">
                <a:latin typeface="Courier"/>
              </a:rPr>
              <a:t>)</a:t>
            </a:r>
            <a:br>
              <a:rPr lang="en-US" sz="1400" dirty="0"/>
            </a:br>
            <a:r>
              <a:rPr lang="en-US" sz="1400" dirty="0" err="1">
                <a:latin typeface="Courier"/>
              </a:rPr>
              <a:t>pred</a:t>
            </a:r>
            <a:r>
              <a:rPr lang="en-US" sz="1400" dirty="0">
                <a:solidFill>
                  <a:srgbClr val="007020"/>
                </a:solidFill>
                <a:latin typeface="Courier"/>
              </a:rPr>
              <a:t>&lt;-</a:t>
            </a:r>
            <a:r>
              <a:rPr lang="en-US" sz="1400" dirty="0" err="1">
                <a:solidFill>
                  <a:srgbClr val="06287E"/>
                </a:solidFill>
                <a:latin typeface="Courier"/>
              </a:rPr>
              <a:t>ifelse</a:t>
            </a:r>
            <a:r>
              <a:rPr lang="en-US" sz="1400" dirty="0">
                <a:latin typeface="Courier"/>
              </a:rPr>
              <a:t>(probs</a:t>
            </a:r>
            <a:r>
              <a:rPr lang="en-US" sz="1400" dirty="0">
                <a:solidFill>
                  <a:srgbClr val="4070A0"/>
                </a:solidFill>
                <a:latin typeface="Courier"/>
              </a:rPr>
              <a:t>&gt;</a:t>
            </a:r>
            <a:r>
              <a:rPr lang="en-US" sz="1400" dirty="0">
                <a:latin typeface="Courier"/>
              </a:rPr>
              <a:t>.</a:t>
            </a:r>
            <a:r>
              <a:rPr lang="en-US" sz="1400" dirty="0">
                <a:solidFill>
                  <a:srgbClr val="40A070"/>
                </a:solidFill>
                <a:latin typeface="Courier"/>
              </a:rPr>
              <a:t>5</a:t>
            </a:r>
            <a:r>
              <a:rPr lang="en-US" sz="1400" dirty="0">
                <a:latin typeface="Courier"/>
              </a:rPr>
              <a:t>, </a:t>
            </a:r>
            <a:r>
              <a:rPr lang="en-US" sz="1400" dirty="0">
                <a:solidFill>
                  <a:srgbClr val="4070A0"/>
                </a:solidFill>
                <a:latin typeface="Courier"/>
              </a:rPr>
              <a:t>"</a:t>
            </a:r>
            <a:r>
              <a:rPr lang="en-US" sz="1400" dirty="0" err="1">
                <a:solidFill>
                  <a:srgbClr val="4070A0"/>
                </a:solidFill>
                <a:latin typeface="Courier"/>
              </a:rPr>
              <a:t>Yes"</a:t>
            </a:r>
            <a:r>
              <a:rPr lang="en-US" sz="1400" dirty="0" err="1">
                <a:latin typeface="Courier"/>
              </a:rPr>
              <a:t>,</a:t>
            </a:r>
            <a:r>
              <a:rPr lang="en-US" sz="1400" dirty="0" err="1">
                <a:solidFill>
                  <a:srgbClr val="4070A0"/>
                </a:solidFill>
                <a:latin typeface="Courier"/>
              </a:rPr>
              <a:t>"No</a:t>
            </a:r>
            <a:r>
              <a:rPr lang="en-US" sz="1400" dirty="0">
                <a:solidFill>
                  <a:srgbClr val="4070A0"/>
                </a:solidFill>
                <a:latin typeface="Courier"/>
              </a:rPr>
              <a:t>"</a:t>
            </a:r>
            <a:r>
              <a:rPr lang="en-US" sz="1400" dirty="0">
                <a:latin typeface="Courier"/>
              </a:rPr>
              <a:t>)</a:t>
            </a:r>
            <a:br>
              <a:rPr lang="en-US" sz="1400" dirty="0"/>
            </a:br>
            <a:r>
              <a:rPr lang="en-US" sz="1400" dirty="0">
                <a:solidFill>
                  <a:srgbClr val="06287E"/>
                </a:solidFill>
                <a:latin typeface="Courier"/>
              </a:rPr>
              <a:t>table</a:t>
            </a:r>
            <a:r>
              <a:rPr lang="en-US" sz="1400" dirty="0">
                <a:latin typeface="Courier"/>
              </a:rPr>
              <a:t>(</a:t>
            </a:r>
            <a:r>
              <a:rPr lang="en-US" sz="1400" dirty="0" err="1">
                <a:latin typeface="Courier"/>
              </a:rPr>
              <a:t>pred</a:t>
            </a:r>
            <a:r>
              <a:rPr lang="en-US" sz="1400" dirty="0">
                <a:latin typeface="Courier"/>
              </a:rPr>
              <a:t>, </a:t>
            </a:r>
            <a:r>
              <a:rPr lang="en-US" sz="1400" dirty="0" err="1">
                <a:latin typeface="Courier"/>
              </a:rPr>
              <a:t>test</a:t>
            </a:r>
            <a:r>
              <a:rPr lang="en-US" sz="1400" dirty="0" err="1">
                <a:solidFill>
                  <a:srgbClr val="4070A0"/>
                </a:solidFill>
                <a:latin typeface="Courier"/>
              </a:rPr>
              <a:t>$</a:t>
            </a:r>
            <a:r>
              <a:rPr lang="en-US" sz="1400" dirty="0" err="1">
                <a:latin typeface="Courier"/>
              </a:rPr>
              <a:t>default</a:t>
            </a:r>
            <a:r>
              <a:rPr lang="en-US" sz="1400" dirty="0">
                <a:latin typeface="Courier"/>
              </a:rPr>
              <a:t>)</a:t>
            </a:r>
          </a:p>
          <a:p>
            <a:pPr lvl="0" indent="0">
              <a:buNone/>
            </a:pPr>
            <a:r>
              <a:rPr lang="en-US" sz="1400" dirty="0">
                <a:latin typeface="Courier"/>
              </a:rPr>
              <a:t>##      
## </a:t>
            </a:r>
            <a:r>
              <a:rPr lang="en-US" sz="1400" dirty="0" err="1">
                <a:latin typeface="Courier"/>
              </a:rPr>
              <a:t>pred</a:t>
            </a:r>
            <a:r>
              <a:rPr lang="en-US" sz="1400" dirty="0">
                <a:latin typeface="Courier"/>
              </a:rPr>
              <a:t>    No  Yes
##   No  1928   50
##   Yes    5   16</a:t>
            </a:r>
          </a:p>
          <a:p>
            <a:pPr lvl="0" indent="0">
              <a:buNone/>
            </a:pPr>
            <a:r>
              <a:rPr lang="en-US" sz="1400" dirty="0">
                <a:solidFill>
                  <a:srgbClr val="06287E"/>
                </a:solidFill>
                <a:latin typeface="Courier"/>
              </a:rPr>
              <a:t>mean</a:t>
            </a:r>
            <a:r>
              <a:rPr lang="en-US" sz="1400" dirty="0">
                <a:latin typeface="Courier"/>
              </a:rPr>
              <a:t>(</a:t>
            </a:r>
            <a:r>
              <a:rPr lang="en-US" sz="1400" dirty="0" err="1">
                <a:latin typeface="Courier"/>
              </a:rPr>
              <a:t>pred</a:t>
            </a:r>
            <a:r>
              <a:rPr lang="en-US" sz="1400" dirty="0">
                <a:solidFill>
                  <a:srgbClr val="4070A0"/>
                </a:solidFill>
                <a:latin typeface="Courier"/>
              </a:rPr>
              <a:t>!=</a:t>
            </a:r>
            <a:r>
              <a:rPr lang="en-US" sz="1400" dirty="0" err="1">
                <a:latin typeface="Courier"/>
              </a:rPr>
              <a:t>test</a:t>
            </a:r>
            <a:r>
              <a:rPr lang="en-US" sz="1400" dirty="0" err="1">
                <a:solidFill>
                  <a:srgbClr val="4070A0"/>
                </a:solidFill>
                <a:latin typeface="Courier"/>
              </a:rPr>
              <a:t>$</a:t>
            </a:r>
            <a:r>
              <a:rPr lang="en-US" sz="1400" dirty="0" err="1">
                <a:latin typeface="Courier"/>
              </a:rPr>
              <a:t>default</a:t>
            </a:r>
            <a:r>
              <a:rPr lang="en-US" sz="1400" dirty="0">
                <a:latin typeface="Courier"/>
              </a:rPr>
              <a:t>)  </a:t>
            </a:r>
            <a:r>
              <a:rPr lang="en-US" sz="1400" i="1" dirty="0">
                <a:solidFill>
                  <a:srgbClr val="BA2121"/>
                </a:solidFill>
                <a:latin typeface="Courier"/>
              </a:rPr>
              <a:t>##testing error rate</a:t>
            </a:r>
          </a:p>
          <a:p>
            <a:pPr lvl="0" indent="0">
              <a:buNone/>
            </a:pPr>
            <a:r>
              <a:rPr lang="en-US" sz="1400" dirty="0">
                <a:latin typeface="Courier"/>
              </a:rPr>
              <a:t>## [1] 0.02751376</a:t>
            </a:r>
          </a:p>
          <a:p>
            <a:pPr lvl="0" indent="0">
              <a:buNone/>
            </a:pPr>
            <a:r>
              <a:rPr lang="en-US" sz="1400" dirty="0">
                <a:solidFill>
                  <a:srgbClr val="06287E"/>
                </a:solidFill>
                <a:latin typeface="Courier"/>
              </a:rPr>
              <a:t>mean</a:t>
            </a:r>
            <a:r>
              <a:rPr lang="en-US" sz="1400" dirty="0">
                <a:latin typeface="Courier"/>
              </a:rPr>
              <a:t>(</a:t>
            </a:r>
            <a:r>
              <a:rPr lang="en-US" sz="1400" dirty="0" err="1">
                <a:latin typeface="Courier"/>
              </a:rPr>
              <a:t>pred</a:t>
            </a:r>
            <a:r>
              <a:rPr lang="en-US" sz="1400" dirty="0">
                <a:solidFill>
                  <a:srgbClr val="4070A0"/>
                </a:solidFill>
                <a:latin typeface="Courier"/>
              </a:rPr>
              <a:t>==</a:t>
            </a:r>
            <a:r>
              <a:rPr lang="en-US" sz="1400" dirty="0" err="1">
                <a:latin typeface="Courier"/>
              </a:rPr>
              <a:t>test</a:t>
            </a:r>
            <a:r>
              <a:rPr lang="en-US" sz="1400" dirty="0" err="1">
                <a:solidFill>
                  <a:srgbClr val="4070A0"/>
                </a:solidFill>
                <a:latin typeface="Courier"/>
              </a:rPr>
              <a:t>$</a:t>
            </a:r>
            <a:r>
              <a:rPr lang="en-US" sz="1400" dirty="0" err="1">
                <a:latin typeface="Courier"/>
              </a:rPr>
              <a:t>default</a:t>
            </a:r>
            <a:r>
              <a:rPr lang="en-US" sz="1400" dirty="0">
                <a:latin typeface="Courier"/>
              </a:rPr>
              <a:t>) ##test success rate</a:t>
            </a:r>
          </a:p>
          <a:p>
            <a:pPr lvl="0" indent="0">
              <a:buNone/>
            </a:pPr>
            <a:r>
              <a:rPr lang="en-US" sz="1400" dirty="0">
                <a:latin typeface="Courier"/>
              </a:rPr>
              <a:t>## [1] 0.9724862</a:t>
            </a:r>
          </a:p>
          <a:p>
            <a:endParaRPr lang="en-US" sz="1400" dirty="0"/>
          </a:p>
        </p:txBody>
      </p:sp>
    </p:spTree>
    <p:extLst>
      <p:ext uri="{BB962C8B-B14F-4D97-AF65-F5344CB8AC3E}">
        <p14:creationId xmlns:p14="http://schemas.microsoft.com/office/powerpoint/2010/main" val="34069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DDA344-C7BC-419C-A004-4FF876EDC46F}"/>
              </a:ext>
            </a:extLst>
          </p:cNvPr>
          <p:cNvSpPr>
            <a:spLocks noGrp="1"/>
          </p:cNvSpPr>
          <p:nvPr>
            <p:ph type="title"/>
          </p:nvPr>
        </p:nvSpPr>
        <p:spPr/>
        <p:txBody>
          <a:bodyPr/>
          <a:lstStyle/>
          <a:p>
            <a:r>
              <a:rPr lang="en-US" dirty="0"/>
              <a:t>Getting New Test Error Rate</a:t>
            </a:r>
          </a:p>
        </p:txBody>
      </p:sp>
      <p:sp>
        <p:nvSpPr>
          <p:cNvPr id="6" name="Content Placeholder 5">
            <a:extLst>
              <a:ext uri="{FF2B5EF4-FFF2-40B4-BE49-F238E27FC236}">
                <a16:creationId xmlns:a16="http://schemas.microsoft.com/office/drawing/2014/main" id="{FC703373-C25F-4284-8EB3-40850B9232E8}"/>
              </a:ext>
            </a:extLst>
          </p:cNvPr>
          <p:cNvSpPr>
            <a:spLocks noGrp="1"/>
          </p:cNvSpPr>
          <p:nvPr>
            <p:ph idx="1"/>
          </p:nvPr>
        </p:nvSpPr>
        <p:spPr/>
        <p:txBody>
          <a:bodyPr/>
          <a:lstStyle/>
          <a:p>
            <a:pPr lvl="0" indent="0">
              <a:buNone/>
            </a:pPr>
            <a:r>
              <a:rPr lang="en-US" dirty="0">
                <a:latin typeface="Courier"/>
              </a:rPr>
              <a:t>probs &lt;-</a:t>
            </a:r>
            <a:r>
              <a:rPr lang="en-US" dirty="0">
                <a:solidFill>
                  <a:srgbClr val="4070A0"/>
                </a:solidFill>
                <a:latin typeface="Courier"/>
              </a:rPr>
              <a:t> </a:t>
            </a:r>
            <a:r>
              <a:rPr lang="en-US" b="1" dirty="0">
                <a:solidFill>
                  <a:srgbClr val="007020"/>
                </a:solidFill>
                <a:latin typeface="Courier"/>
              </a:rPr>
              <a:t>predict</a:t>
            </a:r>
            <a:r>
              <a:rPr lang="en-US" dirty="0">
                <a:latin typeface="Courier"/>
              </a:rPr>
              <a:t>(</a:t>
            </a:r>
            <a:r>
              <a:rPr lang="en-US" dirty="0" err="1">
                <a:latin typeface="Courier"/>
              </a:rPr>
              <a:t>multilogisticreg</a:t>
            </a:r>
            <a:r>
              <a:rPr lang="en-US" dirty="0">
                <a:latin typeface="Courier"/>
              </a:rPr>
              <a:t>, test, </a:t>
            </a:r>
            <a:r>
              <a:rPr lang="en-US" dirty="0">
                <a:solidFill>
                  <a:srgbClr val="902000"/>
                </a:solidFill>
                <a:latin typeface="Courier"/>
              </a:rPr>
              <a:t>type=</a:t>
            </a:r>
            <a:r>
              <a:rPr lang="en-US" dirty="0">
                <a:solidFill>
                  <a:srgbClr val="4070A0"/>
                </a:solidFill>
                <a:latin typeface="Courier"/>
              </a:rPr>
              <a:t>"response"</a:t>
            </a:r>
            <a:r>
              <a:rPr lang="en-US" dirty="0">
                <a:latin typeface="Courier"/>
              </a:rPr>
              <a:t>)</a:t>
            </a:r>
            <a:br>
              <a:rPr lang="en-US" dirty="0"/>
            </a:br>
            <a:r>
              <a:rPr lang="en-US" dirty="0" err="1">
                <a:latin typeface="Courier"/>
              </a:rPr>
              <a:t>pred</a:t>
            </a:r>
            <a:r>
              <a:rPr lang="en-US" dirty="0">
                <a:latin typeface="Courier"/>
              </a:rPr>
              <a:t>&lt;-</a:t>
            </a:r>
            <a:r>
              <a:rPr lang="en-US" b="1" dirty="0" err="1">
                <a:solidFill>
                  <a:srgbClr val="007020"/>
                </a:solidFill>
                <a:latin typeface="Courier"/>
              </a:rPr>
              <a:t>ifelse</a:t>
            </a:r>
            <a:r>
              <a:rPr lang="en-US" dirty="0">
                <a:latin typeface="Courier"/>
              </a:rPr>
              <a:t>(probs</a:t>
            </a:r>
            <a:r>
              <a:rPr lang="en-US" dirty="0">
                <a:solidFill>
                  <a:srgbClr val="666666"/>
                </a:solidFill>
                <a:latin typeface="Courier"/>
              </a:rPr>
              <a:t>&gt;</a:t>
            </a:r>
            <a:r>
              <a:rPr lang="en-US" dirty="0">
                <a:latin typeface="Courier"/>
              </a:rPr>
              <a:t>.</a:t>
            </a:r>
            <a:r>
              <a:rPr lang="en-US" dirty="0">
                <a:solidFill>
                  <a:srgbClr val="40A070"/>
                </a:solidFill>
                <a:latin typeface="Courier"/>
              </a:rPr>
              <a:t>5</a:t>
            </a:r>
            <a:r>
              <a:rPr lang="en-US" dirty="0">
                <a:latin typeface="Courier"/>
              </a:rPr>
              <a:t>,</a:t>
            </a:r>
            <a:r>
              <a:rPr lang="en-US" dirty="0">
                <a:solidFill>
                  <a:srgbClr val="4070A0"/>
                </a:solidFill>
                <a:latin typeface="Courier"/>
              </a:rPr>
              <a:t>"Yes"</a:t>
            </a:r>
            <a:r>
              <a:rPr lang="en-US" dirty="0">
                <a:latin typeface="Courier"/>
              </a:rPr>
              <a:t>,</a:t>
            </a:r>
            <a:r>
              <a:rPr lang="en-US" dirty="0">
                <a:solidFill>
                  <a:srgbClr val="4070A0"/>
                </a:solidFill>
                <a:latin typeface="Courier"/>
              </a:rPr>
              <a:t>"No"</a:t>
            </a:r>
            <a:r>
              <a:rPr lang="en-US" dirty="0">
                <a:latin typeface="Courier"/>
              </a:rPr>
              <a:t>)</a:t>
            </a:r>
            <a:br>
              <a:rPr lang="en-US" dirty="0"/>
            </a:br>
            <a:r>
              <a:rPr lang="en-US" b="1" dirty="0">
                <a:solidFill>
                  <a:srgbClr val="007020"/>
                </a:solidFill>
                <a:latin typeface="Courier"/>
              </a:rPr>
              <a:t>table</a:t>
            </a:r>
            <a:r>
              <a:rPr lang="en-US" dirty="0">
                <a:latin typeface="Courier"/>
              </a:rPr>
              <a:t>(</a:t>
            </a:r>
            <a:r>
              <a:rPr lang="en-US" dirty="0" err="1">
                <a:latin typeface="Courier"/>
              </a:rPr>
              <a:t>pred</a:t>
            </a:r>
            <a:r>
              <a:rPr lang="en-US" dirty="0">
                <a:latin typeface="Courier"/>
              </a:rPr>
              <a:t>, </a:t>
            </a:r>
            <a:r>
              <a:rPr lang="en-US" dirty="0" err="1">
                <a:latin typeface="Courier"/>
              </a:rPr>
              <a:t>test</a:t>
            </a:r>
            <a:r>
              <a:rPr lang="en-US" dirty="0" err="1">
                <a:solidFill>
                  <a:srgbClr val="666666"/>
                </a:solidFill>
                <a:latin typeface="Courier"/>
              </a:rPr>
              <a:t>$</a:t>
            </a:r>
            <a:r>
              <a:rPr lang="en-US" dirty="0" err="1">
                <a:latin typeface="Courier"/>
              </a:rPr>
              <a:t>default</a:t>
            </a:r>
            <a:r>
              <a:rPr lang="en-US" dirty="0">
                <a:latin typeface="Courier"/>
              </a:rPr>
              <a:t>)</a:t>
            </a:r>
          </a:p>
          <a:p>
            <a:pPr lvl="0" indent="0">
              <a:buNone/>
            </a:pPr>
            <a:r>
              <a:rPr lang="en-US" dirty="0">
                <a:latin typeface="Courier"/>
              </a:rPr>
              <a:t>##      
## </a:t>
            </a:r>
            <a:r>
              <a:rPr lang="en-US" dirty="0" err="1">
                <a:latin typeface="Courier"/>
              </a:rPr>
              <a:t>pred</a:t>
            </a:r>
            <a:r>
              <a:rPr lang="en-US" dirty="0">
                <a:latin typeface="Courier"/>
              </a:rPr>
              <a:t>   No Yes
##   No  962  23
##   Yes   4  10</a:t>
            </a:r>
          </a:p>
          <a:p>
            <a:pPr lvl="0" indent="0">
              <a:buNone/>
            </a:pPr>
            <a:r>
              <a:rPr lang="en-US" b="1" dirty="0">
                <a:solidFill>
                  <a:srgbClr val="007020"/>
                </a:solidFill>
                <a:latin typeface="Courier"/>
              </a:rPr>
              <a:t>mean</a:t>
            </a:r>
            <a:r>
              <a:rPr lang="en-US" dirty="0">
                <a:latin typeface="Courier"/>
              </a:rPr>
              <a:t>(</a:t>
            </a:r>
            <a:r>
              <a:rPr lang="en-US" dirty="0" err="1">
                <a:latin typeface="Courier"/>
              </a:rPr>
              <a:t>pred</a:t>
            </a:r>
            <a:r>
              <a:rPr lang="en-US" dirty="0">
                <a:solidFill>
                  <a:srgbClr val="666666"/>
                </a:solidFill>
                <a:latin typeface="Courier"/>
              </a:rPr>
              <a:t>!=</a:t>
            </a:r>
            <a:r>
              <a:rPr lang="en-US" dirty="0" err="1">
                <a:latin typeface="Courier"/>
              </a:rPr>
              <a:t>test</a:t>
            </a:r>
            <a:r>
              <a:rPr lang="en-US" dirty="0" err="1">
                <a:solidFill>
                  <a:srgbClr val="666666"/>
                </a:solidFill>
                <a:latin typeface="Courier"/>
              </a:rPr>
              <a:t>$</a:t>
            </a:r>
            <a:r>
              <a:rPr lang="en-US" dirty="0" err="1">
                <a:latin typeface="Courier"/>
              </a:rPr>
              <a:t>default</a:t>
            </a:r>
            <a:r>
              <a:rPr lang="en-US" dirty="0">
                <a:latin typeface="Courier"/>
              </a:rPr>
              <a:t>) </a:t>
            </a:r>
            <a:r>
              <a:rPr lang="en-US" i="1" dirty="0">
                <a:solidFill>
                  <a:srgbClr val="60A0B0"/>
                </a:solidFill>
                <a:latin typeface="Courier"/>
              </a:rPr>
              <a:t>##test error rate</a:t>
            </a:r>
          </a:p>
          <a:p>
            <a:pPr lvl="0" indent="0">
              <a:buNone/>
            </a:pPr>
            <a:r>
              <a:rPr lang="en-US" dirty="0">
                <a:latin typeface="Courier"/>
              </a:rPr>
              <a:t>## [1] 0.02702703</a:t>
            </a:r>
          </a:p>
          <a:p>
            <a:endParaRPr lang="en-US" dirty="0"/>
          </a:p>
        </p:txBody>
      </p:sp>
    </p:spTree>
    <p:extLst>
      <p:ext uri="{BB962C8B-B14F-4D97-AF65-F5344CB8AC3E}">
        <p14:creationId xmlns:p14="http://schemas.microsoft.com/office/powerpoint/2010/main" val="182802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F371-7F8F-4B1C-BF74-7504318DFB90}"/>
              </a:ext>
            </a:extLst>
          </p:cNvPr>
          <p:cNvSpPr>
            <a:spLocks noGrp="1"/>
          </p:cNvSpPr>
          <p:nvPr>
            <p:ph type="title"/>
          </p:nvPr>
        </p:nvSpPr>
        <p:spPr/>
        <p:txBody>
          <a:bodyPr/>
          <a:lstStyle/>
          <a:p>
            <a:r>
              <a:rPr lang="en-US" dirty="0"/>
              <a:t>Some Rules and Considerations for Logistic Regression</a:t>
            </a:r>
          </a:p>
        </p:txBody>
      </p:sp>
      <p:sp>
        <p:nvSpPr>
          <p:cNvPr id="3" name="Content Placeholder 2">
            <a:extLst>
              <a:ext uri="{FF2B5EF4-FFF2-40B4-BE49-F238E27FC236}">
                <a16:creationId xmlns:a16="http://schemas.microsoft.com/office/drawing/2014/main" id="{44265CA6-2E8B-4346-9723-9CB86F556DD9}"/>
              </a:ext>
            </a:extLst>
          </p:cNvPr>
          <p:cNvSpPr>
            <a:spLocks noGrp="1"/>
          </p:cNvSpPr>
          <p:nvPr>
            <p:ph idx="1"/>
          </p:nvPr>
        </p:nvSpPr>
        <p:spPr/>
        <p:txBody>
          <a:bodyPr/>
          <a:lstStyle/>
          <a:p>
            <a:r>
              <a:rPr lang="en-US" dirty="0"/>
              <a:t>Logistic regression does not make many of the assumptions of linear regression and general linear models that are based on ordinary least squares algorithms – particularly regarding linearity, normality, homoscedasticity, and measurement level.</a:t>
            </a:r>
          </a:p>
          <a:p>
            <a:r>
              <a:rPr lang="en-US" dirty="0"/>
              <a:t>A logistic regression should include a binary dependent variable. Reducing categories to satisfy this can cause a loss of information, which makes this test inferior. If that is the case, move to a different type of classification that can handle more than 2 classes. </a:t>
            </a:r>
          </a:p>
          <a:p>
            <a:r>
              <a:rPr lang="en-US" dirty="0"/>
              <a:t>Logistic regression can handle ordinal and/or nominal data as predictor variables.</a:t>
            </a:r>
          </a:p>
          <a:p>
            <a:pPr marL="257175" lvl="1" indent="0">
              <a:buNone/>
            </a:pPr>
            <a:r>
              <a:rPr lang="en-US" dirty="0"/>
              <a:t> </a:t>
            </a:r>
          </a:p>
        </p:txBody>
      </p:sp>
    </p:spTree>
    <p:extLst>
      <p:ext uri="{BB962C8B-B14F-4D97-AF65-F5344CB8AC3E}">
        <p14:creationId xmlns:p14="http://schemas.microsoft.com/office/powerpoint/2010/main" val="222289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C972-18ED-4C96-9AA7-4E8F33203FB1}"/>
              </a:ext>
            </a:extLst>
          </p:cNvPr>
          <p:cNvSpPr>
            <a:spLocks noGrp="1"/>
          </p:cNvSpPr>
          <p:nvPr>
            <p:ph type="title"/>
          </p:nvPr>
        </p:nvSpPr>
        <p:spPr/>
        <p:txBody>
          <a:bodyPr/>
          <a:lstStyle/>
          <a:p>
            <a:r>
              <a:rPr lang="en-US" dirty="0"/>
              <a:t>Assumption 1: Linearity of the Logit</a:t>
            </a:r>
          </a:p>
        </p:txBody>
      </p:sp>
      <p:sp>
        <p:nvSpPr>
          <p:cNvPr id="3" name="Content Placeholder 2">
            <a:extLst>
              <a:ext uri="{FF2B5EF4-FFF2-40B4-BE49-F238E27FC236}">
                <a16:creationId xmlns:a16="http://schemas.microsoft.com/office/drawing/2014/main" id="{AE5F505A-B7BA-42A2-9333-F650DB46F7B0}"/>
              </a:ext>
            </a:extLst>
          </p:cNvPr>
          <p:cNvSpPr>
            <a:spLocks noGrp="1"/>
          </p:cNvSpPr>
          <p:nvPr>
            <p:ph sz="half" idx="1"/>
          </p:nvPr>
        </p:nvSpPr>
        <p:spPr>
          <a:xfrm>
            <a:off x="404936" y="1447800"/>
            <a:ext cx="6910264" cy="4678363"/>
          </a:xfrm>
        </p:spPr>
        <p:txBody>
          <a:bodyPr/>
          <a:lstStyle/>
          <a:p>
            <a:r>
              <a:rPr lang="en-US" sz="1500" dirty="0"/>
              <a:t>A first assumption is linearity in the logit for any continuous independent variables (e.g., balance), meaning there should be a linear relationship between these variables and their respective logit-transformed outcomes. </a:t>
            </a:r>
          </a:p>
          <a:p>
            <a:r>
              <a:rPr lang="en-US" sz="1500" dirty="0"/>
              <a:t>It requires the independent variables are linearly related to the log-odds. </a:t>
            </a:r>
          </a:p>
          <a:p>
            <a:r>
              <a:rPr lang="en-US" sz="1500" dirty="0"/>
              <a:t>We could graph each of these pairings</a:t>
            </a:r>
          </a:p>
          <a:p>
            <a:pPr marL="257175" lvl="1" indent="0">
              <a:buNone/>
            </a:pPr>
            <a:r>
              <a:rPr lang="en-US" sz="1275" dirty="0">
                <a:solidFill>
                  <a:srgbClr val="06287E"/>
                </a:solidFill>
                <a:latin typeface="Courier"/>
              </a:rPr>
              <a:t>attach</a:t>
            </a:r>
            <a:r>
              <a:rPr lang="en-US" sz="1275" dirty="0">
                <a:latin typeface="Courier"/>
              </a:rPr>
              <a:t>(Default); </a:t>
            </a:r>
            <a:r>
              <a:rPr lang="en-US" sz="1275" dirty="0">
                <a:solidFill>
                  <a:srgbClr val="06287E"/>
                </a:solidFill>
                <a:latin typeface="Courier"/>
              </a:rPr>
              <a:t>plot</a:t>
            </a:r>
            <a:r>
              <a:rPr lang="en-US" sz="1275" dirty="0">
                <a:latin typeface="Courier"/>
              </a:rPr>
              <a:t>(balance, </a:t>
            </a:r>
            <a:r>
              <a:rPr lang="en-US" sz="1275" dirty="0">
                <a:solidFill>
                  <a:srgbClr val="06287E"/>
                </a:solidFill>
                <a:latin typeface="Courier"/>
              </a:rPr>
              <a:t>log</a:t>
            </a:r>
            <a:r>
              <a:rPr lang="en-US" sz="1275" dirty="0">
                <a:latin typeface="Courier"/>
              </a:rPr>
              <a:t>(balance))</a:t>
            </a:r>
          </a:p>
          <a:p>
            <a:r>
              <a:rPr lang="en-US" sz="1500" dirty="0"/>
              <a:t>We could create a statistical term representing the interaction between each continuous independent variable and its natural logarithm. If any of these terms is statistically significant, the assumption is violated.</a:t>
            </a:r>
          </a:p>
          <a:p>
            <a:pPr lvl="0" indent="0">
              <a:buNone/>
            </a:pPr>
            <a:r>
              <a:rPr lang="en-US" sz="1500" dirty="0">
                <a:latin typeface="Courier"/>
              </a:rPr>
              <a:t>interaction </a:t>
            </a:r>
            <a:r>
              <a:rPr lang="en-US" sz="1500" dirty="0">
                <a:solidFill>
                  <a:srgbClr val="007020"/>
                </a:solidFill>
                <a:latin typeface="Courier"/>
              </a:rPr>
              <a:t>&lt;-</a:t>
            </a:r>
            <a:r>
              <a:rPr lang="en-US" sz="1500" dirty="0">
                <a:latin typeface="Courier"/>
              </a:rPr>
              <a:t> balance</a:t>
            </a:r>
            <a:r>
              <a:rPr lang="en-US" sz="1500" dirty="0">
                <a:solidFill>
                  <a:srgbClr val="4070A0"/>
                </a:solidFill>
                <a:latin typeface="Courier"/>
              </a:rPr>
              <a:t>*</a:t>
            </a:r>
            <a:r>
              <a:rPr lang="en-US" sz="1500" dirty="0">
                <a:solidFill>
                  <a:srgbClr val="06287E"/>
                </a:solidFill>
                <a:latin typeface="Courier"/>
              </a:rPr>
              <a:t>log</a:t>
            </a:r>
            <a:r>
              <a:rPr lang="en-US" sz="1500" dirty="0">
                <a:latin typeface="Courier"/>
              </a:rPr>
              <a:t>(balance)</a:t>
            </a:r>
            <a:br>
              <a:rPr lang="en-US" sz="1500" dirty="0"/>
            </a:br>
            <a:r>
              <a:rPr lang="en-US" sz="1500" dirty="0" err="1">
                <a:latin typeface="Courier"/>
              </a:rPr>
              <a:t>multilogistic</a:t>
            </a:r>
            <a:r>
              <a:rPr lang="en-US" sz="1500" dirty="0">
                <a:solidFill>
                  <a:srgbClr val="007020"/>
                </a:solidFill>
                <a:latin typeface="Courier"/>
              </a:rPr>
              <a:t>&lt;-</a:t>
            </a:r>
            <a:r>
              <a:rPr lang="en-US" sz="1500" dirty="0" err="1">
                <a:solidFill>
                  <a:srgbClr val="06287E"/>
                </a:solidFill>
                <a:latin typeface="Courier"/>
              </a:rPr>
              <a:t>glm</a:t>
            </a:r>
            <a:r>
              <a:rPr lang="en-US" sz="1500" dirty="0">
                <a:latin typeface="Courier"/>
              </a:rPr>
              <a:t>(</a:t>
            </a:r>
            <a:r>
              <a:rPr lang="en-US" sz="1500" dirty="0" err="1">
                <a:latin typeface="Courier"/>
              </a:rPr>
              <a:t>default</a:t>
            </a:r>
            <a:r>
              <a:rPr lang="en-US" sz="1500" dirty="0" err="1">
                <a:solidFill>
                  <a:srgbClr val="4070A0"/>
                </a:solidFill>
                <a:latin typeface="Courier"/>
              </a:rPr>
              <a:t>~</a:t>
            </a:r>
            <a:r>
              <a:rPr lang="en-US" sz="1500" dirty="0" err="1">
                <a:latin typeface="Courier"/>
              </a:rPr>
              <a:t>interaction</a:t>
            </a:r>
            <a:r>
              <a:rPr lang="en-US" sz="1500" dirty="0">
                <a:latin typeface="Courier"/>
              </a:rPr>
              <a:t>, </a:t>
            </a:r>
            <a:r>
              <a:rPr lang="en-US" sz="1500" dirty="0">
                <a:solidFill>
                  <a:srgbClr val="7D9029"/>
                </a:solidFill>
                <a:latin typeface="Courier"/>
              </a:rPr>
              <a:t>family=</a:t>
            </a:r>
            <a:r>
              <a:rPr lang="en-US" sz="1500" dirty="0">
                <a:latin typeface="Courier"/>
              </a:rPr>
              <a:t>binomial, </a:t>
            </a:r>
            <a:r>
              <a:rPr lang="en-US" sz="1500" dirty="0">
                <a:solidFill>
                  <a:srgbClr val="7D9029"/>
                </a:solidFill>
                <a:latin typeface="Courier"/>
              </a:rPr>
              <a:t>data=</a:t>
            </a:r>
            <a:r>
              <a:rPr lang="en-US" sz="1500" dirty="0">
                <a:latin typeface="Courier"/>
              </a:rPr>
              <a:t>Default)</a:t>
            </a:r>
            <a:br>
              <a:rPr lang="en-US" sz="1500" dirty="0"/>
            </a:br>
            <a:r>
              <a:rPr lang="en-US" sz="1500" dirty="0">
                <a:solidFill>
                  <a:srgbClr val="06287E"/>
                </a:solidFill>
                <a:latin typeface="Courier"/>
              </a:rPr>
              <a:t>summary</a:t>
            </a:r>
            <a:r>
              <a:rPr lang="en-US" sz="1500" dirty="0">
                <a:latin typeface="Courier"/>
              </a:rPr>
              <a:t>(</a:t>
            </a:r>
            <a:r>
              <a:rPr lang="en-US" sz="1500" dirty="0" err="1">
                <a:latin typeface="Courier"/>
              </a:rPr>
              <a:t>multilogistic</a:t>
            </a:r>
            <a:r>
              <a:rPr lang="en-US" sz="1500" dirty="0">
                <a:latin typeface="Courier"/>
              </a:rPr>
              <a:t>)</a:t>
            </a:r>
          </a:p>
          <a:p>
            <a:pPr lvl="0" indent="0">
              <a:buNone/>
            </a:pPr>
            <a:r>
              <a:rPr lang="en-US" sz="1500" dirty="0">
                <a:latin typeface="Courier"/>
              </a:rPr>
              <a:t>## Coefficients:
##               Estimate Std. Error z value </a:t>
            </a:r>
            <a:r>
              <a:rPr lang="en-US" sz="1500" dirty="0" err="1">
                <a:latin typeface="Courier"/>
              </a:rPr>
              <a:t>Pr</a:t>
            </a:r>
            <a:r>
              <a:rPr lang="en-US" sz="1500" dirty="0">
                <a:latin typeface="Courier"/>
              </a:rPr>
              <a:t>(&gt;|z|)    
## (Intercept) -9.6829918  0.3186285  -30.39   &lt;2e-16 ***
## interaction  0.0006615  0.0000262   25.25   &lt;2e-16 ***
</a:t>
            </a:r>
            <a:r>
              <a:rPr lang="en-US" sz="1400" dirty="0">
                <a:latin typeface="Courier"/>
              </a:rPr>
              <a:t>
</a:t>
            </a:r>
            <a:endParaRPr lang="en-US" sz="1400" dirty="0"/>
          </a:p>
        </p:txBody>
      </p:sp>
      <p:sp>
        <p:nvSpPr>
          <p:cNvPr id="7" name="Arrow: Right 6">
            <a:extLst>
              <a:ext uri="{FF2B5EF4-FFF2-40B4-BE49-F238E27FC236}">
                <a16:creationId xmlns:a16="http://schemas.microsoft.com/office/drawing/2014/main" id="{D214A3D4-8300-468A-BAAC-520A94DB3227}"/>
              </a:ext>
            </a:extLst>
          </p:cNvPr>
          <p:cNvSpPr/>
          <p:nvPr/>
        </p:nvSpPr>
        <p:spPr>
          <a:xfrm>
            <a:off x="5556738" y="3552093"/>
            <a:ext cx="1204546" cy="29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90600905-A74A-41B6-B89E-542244FA32E3}"/>
              </a:ext>
            </a:extLst>
          </p:cNvPr>
          <p:cNvPicPr>
            <a:picLocks noGrp="1" noChangeAspect="1"/>
          </p:cNvPicPr>
          <p:nvPr>
            <p:ph sz="half" idx="2"/>
          </p:nvPr>
        </p:nvPicPr>
        <p:blipFill>
          <a:blip r:embed="rId2"/>
          <a:stretch>
            <a:fillRect/>
          </a:stretch>
        </p:blipFill>
        <p:spPr>
          <a:xfrm>
            <a:off x="7805259" y="1447799"/>
            <a:ext cx="3981806" cy="4678363"/>
          </a:xfrm>
          <a:prstGeom prst="rect">
            <a:avLst/>
          </a:prstGeom>
        </p:spPr>
      </p:pic>
    </p:spTree>
    <p:extLst>
      <p:ext uri="{BB962C8B-B14F-4D97-AF65-F5344CB8AC3E}">
        <p14:creationId xmlns:p14="http://schemas.microsoft.com/office/powerpoint/2010/main" val="246960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047C-D3B0-47F3-94A0-37A733E32055}"/>
              </a:ext>
            </a:extLst>
          </p:cNvPr>
          <p:cNvSpPr>
            <a:spLocks noGrp="1"/>
          </p:cNvSpPr>
          <p:nvPr>
            <p:ph type="title"/>
          </p:nvPr>
        </p:nvSpPr>
        <p:spPr/>
        <p:txBody>
          <a:bodyPr/>
          <a:lstStyle/>
          <a:p>
            <a:r>
              <a:rPr lang="en-US" dirty="0"/>
              <a:t>Assumption 2: Absence of Multicollinearity</a:t>
            </a:r>
          </a:p>
        </p:txBody>
      </p:sp>
      <p:sp>
        <p:nvSpPr>
          <p:cNvPr id="3" name="Content Placeholder 2">
            <a:extLst>
              <a:ext uri="{FF2B5EF4-FFF2-40B4-BE49-F238E27FC236}">
                <a16:creationId xmlns:a16="http://schemas.microsoft.com/office/drawing/2014/main" id="{94FAFBB7-61D3-48C1-B452-8152EFE65DC1}"/>
              </a:ext>
            </a:extLst>
          </p:cNvPr>
          <p:cNvSpPr>
            <a:spLocks noGrp="1"/>
          </p:cNvSpPr>
          <p:nvPr>
            <p:ph idx="1"/>
          </p:nvPr>
        </p:nvSpPr>
        <p:spPr/>
        <p:txBody>
          <a:bodyPr/>
          <a:lstStyle/>
          <a:p>
            <a:r>
              <a:rPr lang="en-US" dirty="0"/>
              <a:t>A second assumption is the absence of multicollinearity, or redundancy, among independent variables </a:t>
            </a:r>
          </a:p>
          <a:p>
            <a:endParaRPr lang="en-US" dirty="0"/>
          </a:p>
          <a:p>
            <a:r>
              <a:rPr lang="en-US" dirty="0"/>
              <a:t>Could evaluate with VIF score. </a:t>
            </a:r>
          </a:p>
          <a:p>
            <a:pPr lvl="0" indent="0">
              <a:buNone/>
            </a:pPr>
            <a:r>
              <a:rPr lang="en-US" dirty="0">
                <a:latin typeface="Courier"/>
              </a:rPr>
              <a:t>car</a:t>
            </a:r>
            <a:r>
              <a:rPr lang="en-US" dirty="0">
                <a:solidFill>
                  <a:srgbClr val="4070A0"/>
                </a:solidFill>
                <a:latin typeface="Courier"/>
              </a:rPr>
              <a:t>::</a:t>
            </a:r>
            <a:r>
              <a:rPr lang="en-US" dirty="0" err="1">
                <a:solidFill>
                  <a:srgbClr val="06287E"/>
                </a:solidFill>
                <a:latin typeface="Courier"/>
              </a:rPr>
              <a:t>vif</a:t>
            </a:r>
            <a:r>
              <a:rPr lang="en-US" dirty="0">
                <a:latin typeface="Courier"/>
              </a:rPr>
              <a:t>(</a:t>
            </a:r>
            <a:r>
              <a:rPr lang="en-US" dirty="0" err="1">
                <a:latin typeface="Courier"/>
              </a:rPr>
              <a:t>multilogistic</a:t>
            </a:r>
            <a:r>
              <a:rPr lang="en-US" dirty="0">
                <a:latin typeface="Courier"/>
              </a:rPr>
              <a:t>)</a:t>
            </a:r>
          </a:p>
          <a:p>
            <a:pPr lvl="0" indent="0">
              <a:buNone/>
            </a:pPr>
            <a:r>
              <a:rPr lang="en-US" dirty="0">
                <a:latin typeface="Courier"/>
              </a:rPr>
              <a:t>##  student  balance 
## 1.081855 1.081855</a:t>
            </a:r>
          </a:p>
        </p:txBody>
      </p:sp>
    </p:spTree>
    <p:extLst>
      <p:ext uri="{BB962C8B-B14F-4D97-AF65-F5344CB8AC3E}">
        <p14:creationId xmlns:p14="http://schemas.microsoft.com/office/powerpoint/2010/main" val="3253109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2FEF-3A40-49FF-896A-272214B0F0BF}"/>
              </a:ext>
            </a:extLst>
          </p:cNvPr>
          <p:cNvSpPr>
            <a:spLocks noGrp="1"/>
          </p:cNvSpPr>
          <p:nvPr>
            <p:ph type="title"/>
          </p:nvPr>
        </p:nvSpPr>
        <p:spPr/>
        <p:txBody>
          <a:bodyPr/>
          <a:lstStyle/>
          <a:p>
            <a:r>
              <a:rPr lang="en-US" dirty="0"/>
              <a:t>Assumption 3: Lack of Strongly Influential Outliers</a:t>
            </a:r>
          </a:p>
        </p:txBody>
      </p:sp>
      <p:sp>
        <p:nvSpPr>
          <p:cNvPr id="3" name="Content Placeholder 2">
            <a:extLst>
              <a:ext uri="{FF2B5EF4-FFF2-40B4-BE49-F238E27FC236}">
                <a16:creationId xmlns:a16="http://schemas.microsoft.com/office/drawing/2014/main" id="{C894CAFE-BE62-45E4-88DC-9AF592055CE7}"/>
              </a:ext>
            </a:extLst>
          </p:cNvPr>
          <p:cNvSpPr>
            <a:spLocks noGrp="1"/>
          </p:cNvSpPr>
          <p:nvPr>
            <p:ph sz="half" idx="1"/>
          </p:nvPr>
        </p:nvSpPr>
        <p:spPr>
          <a:xfrm>
            <a:off x="1219200" y="1464470"/>
            <a:ext cx="3305693" cy="5257606"/>
          </a:xfrm>
        </p:spPr>
        <p:txBody>
          <a:bodyPr/>
          <a:lstStyle/>
          <a:p>
            <a:r>
              <a:rPr lang="en-US" dirty="0"/>
              <a:t>A third assumption is lack of strongly influential outliers, whereby a sample member’s predicted outcome may be vastly different from his or her actual outcome.</a:t>
            </a:r>
          </a:p>
          <a:p>
            <a:pPr lvl="0"/>
            <a:r>
              <a:rPr lang="en-US" dirty="0">
                <a:solidFill>
                  <a:srgbClr val="06287E"/>
                </a:solidFill>
                <a:latin typeface="Courier"/>
              </a:rPr>
              <a:t>library</a:t>
            </a:r>
            <a:r>
              <a:rPr lang="en-US" dirty="0">
                <a:latin typeface="Courier"/>
              </a:rPr>
              <a:t>(broom)</a:t>
            </a:r>
            <a:br>
              <a:rPr lang="en-US" dirty="0"/>
            </a:br>
            <a:r>
              <a:rPr lang="en-US" dirty="0">
                <a:solidFill>
                  <a:srgbClr val="06287E"/>
                </a:solidFill>
                <a:latin typeface="Courier"/>
              </a:rPr>
              <a:t>library</a:t>
            </a:r>
            <a:r>
              <a:rPr lang="en-US" dirty="0">
                <a:latin typeface="Courier"/>
              </a:rPr>
              <a:t>(</a:t>
            </a:r>
            <a:r>
              <a:rPr lang="en-US" dirty="0" err="1">
                <a:latin typeface="Courier"/>
              </a:rPr>
              <a:t>tidyverse</a:t>
            </a:r>
            <a:r>
              <a:rPr lang="en-US" dirty="0">
                <a:latin typeface="Courier"/>
              </a:rPr>
              <a:t>)</a:t>
            </a:r>
          </a:p>
          <a:p>
            <a:pPr lvl="0"/>
            <a:endParaRPr lang="en-US" i="1" dirty="0">
              <a:solidFill>
                <a:srgbClr val="60A0B0"/>
              </a:solidFill>
              <a:latin typeface="Courier"/>
            </a:endParaRPr>
          </a:p>
          <a:p>
            <a:pPr lvl="0"/>
            <a:r>
              <a:rPr lang="en-US" i="1" dirty="0">
                <a:solidFill>
                  <a:srgbClr val="60A0B0"/>
                </a:solidFill>
                <a:latin typeface="Courier"/>
              </a:rPr>
              <a:t># Extract model results</a:t>
            </a:r>
            <a:br>
              <a:rPr lang="en-US" dirty="0"/>
            </a:br>
            <a:r>
              <a:rPr lang="en-US" dirty="0" err="1">
                <a:latin typeface="Courier"/>
              </a:rPr>
              <a:t>modelResults</a:t>
            </a:r>
            <a:r>
              <a:rPr lang="en-US" dirty="0">
                <a:latin typeface="Courier"/>
              </a:rPr>
              <a:t> </a:t>
            </a:r>
            <a:r>
              <a:rPr lang="en-US" dirty="0">
                <a:solidFill>
                  <a:srgbClr val="007020"/>
                </a:solidFill>
                <a:latin typeface="Courier"/>
              </a:rPr>
              <a:t>&lt;-</a:t>
            </a:r>
            <a:r>
              <a:rPr lang="en-US" dirty="0">
                <a:latin typeface="Courier"/>
              </a:rPr>
              <a:t> </a:t>
            </a:r>
            <a:r>
              <a:rPr lang="en-US" dirty="0">
                <a:solidFill>
                  <a:srgbClr val="06287E"/>
                </a:solidFill>
                <a:latin typeface="Courier"/>
              </a:rPr>
              <a:t>augment</a:t>
            </a:r>
            <a:r>
              <a:rPr lang="en-US" dirty="0">
                <a:latin typeface="Courier"/>
              </a:rPr>
              <a:t>(</a:t>
            </a:r>
            <a:r>
              <a:rPr lang="en-US" dirty="0" err="1">
                <a:latin typeface="Courier"/>
              </a:rPr>
              <a:t>multilogistic</a:t>
            </a:r>
            <a:r>
              <a:rPr lang="en-US" dirty="0">
                <a:latin typeface="Courier"/>
              </a:rPr>
              <a:t>) </a:t>
            </a:r>
            <a:r>
              <a:rPr lang="en-US" dirty="0">
                <a:solidFill>
                  <a:srgbClr val="4070A0"/>
                </a:solidFill>
                <a:latin typeface="Courier"/>
              </a:rPr>
              <a:t>%&gt;%</a:t>
            </a:r>
            <a:r>
              <a:rPr lang="en-US" dirty="0">
                <a:latin typeface="Courier"/>
              </a:rPr>
              <a:t> </a:t>
            </a:r>
            <a:r>
              <a:rPr lang="en-US" dirty="0">
                <a:solidFill>
                  <a:srgbClr val="06287E"/>
                </a:solidFill>
                <a:latin typeface="Courier"/>
              </a:rPr>
              <a:t>mutate</a:t>
            </a:r>
            <a:r>
              <a:rPr lang="en-US" dirty="0">
                <a:latin typeface="Courier"/>
              </a:rPr>
              <a:t>(</a:t>
            </a:r>
            <a:r>
              <a:rPr lang="en-US" dirty="0">
                <a:solidFill>
                  <a:srgbClr val="7D9029"/>
                </a:solidFill>
                <a:latin typeface="Courier"/>
              </a:rPr>
              <a:t>index =</a:t>
            </a:r>
            <a:r>
              <a:rPr lang="en-US" dirty="0">
                <a:latin typeface="Courier"/>
              </a:rPr>
              <a:t> </a:t>
            </a:r>
            <a:r>
              <a:rPr lang="en-US" dirty="0">
                <a:solidFill>
                  <a:srgbClr val="40A070"/>
                </a:solidFill>
                <a:latin typeface="Courier"/>
              </a:rPr>
              <a:t>1</a:t>
            </a:r>
            <a:r>
              <a:rPr lang="en-US" dirty="0">
                <a:solidFill>
                  <a:srgbClr val="4070A0"/>
                </a:solidFill>
                <a:latin typeface="Courier"/>
              </a:rPr>
              <a:t>:</a:t>
            </a:r>
            <a:r>
              <a:rPr lang="en-US" dirty="0">
                <a:solidFill>
                  <a:srgbClr val="06287E"/>
                </a:solidFill>
                <a:latin typeface="Courier"/>
              </a:rPr>
              <a:t>n</a:t>
            </a:r>
            <a:r>
              <a:rPr lang="en-US" dirty="0">
                <a:latin typeface="Courier"/>
              </a:rPr>
              <a:t>())</a:t>
            </a:r>
            <a:br>
              <a:rPr lang="en-US" dirty="0"/>
            </a:br>
            <a:endParaRPr lang="en-US" dirty="0">
              <a:latin typeface="Courier"/>
            </a:endParaRPr>
          </a:p>
        </p:txBody>
      </p:sp>
      <p:sp>
        <p:nvSpPr>
          <p:cNvPr id="12" name="Content Placeholder 11">
            <a:extLst>
              <a:ext uri="{FF2B5EF4-FFF2-40B4-BE49-F238E27FC236}">
                <a16:creationId xmlns:a16="http://schemas.microsoft.com/office/drawing/2014/main" id="{746E45A9-C890-400A-AB9F-F4370C7B03F5}"/>
              </a:ext>
            </a:extLst>
          </p:cNvPr>
          <p:cNvSpPr>
            <a:spLocks noGrp="1"/>
          </p:cNvSpPr>
          <p:nvPr>
            <p:ph sz="half" idx="16"/>
          </p:nvPr>
        </p:nvSpPr>
        <p:spPr>
          <a:xfrm>
            <a:off x="4747954" y="1464470"/>
            <a:ext cx="3305693" cy="786361"/>
          </a:xfrm>
        </p:spPr>
        <p:txBody>
          <a:bodyPr/>
          <a:lstStyle/>
          <a:p>
            <a:r>
              <a:rPr lang="en-US" sz="1200" dirty="0" err="1">
                <a:solidFill>
                  <a:srgbClr val="06287E"/>
                </a:solidFill>
                <a:latin typeface="Courier"/>
              </a:rPr>
              <a:t>ggplot</a:t>
            </a:r>
            <a:r>
              <a:rPr lang="en-US" sz="1200" dirty="0">
                <a:latin typeface="Courier"/>
              </a:rPr>
              <a:t>(</a:t>
            </a:r>
            <a:r>
              <a:rPr lang="en-US" sz="1200" dirty="0" err="1">
                <a:latin typeface="Courier"/>
              </a:rPr>
              <a:t>modelResults</a:t>
            </a:r>
            <a:r>
              <a:rPr lang="en-US" sz="1200" dirty="0">
                <a:latin typeface="Courier"/>
              </a:rPr>
              <a:t>, </a:t>
            </a:r>
            <a:r>
              <a:rPr lang="en-US" sz="1200" dirty="0" err="1">
                <a:solidFill>
                  <a:srgbClr val="06287E"/>
                </a:solidFill>
                <a:latin typeface="Courier"/>
              </a:rPr>
              <a:t>aes</a:t>
            </a:r>
            <a:r>
              <a:rPr lang="en-US" sz="1200" dirty="0">
                <a:latin typeface="Courier"/>
              </a:rPr>
              <a:t>(index, .</a:t>
            </a:r>
            <a:r>
              <a:rPr lang="en-US" sz="1200" dirty="0" err="1">
                <a:latin typeface="Courier"/>
              </a:rPr>
              <a:t>std.resid</a:t>
            </a:r>
            <a:r>
              <a:rPr lang="en-US" sz="1200" dirty="0">
                <a:latin typeface="Courier"/>
              </a:rPr>
              <a:t>))</a:t>
            </a:r>
            <a:r>
              <a:rPr lang="en-US" sz="1200" dirty="0">
                <a:solidFill>
                  <a:srgbClr val="4070A0"/>
                </a:solidFill>
                <a:latin typeface="Courier"/>
              </a:rPr>
              <a:t>+</a:t>
            </a:r>
            <a:r>
              <a:rPr lang="en-US" sz="1200" dirty="0" err="1">
                <a:solidFill>
                  <a:srgbClr val="06287E"/>
                </a:solidFill>
                <a:latin typeface="Courier"/>
              </a:rPr>
              <a:t>geom_point</a:t>
            </a:r>
            <a:r>
              <a:rPr lang="en-US" sz="1200" dirty="0">
                <a:latin typeface="Courier"/>
              </a:rPr>
              <a:t>(</a:t>
            </a:r>
            <a:r>
              <a:rPr lang="en-US" sz="1200" dirty="0" err="1">
                <a:solidFill>
                  <a:srgbClr val="06287E"/>
                </a:solidFill>
                <a:latin typeface="Courier"/>
              </a:rPr>
              <a:t>aes</a:t>
            </a:r>
            <a:r>
              <a:rPr lang="en-US" sz="1200" dirty="0">
                <a:latin typeface="Courier"/>
              </a:rPr>
              <a:t>(</a:t>
            </a:r>
            <a:r>
              <a:rPr lang="en-US" sz="1200" dirty="0">
                <a:solidFill>
                  <a:srgbClr val="7D9029"/>
                </a:solidFill>
                <a:latin typeface="Courier"/>
              </a:rPr>
              <a:t>color=</a:t>
            </a:r>
            <a:r>
              <a:rPr lang="en-US" sz="1200" dirty="0">
                <a:latin typeface="Courier"/>
              </a:rPr>
              <a:t>default))</a:t>
            </a:r>
            <a:endParaRPr lang="en-US" sz="1200" dirty="0"/>
          </a:p>
        </p:txBody>
      </p:sp>
      <p:sp>
        <p:nvSpPr>
          <p:cNvPr id="13" name="Content Placeholder 12">
            <a:extLst>
              <a:ext uri="{FF2B5EF4-FFF2-40B4-BE49-F238E27FC236}">
                <a16:creationId xmlns:a16="http://schemas.microsoft.com/office/drawing/2014/main" id="{E780E0A9-3096-4771-B460-33A9F5C03C0D}"/>
              </a:ext>
            </a:extLst>
          </p:cNvPr>
          <p:cNvSpPr>
            <a:spLocks noGrp="1"/>
          </p:cNvSpPr>
          <p:nvPr>
            <p:ph sz="half" idx="17"/>
          </p:nvPr>
        </p:nvSpPr>
        <p:spPr>
          <a:xfrm>
            <a:off x="8296108" y="1464470"/>
            <a:ext cx="3305693" cy="786361"/>
          </a:xfrm>
        </p:spPr>
        <p:txBody>
          <a:bodyPr/>
          <a:lstStyle/>
          <a:p>
            <a:pPr lvl="0"/>
            <a:r>
              <a:rPr lang="en-US" sz="1200" dirty="0" err="1">
                <a:solidFill>
                  <a:srgbClr val="06287E"/>
                </a:solidFill>
                <a:latin typeface="Courier"/>
              </a:rPr>
              <a:t>ggplot</a:t>
            </a:r>
            <a:r>
              <a:rPr lang="en-US" sz="1200" dirty="0">
                <a:latin typeface="Courier"/>
              </a:rPr>
              <a:t>(</a:t>
            </a:r>
            <a:r>
              <a:rPr lang="en-US" sz="1200" dirty="0" err="1">
                <a:latin typeface="Courier"/>
              </a:rPr>
              <a:t>modelResults</a:t>
            </a:r>
            <a:r>
              <a:rPr lang="en-US" sz="1200" dirty="0">
                <a:latin typeface="Courier"/>
              </a:rPr>
              <a:t>, </a:t>
            </a:r>
            <a:r>
              <a:rPr lang="en-US" sz="1200" dirty="0" err="1">
                <a:solidFill>
                  <a:srgbClr val="06287E"/>
                </a:solidFill>
                <a:latin typeface="Courier"/>
              </a:rPr>
              <a:t>aes</a:t>
            </a:r>
            <a:r>
              <a:rPr lang="en-US" sz="1200" dirty="0">
                <a:latin typeface="Courier"/>
              </a:rPr>
              <a:t>(index, .</a:t>
            </a:r>
            <a:r>
              <a:rPr lang="en-US" sz="1200" dirty="0" err="1">
                <a:latin typeface="Courier"/>
              </a:rPr>
              <a:t>cooksd</a:t>
            </a:r>
            <a:r>
              <a:rPr lang="en-US" sz="1200" dirty="0">
                <a:latin typeface="Courier"/>
              </a:rPr>
              <a:t>))</a:t>
            </a:r>
            <a:r>
              <a:rPr lang="en-US" sz="1200" dirty="0">
                <a:solidFill>
                  <a:srgbClr val="4070A0"/>
                </a:solidFill>
                <a:latin typeface="Courier"/>
              </a:rPr>
              <a:t>+</a:t>
            </a:r>
            <a:r>
              <a:rPr lang="en-US" sz="1200" dirty="0" err="1">
                <a:solidFill>
                  <a:srgbClr val="06287E"/>
                </a:solidFill>
                <a:latin typeface="Courier"/>
              </a:rPr>
              <a:t>geom_point</a:t>
            </a:r>
            <a:r>
              <a:rPr lang="en-US" sz="1200" dirty="0">
                <a:latin typeface="Courier"/>
              </a:rPr>
              <a:t>(</a:t>
            </a:r>
            <a:r>
              <a:rPr lang="en-US" sz="1200" dirty="0" err="1">
                <a:solidFill>
                  <a:srgbClr val="06287E"/>
                </a:solidFill>
                <a:latin typeface="Courier"/>
              </a:rPr>
              <a:t>aes</a:t>
            </a:r>
            <a:r>
              <a:rPr lang="en-US" sz="1200" dirty="0">
                <a:latin typeface="Courier"/>
              </a:rPr>
              <a:t>(</a:t>
            </a:r>
            <a:r>
              <a:rPr lang="en-US" sz="1200" dirty="0">
                <a:solidFill>
                  <a:srgbClr val="7D9029"/>
                </a:solidFill>
                <a:latin typeface="Courier"/>
              </a:rPr>
              <a:t>color=</a:t>
            </a:r>
            <a:r>
              <a:rPr lang="en-US" sz="1200" dirty="0">
                <a:latin typeface="Courier"/>
              </a:rPr>
              <a:t>default))</a:t>
            </a:r>
          </a:p>
        </p:txBody>
      </p:sp>
      <p:pic>
        <p:nvPicPr>
          <p:cNvPr id="11" name="Content Placeholder 10" descr="Logistic_files/figure-pptx/unnamed-chunk-5-1.png">
            <a:extLst>
              <a:ext uri="{FF2B5EF4-FFF2-40B4-BE49-F238E27FC236}">
                <a16:creationId xmlns:a16="http://schemas.microsoft.com/office/drawing/2014/main" id="{5FD6EE10-71AA-4B10-A4ED-BE03FFB775E7}"/>
              </a:ext>
            </a:extLst>
          </p:cNvPr>
          <p:cNvPicPr>
            <a:picLocks noGrp="1" noChangeAspect="1"/>
          </p:cNvPicPr>
          <p:nvPr>
            <p:ph sz="half" idx="13"/>
          </p:nvPr>
        </p:nvPicPr>
        <p:blipFill>
          <a:blip r:embed="rId2"/>
          <a:stretch>
            <a:fillRect/>
          </a:stretch>
        </p:blipFill>
        <p:spPr bwMode="auto">
          <a:xfrm>
            <a:off x="4748213" y="2839561"/>
            <a:ext cx="3305175" cy="2644140"/>
          </a:xfrm>
          <a:prstGeom prst="rect">
            <a:avLst/>
          </a:prstGeom>
          <a:noFill/>
          <a:ln w="9525">
            <a:noFill/>
            <a:headEnd/>
            <a:tailEnd/>
          </a:ln>
        </p:spPr>
      </p:pic>
      <p:pic>
        <p:nvPicPr>
          <p:cNvPr id="15" name="Content Placeholder 14" descr="Logistic_files/figure-pptx/unnamed-chunk-5-2.png">
            <a:extLst>
              <a:ext uri="{FF2B5EF4-FFF2-40B4-BE49-F238E27FC236}">
                <a16:creationId xmlns:a16="http://schemas.microsoft.com/office/drawing/2014/main" id="{4F4E60AF-8A3D-444F-A822-E7C0E89EE2EB}"/>
              </a:ext>
            </a:extLst>
          </p:cNvPr>
          <p:cNvPicPr>
            <a:picLocks noGrp="1" noChangeAspect="1"/>
          </p:cNvPicPr>
          <p:nvPr>
            <p:ph sz="half" idx="14"/>
          </p:nvPr>
        </p:nvPicPr>
        <p:blipFill>
          <a:blip r:embed="rId3"/>
          <a:stretch>
            <a:fillRect/>
          </a:stretch>
        </p:blipFill>
        <p:spPr bwMode="auto">
          <a:xfrm>
            <a:off x="8296275" y="2839561"/>
            <a:ext cx="3305175" cy="2644140"/>
          </a:xfrm>
          <a:prstGeom prst="rect">
            <a:avLst/>
          </a:prstGeom>
          <a:noFill/>
          <a:ln w="9525">
            <a:noFill/>
            <a:headEnd/>
            <a:tailEnd/>
          </a:ln>
        </p:spPr>
      </p:pic>
    </p:spTree>
    <p:extLst>
      <p:ext uri="{BB962C8B-B14F-4D97-AF65-F5344CB8AC3E}">
        <p14:creationId xmlns:p14="http://schemas.microsoft.com/office/powerpoint/2010/main" val="113583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1FD7-7DEA-476D-BC58-E2BA9DE37185}"/>
              </a:ext>
            </a:extLst>
          </p:cNvPr>
          <p:cNvSpPr>
            <a:spLocks noGrp="1"/>
          </p:cNvSpPr>
          <p:nvPr>
            <p:ph type="title"/>
          </p:nvPr>
        </p:nvSpPr>
        <p:spPr/>
        <p:txBody>
          <a:bodyPr/>
          <a:lstStyle/>
          <a:p>
            <a:r>
              <a:rPr lang="en-US" dirty="0"/>
              <a:t>Assumption 4: Independence of Errors</a:t>
            </a:r>
          </a:p>
        </p:txBody>
      </p:sp>
      <p:sp>
        <p:nvSpPr>
          <p:cNvPr id="3" name="Content Placeholder 2">
            <a:extLst>
              <a:ext uri="{FF2B5EF4-FFF2-40B4-BE49-F238E27FC236}">
                <a16:creationId xmlns:a16="http://schemas.microsoft.com/office/drawing/2014/main" id="{5A2BCE13-712A-4E16-AEC2-A15205E53236}"/>
              </a:ext>
            </a:extLst>
          </p:cNvPr>
          <p:cNvSpPr>
            <a:spLocks noGrp="1"/>
          </p:cNvSpPr>
          <p:nvPr>
            <p:ph idx="1"/>
          </p:nvPr>
        </p:nvSpPr>
        <p:spPr/>
        <p:txBody>
          <a:bodyPr/>
          <a:lstStyle/>
          <a:p>
            <a:r>
              <a:rPr lang="en-US" dirty="0"/>
              <a:t>A last assumption is independence of errors, whereby all sample group outcomes are separate from each other and there are no duplicate responses. If one’s data include repeated measures or other correlated outcomes, errors will be similarly correlated, and the assumption is violated.</a:t>
            </a:r>
          </a:p>
          <a:p>
            <a:endParaRPr lang="en-US" dirty="0"/>
          </a:p>
          <a:p>
            <a:r>
              <a:rPr lang="en-US" dirty="0"/>
              <a:t>Visual check to see if data includes repeated measures. </a:t>
            </a:r>
          </a:p>
          <a:p>
            <a:endParaRPr lang="en-US" dirty="0"/>
          </a:p>
        </p:txBody>
      </p:sp>
    </p:spTree>
    <p:extLst>
      <p:ext uri="{BB962C8B-B14F-4D97-AF65-F5344CB8AC3E}">
        <p14:creationId xmlns:p14="http://schemas.microsoft.com/office/powerpoint/2010/main" val="3794764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C9BC-2323-4245-8364-4A113BD2E041}"/>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E068886B-7308-4C8A-B4F2-20B1DCEC0248}"/>
              </a:ext>
            </a:extLst>
          </p:cNvPr>
          <p:cNvSpPr>
            <a:spLocks noGrp="1"/>
          </p:cNvSpPr>
          <p:nvPr>
            <p:ph idx="1"/>
          </p:nvPr>
        </p:nvSpPr>
        <p:spPr/>
        <p:txBody>
          <a:bodyPr/>
          <a:lstStyle/>
          <a:p>
            <a:r>
              <a:rPr lang="en-US" dirty="0"/>
              <a:t>Work through Logistic Regression Swirl</a:t>
            </a:r>
          </a:p>
        </p:txBody>
      </p:sp>
    </p:spTree>
    <p:extLst>
      <p:ext uri="{BB962C8B-B14F-4D97-AF65-F5344CB8AC3E}">
        <p14:creationId xmlns:p14="http://schemas.microsoft.com/office/powerpoint/2010/main" val="275145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4438-655D-4DEA-8F34-BCFEB44EF00D}"/>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F9E46C38-5547-490D-A0D9-32A65BFA79BA}"/>
              </a:ext>
            </a:extLst>
          </p:cNvPr>
          <p:cNvSpPr>
            <a:spLocks noGrp="1"/>
          </p:cNvSpPr>
          <p:nvPr>
            <p:ph idx="1"/>
          </p:nvPr>
        </p:nvSpPr>
        <p:spPr/>
        <p:txBody>
          <a:bodyPr/>
          <a:lstStyle/>
          <a:p>
            <a:r>
              <a:rPr lang="en-US" dirty="0"/>
              <a:t>Often we are more interested in estimating the probabilities that X belongs in each category in C. </a:t>
            </a:r>
          </a:p>
          <a:p>
            <a:r>
              <a:rPr lang="en-US" dirty="0"/>
              <a:t>For example, it is more valuable to have an estimate of the probability that an insurance claim is fraudulent than a classification fraudulent or not. </a:t>
            </a:r>
          </a:p>
        </p:txBody>
      </p:sp>
    </p:spTree>
    <p:extLst>
      <p:ext uri="{BB962C8B-B14F-4D97-AF65-F5344CB8AC3E}">
        <p14:creationId xmlns:p14="http://schemas.microsoft.com/office/powerpoint/2010/main" val="111152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293886-D9CB-488A-BF05-AACA8F7EB438}"/>
              </a:ext>
            </a:extLst>
          </p:cNvPr>
          <p:cNvSpPr>
            <a:spLocks noGrp="1"/>
          </p:cNvSpPr>
          <p:nvPr>
            <p:ph type="title"/>
          </p:nvPr>
        </p:nvSpPr>
        <p:spPr/>
        <p:txBody>
          <a:bodyPr/>
          <a:lstStyle/>
          <a:p>
            <a:r>
              <a:rPr lang="en-US" dirty="0"/>
              <a:t>An Example With Default Dataset</a:t>
            </a:r>
          </a:p>
        </p:txBody>
      </p:sp>
      <p:sp>
        <p:nvSpPr>
          <p:cNvPr id="3" name="Content Placeholder 2">
            <a:extLst>
              <a:ext uri="{FF2B5EF4-FFF2-40B4-BE49-F238E27FC236}">
                <a16:creationId xmlns:a16="http://schemas.microsoft.com/office/drawing/2014/main" id="{B375D43D-FE9A-4B2A-8B99-45EDC3C86EDC}"/>
              </a:ext>
            </a:extLst>
          </p:cNvPr>
          <p:cNvSpPr>
            <a:spLocks noGrp="1"/>
          </p:cNvSpPr>
          <p:nvPr>
            <p:ph sz="half" idx="1"/>
          </p:nvPr>
        </p:nvSpPr>
        <p:spPr>
          <a:xfrm>
            <a:off x="1219200" y="1447802"/>
            <a:ext cx="5080000" cy="4678363"/>
          </a:xfrm>
        </p:spPr>
        <p:txBody>
          <a:bodyPr/>
          <a:lstStyle/>
          <a:p>
            <a:pPr lvl="0" indent="0">
              <a:buNone/>
            </a:pPr>
            <a:r>
              <a:rPr lang="en-US" b="1" dirty="0">
                <a:solidFill>
                  <a:srgbClr val="007020"/>
                </a:solidFill>
                <a:latin typeface="Courier"/>
              </a:rPr>
              <a:t>library</a:t>
            </a:r>
            <a:r>
              <a:rPr lang="en-US" dirty="0">
                <a:latin typeface="Courier"/>
              </a:rPr>
              <a:t>(ISLR)</a:t>
            </a:r>
            <a:br>
              <a:rPr lang="en-US" dirty="0"/>
            </a:br>
            <a:r>
              <a:rPr lang="en-US" b="1" dirty="0">
                <a:solidFill>
                  <a:srgbClr val="007020"/>
                </a:solidFill>
                <a:latin typeface="Courier"/>
              </a:rPr>
              <a:t>data</a:t>
            </a:r>
            <a:r>
              <a:rPr lang="en-US" dirty="0">
                <a:latin typeface="Courier"/>
              </a:rPr>
              <a:t>(Default)</a:t>
            </a:r>
            <a:br>
              <a:rPr lang="en-US" dirty="0"/>
            </a:br>
            <a:r>
              <a:rPr lang="en-US" b="1" dirty="0">
                <a:solidFill>
                  <a:srgbClr val="007020"/>
                </a:solidFill>
                <a:latin typeface="Courier"/>
              </a:rPr>
              <a:t>str</a:t>
            </a:r>
            <a:r>
              <a:rPr lang="en-US" dirty="0">
                <a:latin typeface="Courier"/>
              </a:rPr>
              <a:t>(Default)</a:t>
            </a:r>
          </a:p>
          <a:p>
            <a:pPr lvl="0" indent="0">
              <a:buNone/>
            </a:pPr>
            <a:r>
              <a:rPr lang="en-US" dirty="0">
                <a:latin typeface="Courier"/>
              </a:rPr>
              <a:t>## '</a:t>
            </a:r>
            <a:r>
              <a:rPr lang="en-US" dirty="0" err="1">
                <a:latin typeface="Courier"/>
              </a:rPr>
              <a:t>data.frame</a:t>
            </a:r>
            <a:r>
              <a:rPr lang="en-US" dirty="0">
                <a:latin typeface="Courier"/>
              </a:rPr>
              <a:t>':    10000 obs. of  4 variables:
##  $ default: Factor w/ 2 levels "</a:t>
            </a:r>
            <a:r>
              <a:rPr lang="en-US" dirty="0" err="1">
                <a:latin typeface="Courier"/>
              </a:rPr>
              <a:t>No","Yes</a:t>
            </a:r>
            <a:r>
              <a:rPr lang="en-US" dirty="0">
                <a:latin typeface="Courier"/>
              </a:rPr>
              <a:t>": 1 1 1 1 1 1 1 1 1 1 ...
##  $ student: Factor w/ 2 levels "</a:t>
            </a:r>
            <a:r>
              <a:rPr lang="en-US" dirty="0" err="1">
                <a:latin typeface="Courier"/>
              </a:rPr>
              <a:t>No","Yes</a:t>
            </a:r>
            <a:r>
              <a:rPr lang="en-US" dirty="0">
                <a:latin typeface="Courier"/>
              </a:rPr>
              <a:t>": 1 2 1 1 1 2 1 2 1 1 ...
##  $ balance: num  730 817 1074 529 786 ...
##  $ income : num  44362 12106 31767 35704 38463 ...</a:t>
            </a:r>
          </a:p>
          <a:p>
            <a:r>
              <a:rPr lang="en-US" b="1" dirty="0">
                <a:solidFill>
                  <a:srgbClr val="007020"/>
                </a:solidFill>
                <a:latin typeface="Courier"/>
              </a:rPr>
              <a:t>library</a:t>
            </a:r>
            <a:r>
              <a:rPr lang="en-US" dirty="0">
                <a:latin typeface="Courier"/>
              </a:rPr>
              <a:t>(ggplot2)</a:t>
            </a:r>
            <a:endParaRPr lang="en-US" dirty="0"/>
          </a:p>
        </p:txBody>
      </p:sp>
      <p:pic>
        <p:nvPicPr>
          <p:cNvPr id="6" name="Content Placeholder 5" descr="Classification_files/figure-pptx/unnamed-chunk-2-1.png">
            <a:extLst>
              <a:ext uri="{FF2B5EF4-FFF2-40B4-BE49-F238E27FC236}">
                <a16:creationId xmlns:a16="http://schemas.microsoft.com/office/drawing/2014/main" id="{2EA74AC6-C3BE-41A4-A799-2B503097F260}"/>
              </a:ext>
            </a:extLst>
          </p:cNvPr>
          <p:cNvPicPr>
            <a:picLocks noGrp="1" noChangeAspect="1"/>
          </p:cNvPicPr>
          <p:nvPr>
            <p:ph sz="half" idx="2"/>
          </p:nvPr>
        </p:nvPicPr>
        <p:blipFill>
          <a:blip r:embed="rId2"/>
          <a:stretch>
            <a:fillRect/>
          </a:stretch>
        </p:blipFill>
        <p:spPr bwMode="auto">
          <a:xfrm>
            <a:off x="6756081" y="2421476"/>
            <a:ext cx="4572638" cy="3658111"/>
          </a:xfrm>
          <a:prstGeom prst="rect">
            <a:avLst/>
          </a:prstGeom>
          <a:noFill/>
          <a:ln w="9525">
            <a:noFill/>
            <a:headEnd/>
            <a:tailEnd/>
          </a:ln>
        </p:spPr>
      </p:pic>
      <p:sp>
        <p:nvSpPr>
          <p:cNvPr id="8" name="Content Placeholder 7">
            <a:extLst>
              <a:ext uri="{FF2B5EF4-FFF2-40B4-BE49-F238E27FC236}">
                <a16:creationId xmlns:a16="http://schemas.microsoft.com/office/drawing/2014/main" id="{BCBFF7FD-3166-46BC-BA91-8F3E9C2125C9}"/>
              </a:ext>
            </a:extLst>
          </p:cNvPr>
          <p:cNvSpPr>
            <a:spLocks noGrp="1"/>
          </p:cNvSpPr>
          <p:nvPr>
            <p:ph sz="half" idx="13"/>
          </p:nvPr>
        </p:nvSpPr>
        <p:spPr>
          <a:xfrm>
            <a:off x="6756080" y="1447802"/>
            <a:ext cx="4826319" cy="708544"/>
          </a:xfrm>
        </p:spPr>
        <p:txBody>
          <a:bodyPr/>
          <a:lstStyle/>
          <a:p>
            <a:pPr lvl="0"/>
            <a:r>
              <a:rPr lang="en-US" sz="1400" b="1" dirty="0" err="1">
                <a:solidFill>
                  <a:srgbClr val="007020"/>
                </a:solidFill>
                <a:latin typeface="Courier"/>
              </a:rPr>
              <a:t>ggplot</a:t>
            </a:r>
            <a:r>
              <a:rPr lang="en-US" sz="1400" dirty="0">
                <a:latin typeface="Courier"/>
              </a:rPr>
              <a:t>(Default, </a:t>
            </a:r>
            <a:r>
              <a:rPr lang="en-US" sz="1400" b="1" dirty="0" err="1">
                <a:solidFill>
                  <a:srgbClr val="007020"/>
                </a:solidFill>
                <a:latin typeface="Courier"/>
              </a:rPr>
              <a:t>aes</a:t>
            </a:r>
            <a:r>
              <a:rPr lang="en-US" sz="1400" dirty="0">
                <a:latin typeface="Courier"/>
              </a:rPr>
              <a:t>(balance, income, </a:t>
            </a:r>
            <a:r>
              <a:rPr lang="en-US" sz="1400" dirty="0">
                <a:solidFill>
                  <a:srgbClr val="902000"/>
                </a:solidFill>
                <a:latin typeface="Courier"/>
              </a:rPr>
              <a:t>group=</a:t>
            </a:r>
            <a:r>
              <a:rPr lang="en-US" sz="1400" dirty="0">
                <a:latin typeface="Courier"/>
              </a:rPr>
              <a:t>default))</a:t>
            </a:r>
            <a:r>
              <a:rPr lang="en-US" sz="1400" dirty="0">
                <a:solidFill>
                  <a:srgbClr val="666666"/>
                </a:solidFill>
                <a:latin typeface="Courier"/>
              </a:rPr>
              <a:t>+</a:t>
            </a:r>
            <a:r>
              <a:rPr lang="en-US" sz="1400" b="1" dirty="0" err="1">
                <a:solidFill>
                  <a:srgbClr val="007020"/>
                </a:solidFill>
                <a:latin typeface="Courier"/>
              </a:rPr>
              <a:t>geom_point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shape=</a:t>
            </a:r>
            <a:r>
              <a:rPr lang="en-US" sz="1400" dirty="0">
                <a:latin typeface="Courier"/>
              </a:rPr>
              <a:t>default, </a:t>
            </a:r>
            <a:r>
              <a:rPr lang="en-US" sz="1400" dirty="0">
                <a:solidFill>
                  <a:srgbClr val="902000"/>
                </a:solidFill>
                <a:latin typeface="Courier"/>
              </a:rPr>
              <a:t>color=</a:t>
            </a:r>
            <a:r>
              <a:rPr lang="en-US" sz="1400" dirty="0">
                <a:latin typeface="Courier"/>
              </a:rPr>
              <a:t>default))</a:t>
            </a:r>
          </a:p>
          <a:p>
            <a:endParaRPr lang="en-US" dirty="0"/>
          </a:p>
        </p:txBody>
      </p:sp>
    </p:spTree>
    <p:extLst>
      <p:ext uri="{BB962C8B-B14F-4D97-AF65-F5344CB8AC3E}">
        <p14:creationId xmlns:p14="http://schemas.microsoft.com/office/powerpoint/2010/main" val="1663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BFFE-BEC1-4255-87EF-AB0D15C3083D}"/>
              </a:ext>
            </a:extLst>
          </p:cNvPr>
          <p:cNvSpPr>
            <a:spLocks noGrp="1"/>
          </p:cNvSpPr>
          <p:nvPr>
            <p:ph type="title"/>
          </p:nvPr>
        </p:nvSpPr>
        <p:spPr/>
        <p:txBody>
          <a:bodyPr/>
          <a:lstStyle/>
          <a:p>
            <a:r>
              <a:rPr lang="en-US" dirty="0"/>
              <a:t>Why Not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52BB7F-7A34-4A16-90B1-197F6E83DAA4}"/>
                  </a:ext>
                </a:extLst>
              </p:cNvPr>
              <p:cNvSpPr>
                <a:spLocks noGrp="1"/>
              </p:cNvSpPr>
              <p:nvPr>
                <p:ph idx="1"/>
              </p:nvPr>
            </p:nvSpPr>
            <p:spPr/>
            <p:txBody>
              <a:bodyPr/>
              <a:lstStyle/>
              <a:p>
                <a:r>
                  <a:rPr lang="en-US" dirty="0"/>
                  <a:t>In this sequence of classes, we discuss a family of Machine Learning methods to predict a categoric response variable (here default) given one or more predictors (here balance, student and income). </a:t>
                </a:r>
              </a:p>
              <a:p>
                <a:r>
                  <a:rPr lang="en-US" dirty="0"/>
                  <a:t>Note that since default is not quantitative, the ordinary least squares methods used in linear regression are not appropriate…</a:t>
                </a:r>
              </a:p>
              <a:p>
                <a:r>
                  <a:rPr lang="en-US" dirty="0"/>
                  <a:t>Suppose that we are trying to predict the medical condition of a patient in the emergency room on the basis of her symptoms. In this simplified example, there are three possible diagnoses: stroke, drug overdose, and epileptic seizure.</a:t>
                </a:r>
              </a:p>
              <a:p>
                <a:r>
                  <a:rPr lang="en-US" dirty="0"/>
                  <a:t>We could consider using a least squares approach and encoding these values as a quantitative response variable </a:t>
                </a:r>
                <a:r>
                  <a:rPr lang="en-US" i="1" dirty="0"/>
                  <a:t>Y</a:t>
                </a:r>
                <a:r>
                  <a:rPr lang="en-US" dirty="0"/>
                  <a:t>, as follows:</a:t>
                </a:r>
              </a:p>
              <a:p>
                <a:pPr marL="0" indent="0" algn="ctr">
                  <a:buNone/>
                </a:pPr>
                <a:r>
                  <a:rPr lang="en-US" dirty="0"/>
                  <a:t>Y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𝑠𝑡𝑟𝑜𝑘𝑒</m:t>
                              </m:r>
                              <m:r>
                                <a:rPr lang="en-US" b="0" i="1" smtClean="0">
                                  <a:latin typeface="Cambria Math" panose="02040503050406030204" pitchFamily="18" charset="0"/>
                                </a:rPr>
                                <m:t>;</m:t>
                              </m:r>
                            </m:e>
                          </m:mr>
                          <m:mr>
                            <m:e>
                              <m:r>
                                <a:rPr lang="en-US" b="0" i="1" smtClean="0">
                                  <a:latin typeface="Cambria Math" panose="02040503050406030204" pitchFamily="18" charset="0"/>
                                </a:rPr>
                                <m:t>2   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𝑑𝑟𝑢𝑔</m:t>
                              </m:r>
                              <m:r>
                                <a:rPr lang="en-US" b="0" i="1" smtClean="0">
                                  <a:latin typeface="Cambria Math" panose="02040503050406030204" pitchFamily="18" charset="0"/>
                                </a:rPr>
                                <m:t> </m:t>
                              </m:r>
                              <m:r>
                                <a:rPr lang="en-US" b="0" i="1" smtClean="0">
                                  <a:latin typeface="Cambria Math" panose="02040503050406030204" pitchFamily="18" charset="0"/>
                                </a:rPr>
                                <m:t>𝑜𝑣𝑒𝑟𝑑𝑜𝑠𝑒</m:t>
                              </m:r>
                              <m:r>
                                <a:rPr lang="en-US" b="0" i="1" smtClean="0">
                                  <a:latin typeface="Cambria Math" panose="02040503050406030204" pitchFamily="18" charset="0"/>
                                </a:rPr>
                                <m:t>;</m:t>
                              </m:r>
                            </m:e>
                          </m:mr>
                          <m:mr>
                            <m:e>
                              <m:r>
                                <a:rPr lang="en-US" b="0" i="1" smtClean="0">
                                  <a:latin typeface="Cambria Math" panose="02040503050406030204" pitchFamily="18" charset="0"/>
                                </a:rPr>
                                <m:t>3   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𝑒𝑝𝑖𝑙𝑒𝑝𝑡𝑖𝑐</m:t>
                              </m:r>
                              <m:r>
                                <a:rPr lang="en-US" b="0" i="1" smtClean="0">
                                  <a:latin typeface="Cambria Math" panose="02040503050406030204" pitchFamily="18" charset="0"/>
                                </a:rPr>
                                <m:t> </m:t>
                              </m:r>
                              <m:r>
                                <a:rPr lang="en-US" b="0" i="1" smtClean="0">
                                  <a:latin typeface="Cambria Math" panose="02040503050406030204" pitchFamily="18" charset="0"/>
                                </a:rPr>
                                <m:t>𝑠𝑒𝑖𝑧𝑢𝑟𝑒</m:t>
                              </m:r>
                            </m:e>
                          </m:mr>
                        </m:m>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C52BB7F-7A34-4A16-90B1-197F6E83DAA4}"/>
                  </a:ext>
                </a:extLst>
              </p:cNvPr>
              <p:cNvSpPr>
                <a:spLocks noGrp="1" noRot="1" noChangeAspect="1" noMove="1" noResize="1" noEditPoints="1" noAdjustHandles="1" noChangeArrowheads="1" noChangeShapeType="1" noTextEdit="1"/>
              </p:cNvSpPr>
              <p:nvPr>
                <p:ph idx="1"/>
              </p:nvPr>
            </p:nvSpPr>
            <p:spPr>
              <a:blipFill>
                <a:blip r:embed="rId2"/>
                <a:stretch>
                  <a:fillRect l="-411" t="-389" r="-704"/>
                </a:stretch>
              </a:blipFill>
            </p:spPr>
            <p:txBody>
              <a:bodyPr/>
              <a:lstStyle/>
              <a:p>
                <a:r>
                  <a:rPr lang="en-US">
                    <a:noFill/>
                  </a:rPr>
                  <a:t> </a:t>
                </a:r>
              </a:p>
            </p:txBody>
          </p:sp>
        </mc:Fallback>
      </mc:AlternateContent>
    </p:spTree>
    <p:extLst>
      <p:ext uri="{BB962C8B-B14F-4D97-AF65-F5344CB8AC3E}">
        <p14:creationId xmlns:p14="http://schemas.microsoft.com/office/powerpoint/2010/main" val="120986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59AB-5A1C-49E9-BB65-957CB8CC1D70}"/>
              </a:ext>
            </a:extLst>
          </p:cNvPr>
          <p:cNvSpPr>
            <a:spLocks noGrp="1"/>
          </p:cNvSpPr>
          <p:nvPr>
            <p:ph type="title"/>
          </p:nvPr>
        </p:nvSpPr>
        <p:spPr/>
        <p:txBody>
          <a:bodyPr/>
          <a:lstStyle/>
          <a:p>
            <a:r>
              <a:rPr lang="en-US" dirty="0"/>
              <a:t>Why Not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26B2E6-46C3-4A30-A7D1-28DF0FEFF17B}"/>
                  </a:ext>
                </a:extLst>
              </p:cNvPr>
              <p:cNvSpPr>
                <a:spLocks noGrp="1"/>
              </p:cNvSpPr>
              <p:nvPr>
                <p:ph idx="1"/>
              </p:nvPr>
            </p:nvSpPr>
            <p:spPr>
              <a:xfrm>
                <a:off x="1219200" y="1447800"/>
                <a:ext cx="10363200" cy="4870938"/>
              </a:xfrm>
            </p:spPr>
            <p:txBody>
              <a:bodyPr/>
              <a:lstStyle/>
              <a:p>
                <a:r>
                  <a:rPr lang="en-US" dirty="0"/>
                  <a:t>The least squares algorithm would assume that the response variable has a numerical continuous level of measurement. That is…</a:t>
                </a:r>
              </a:p>
              <a:p>
                <a:pPr lvl="1"/>
                <a:r>
                  <a:rPr lang="en-US" dirty="0"/>
                  <a:t>stroke &lt; overdose &lt; seizure (ordinal), or </a:t>
                </a:r>
              </a:p>
              <a:p>
                <a:pPr lvl="1"/>
                <a:r>
                  <a:rPr lang="en-US" dirty="0"/>
                  <a:t>overdose –stroke = seizure -overdose (interval), or </a:t>
                </a:r>
              </a:p>
              <a:p>
                <a:pPr lvl="1"/>
                <a:r>
                  <a:rPr lang="en-US" dirty="0"/>
                  <a:t>seizure = 3 x stroke (ratio)</a:t>
                </a:r>
              </a:p>
              <a:p>
                <a:r>
                  <a:rPr lang="en-US" dirty="0"/>
                  <a:t>Using this “coding”, least squares would be used to fit a linear regression model to predict </a:t>
                </a:r>
                <a:r>
                  <a:rPr lang="en-US" i="1" dirty="0"/>
                  <a:t>Y </a:t>
                </a:r>
                <a:r>
                  <a:rPr lang="en-US" dirty="0"/>
                  <a:t>on the basis of a set of predictors </a:t>
                </a:r>
                <a:r>
                  <a:rPr lang="en-US" i="1" dirty="0"/>
                  <a:t>X</a:t>
                </a:r>
                <a:r>
                  <a:rPr lang="en-US" dirty="0"/>
                  <a:t>1</a:t>
                </a:r>
                <a:r>
                  <a:rPr lang="en-US" i="1" dirty="0"/>
                  <a:t>, . . .,</a:t>
                </a:r>
                <a:r>
                  <a:rPr lang="en-US" i="1" dirty="0" err="1"/>
                  <a:t>Xp</a:t>
                </a:r>
                <a:r>
                  <a:rPr lang="en-US" dirty="0"/>
                  <a:t>. However, there is no reason that any of these needs to be the case. Instead, one could choose an equally reasonable coding, </a:t>
                </a:r>
              </a:p>
              <a:p>
                <a:pPr marL="0" indent="0" algn="ctr">
                  <a:buNone/>
                </a:pPr>
                <a:r>
                  <a:rPr lang="en-US" dirty="0"/>
                  <a:t>Y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𝑠𝑡𝑟𝑜𝑘𝑒</m:t>
                              </m:r>
                              <m:r>
                                <a:rPr lang="en-US" i="1">
                                  <a:latin typeface="Cambria Math" panose="02040503050406030204" pitchFamily="18" charset="0"/>
                                </a:rPr>
                                <m:t>;</m:t>
                              </m:r>
                            </m:e>
                          </m:mr>
                          <m:mr>
                            <m:e>
                              <m:r>
                                <a:rPr lang="en-US" i="1">
                                  <a:latin typeface="Cambria Math" panose="02040503050406030204" pitchFamily="18" charset="0"/>
                                </a:rPr>
                                <m:t>2   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𝑑𝑟𝑢𝑔</m:t>
                              </m:r>
                              <m:r>
                                <a:rPr lang="en-US" i="1">
                                  <a:latin typeface="Cambria Math" panose="02040503050406030204" pitchFamily="18" charset="0"/>
                                </a:rPr>
                                <m:t> </m:t>
                              </m:r>
                              <m:r>
                                <a:rPr lang="en-US" i="1">
                                  <a:latin typeface="Cambria Math" panose="02040503050406030204" pitchFamily="18" charset="0"/>
                                </a:rPr>
                                <m:t>𝑜𝑣𝑒𝑟𝑑𝑜𝑠𝑒</m:t>
                              </m:r>
                              <m:r>
                                <a:rPr lang="en-US" i="1">
                                  <a:latin typeface="Cambria Math" panose="02040503050406030204" pitchFamily="18" charset="0"/>
                                </a:rPr>
                                <m:t>;</m:t>
                              </m:r>
                            </m:e>
                          </m:mr>
                          <m:mr>
                            <m:e>
                              <m:r>
                                <a:rPr lang="en-US" i="1">
                                  <a:latin typeface="Cambria Math" panose="02040503050406030204" pitchFamily="18" charset="0"/>
                                </a:rPr>
                                <m:t>3   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𝑒𝑝𝑖𝑙𝑒𝑝𝑡𝑖𝑐</m:t>
                              </m:r>
                              <m:r>
                                <a:rPr lang="en-US" i="1">
                                  <a:latin typeface="Cambria Math" panose="02040503050406030204" pitchFamily="18" charset="0"/>
                                </a:rPr>
                                <m:t> </m:t>
                              </m:r>
                              <m:r>
                                <a:rPr lang="en-US" i="1">
                                  <a:latin typeface="Cambria Math" panose="02040503050406030204" pitchFamily="18" charset="0"/>
                                </a:rPr>
                                <m:t>𝑠𝑒𝑖𝑧𝑢𝑟𝑒</m:t>
                              </m:r>
                            </m:e>
                          </m:mr>
                        </m:m>
                      </m:e>
                    </m:d>
                  </m:oMath>
                </a14:m>
                <a:endParaRPr lang="en-US" dirty="0"/>
              </a:p>
              <a:p>
                <a:r>
                  <a:rPr lang="en-US" dirty="0"/>
                  <a:t>And each of these “</a:t>
                </a:r>
                <a:r>
                  <a:rPr lang="en-US" dirty="0" err="1"/>
                  <a:t>codings</a:t>
                </a:r>
                <a:r>
                  <a:rPr lang="en-US" dirty="0"/>
                  <a:t>” would produce fundamentally different linear models that would ultimately lead to different sets of predictions on test observations.</a:t>
                </a:r>
              </a:p>
              <a:p>
                <a:endParaRPr lang="en-US" dirty="0"/>
              </a:p>
            </p:txBody>
          </p:sp>
        </mc:Choice>
        <mc:Fallback xmlns="">
          <p:sp>
            <p:nvSpPr>
              <p:cNvPr id="3" name="Content Placeholder 2">
                <a:extLst>
                  <a:ext uri="{FF2B5EF4-FFF2-40B4-BE49-F238E27FC236}">
                    <a16:creationId xmlns:a16="http://schemas.microsoft.com/office/drawing/2014/main" id="{0926B2E6-46C3-4A30-A7D1-28DF0FEFF17B}"/>
                  </a:ext>
                </a:extLst>
              </p:cNvPr>
              <p:cNvSpPr>
                <a:spLocks noGrp="1" noRot="1" noChangeAspect="1" noMove="1" noResize="1" noEditPoints="1" noAdjustHandles="1" noChangeArrowheads="1" noChangeShapeType="1" noTextEdit="1"/>
              </p:cNvSpPr>
              <p:nvPr>
                <p:ph idx="1"/>
              </p:nvPr>
            </p:nvSpPr>
            <p:spPr>
              <a:xfrm>
                <a:off x="1219200" y="1447800"/>
                <a:ext cx="10363200" cy="4870938"/>
              </a:xfrm>
              <a:blipFill>
                <a:blip r:embed="rId2"/>
                <a:stretch>
                  <a:fillRect l="-411" t="-373" b="-1368"/>
                </a:stretch>
              </a:blipFill>
            </p:spPr>
            <p:txBody>
              <a:bodyPr/>
              <a:lstStyle/>
              <a:p>
                <a:r>
                  <a:rPr lang="en-US">
                    <a:noFill/>
                  </a:rPr>
                  <a:t> </a:t>
                </a:r>
              </a:p>
            </p:txBody>
          </p:sp>
        </mc:Fallback>
      </mc:AlternateContent>
    </p:spTree>
    <p:extLst>
      <p:ext uri="{BB962C8B-B14F-4D97-AF65-F5344CB8AC3E}">
        <p14:creationId xmlns:p14="http://schemas.microsoft.com/office/powerpoint/2010/main" val="224964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8E31-9074-427F-80CA-E0D746D1A3F3}"/>
              </a:ext>
            </a:extLst>
          </p:cNvPr>
          <p:cNvSpPr>
            <a:spLocks noGrp="1"/>
          </p:cNvSpPr>
          <p:nvPr>
            <p:ph type="title"/>
          </p:nvPr>
        </p:nvSpPr>
        <p:spPr/>
        <p:txBody>
          <a:bodyPr/>
          <a:lstStyle/>
          <a:p>
            <a:r>
              <a:rPr lang="en-US" dirty="0"/>
              <a:t>Why Not Linear Regression?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BB9F08-233A-47D7-BA1A-AF322BE5DD6D}"/>
                  </a:ext>
                </a:extLst>
              </p:cNvPr>
              <p:cNvSpPr>
                <a:spLocks noGrp="1"/>
              </p:cNvSpPr>
              <p:nvPr>
                <p:ph idx="1"/>
              </p:nvPr>
            </p:nvSpPr>
            <p:spPr>
              <a:xfrm>
                <a:off x="1219200" y="1447800"/>
                <a:ext cx="10363200" cy="5316415"/>
              </a:xfrm>
            </p:spPr>
            <p:txBody>
              <a:bodyPr/>
              <a:lstStyle/>
              <a:p>
                <a:r>
                  <a:rPr lang="en-US" dirty="0"/>
                  <a:t>Furthermore, the linear model produced would result in values outside the range of [1, 3] for most values of income and balance.</a:t>
                </a:r>
              </a:p>
              <a:p>
                <a:r>
                  <a:rPr lang="en-US" dirty="0"/>
                  <a:t>Consequently, we need approaches for the classification setting (i.e.: when the dependent variable is a categorical variable, not a ratio measure) that are not based on the least squares approach.</a:t>
                </a:r>
              </a:p>
              <a:p>
                <a:r>
                  <a:rPr lang="en-US" dirty="0"/>
                  <a:t>We can quantify the accuracy of our estimate </a:t>
                </a:r>
                <a14:m>
                  <m:oMath xmlns:m="http://schemas.openxmlformats.org/officeDocument/2006/math">
                    <m:acc>
                      <m:accPr>
                        <m:chr m:val="̂"/>
                        <m:ctrlPr>
                          <a:rPr lang="en-US" i="1" smtClean="0">
                            <a:latin typeface="Cambria Math" panose="02040503050406030204" pitchFamily="18" charset="0"/>
                          </a:rPr>
                        </m:ctrlPr>
                      </m:accPr>
                      <m:e>
                        <m:r>
                          <m:rPr>
                            <m:nor/>
                          </m:rPr>
                          <a:rPr lang="en-US" dirty="0"/>
                          <m:t>𝑓</m:t>
                        </m:r>
                      </m:e>
                    </m:acc>
                  </m:oMath>
                </a14:m>
                <a:r>
                  <a:rPr lang="en-US" dirty="0"/>
                  <a:t> using the </a:t>
                </a:r>
                <a:r>
                  <a:rPr lang="en-US" b="1" dirty="0"/>
                  <a:t>Training Error Rate</a:t>
                </a:r>
                <a:r>
                  <a:rPr lang="en-US" dirty="0"/>
                  <a:t>, the proportion of mistakes that are made if we apply our estimate </a:t>
                </a:r>
                <a14:m>
                  <m:oMath xmlns:m="http://schemas.openxmlformats.org/officeDocument/2006/math">
                    <m:acc>
                      <m:accPr>
                        <m:chr m:val="̂"/>
                        <m:ctrlPr>
                          <a:rPr lang="en-US" i="1">
                            <a:latin typeface="Cambria Math" panose="02040503050406030204" pitchFamily="18" charset="0"/>
                          </a:rPr>
                        </m:ctrlPr>
                      </m:accPr>
                      <m:e>
                        <m:r>
                          <m:rPr>
                            <m:nor/>
                          </m:rPr>
                          <a:rPr lang="en-US" dirty="0"/>
                          <m:t>𝑓</m:t>
                        </m:r>
                      </m:e>
                    </m:acc>
                  </m:oMath>
                </a14:m>
                <a:r>
                  <a:rPr lang="en-US" dirty="0"/>
                  <a:t> to the training observations.</a:t>
                </a:r>
              </a:p>
              <a:p>
                <a:pPr marL="0" indent="0" algn="ctr">
                  <a:buNone/>
                </a:pPr>
                <a:r>
                  <a:rPr lang="en-US" dirty="0"/>
                  <a:t>Training Error Rate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oMath>
                </a14:m>
                <a:endParaRPr lang="en-US" dirty="0"/>
              </a:p>
              <a:p>
                <a:r>
                  <a:rPr lang="en-US" dirty="0"/>
                  <a:t>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the predicted class label for the </a:t>
                </a:r>
                <a:r>
                  <a:rPr lang="en-US" i="1" dirty="0" err="1"/>
                  <a:t>i</a:t>
                </a:r>
                <a:r>
                  <a:rPr lang="en-US" dirty="0" err="1"/>
                  <a:t>th</a:t>
                </a:r>
                <a:r>
                  <a:rPr lang="en-US" dirty="0"/>
                  <a:t> observation using </a:t>
                </a:r>
                <a14:m>
                  <m:oMath xmlns:m="http://schemas.openxmlformats.org/officeDocument/2006/math">
                    <m:acc>
                      <m:accPr>
                        <m:chr m:val="̂"/>
                        <m:ctrlPr>
                          <a:rPr lang="en-US" i="1">
                            <a:latin typeface="Cambria Math" panose="02040503050406030204" pitchFamily="18" charset="0"/>
                          </a:rPr>
                        </m:ctrlPr>
                      </m:accPr>
                      <m:e>
                        <m:r>
                          <m:rPr>
                            <m:nor/>
                          </m:rPr>
                          <a:rPr lang="en-US" dirty="0"/>
                          <m:t>𝑓</m:t>
                        </m:r>
                      </m:e>
                    </m:acc>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oMath>
                </a14:m>
                <a:r>
                  <a:rPr lang="en-US" dirty="0"/>
                  <a:t>is the actual class (as always).</a:t>
                </a:r>
              </a:p>
              <a:p>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is an </a:t>
                </a:r>
                <a:r>
                  <a:rPr lang="en-US" i="1" dirty="0"/>
                  <a:t>indicator variable </a:t>
                </a:r>
                <a:r>
                  <a:rPr lang="en-US" dirty="0"/>
                  <a:t>that equals 1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oMath>
                </a14:m>
                <a:r>
                  <a:rPr lang="en-US" dirty="0"/>
                  <a:t>and zero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.That is, if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oMath>
                </a14:m>
                <a:r>
                  <a:rPr lang="en-US" dirty="0"/>
                  <a:t>= 0 then the </a:t>
                </a:r>
                <a:r>
                  <a:rPr lang="en-US" i="1" dirty="0" err="1"/>
                  <a:t>i</a:t>
                </a:r>
                <a:r>
                  <a:rPr lang="en-US" dirty="0" err="1"/>
                  <a:t>th</a:t>
                </a:r>
                <a:r>
                  <a:rPr lang="en-US" dirty="0"/>
                  <a:t> observation was classified correctly by our classification method; otherwise it was misclassified.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7BB9F08-233A-47D7-BA1A-AF322BE5DD6D}"/>
                  </a:ext>
                </a:extLst>
              </p:cNvPr>
              <p:cNvSpPr>
                <a:spLocks noGrp="1" noRot="1" noChangeAspect="1" noMove="1" noResize="1" noEditPoints="1" noAdjustHandles="1" noChangeArrowheads="1" noChangeShapeType="1" noTextEdit="1"/>
              </p:cNvSpPr>
              <p:nvPr>
                <p:ph idx="1"/>
              </p:nvPr>
            </p:nvSpPr>
            <p:spPr>
              <a:xfrm>
                <a:off x="1219200" y="1447800"/>
                <a:ext cx="10363200" cy="5316415"/>
              </a:xfrm>
              <a:blipFill>
                <a:blip r:embed="rId2"/>
                <a:stretch>
                  <a:fillRect l="-411" t="-342" r="-997"/>
                </a:stretch>
              </a:blipFill>
            </p:spPr>
            <p:txBody>
              <a:bodyPr/>
              <a:lstStyle/>
              <a:p>
                <a:r>
                  <a:rPr lang="en-US">
                    <a:noFill/>
                  </a:rPr>
                  <a:t> </a:t>
                </a:r>
              </a:p>
            </p:txBody>
          </p:sp>
        </mc:Fallback>
      </mc:AlternateContent>
    </p:spTree>
    <p:extLst>
      <p:ext uri="{BB962C8B-B14F-4D97-AF65-F5344CB8AC3E}">
        <p14:creationId xmlns:p14="http://schemas.microsoft.com/office/powerpoint/2010/main" val="415895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C683E-BACF-47C9-B905-7EFFB41595F4}"/>
              </a:ext>
            </a:extLst>
          </p:cNvPr>
          <p:cNvSpPr>
            <a:spLocks noGrp="1"/>
          </p:cNvSpPr>
          <p:nvPr>
            <p:ph type="title"/>
          </p:nvPr>
        </p:nvSpPr>
        <p:spPr/>
        <p:txBody>
          <a:bodyPr/>
          <a:lstStyle/>
          <a:p>
            <a:r>
              <a:rPr lang="en-US" dirty="0"/>
              <a:t>Plotting Linear Regression vs Logistic Regression</a:t>
            </a:r>
          </a:p>
        </p:txBody>
      </p:sp>
      <p:pic>
        <p:nvPicPr>
          <p:cNvPr id="8" name="Content Placeholder 7">
            <a:extLst>
              <a:ext uri="{FF2B5EF4-FFF2-40B4-BE49-F238E27FC236}">
                <a16:creationId xmlns:a16="http://schemas.microsoft.com/office/drawing/2014/main" id="{2D768C91-77FC-4C85-87FD-6BA5477F309E}"/>
              </a:ext>
            </a:extLst>
          </p:cNvPr>
          <p:cNvPicPr>
            <a:picLocks noGrp="1" noChangeAspect="1"/>
          </p:cNvPicPr>
          <p:nvPr>
            <p:ph sz="half" idx="2"/>
          </p:nvPr>
        </p:nvPicPr>
        <p:blipFill>
          <a:blip r:embed="rId2"/>
          <a:stretch>
            <a:fillRect/>
          </a:stretch>
        </p:blipFill>
        <p:spPr>
          <a:xfrm>
            <a:off x="7604305" y="1558410"/>
            <a:ext cx="2876190" cy="4457143"/>
          </a:xfrm>
          <a:prstGeom prst="rect">
            <a:avLst/>
          </a:prstGeom>
        </p:spPr>
      </p:pic>
      <p:pic>
        <p:nvPicPr>
          <p:cNvPr id="11" name="Content Placeholder 10">
            <a:extLst>
              <a:ext uri="{FF2B5EF4-FFF2-40B4-BE49-F238E27FC236}">
                <a16:creationId xmlns:a16="http://schemas.microsoft.com/office/drawing/2014/main" id="{53AD8B03-44F2-41D8-9884-231611DE0A99}"/>
              </a:ext>
            </a:extLst>
          </p:cNvPr>
          <p:cNvPicPr>
            <a:picLocks noGrp="1" noChangeAspect="1"/>
          </p:cNvPicPr>
          <p:nvPr>
            <p:ph sz="half" idx="1"/>
          </p:nvPr>
        </p:nvPicPr>
        <p:blipFill>
          <a:blip r:embed="rId3"/>
          <a:stretch>
            <a:fillRect/>
          </a:stretch>
        </p:blipFill>
        <p:spPr>
          <a:xfrm>
            <a:off x="2321105" y="1558410"/>
            <a:ext cx="2876190" cy="4457143"/>
          </a:xfrm>
          <a:prstGeom prst="rect">
            <a:avLst/>
          </a:prstGeom>
        </p:spPr>
      </p:pic>
      <p:sp>
        <p:nvSpPr>
          <p:cNvPr id="12" name="Speech Bubble: Rectangle with Corners Rounded 11">
            <a:extLst>
              <a:ext uri="{FF2B5EF4-FFF2-40B4-BE49-F238E27FC236}">
                <a16:creationId xmlns:a16="http://schemas.microsoft.com/office/drawing/2014/main" id="{39EB18D6-E6DD-4361-8F3B-8519075A1EE1}"/>
              </a:ext>
            </a:extLst>
          </p:cNvPr>
          <p:cNvSpPr/>
          <p:nvPr/>
        </p:nvSpPr>
        <p:spPr>
          <a:xfrm>
            <a:off x="614150" y="1446663"/>
            <a:ext cx="1405720" cy="1310185"/>
          </a:xfrm>
          <a:prstGeom prst="wedgeRoundRectCallout">
            <a:avLst>
              <a:gd name="adj1" fmla="val 217230"/>
              <a:gd name="adj2" fmla="val 193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appropriate here.</a:t>
            </a:r>
          </a:p>
        </p:txBody>
      </p:sp>
    </p:spTree>
    <p:extLst>
      <p:ext uri="{BB962C8B-B14F-4D97-AF65-F5344CB8AC3E}">
        <p14:creationId xmlns:p14="http://schemas.microsoft.com/office/powerpoint/2010/main" val="6835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3A5A-F92F-4F8B-AFA2-7968185B4DD5}"/>
              </a:ext>
            </a:extLst>
          </p:cNvPr>
          <p:cNvSpPr>
            <a:spLocks noGrp="1"/>
          </p:cNvSpPr>
          <p:nvPr>
            <p:ph type="title"/>
          </p:nvPr>
        </p:nvSpPr>
        <p:spPr/>
        <p:txBody>
          <a:bodyPr/>
          <a:lstStyle/>
          <a:p>
            <a:r>
              <a:rPr lang="en-US" dirty="0"/>
              <a:t>The Classification Case</a:t>
            </a:r>
          </a:p>
        </p:txBody>
      </p:sp>
      <p:sp>
        <p:nvSpPr>
          <p:cNvPr id="3" name="Content Placeholder 2">
            <a:extLst>
              <a:ext uri="{FF2B5EF4-FFF2-40B4-BE49-F238E27FC236}">
                <a16:creationId xmlns:a16="http://schemas.microsoft.com/office/drawing/2014/main" id="{F162D737-65C9-4F2F-9B11-56A1ACAA355F}"/>
              </a:ext>
            </a:extLst>
          </p:cNvPr>
          <p:cNvSpPr>
            <a:spLocks noGrp="1"/>
          </p:cNvSpPr>
          <p:nvPr>
            <p:ph idx="1"/>
          </p:nvPr>
        </p:nvSpPr>
        <p:spPr/>
        <p:txBody>
          <a:bodyPr/>
          <a:lstStyle/>
          <a:p>
            <a:r>
              <a:rPr lang="en-US" dirty="0"/>
              <a:t>As in the regression setting, we are most interested in the error rates that result from applying our classifier to observations that were not used in training –that is, test data, not training data.</a:t>
            </a:r>
          </a:p>
          <a:p>
            <a:r>
              <a:rPr lang="en-US" dirty="0"/>
              <a:t>We compute a </a:t>
            </a:r>
            <a:r>
              <a:rPr lang="en-US" b="1" dirty="0"/>
              <a:t>Test Error Rate </a:t>
            </a:r>
            <a:r>
              <a:rPr lang="en-US" dirty="0"/>
              <a:t>using the same expression, but of course we now use test observations.</a:t>
            </a:r>
          </a:p>
          <a:p>
            <a:r>
              <a:rPr lang="en-US" dirty="0"/>
              <a:t>A </a:t>
            </a:r>
            <a:r>
              <a:rPr lang="en-US" i="1" dirty="0"/>
              <a:t>good </a:t>
            </a:r>
            <a:r>
              <a:rPr lang="en-US" dirty="0"/>
              <a:t>classifier is one for which the test error is smallest.</a:t>
            </a:r>
          </a:p>
          <a:p>
            <a:endParaRPr lang="en-US" dirty="0"/>
          </a:p>
        </p:txBody>
      </p:sp>
    </p:spTree>
    <p:extLst>
      <p:ext uri="{BB962C8B-B14F-4D97-AF65-F5344CB8AC3E}">
        <p14:creationId xmlns:p14="http://schemas.microsoft.com/office/powerpoint/2010/main" val="1745499091"/>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Categorical460</Template>
  <TotalTime>3005</TotalTime>
  <Words>3846</Words>
  <Application>Microsoft Office PowerPoint</Application>
  <PresentationFormat>Widescreen</PresentationFormat>
  <Paragraphs>235</Paragraphs>
  <Slides>29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Courier</vt:lpstr>
      <vt:lpstr>Noto Sans Symbols</vt:lpstr>
      <vt:lpstr>Arial</vt:lpstr>
      <vt:lpstr>Calibri</vt:lpstr>
      <vt:lpstr>Cambria Math</vt:lpstr>
      <vt:lpstr>Century Schoolbook</vt:lpstr>
      <vt:lpstr>Courier New</vt:lpstr>
      <vt:lpstr>Roboto</vt:lpstr>
      <vt:lpstr>Tempus Sans ITC</vt:lpstr>
      <vt:lpstr>Times New Roman</vt:lpstr>
      <vt:lpstr>Verdana</vt:lpstr>
      <vt:lpstr>Wingdings</vt:lpstr>
      <vt:lpstr>MasterLayout</vt:lpstr>
      <vt:lpstr>Classification and Logistic Regression Chapter 4</vt:lpstr>
      <vt:lpstr>Overview of Classification</vt:lpstr>
      <vt:lpstr>Classification</vt:lpstr>
      <vt:lpstr>An Example With Default Dataset</vt:lpstr>
      <vt:lpstr>Why Not Linear Regression?</vt:lpstr>
      <vt:lpstr>Why Not Linear Regression?</vt:lpstr>
      <vt:lpstr>Why Not Linear Regression? Cont.</vt:lpstr>
      <vt:lpstr>Plotting Linear Regression vs Logistic Regression</vt:lpstr>
      <vt:lpstr>The Classification Case</vt:lpstr>
      <vt:lpstr>The Bayes Classifier</vt:lpstr>
      <vt:lpstr>Logistic Regression</vt:lpstr>
      <vt:lpstr>The Logistic Regression Function</vt:lpstr>
      <vt:lpstr>Monotone Transformation</vt:lpstr>
      <vt:lpstr>Example of general probability rules</vt:lpstr>
      <vt:lpstr>Separating the Data</vt:lpstr>
      <vt:lpstr>logisticreg &lt;- glm(default~balance, family=binomial, data=train) summary(logisticreg)</vt:lpstr>
      <vt:lpstr>Where do These numbers come from</vt:lpstr>
      <vt:lpstr>The Predicted Probabilities using logistic regression</vt:lpstr>
      <vt:lpstr>Making Predictions</vt:lpstr>
      <vt:lpstr>THE CONFUSION MATRIX</vt:lpstr>
      <vt:lpstr>Calculating Testing Rate</vt:lpstr>
      <vt:lpstr>Including More than 1 Predictor</vt:lpstr>
      <vt:lpstr>Getting New Test Error Rate</vt:lpstr>
      <vt:lpstr>Some Rules and Considerations for Logistic Regression</vt:lpstr>
      <vt:lpstr>Assumption 1: Linearity of the Logit</vt:lpstr>
      <vt:lpstr>Assumption 2: Absence of Multicollinearity</vt:lpstr>
      <vt:lpstr>Assumption 3: Lack of Strongly Influential Outliers</vt:lpstr>
      <vt:lpstr>Assumption 4: Independence of Errors</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Problems</dc:title>
  <dc:creator>Pamela Galluch</dc:creator>
  <cp:lastModifiedBy>Ding, Mengting</cp:lastModifiedBy>
  <cp:revision>131</cp:revision>
  <dcterms:created xsi:type="dcterms:W3CDTF">2020-10-20T21:29:17Z</dcterms:created>
  <dcterms:modified xsi:type="dcterms:W3CDTF">2021-12-01T17:40:37Z</dcterms:modified>
</cp:coreProperties>
</file>