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357" r:id="rId3"/>
    <p:sldId id="358" r:id="rId4"/>
    <p:sldId id="259" r:id="rId5"/>
    <p:sldId id="258" r:id="rId6"/>
    <p:sldId id="261" r:id="rId7"/>
    <p:sldId id="362" r:id="rId8"/>
    <p:sldId id="361" r:id="rId9"/>
    <p:sldId id="262" r:id="rId10"/>
    <p:sldId id="359" r:id="rId11"/>
    <p:sldId id="360"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7705" autoAdjust="0"/>
  </p:normalViewPr>
  <p:slideViewPr>
    <p:cSldViewPr snapToGrid="0">
      <p:cViewPr varScale="1">
        <p:scale>
          <a:sx n="76" d="100"/>
          <a:sy n="76" d="100"/>
        </p:scale>
        <p:origin x="8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F770B-4848-4E67-A8EA-C383EB6B2BF8}"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933A1-9CE6-4A1E-8302-D4FF0971A675}" type="slidenum">
              <a:rPr lang="en-US" smtClean="0"/>
              <a:t>‹#›</a:t>
            </a:fld>
            <a:endParaRPr lang="en-US"/>
          </a:p>
        </p:txBody>
      </p:sp>
    </p:spTree>
    <p:extLst>
      <p:ext uri="{BB962C8B-B14F-4D97-AF65-F5344CB8AC3E}">
        <p14:creationId xmlns:p14="http://schemas.microsoft.com/office/powerpoint/2010/main" val="2311341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LD2 has to be orthogonal to LD1 – in order to achieve maximal separation </a:t>
            </a:r>
            <a:endParaRPr lang="en-US" dirty="0"/>
          </a:p>
        </p:txBody>
      </p:sp>
      <p:sp>
        <p:nvSpPr>
          <p:cNvPr id="4" name="Slide Number Placeholder 3"/>
          <p:cNvSpPr>
            <a:spLocks noGrp="1"/>
          </p:cNvSpPr>
          <p:nvPr>
            <p:ph type="sldNum" sz="quarter" idx="5"/>
          </p:nvPr>
        </p:nvSpPr>
        <p:spPr/>
        <p:txBody>
          <a:bodyPr/>
          <a:lstStyle/>
          <a:p>
            <a:fld id="{CEF933A1-9CE6-4A1E-8302-D4FF0971A675}" type="slidenum">
              <a:rPr lang="en-US" smtClean="0"/>
              <a:t>10</a:t>
            </a:fld>
            <a:endParaRPr lang="en-US"/>
          </a:p>
        </p:txBody>
      </p:sp>
    </p:spTree>
    <p:extLst>
      <p:ext uri="{BB962C8B-B14F-4D97-AF65-F5344CB8AC3E}">
        <p14:creationId xmlns:p14="http://schemas.microsoft.com/office/powerpoint/2010/main" val="7466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E4FBF5C6-0003-4EB4-8192-194B019DC984}" type="slidenum">
              <a:rPr lang="en-US" smtClean="0"/>
              <a:t>‹#›</a:t>
            </a:fld>
            <a:endParaRPr lang="en-US"/>
          </a:p>
        </p:txBody>
      </p:sp>
    </p:spTree>
    <p:extLst>
      <p:ext uri="{BB962C8B-B14F-4D97-AF65-F5344CB8AC3E}">
        <p14:creationId xmlns:p14="http://schemas.microsoft.com/office/powerpoint/2010/main" val="29181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64483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7"/>
            <a:ext cx="6004302" cy="3679825"/>
          </a:xfrm>
        </p:spPr>
        <p:txBody>
          <a:bodyPr/>
          <a:lstStyle>
            <a:lvl1pPr>
              <a:spcBef>
                <a:spcPts val="1800"/>
              </a:spcBef>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44718" y="1825627"/>
            <a:ext cx="4209081" cy="3679825"/>
          </a:xfrm>
        </p:spPr>
        <p:txBody>
          <a:bodyPr/>
          <a:lstStyle>
            <a:lvl1pPr>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Content Placeholder 2"/>
          <p:cNvSpPr>
            <a:spLocks noGrp="1"/>
          </p:cNvSpPr>
          <p:nvPr>
            <p:ph sz="half" idx="12"/>
          </p:nvPr>
        </p:nvSpPr>
        <p:spPr>
          <a:xfrm>
            <a:off x="838200" y="5640387"/>
            <a:ext cx="10515600" cy="58102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2832709834"/>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10515599" cy="1088431"/>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46838" y="1763907"/>
            <a:ext cx="5308549" cy="42328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C6A65314-A4C8-400F-87AC-FCC4803FB736}"/>
              </a:ext>
            </a:extLst>
          </p:cNvPr>
          <p:cNvSpPr>
            <a:spLocks noGrp="1"/>
          </p:cNvSpPr>
          <p:nvPr>
            <p:ph idx="10"/>
          </p:nvPr>
        </p:nvSpPr>
        <p:spPr>
          <a:xfrm>
            <a:off x="836612" y="1763907"/>
            <a:ext cx="4956554" cy="42328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342645"/>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46" name="Google Shape;146;p14"/>
          <p:cNvSpPr txBox="1">
            <a:spLocks noGrp="1"/>
          </p:cNvSpPr>
          <p:nvPr>
            <p:ph type="body" idx="1"/>
          </p:nvPr>
        </p:nvSpPr>
        <p:spPr>
          <a:xfrm>
            <a:off x="609600" y="160020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47" name="Google Shape;147;p14"/>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48" name="Google Shape;148;p14"/>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0E28582A-F341-4798-BD17-5C5774AFAC71}" type="datetimeFigureOut">
              <a:rPr lang="en-US" smtClean="0"/>
              <a:t>11/9/2021</a:t>
            </a:fld>
            <a:endParaRPr lang="en-US"/>
          </a:p>
        </p:txBody>
      </p:sp>
      <p:sp>
        <p:nvSpPr>
          <p:cNvPr id="149" name="Google Shape;149;p14"/>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E4FBF5C6-0003-4EB4-8192-194B019DC984}" type="slidenum">
              <a:rPr lang="en-US" smtClean="0"/>
              <a:t>‹#›</a:t>
            </a:fld>
            <a:endParaRPr lang="en-US"/>
          </a:p>
        </p:txBody>
      </p:sp>
      <p:sp>
        <p:nvSpPr>
          <p:cNvPr id="150" name="Google Shape;150;p14"/>
          <p:cNvSpPr txBox="1">
            <a:spLocks noGrp="1"/>
          </p:cNvSpPr>
          <p:nvPr>
            <p:ph type="body" idx="2"/>
          </p:nvPr>
        </p:nvSpPr>
        <p:spPr>
          <a:xfrm>
            <a:off x="631627" y="264168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1" name="Google Shape;151;p14"/>
          <p:cNvSpPr txBox="1">
            <a:spLocks noGrp="1"/>
          </p:cNvSpPr>
          <p:nvPr>
            <p:ph type="body" idx="3"/>
          </p:nvPr>
        </p:nvSpPr>
        <p:spPr>
          <a:xfrm>
            <a:off x="609600" y="368316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2" name="Google Shape;152;p14"/>
          <p:cNvSpPr txBox="1">
            <a:spLocks noGrp="1"/>
          </p:cNvSpPr>
          <p:nvPr>
            <p:ph type="body" idx="4"/>
          </p:nvPr>
        </p:nvSpPr>
        <p:spPr>
          <a:xfrm>
            <a:off x="609600" y="472464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0" name="Google Shape;16;p1"/>
          <p:cNvSpPr txBox="1"/>
          <p:nvPr/>
        </p:nvSpPr>
        <p:spPr>
          <a:xfrm>
            <a:off x="2235200" y="6403201"/>
            <a:ext cx="80264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2020, 2016, 2013 Pearson Education, Inc. All Rights Reserved</a:t>
            </a:r>
            <a:endParaRPr sz="12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10259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E4FBF5C6-0003-4EB4-8192-194B019DC984}" type="slidenum">
              <a:rPr lang="en-US" smtClean="0"/>
              <a:t>‹#›</a:t>
            </a:fld>
            <a:endParaRPr lang="en-US"/>
          </a:p>
        </p:txBody>
      </p:sp>
    </p:spTree>
    <p:extLst>
      <p:ext uri="{BB962C8B-B14F-4D97-AF65-F5344CB8AC3E}">
        <p14:creationId xmlns:p14="http://schemas.microsoft.com/office/powerpoint/2010/main" val="334686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E4FBF5C6-0003-4EB4-8192-194B019DC984}" type="slidenum">
              <a:rPr lang="en-US" smtClean="0"/>
              <a:t>‹#›</a:t>
            </a:fld>
            <a:endParaRPr lang="en-US"/>
          </a:p>
        </p:txBody>
      </p:sp>
    </p:spTree>
    <p:extLst>
      <p:ext uri="{BB962C8B-B14F-4D97-AF65-F5344CB8AC3E}">
        <p14:creationId xmlns:p14="http://schemas.microsoft.com/office/powerpoint/2010/main" val="416666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E4FBF5C6-0003-4EB4-8192-194B019DC984}" type="slidenum">
              <a:rPr lang="en-US" smtClean="0"/>
              <a:t>‹#›</a:t>
            </a:fld>
            <a:endParaRPr lang="en-US"/>
          </a:p>
        </p:txBody>
      </p:sp>
    </p:spTree>
    <p:extLst>
      <p:ext uri="{BB962C8B-B14F-4D97-AF65-F5344CB8AC3E}">
        <p14:creationId xmlns:p14="http://schemas.microsoft.com/office/powerpoint/2010/main" val="300079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E4FBF5C6-0003-4EB4-8192-194B019DC984}"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78824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E4FBF5C6-0003-4EB4-8192-194B019DC984}"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404114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E4FBF5C6-0003-4EB4-8192-194B019DC984}"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610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E4FBF5C6-0003-4EB4-8192-194B019DC984}"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365703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E4FBF5C6-0003-4EB4-8192-194B019DC984}" type="slidenum">
              <a:rPr lang="en-US" smtClean="0"/>
              <a:t>‹#›</a:t>
            </a:fld>
            <a:endParaRPr lang="en-US"/>
          </a:p>
        </p:txBody>
      </p:sp>
    </p:spTree>
    <p:extLst>
      <p:ext uri="{BB962C8B-B14F-4D97-AF65-F5344CB8AC3E}">
        <p14:creationId xmlns:p14="http://schemas.microsoft.com/office/powerpoint/2010/main" val="215938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E4FBF5C6-0003-4EB4-8192-194B019DC984}"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2456481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A43A-87EE-4589-9054-A136C2C805EB}"/>
              </a:ext>
            </a:extLst>
          </p:cNvPr>
          <p:cNvSpPr>
            <a:spLocks noGrp="1"/>
          </p:cNvSpPr>
          <p:nvPr>
            <p:ph type="ctrTitle"/>
          </p:nvPr>
        </p:nvSpPr>
        <p:spPr/>
        <p:txBody>
          <a:bodyPr/>
          <a:lstStyle/>
          <a:p>
            <a:r>
              <a:rPr lang="en-US" dirty="0"/>
              <a:t>Linear Discriminant Analysis</a:t>
            </a:r>
          </a:p>
        </p:txBody>
      </p:sp>
      <p:sp>
        <p:nvSpPr>
          <p:cNvPr id="3" name="Subtitle 2">
            <a:extLst>
              <a:ext uri="{FF2B5EF4-FFF2-40B4-BE49-F238E27FC236}">
                <a16:creationId xmlns:a16="http://schemas.microsoft.com/office/drawing/2014/main" id="{9AD865E1-3524-4DD1-9337-6D962710815C}"/>
              </a:ext>
            </a:extLst>
          </p:cNvPr>
          <p:cNvSpPr>
            <a:spLocks noGrp="1"/>
          </p:cNvSpPr>
          <p:nvPr>
            <p:ph type="subTitle" idx="1"/>
          </p:nvPr>
        </p:nvSpPr>
        <p:spPr/>
        <p:txBody>
          <a:bodyPr/>
          <a:lstStyle/>
          <a:p>
            <a:r>
              <a:rPr lang="en-US" dirty="0"/>
              <a:t>Chapter 4.4</a:t>
            </a:r>
          </a:p>
        </p:txBody>
      </p:sp>
    </p:spTree>
    <p:extLst>
      <p:ext uri="{BB962C8B-B14F-4D97-AF65-F5344CB8AC3E}">
        <p14:creationId xmlns:p14="http://schemas.microsoft.com/office/powerpoint/2010/main" val="121140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320-7BC7-4BE6-B6FC-B9F5CF263D4D}"/>
              </a:ext>
            </a:extLst>
          </p:cNvPr>
          <p:cNvSpPr>
            <a:spLocks noGrp="1"/>
          </p:cNvSpPr>
          <p:nvPr>
            <p:ph type="title"/>
          </p:nvPr>
        </p:nvSpPr>
        <p:spPr/>
        <p:txBody>
          <a:bodyPr/>
          <a:lstStyle/>
          <a:p>
            <a:r>
              <a:rPr lang="en-US" dirty="0"/>
              <a:t>Fisher’s Discriminant Plot</a:t>
            </a:r>
          </a:p>
        </p:txBody>
      </p:sp>
      <p:pic>
        <p:nvPicPr>
          <p:cNvPr id="4" name="Content Placeholder 3">
            <a:extLst>
              <a:ext uri="{FF2B5EF4-FFF2-40B4-BE49-F238E27FC236}">
                <a16:creationId xmlns:a16="http://schemas.microsoft.com/office/drawing/2014/main" id="{DD725A83-DC45-46AF-A8BE-398C6B7364B0}"/>
              </a:ext>
            </a:extLst>
          </p:cNvPr>
          <p:cNvPicPr>
            <a:picLocks noGrp="1" noChangeAspect="1"/>
          </p:cNvPicPr>
          <p:nvPr>
            <p:ph sz="half" idx="1"/>
          </p:nvPr>
        </p:nvPicPr>
        <p:blipFill>
          <a:blip r:embed="rId3"/>
          <a:stretch>
            <a:fillRect/>
          </a:stretch>
        </p:blipFill>
        <p:spPr>
          <a:xfrm>
            <a:off x="4463443" y="1447800"/>
            <a:ext cx="3874714" cy="2874963"/>
          </a:xfrm>
          <a:prstGeom prst="rect">
            <a:avLst/>
          </a:prstGeom>
        </p:spPr>
      </p:pic>
      <p:sp>
        <p:nvSpPr>
          <p:cNvPr id="11" name="Content Placeholder 10">
            <a:extLst>
              <a:ext uri="{FF2B5EF4-FFF2-40B4-BE49-F238E27FC236}">
                <a16:creationId xmlns:a16="http://schemas.microsoft.com/office/drawing/2014/main" id="{AE44F5A7-D8AB-4A91-9499-669144CE4026}"/>
              </a:ext>
            </a:extLst>
          </p:cNvPr>
          <p:cNvSpPr>
            <a:spLocks noGrp="1"/>
          </p:cNvSpPr>
          <p:nvPr>
            <p:ph sz="half" idx="2"/>
          </p:nvPr>
        </p:nvSpPr>
        <p:spPr>
          <a:xfrm>
            <a:off x="1219200" y="4404945"/>
            <a:ext cx="10363200" cy="1721217"/>
          </a:xfrm>
        </p:spPr>
        <p:txBody>
          <a:bodyPr/>
          <a:lstStyle/>
          <a:p>
            <a:r>
              <a:rPr lang="en-US" dirty="0"/>
              <a:t>When there are K classes, linear discriminant analysis can be viewed exactly in a K-1 dimensional plot, because it essentially classifies to the closest centroid, and they span a K-1 dimensional plane. </a:t>
            </a:r>
          </a:p>
          <a:p>
            <a:r>
              <a:rPr lang="en-US" dirty="0"/>
              <a:t>LD1 is a linear function that achieves the maximum separation of our three groups. LD2 is a linear function, orthogonal to LD1, that achieves the maximal separation among all linear functions orthogonal to LD1, etc. </a:t>
            </a:r>
          </a:p>
        </p:txBody>
      </p:sp>
      <p:cxnSp>
        <p:nvCxnSpPr>
          <p:cNvPr id="6" name="Straight Connector 5">
            <a:extLst>
              <a:ext uri="{FF2B5EF4-FFF2-40B4-BE49-F238E27FC236}">
                <a16:creationId xmlns:a16="http://schemas.microsoft.com/office/drawing/2014/main" id="{0EE2CD7E-1BDE-46AC-B0AF-218AE5613A47}"/>
              </a:ext>
            </a:extLst>
          </p:cNvPr>
          <p:cNvCxnSpPr>
            <a:cxnSpLocks/>
          </p:cNvCxnSpPr>
          <p:nvPr/>
        </p:nvCxnSpPr>
        <p:spPr>
          <a:xfrm flipH="1">
            <a:off x="4705004" y="1447800"/>
            <a:ext cx="2244437" cy="252568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7C5795B-8845-4B93-9A37-40A53F303981}"/>
              </a:ext>
            </a:extLst>
          </p:cNvPr>
          <p:cNvCxnSpPr>
            <a:cxnSpLocks/>
          </p:cNvCxnSpPr>
          <p:nvPr/>
        </p:nvCxnSpPr>
        <p:spPr>
          <a:xfrm>
            <a:off x="6234545" y="2257282"/>
            <a:ext cx="1662546" cy="1171718"/>
          </a:xfrm>
          <a:prstGeom prst="line">
            <a:avLst/>
          </a:prstGeom>
        </p:spPr>
        <p:style>
          <a:lnRef idx="1">
            <a:schemeClr val="accent1"/>
          </a:lnRef>
          <a:fillRef idx="0">
            <a:schemeClr val="accent1"/>
          </a:fillRef>
          <a:effectRef idx="0">
            <a:schemeClr val="accent1"/>
          </a:effectRef>
          <a:fontRef idx="minor">
            <a:schemeClr val="tx1"/>
          </a:fontRef>
        </p:style>
      </p:cxnSp>
      <p:sp>
        <p:nvSpPr>
          <p:cNvPr id="15" name="Speech Bubble: Rectangle 14">
            <a:extLst>
              <a:ext uri="{FF2B5EF4-FFF2-40B4-BE49-F238E27FC236}">
                <a16:creationId xmlns:a16="http://schemas.microsoft.com/office/drawing/2014/main" id="{8817FBD8-1551-4A2E-A515-C7C9A110B305}"/>
              </a:ext>
            </a:extLst>
          </p:cNvPr>
          <p:cNvSpPr/>
          <p:nvPr/>
        </p:nvSpPr>
        <p:spPr>
          <a:xfrm>
            <a:off x="798022" y="1447799"/>
            <a:ext cx="1992283" cy="1445029"/>
          </a:xfrm>
          <a:prstGeom prst="wedgeRectCallout">
            <a:avLst>
              <a:gd name="adj1" fmla="val 125581"/>
              <a:gd name="adj2" fmla="val 50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 is the Linear Discriminant Variable</a:t>
            </a:r>
          </a:p>
        </p:txBody>
      </p:sp>
    </p:spTree>
    <p:extLst>
      <p:ext uri="{BB962C8B-B14F-4D97-AF65-F5344CB8AC3E}">
        <p14:creationId xmlns:p14="http://schemas.microsoft.com/office/powerpoint/2010/main" val="275682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59407F-58CA-4B8C-936F-5D46D527DA1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F01AA0F-C57C-453B-AF45-AE4B5D952D89}"/>
              </a:ext>
            </a:extLst>
          </p:cNvPr>
          <p:cNvSpPr>
            <a:spLocks noGrp="1"/>
          </p:cNvSpPr>
          <p:nvPr>
            <p:ph idx="1"/>
          </p:nvPr>
        </p:nvSpPr>
        <p:spPr/>
        <p:txBody>
          <a:bodyPr/>
          <a:lstStyle/>
          <a:p>
            <a:r>
              <a:rPr lang="en-US" dirty="0"/>
              <a:t>Linear discriminant analysis for prediction in p dimensions can be transformed to a much simpler rule in K−1 dimensions, where K is the number of classes.</a:t>
            </a:r>
          </a:p>
          <a:p>
            <a:r>
              <a:rPr lang="en-US" dirty="0"/>
              <a:t>This transformation was achieved by first sphering the data points, and then projecting based on these sphered class centroids. The final prediction rule is basically nearest centroid classification, except for the factor adjusting for different class proportions.</a:t>
            </a:r>
          </a:p>
          <a:p>
            <a:r>
              <a:rPr lang="en-US" dirty="0"/>
              <a:t>Further transformations, to dimensions L &lt; K−1, can also be performed; this is called reduced-rank linear discriminant analysis. </a:t>
            </a:r>
          </a:p>
          <a:p>
            <a:pPr lvl="1"/>
            <a:r>
              <a:rPr lang="en-US" dirty="0"/>
              <a:t>If the number of classes K is large, then projecting down to a dimension L &lt; K−1 can be helpful in terms of applying regularization. This is because some dimensions may not provide a lot of separation between the classes, but just noise. </a:t>
            </a:r>
          </a:p>
          <a:p>
            <a:pPr lvl="2"/>
            <a:r>
              <a:rPr lang="en-US" dirty="0"/>
              <a:t>Pointing to the bias-variance tradeoff!</a:t>
            </a:r>
          </a:p>
        </p:txBody>
      </p:sp>
    </p:spTree>
    <p:extLst>
      <p:ext uri="{BB962C8B-B14F-4D97-AF65-F5344CB8AC3E}">
        <p14:creationId xmlns:p14="http://schemas.microsoft.com/office/powerpoint/2010/main" val="58765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7074-156E-4E41-9956-86C43CA8C998}"/>
              </a:ext>
            </a:extLst>
          </p:cNvPr>
          <p:cNvSpPr>
            <a:spLocks noGrp="1"/>
          </p:cNvSpPr>
          <p:nvPr>
            <p:ph type="title"/>
          </p:nvPr>
        </p:nvSpPr>
        <p:spPr/>
        <p:txBody>
          <a:bodyPr/>
          <a:lstStyle/>
          <a:p>
            <a:r>
              <a:rPr lang="en-US">
                <a:sym typeface="Arial"/>
              </a:rPr>
              <a:t>Reminder of Classification</a:t>
            </a:r>
            <a:endParaRPr lang="en-US" dirty="0"/>
          </a:p>
        </p:txBody>
      </p:sp>
      <p:sp>
        <p:nvSpPr>
          <p:cNvPr id="3" name="Content Placeholder 2">
            <a:extLst>
              <a:ext uri="{FF2B5EF4-FFF2-40B4-BE49-F238E27FC236}">
                <a16:creationId xmlns:a16="http://schemas.microsoft.com/office/drawing/2014/main" id="{DAF99EB9-CE66-4BDF-BB8D-E3F1A6A60F47}"/>
              </a:ext>
            </a:extLst>
          </p:cNvPr>
          <p:cNvSpPr>
            <a:spLocks noGrp="1"/>
          </p:cNvSpPr>
          <p:nvPr>
            <p:ph idx="1"/>
          </p:nvPr>
        </p:nvSpPr>
        <p:spPr/>
        <p:txBody>
          <a:bodyPr/>
          <a:lstStyle/>
          <a:p>
            <a:r>
              <a:rPr lang="en-US" dirty="0"/>
              <a:t>Classification methods seek to classify a categorical outcome into one of two or more categories based on various data attributes.</a:t>
            </a:r>
          </a:p>
          <a:p>
            <a:pPr lvl="1"/>
            <a:r>
              <a:rPr lang="en-US" dirty="0"/>
              <a:t>Consider a set of observations x (also called features, attributes, variables, or measurements) for each sample of an object or event with known class y∈{0,1}. This set of samples is called the training set. The classification problem is then to find a good predictor for the class y of any sample of the same distribution (not necessarily from the training set) given only an observation x.</a:t>
            </a:r>
          </a:p>
          <a:p>
            <a:pPr lvl="2"/>
            <a:r>
              <a:rPr lang="en-US" dirty="0"/>
              <a:t>For a given set of predictor variables, we would like to assign the best value of the categorical variable.</a:t>
            </a:r>
          </a:p>
          <a:p>
            <a:pPr lvl="2"/>
            <a:r>
              <a:rPr lang="en-US" dirty="0"/>
              <a:t>For each record in a database, we have a categorical variable of interest and a number of additional predictor variables.</a:t>
            </a:r>
          </a:p>
          <a:p>
            <a:endParaRPr lang="en-US" dirty="0"/>
          </a:p>
        </p:txBody>
      </p:sp>
    </p:spTree>
    <p:extLst>
      <p:ext uri="{BB962C8B-B14F-4D97-AF65-F5344CB8AC3E}">
        <p14:creationId xmlns:p14="http://schemas.microsoft.com/office/powerpoint/2010/main" val="167804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BA0B-0741-4577-AE19-683BC3024F67}"/>
              </a:ext>
            </a:extLst>
          </p:cNvPr>
          <p:cNvSpPr>
            <a:spLocks noGrp="1"/>
          </p:cNvSpPr>
          <p:nvPr>
            <p:ph type="title"/>
          </p:nvPr>
        </p:nvSpPr>
        <p:spPr/>
        <p:txBody>
          <a:bodyPr/>
          <a:lstStyle/>
          <a:p>
            <a:r>
              <a:rPr lang="en-US"/>
              <a:t>Discriminant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0B6DC-201E-47EC-ACB6-7694AE977E7B}"/>
                  </a:ext>
                </a:extLst>
              </p:cNvPr>
              <p:cNvSpPr>
                <a:spLocks noGrp="1"/>
              </p:cNvSpPr>
              <p:nvPr>
                <p:ph idx="1"/>
              </p:nvPr>
            </p:nvSpPr>
            <p:spPr/>
            <p:txBody>
              <a:bodyPr/>
              <a:lstStyle/>
              <a:p>
                <a:pPr lvl="0"/>
                <a:r>
                  <a:rPr lang="en-US" sz="1800" dirty="0">
                    <a:sym typeface="Arial"/>
                  </a:rPr>
                  <a:t>Linear discriminant analysis (LDA) is a classification method for classifying a set of observations into predefined classes. </a:t>
                </a:r>
                <a:r>
                  <a:rPr lang="en-US" sz="1800" dirty="0"/>
                  <a:t>The purpose is to determine the class of an observation based on a set of predictor variables.</a:t>
                </a:r>
              </a:p>
              <a:p>
                <a:pPr lvl="1"/>
                <a:r>
                  <a:rPr lang="en-US" sz="1400" dirty="0"/>
                  <a:t>Uses predefined classes based on a set of linear discriminant functions of the predictor variables.</a:t>
                </a:r>
              </a:p>
              <a:p>
                <a:pPr lvl="1"/>
                <a:r>
                  <a:rPr lang="en-US" sz="1400" dirty="0"/>
                  <a:t>LDA approaches the problem by assuming that the conditional probability density functions </a:t>
                </a:r>
                <a14:m>
                  <m:oMath xmlns:m="http://schemas.openxmlformats.org/officeDocument/2006/math">
                    <m:r>
                      <a:rPr lang="en-US" sz="1400" dirty="0">
                        <a:latin typeface="Cambria Math" panose="02040503050406030204" pitchFamily="18" charset="0"/>
                      </a:rPr>
                      <m:t>𝑝</m:t>
                    </m:r>
                    <m:r>
                      <a:rPr lang="en-US" sz="1400" dirty="0">
                        <a:latin typeface="Cambria Math" panose="02040503050406030204" pitchFamily="18" charset="0"/>
                      </a:rPr>
                      <m:t>(</m:t>
                    </m:r>
                    <m:r>
                      <a:rPr lang="en-US" sz="1400" dirty="0" err="1">
                        <a:latin typeface="Cambria Math" panose="02040503050406030204" pitchFamily="18" charset="0"/>
                      </a:rPr>
                      <m:t>𝑥</m:t>
                    </m:r>
                    <m:r>
                      <a:rPr lang="en-US" sz="1400" dirty="0" err="1">
                        <a:latin typeface="Cambria Math" panose="02040503050406030204" pitchFamily="18" charset="0"/>
                      </a:rPr>
                      <m:t>|</m:t>
                    </m:r>
                    <m:r>
                      <a:rPr lang="en-US" sz="1400" dirty="0" err="1">
                        <a:latin typeface="Cambria Math" panose="02040503050406030204" pitchFamily="18" charset="0"/>
                      </a:rPr>
                      <m:t>𝑦</m:t>
                    </m:r>
                    <m:r>
                      <a:rPr lang="en-US" sz="1400" dirty="0">
                        <a:latin typeface="Cambria Math" panose="02040503050406030204" pitchFamily="18" charset="0"/>
                      </a:rPr>
                      <m:t>=1</m:t>
                    </m:r>
                  </m:oMath>
                </a14:m>
                <a:r>
                  <a:rPr lang="en-US" sz="1400" dirty="0"/>
                  <a:t>) and </a:t>
                </a:r>
                <a14:m>
                  <m:oMath xmlns:m="http://schemas.openxmlformats.org/officeDocument/2006/math">
                    <m:r>
                      <a:rPr lang="en-US" sz="1400" dirty="0">
                        <a:latin typeface="Cambria Math" panose="02040503050406030204" pitchFamily="18" charset="0"/>
                      </a:rPr>
                      <m:t>𝑝</m:t>
                    </m:r>
                    <m:r>
                      <a:rPr lang="en-US" sz="1400" dirty="0">
                        <a:latin typeface="Cambria Math" panose="02040503050406030204" pitchFamily="18" charset="0"/>
                      </a:rPr>
                      <m:t>(</m:t>
                    </m:r>
                    <m:r>
                      <a:rPr lang="en-US" sz="1400" dirty="0" err="1">
                        <a:latin typeface="Cambria Math" panose="02040503050406030204" pitchFamily="18" charset="0"/>
                      </a:rPr>
                      <m:t>𝑥</m:t>
                    </m:r>
                    <m:r>
                      <a:rPr lang="en-US" sz="1400" dirty="0" err="1">
                        <a:latin typeface="Cambria Math" panose="02040503050406030204" pitchFamily="18" charset="0"/>
                      </a:rPr>
                      <m:t>|</m:t>
                    </m:r>
                    <m:r>
                      <a:rPr lang="en-US" sz="1400" dirty="0" err="1">
                        <a:latin typeface="Cambria Math" panose="02040503050406030204" pitchFamily="18" charset="0"/>
                      </a:rPr>
                      <m:t>𝑦</m:t>
                    </m:r>
                    <m:r>
                      <a:rPr lang="en-US" sz="1400" dirty="0">
                        <a:latin typeface="Cambria Math" panose="02040503050406030204" pitchFamily="18" charset="0"/>
                      </a:rPr>
                      <m:t>=2) </m:t>
                    </m:r>
                  </m:oMath>
                </a14:m>
                <a:r>
                  <a:rPr lang="en-US" sz="1400" dirty="0"/>
                  <a:t>are both normally distributed with mean and covariance parameters (</a:t>
                </a:r>
                <a14:m>
                  <m:oMath xmlns:m="http://schemas.openxmlformats.org/officeDocument/2006/math">
                    <m:sSub>
                      <m:sSubPr>
                        <m:ctrlPr>
                          <a:rPr lang="en-US" sz="1400" i="1">
                            <a:latin typeface="Cambria Math" panose="02040503050406030204" pitchFamily="18" charset="0"/>
                          </a:rPr>
                        </m:ctrlPr>
                      </m:sSubPr>
                      <m:e>
                        <m:r>
                          <m:rPr>
                            <m:nor/>
                          </m:rPr>
                          <a:rPr lang="en-US" sz="1400" dirty="0"/>
                          <m:t>μ</m:t>
                        </m:r>
                      </m:e>
                      <m:sub>
                        <m:r>
                          <a:rPr lang="en-US" sz="1400">
                            <a:latin typeface="Cambria Math" panose="02040503050406030204" pitchFamily="18" charset="0"/>
                          </a:rPr>
                          <m:t>1</m:t>
                        </m:r>
                      </m:sub>
                    </m:sSub>
                  </m:oMath>
                </a14:m>
                <a:r>
                  <a:rPr lang="en-US" sz="1400" dirty="0"/>
                  <a:t>,</a:t>
                </a:r>
                <a14:m>
                  <m:oMath xmlns:m="http://schemas.openxmlformats.org/officeDocument/2006/math">
                    <m:sSub>
                      <m:sSubPr>
                        <m:ctrlPr>
                          <a:rPr lang="en-US" sz="1400" i="1" dirty="0">
                            <a:latin typeface="Cambria Math" panose="02040503050406030204" pitchFamily="18" charset="0"/>
                          </a:rPr>
                        </m:ctrlPr>
                      </m:sSubPr>
                      <m:e>
                        <m:r>
                          <m:rPr>
                            <m:sty m:val="p"/>
                          </m:rPr>
                          <a:rPr lang="el-GR" sz="1400" dirty="0">
                            <a:latin typeface="Cambria Math" panose="02040503050406030204" pitchFamily="18" charset="0"/>
                          </a:rPr>
                          <m:t>Σ</m:t>
                        </m:r>
                      </m:e>
                      <m:sub>
                        <m:r>
                          <a:rPr lang="en-US" sz="1400" dirty="0">
                            <a:latin typeface="Cambria Math" panose="02040503050406030204" pitchFamily="18" charset="0"/>
                          </a:rPr>
                          <m:t>1</m:t>
                        </m:r>
                      </m:sub>
                    </m:sSub>
                  </m:oMath>
                </a14:m>
                <a:r>
                  <a:rPr lang="en-US" sz="1400" dirty="0"/>
                  <a:t>) and (</a:t>
                </a:r>
                <a14:m>
                  <m:oMath xmlns:m="http://schemas.openxmlformats.org/officeDocument/2006/math">
                    <m:sSub>
                      <m:sSubPr>
                        <m:ctrlPr>
                          <a:rPr lang="en-US" sz="1400" i="1">
                            <a:latin typeface="Cambria Math" panose="02040503050406030204" pitchFamily="18" charset="0"/>
                          </a:rPr>
                        </m:ctrlPr>
                      </m:sSubPr>
                      <m:e>
                        <m:r>
                          <m:rPr>
                            <m:nor/>
                          </m:rPr>
                          <a:rPr lang="en-US" sz="1400" dirty="0"/>
                          <m:t>μ</m:t>
                        </m:r>
                      </m:e>
                      <m:sub>
                        <m:r>
                          <a:rPr lang="en-US" sz="1400" dirty="0">
                            <a:latin typeface="Cambria Math" panose="02040503050406030204" pitchFamily="18" charset="0"/>
                          </a:rPr>
                          <m:t>2</m:t>
                        </m:r>
                      </m:sub>
                    </m:sSub>
                  </m:oMath>
                </a14:m>
                <a:r>
                  <a:rPr lang="en-US" sz="1400" dirty="0"/>
                  <a:t>,</a:t>
                </a:r>
                <a14:m>
                  <m:oMath xmlns:m="http://schemas.openxmlformats.org/officeDocument/2006/math">
                    <m:sSub>
                      <m:sSubPr>
                        <m:ctrlPr>
                          <a:rPr lang="en-US" sz="1400" i="1" dirty="0">
                            <a:latin typeface="Cambria Math" panose="02040503050406030204" pitchFamily="18" charset="0"/>
                          </a:rPr>
                        </m:ctrlPr>
                      </m:sSubPr>
                      <m:e>
                        <m:r>
                          <m:rPr>
                            <m:sty m:val="p"/>
                          </m:rPr>
                          <a:rPr lang="el-GR" sz="1400" dirty="0">
                            <a:latin typeface="Cambria Math" panose="02040503050406030204" pitchFamily="18" charset="0"/>
                          </a:rPr>
                          <m:t>Σ</m:t>
                        </m:r>
                      </m:e>
                      <m:sub>
                        <m:r>
                          <a:rPr lang="en-US" sz="1400" dirty="0">
                            <a:latin typeface="Cambria Math" panose="02040503050406030204" pitchFamily="18" charset="0"/>
                          </a:rPr>
                          <m:t>2</m:t>
                        </m:r>
                      </m:sub>
                    </m:sSub>
                  </m:oMath>
                </a14:m>
                <a:r>
                  <a:rPr lang="en-US" sz="1400" dirty="0"/>
                  <a:t>) respectively. </a:t>
                </a:r>
              </a:p>
              <a:p>
                <a:pPr lvl="1"/>
                <a:r>
                  <a:rPr lang="en-US" sz="1400" dirty="0"/>
                  <a:t>Under this assumption, the Bayes optimal solution is to predict points as being from the second class if the log of the likelihood ratios is below some threshold.</a:t>
                </a:r>
              </a:p>
              <a:p>
                <a:r>
                  <a:rPr lang="en-US" sz="1800" dirty="0"/>
                  <a:t>Here the approach is to model the distribution of </a:t>
                </a:r>
                <a14:m>
                  <m:oMath xmlns:m="http://schemas.openxmlformats.org/officeDocument/2006/math">
                    <m:r>
                      <a:rPr lang="en-US" sz="1800" i="1" dirty="0">
                        <a:latin typeface="Cambria Math" panose="02040503050406030204" pitchFamily="18" charset="0"/>
                      </a:rPr>
                      <m:t>𝑋</m:t>
                    </m:r>
                  </m:oMath>
                </a14:m>
                <a:r>
                  <a:rPr lang="en-US" sz="1800" dirty="0"/>
                  <a:t> in each of the classes separately, and then use Bayes Theorem to flip things around and obtain </a:t>
                </a:r>
                <a14:m>
                  <m:oMath xmlns:m="http://schemas.openxmlformats.org/officeDocument/2006/math">
                    <m:r>
                      <m:rPr>
                        <m:sty m:val="p"/>
                      </m:rPr>
                      <a:rPr lang="en-US" sz="1800" i="1" dirty="0">
                        <a:latin typeface="Cambria Math" panose="02040503050406030204" pitchFamily="18" charset="0"/>
                      </a:rPr>
                      <m:t>Pr</m:t>
                    </m:r>
                    <m:r>
                      <a:rPr lang="en-US" sz="1800" i="1" dirty="0">
                        <a:latin typeface="Cambria Math" panose="02040503050406030204" pitchFamily="18" charset="0"/>
                      </a:rPr>
                      <m:t>⁡(</m:t>
                    </m:r>
                    <m:r>
                      <a:rPr lang="en-US" sz="1800" i="1" dirty="0">
                        <a:latin typeface="Cambria Math" panose="02040503050406030204" pitchFamily="18" charset="0"/>
                      </a:rPr>
                      <m:t>𝑌</m:t>
                    </m:r>
                    <m:r>
                      <a:rPr lang="en-US" sz="1800" i="1" dirty="0">
                        <a:latin typeface="Cambria Math" panose="02040503050406030204" pitchFamily="18" charset="0"/>
                      </a:rPr>
                      <m:t>|</m:t>
                    </m:r>
                    <m:r>
                      <a:rPr lang="en-US" sz="1800" i="1" dirty="0">
                        <a:latin typeface="Cambria Math" panose="02040503050406030204" pitchFamily="18" charset="0"/>
                      </a:rPr>
                      <m:t>𝑋</m:t>
                    </m:r>
                    <m:r>
                      <a:rPr lang="en-US" sz="1800" i="1" dirty="0">
                        <a:latin typeface="Cambria Math" panose="02040503050406030204" pitchFamily="18" charset="0"/>
                      </a:rPr>
                      <m:t>).</m:t>
                    </m:r>
                  </m:oMath>
                </a14:m>
                <a:endParaRPr lang="en-US" sz="1800" dirty="0"/>
              </a:p>
              <a:p>
                <a:r>
                  <a:rPr lang="en-US" sz="1800" dirty="0"/>
                  <a:t>We use normal (Gaussian) distributions for each class, this leads to linear or quadratic discriminant analysis.</a:t>
                </a:r>
              </a:p>
              <a:p>
                <a:pPr lvl="1"/>
                <a:r>
                  <a:rPr lang="en-US" sz="1400" dirty="0"/>
                  <a:t>Gaussian distribution refers to normal distributions that is a probability distribution that is symmetric around the mean. And also shows that data are more frequent in occurrence around the mean. </a:t>
                </a:r>
              </a:p>
              <a:p>
                <a:endParaRPr lang="en-US" sz="1800" dirty="0"/>
              </a:p>
              <a:p>
                <a:r>
                  <a:rPr lang="en-US" sz="1800" dirty="0"/>
                  <a:t>Other distributions can be used as well, but we will focus on normal distributions. </a:t>
                </a:r>
                <a:endParaRPr lang="en-US" sz="1400" dirty="0"/>
              </a:p>
              <a:p>
                <a:endParaRPr lang="en-US" dirty="0"/>
              </a:p>
            </p:txBody>
          </p:sp>
        </mc:Choice>
        <mc:Fallback xmlns="">
          <p:sp>
            <p:nvSpPr>
              <p:cNvPr id="3" name="Content Placeholder 2">
                <a:extLst>
                  <a:ext uri="{FF2B5EF4-FFF2-40B4-BE49-F238E27FC236}">
                    <a16:creationId xmlns:a16="http://schemas.microsoft.com/office/drawing/2014/main" id="{7820B6DC-201E-47EC-ACB6-7694AE977E7B}"/>
                  </a:ext>
                </a:extLst>
              </p:cNvPr>
              <p:cNvSpPr>
                <a:spLocks noGrp="1" noRot="1" noChangeAspect="1" noMove="1" noResize="1" noEditPoints="1" noAdjustHandles="1" noChangeArrowheads="1" noChangeShapeType="1" noTextEdit="1"/>
              </p:cNvSpPr>
              <p:nvPr>
                <p:ph idx="1"/>
              </p:nvPr>
            </p:nvSpPr>
            <p:spPr>
              <a:blipFill>
                <a:blip r:embed="rId2"/>
                <a:stretch>
                  <a:fillRect l="-235" t="-518"/>
                </a:stretch>
              </a:blipFill>
            </p:spPr>
            <p:txBody>
              <a:bodyPr/>
              <a:lstStyle/>
              <a:p>
                <a:r>
                  <a:rPr lang="en-US">
                    <a:noFill/>
                  </a:rPr>
                  <a:t> </a:t>
                </a:r>
              </a:p>
            </p:txBody>
          </p:sp>
        </mc:Fallback>
      </mc:AlternateContent>
    </p:spTree>
    <p:extLst>
      <p:ext uri="{BB962C8B-B14F-4D97-AF65-F5344CB8AC3E}">
        <p14:creationId xmlns:p14="http://schemas.microsoft.com/office/powerpoint/2010/main" val="375486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B9DA-18C4-4EAD-BA88-7F2F00462DD6}"/>
              </a:ext>
            </a:extLst>
          </p:cNvPr>
          <p:cNvSpPr>
            <a:spLocks noGrp="1"/>
          </p:cNvSpPr>
          <p:nvPr>
            <p:ph type="title"/>
          </p:nvPr>
        </p:nvSpPr>
        <p:spPr/>
        <p:txBody>
          <a:bodyPr/>
          <a:lstStyle/>
          <a:p>
            <a:r>
              <a:rPr lang="en-US" dirty="0"/>
              <a:t>Why discriminant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83FB2B-A100-4902-91E1-C2C7E98461D3}"/>
                  </a:ext>
                </a:extLst>
              </p:cNvPr>
              <p:cNvSpPr>
                <a:spLocks noGrp="1"/>
              </p:cNvSpPr>
              <p:nvPr>
                <p:ph idx="1"/>
              </p:nvPr>
            </p:nvSpPr>
            <p:spPr/>
            <p:txBody>
              <a:bodyPr/>
              <a:lstStyle/>
              <a:p>
                <a:r>
                  <a:rPr lang="en-US" dirty="0"/>
                  <a:t>When the classes are well-separated, the parameter estimates for logistic regression model are surprisingly unstable. Linear discriminant analysis does not suffer from this problem. </a:t>
                </a:r>
              </a:p>
              <a:p>
                <a:r>
                  <a:rPr lang="en-US" dirty="0"/>
                  <a:t>If </a:t>
                </a:r>
                <a14:m>
                  <m:oMath xmlns:m="http://schemas.openxmlformats.org/officeDocument/2006/math">
                    <m:r>
                      <a:rPr lang="en-US" i="1" dirty="0" smtClean="0">
                        <a:latin typeface="Cambria Math" panose="02040503050406030204" pitchFamily="18" charset="0"/>
                      </a:rPr>
                      <m:t>𝑛</m:t>
                    </m:r>
                  </m:oMath>
                </a14:m>
                <a:r>
                  <a:rPr lang="en-US" dirty="0"/>
                  <a:t> is small and the distribution of the predictors </a:t>
                </a:r>
                <a14:m>
                  <m:oMath xmlns:m="http://schemas.openxmlformats.org/officeDocument/2006/math">
                    <m:r>
                      <a:rPr lang="en-US" i="1" dirty="0" smtClean="0">
                        <a:latin typeface="Cambria Math" panose="02040503050406030204" pitchFamily="18" charset="0"/>
                      </a:rPr>
                      <m:t>𝑋</m:t>
                    </m:r>
                  </m:oMath>
                </a14:m>
                <a:r>
                  <a:rPr lang="en-US" dirty="0"/>
                  <a:t> is approximately normal in each of the classes, the linear discriminant model is again more stable than the logistic regression model. </a:t>
                </a:r>
              </a:p>
              <a:p>
                <a:r>
                  <a:rPr lang="en-US" dirty="0"/>
                  <a:t>Linear discriminant analysis is popular when we have more than 2 response classes, because it also provides low-dimensional views of the data.</a:t>
                </a:r>
              </a:p>
              <a:p>
                <a:endParaRPr lang="en-US" dirty="0"/>
              </a:p>
            </p:txBody>
          </p:sp>
        </mc:Choice>
        <mc:Fallback xmlns="">
          <p:sp>
            <p:nvSpPr>
              <p:cNvPr id="3" name="Content Placeholder 2">
                <a:extLst>
                  <a:ext uri="{FF2B5EF4-FFF2-40B4-BE49-F238E27FC236}">
                    <a16:creationId xmlns:a16="http://schemas.microsoft.com/office/drawing/2014/main" id="{A783FB2B-A100-4902-91E1-C2C7E98461D3}"/>
                  </a:ext>
                </a:extLst>
              </p:cNvPr>
              <p:cNvSpPr>
                <a:spLocks noGrp="1" noRot="1" noChangeAspect="1" noMove="1" noResize="1" noEditPoints="1" noAdjustHandles="1" noChangeArrowheads="1" noChangeShapeType="1" noTextEdit="1"/>
              </p:cNvSpPr>
              <p:nvPr>
                <p:ph idx="1"/>
              </p:nvPr>
            </p:nvSpPr>
            <p:spPr>
              <a:blipFill>
                <a:blip r:embed="rId2"/>
                <a:stretch>
                  <a:fillRect l="-411" t="-389"/>
                </a:stretch>
              </a:blipFill>
            </p:spPr>
            <p:txBody>
              <a:bodyPr/>
              <a:lstStyle/>
              <a:p>
                <a:r>
                  <a:rPr lang="en-US">
                    <a:noFill/>
                  </a:rPr>
                  <a:t> </a:t>
                </a:r>
              </a:p>
            </p:txBody>
          </p:sp>
        </mc:Fallback>
      </mc:AlternateContent>
    </p:spTree>
    <p:extLst>
      <p:ext uri="{BB962C8B-B14F-4D97-AF65-F5344CB8AC3E}">
        <p14:creationId xmlns:p14="http://schemas.microsoft.com/office/powerpoint/2010/main" val="420738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B152-9A1A-460D-9EB5-F3B9F4E99C5B}"/>
              </a:ext>
            </a:extLst>
          </p:cNvPr>
          <p:cNvSpPr>
            <a:spLocks noGrp="1"/>
          </p:cNvSpPr>
          <p:nvPr>
            <p:ph type="title"/>
          </p:nvPr>
        </p:nvSpPr>
        <p:spPr/>
        <p:txBody>
          <a:bodyPr/>
          <a:lstStyle/>
          <a:p>
            <a:r>
              <a:rPr lang="en-US"/>
              <a:t>Bayes theorem for classification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EC88C2-1DB9-4A75-864F-1CFA2D296062}"/>
                  </a:ext>
                </a:extLst>
              </p:cNvPr>
              <p:cNvSpPr>
                <a:spLocks noGrp="1"/>
              </p:cNvSpPr>
              <p:nvPr>
                <p:ph sz="half" idx="1"/>
              </p:nvPr>
            </p:nvSpPr>
            <p:spPr/>
            <p:txBody>
              <a:bodyPr/>
              <a:lstStyle/>
              <a:p>
                <a:r>
                  <a:rPr lang="en-US" dirty="0"/>
                  <a:t>Thomas Bayes was a famous mathematician whose name represents a big subfield of statistical and probabilistic modeling. The Bayes theorem is below:</a:t>
                </a:r>
              </a:p>
              <a:p>
                <a:pPr marL="0" indent="0" algn="ctr">
                  <a:buNone/>
                </a:pPr>
                <a14:m>
                  <m:oMath xmlns:m="http://schemas.openxmlformats.org/officeDocument/2006/math">
                    <m:r>
                      <m:rPr>
                        <m:sty m:val="p"/>
                      </m:rPr>
                      <a:rPr lang="en-US" sz="2400" i="1" dirty="0" smtClean="0">
                        <a:latin typeface="Cambria Math" panose="02040503050406030204" pitchFamily="18" charset="0"/>
                      </a:rPr>
                      <m:t>Pr</m:t>
                    </m:r>
                    <m:r>
                      <a:rPr lang="en-US" sz="2400" i="1" dirty="0" smtClean="0">
                        <a:latin typeface="Cambria Math" panose="02040503050406030204" pitchFamily="18" charset="0"/>
                      </a:rPr>
                      <m:t>⁡(</m:t>
                    </m:r>
                    <m:r>
                      <a:rPr lang="en-US" sz="2400" i="1" dirty="0" smtClean="0">
                        <a:latin typeface="Cambria Math" panose="02040503050406030204" pitchFamily="18" charset="0"/>
                      </a:rPr>
                      <m:t>𝑌</m:t>
                    </m:r>
                    <m:r>
                      <a:rPr lang="en-US" sz="2400" i="1" dirty="0" smtClean="0">
                        <a:latin typeface="Cambria Math" panose="02040503050406030204" pitchFamily="18" charset="0"/>
                      </a:rPr>
                      <m:t>=</m:t>
                    </m:r>
                    <m:r>
                      <a:rPr lang="en-US" sz="2400" i="1" dirty="0" err="1" smtClean="0">
                        <a:latin typeface="Cambria Math" panose="02040503050406030204" pitchFamily="18" charset="0"/>
                      </a:rPr>
                      <m:t>𝑘</m:t>
                    </m:r>
                    <m:r>
                      <a:rPr lang="en-US" sz="2400" i="1" dirty="0" err="1" smtClean="0">
                        <a:latin typeface="Cambria Math" panose="02040503050406030204" pitchFamily="18" charset="0"/>
                      </a:rPr>
                      <m:t>|</m:t>
                    </m:r>
                    <m:r>
                      <a:rPr lang="en-US" sz="2400" i="1" dirty="0" err="1" smtClean="0">
                        <a:latin typeface="Cambria Math" panose="02040503050406030204" pitchFamily="18" charset="0"/>
                      </a:rPr>
                      <m:t>𝑋</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m:t>
                    </m:r>
                  </m:oMath>
                </a14:m>
                <a:r>
                  <a:rPr lang="en-US" sz="2400" dirty="0"/>
                  <a:t>= </a:t>
                </a:r>
                <a14:m>
                  <m:oMath xmlns:m="http://schemas.openxmlformats.org/officeDocument/2006/math">
                    <m:f>
                      <m:fPr>
                        <m:ctrlPr>
                          <a:rPr lang="en-US" sz="2400" i="1" dirty="0" smtClean="0">
                            <a:latin typeface="Cambria Math" panose="02040503050406030204" pitchFamily="18" charset="0"/>
                          </a:rPr>
                        </m:ctrlPr>
                      </m:fPr>
                      <m:num>
                        <m:r>
                          <m:rPr>
                            <m:sty m:val="p"/>
                          </m:rPr>
                          <a:rPr lang="en-US" sz="2400" i="1" dirty="0">
                            <a:latin typeface="Cambria Math" panose="02040503050406030204" pitchFamily="18" charset="0"/>
                          </a:rPr>
                          <m:t>Pr</m:t>
                        </m:r>
                        <m:r>
                          <a:rPr lang="en-US" sz="2400" i="1" dirty="0">
                            <a:latin typeface="Cambria Math" panose="02040503050406030204" pitchFamily="18" charset="0"/>
                          </a:rPr>
                          <m:t>⁡(</m:t>
                        </m:r>
                        <m:r>
                          <a:rPr lang="en-US" sz="2400" i="1" dirty="0">
                            <a:latin typeface="Cambria Math" panose="02040503050406030204" pitchFamily="18" charset="0"/>
                          </a:rPr>
                          <m:t>𝑋</m:t>
                        </m:r>
                        <m:r>
                          <a:rPr lang="en-US" sz="2400" i="1" dirty="0">
                            <a:latin typeface="Cambria Math" panose="02040503050406030204" pitchFamily="18" charset="0"/>
                          </a:rPr>
                          <m:t>=</m:t>
                        </m:r>
                        <m:r>
                          <a:rPr lang="en-US" sz="2400" i="1" dirty="0" err="1">
                            <a:latin typeface="Cambria Math" panose="02040503050406030204" pitchFamily="18" charset="0"/>
                          </a:rPr>
                          <m:t>𝑥</m:t>
                        </m:r>
                        <m:r>
                          <a:rPr lang="en-US" sz="2400" i="1" dirty="0" err="1">
                            <a:latin typeface="Cambria Math" panose="02040503050406030204" pitchFamily="18" charset="0"/>
                          </a:rPr>
                          <m:t>|</m:t>
                        </m:r>
                        <m:r>
                          <a:rPr lang="en-US" sz="2400" i="1" dirty="0" err="1">
                            <a:latin typeface="Cambria Math" panose="02040503050406030204" pitchFamily="18" charset="0"/>
                          </a:rPr>
                          <m:t>𝑌</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r>
                          <m:rPr>
                            <m:sty m:val="p"/>
                          </m:rPr>
                          <a:rPr lang="en-US" sz="2400" i="1" dirty="0" err="1">
                            <a:latin typeface="Cambria Math" panose="02040503050406030204" pitchFamily="18" charset="0"/>
                          </a:rPr>
                          <m:t>Pr</m:t>
                        </m:r>
                        <m:r>
                          <a:rPr lang="en-US" sz="2400" i="1" dirty="0">
                            <a:latin typeface="Cambria Math" panose="02040503050406030204" pitchFamily="18" charset="0"/>
                          </a:rPr>
                          <m:t>⁡(</m:t>
                        </m:r>
                        <m:r>
                          <a:rPr lang="en-US" sz="2400" i="1" dirty="0">
                            <a:latin typeface="Cambria Math" panose="02040503050406030204" pitchFamily="18" charset="0"/>
                          </a:rPr>
                          <m:t>𝑌</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num>
                      <m:den>
                        <m:r>
                          <m:rPr>
                            <m:sty m:val="p"/>
                          </m:rPr>
                          <a:rPr lang="en-US" sz="2400" i="1" dirty="0">
                            <a:latin typeface="Cambria Math" panose="02040503050406030204" pitchFamily="18" charset="0"/>
                          </a:rPr>
                          <m:t>Pr</m:t>
                        </m:r>
                        <m:r>
                          <a:rPr lang="en-US" sz="2400" i="1" dirty="0">
                            <a:latin typeface="Cambria Math" panose="02040503050406030204" pitchFamily="18" charset="0"/>
                          </a:rPr>
                          <m:t>⁡(</m:t>
                        </m:r>
                        <m:r>
                          <a:rPr lang="en-US" sz="2400" i="1" dirty="0">
                            <a:latin typeface="Cambria Math" panose="02040503050406030204" pitchFamily="18" charset="0"/>
                          </a:rPr>
                          <m:t>𝑋</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m:t>
                        </m:r>
                      </m:den>
                    </m:f>
                  </m:oMath>
                </a14:m>
                <a:endParaRPr lang="en-US" sz="2400" dirty="0"/>
              </a:p>
              <a:p>
                <a:r>
                  <a:rPr lang="en-US" dirty="0"/>
                  <a:t>One writes this slightly differently for discriminant analysis:</a:t>
                </a:r>
              </a:p>
              <a:p>
                <a:pPr marL="0" indent="0" algn="ctr">
                  <a:buNone/>
                </a:pPr>
                <a14:m>
                  <m:oMath xmlns:m="http://schemas.openxmlformats.org/officeDocument/2006/math">
                    <m:func>
                      <m:funcPr>
                        <m:ctrlPr>
                          <a:rPr lang="en-US" sz="2400" i="1" dirty="0">
                            <a:latin typeface="Cambria Math" panose="02040503050406030204" pitchFamily="18" charset="0"/>
                          </a:rPr>
                        </m:ctrlPr>
                      </m:funcPr>
                      <m:fName>
                        <m:r>
                          <m:rPr>
                            <m:sty m:val="p"/>
                          </m:rPr>
                          <a:rPr lang="en-US" sz="2400" i="0" dirty="0">
                            <a:latin typeface="Cambria Math" panose="02040503050406030204" pitchFamily="18" charset="0"/>
                          </a:rPr>
                          <m:t>Pr</m:t>
                        </m:r>
                      </m:fName>
                      <m:e>
                        <m:d>
                          <m:dPr>
                            <m:ctrlPr>
                              <a:rPr lang="en-US" sz="2400" i="1" dirty="0">
                                <a:latin typeface="Cambria Math" panose="02040503050406030204" pitchFamily="18" charset="0"/>
                              </a:rPr>
                            </m:ctrlPr>
                          </m:dPr>
                          <m:e>
                            <m:r>
                              <a:rPr lang="en-US" sz="2400" i="1" dirty="0">
                                <a:latin typeface="Cambria Math" panose="02040503050406030204" pitchFamily="18" charset="0"/>
                              </a:rPr>
                              <m:t>𝑌</m:t>
                            </m:r>
                            <m:r>
                              <a:rPr lang="en-US" sz="2400" i="1" dirty="0">
                                <a:latin typeface="Cambria Math" panose="02040503050406030204" pitchFamily="18" charset="0"/>
                              </a:rPr>
                              <m:t>=</m:t>
                            </m:r>
                            <m:r>
                              <a:rPr lang="en-US" sz="2400" i="1" dirty="0" err="1">
                                <a:latin typeface="Cambria Math" panose="02040503050406030204" pitchFamily="18" charset="0"/>
                              </a:rPr>
                              <m:t>𝑘</m:t>
                            </m:r>
                          </m:e>
                          <m:e>
                            <m:r>
                              <a:rPr lang="en-US" sz="2400" i="1" dirty="0" err="1">
                                <a:latin typeface="Cambria Math" panose="02040503050406030204" pitchFamily="18" charset="0"/>
                              </a:rPr>
                              <m:t>𝑋</m:t>
                            </m:r>
                            <m:r>
                              <a:rPr lang="en-US" sz="2400" i="1" dirty="0">
                                <a:latin typeface="Cambria Math" panose="02040503050406030204" pitchFamily="18" charset="0"/>
                              </a:rPr>
                              <m:t>=</m:t>
                            </m:r>
                            <m:r>
                              <a:rPr lang="en-US" sz="2400" i="1" dirty="0">
                                <a:latin typeface="Cambria Math" panose="02040503050406030204" pitchFamily="18" charset="0"/>
                              </a:rPr>
                              <m:t>𝑥</m:t>
                            </m:r>
                          </m:e>
                        </m:d>
                      </m:e>
                    </m:func>
                  </m:oMath>
                </a14:m>
                <a:r>
                  <a:rPr lang="en-US" sz="2400" dirty="0"/>
                  <a:t> = </a:t>
                </a:r>
                <a14:m>
                  <m:oMath xmlns:m="http://schemas.openxmlformats.org/officeDocument/2006/math">
                    <m:f>
                      <m:fPr>
                        <m:ctrlPr>
                          <a:rPr lang="en-US" sz="2400" i="1" dirty="0" smtClean="0">
                            <a:latin typeface="Cambria Math" panose="02040503050406030204" pitchFamily="18" charset="0"/>
                          </a:rPr>
                        </m:ctrlPr>
                      </m:fPr>
                      <m:num>
                        <m:sSub>
                          <m:sSubPr>
                            <m:ctrlPr>
                              <a:rPr lang="en-US" sz="2400" i="1" dirty="0" smtClean="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𝜋</m:t>
                            </m:r>
                          </m:e>
                          <m:sub>
                            <m:r>
                              <a:rPr lang="en-US" sz="2400" i="1" dirty="0">
                                <a:latin typeface="Cambria Math" panose="02040503050406030204" pitchFamily="18" charset="0"/>
                              </a:rPr>
                              <m:t>𝑘</m:t>
                            </m:r>
                          </m:sub>
                        </m:sSub>
                        <m:r>
                          <a:rPr lang="en-US" sz="2400" i="1" dirty="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𝑓</m:t>
                            </m:r>
                          </m:e>
                          <m:sub>
                            <m:r>
                              <a:rPr lang="en-US" sz="2400" i="1" dirty="0">
                                <a:latin typeface="Cambria Math" panose="02040503050406030204" pitchFamily="18" charset="0"/>
                              </a:rPr>
                              <m:t>𝑘</m:t>
                            </m:r>
                          </m:sub>
                        </m:sSub>
                        <m:r>
                          <a:rPr lang="en-US" sz="2400" b="0" i="1" dirty="0" smtClean="0">
                            <a:latin typeface="Cambria Math" panose="02040503050406030204" pitchFamily="18" charset="0"/>
                          </a:rPr>
                          <m:t> (</m:t>
                        </m:r>
                        <m:r>
                          <a:rPr lang="en-US" sz="2400" b="0" i="1" dirty="0" smtClean="0">
                            <a:latin typeface="Cambria Math" panose="02040503050406030204" pitchFamily="18" charset="0"/>
                          </a:rPr>
                          <m:t>𝑥</m:t>
                        </m:r>
                        <m:r>
                          <a:rPr lang="en-US" sz="2400" b="0" i="1" dirty="0" smtClean="0">
                            <a:latin typeface="Cambria Math" panose="02040503050406030204" pitchFamily="18" charset="0"/>
                          </a:rPr>
                          <m:t>)</m:t>
                        </m:r>
                      </m:num>
                      <m:den>
                        <m:nary>
                          <m:naryPr>
                            <m:chr m:val="∑"/>
                            <m:limLoc m:val="subSup"/>
                            <m:ctrlPr>
                              <a:rPr lang="en-US" sz="2400" i="1" dirty="0">
                                <a:latin typeface="Cambria Math" panose="02040503050406030204" pitchFamily="18" charset="0"/>
                              </a:rPr>
                            </m:ctrlPr>
                          </m:naryPr>
                          <m:sub>
                            <m:r>
                              <m:rPr>
                                <m:brk m:alnAt="25"/>
                              </m:rPr>
                              <a:rPr lang="en-US" sz="2400" i="1" dirty="0">
                                <a:latin typeface="Cambria Math" panose="02040503050406030204" pitchFamily="18" charset="0"/>
                              </a:rPr>
                              <m:t>𝑙</m:t>
                            </m:r>
                            <m:r>
                              <a:rPr lang="en-US" sz="2400" i="1" dirty="0">
                                <a:latin typeface="Cambria Math" panose="02040503050406030204" pitchFamily="18" charset="0"/>
                              </a:rPr>
                              <m:t>=1</m:t>
                            </m:r>
                          </m:sub>
                          <m:sup>
                            <m:r>
                              <a:rPr lang="en-US" sz="2400" i="1" dirty="0">
                                <a:latin typeface="Cambria Math" panose="02040503050406030204" pitchFamily="18" charset="0"/>
                              </a:rPr>
                              <m:t>𝑘</m:t>
                            </m:r>
                          </m:sup>
                          <m:e>
                            <m:sSub>
                              <m:sSubPr>
                                <m:ctrlPr>
                                  <a:rPr lang="en-US" sz="2400" i="1" dirty="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𝜋</m:t>
                                </m:r>
                              </m:e>
                              <m:sub>
                                <m:r>
                                  <a:rPr lang="en-US" sz="2400" b="0" i="1" dirty="0" smtClean="0">
                                    <a:latin typeface="Cambria Math" panose="02040503050406030204" pitchFamily="18" charset="0"/>
                                    <a:ea typeface="Cambria Math" panose="02040503050406030204" pitchFamily="18" charset="0"/>
                                  </a:rPr>
                                  <m:t>𝑙</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𝑓</m:t>
                                </m:r>
                              </m:e>
                              <m:sub>
                                <m:r>
                                  <a:rPr lang="en-US" sz="2400" b="0" i="1" dirty="0" smtClean="0">
                                    <a:latin typeface="Cambria Math" panose="02040503050406030204" pitchFamily="18" charset="0"/>
                                  </a:rPr>
                                  <m:t>𝑙</m:t>
                                </m:r>
                              </m:sub>
                            </m:sSub>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𝑥</m:t>
                            </m:r>
                            <m:r>
                              <a:rPr lang="en-US" sz="2400" b="0" i="1" dirty="0" smtClean="0">
                                <a:latin typeface="Cambria Math" panose="02040503050406030204" pitchFamily="18" charset="0"/>
                                <a:ea typeface="Cambria Math" panose="02040503050406030204" pitchFamily="18" charset="0"/>
                              </a:rPr>
                              <m:t>)</m:t>
                            </m:r>
                          </m:e>
                        </m:nary>
                      </m:den>
                    </m:f>
                    <m:r>
                      <a:rPr lang="en-US" sz="2400" b="0" i="1" dirty="0" smtClean="0">
                        <a:latin typeface="Cambria Math" panose="02040503050406030204" pitchFamily="18" charset="0"/>
                      </a:rPr>
                      <m:t> </m:t>
                    </m:r>
                  </m:oMath>
                </a14:m>
                <a:endParaRPr lang="en-US" sz="2400" b="0" i="1" dirty="0">
                  <a:latin typeface="Cambria Math" panose="02040503050406030204" pitchFamily="18" charset="0"/>
                </a:endParaRPr>
              </a:p>
              <a:p>
                <a:pPr lvl="1"/>
                <a:r>
                  <a:rPr lang="en-US" sz="1800" b="0" dirty="0"/>
                  <a:t>Where </a:t>
                </a:r>
                <a14:m>
                  <m:oMath xmlns:m="http://schemas.openxmlformats.org/officeDocument/2006/math">
                    <m:r>
                      <a:rPr lang="en-US" sz="1800" b="0" i="1" dirty="0" smtClean="0">
                        <a:latin typeface="Cambria Math" panose="02040503050406030204" pitchFamily="18" charset="0"/>
                      </a:rPr>
                      <m:t>𝑓𝑘</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𝑥</m:t>
                        </m:r>
                      </m:e>
                    </m:d>
                    <m:r>
                      <a:rPr lang="en-US" sz="1800" b="0" i="1" dirty="0" smtClean="0">
                        <a:latin typeface="Cambria Math" panose="02040503050406030204" pitchFamily="18" charset="0"/>
                      </a:rPr>
                      <m:t>= </m:t>
                    </m:r>
                    <m:func>
                      <m:funcPr>
                        <m:ctrlPr>
                          <a:rPr lang="en-US" sz="1800" i="1" dirty="0">
                            <a:latin typeface="Cambria Math" panose="02040503050406030204" pitchFamily="18" charset="0"/>
                          </a:rPr>
                        </m:ctrlPr>
                      </m:funcPr>
                      <m:fName>
                        <m:r>
                          <m:rPr>
                            <m:sty m:val="p"/>
                          </m:rPr>
                          <a:rPr lang="en-US" sz="1800" dirty="0">
                            <a:latin typeface="Cambria Math" panose="02040503050406030204" pitchFamily="18" charset="0"/>
                          </a:rPr>
                          <m:t>Pr</m:t>
                        </m:r>
                      </m:fName>
                      <m:e>
                        <m:d>
                          <m:dPr>
                            <m:ctrlPr>
                              <a:rPr lang="en-US" sz="1800" i="1" dirty="0">
                                <a:latin typeface="Cambria Math" panose="02040503050406030204" pitchFamily="18" charset="0"/>
                              </a:rPr>
                            </m:ctrlPr>
                          </m:dPr>
                          <m:e>
                            <m:r>
                              <a:rPr lang="en-US" sz="1800" b="0" i="1" dirty="0" smtClean="0">
                                <a:latin typeface="Cambria Math" panose="02040503050406030204" pitchFamily="18" charset="0"/>
                              </a:rPr>
                              <m:t>𝑋</m:t>
                            </m:r>
                            <m:r>
                              <a:rPr lang="en-US" sz="1800" b="0" i="1" dirty="0" smtClean="0">
                                <a:latin typeface="Cambria Math" panose="02040503050406030204" pitchFamily="18" charset="0"/>
                              </a:rPr>
                              <m:t>=</m:t>
                            </m:r>
                            <m:r>
                              <a:rPr lang="en-US" sz="1800" b="0" i="1" dirty="0" smtClean="0">
                                <a:latin typeface="Cambria Math" panose="02040503050406030204" pitchFamily="18" charset="0"/>
                              </a:rPr>
                              <m:t>𝑥</m:t>
                            </m:r>
                          </m:e>
                          <m:e>
                            <m:r>
                              <a:rPr lang="en-US" sz="1800" b="0" i="1" dirty="0" smtClean="0">
                                <a:latin typeface="Cambria Math" panose="02040503050406030204" pitchFamily="18" charset="0"/>
                              </a:rPr>
                              <m:t>𝑌</m:t>
                            </m:r>
                            <m:r>
                              <a:rPr lang="en-US" sz="1800" i="1" dirty="0">
                                <a:latin typeface="Cambria Math" panose="02040503050406030204" pitchFamily="18" charset="0"/>
                              </a:rPr>
                              <m:t>=</m:t>
                            </m:r>
                            <m:r>
                              <a:rPr lang="en-US" sz="1800" b="0" i="1" dirty="0" smtClean="0">
                                <a:latin typeface="Cambria Math" panose="02040503050406030204" pitchFamily="18" charset="0"/>
                              </a:rPr>
                              <m:t>𝑘</m:t>
                            </m:r>
                          </m:e>
                        </m:d>
                      </m:e>
                    </m:func>
                  </m:oMath>
                </a14:m>
                <a:r>
                  <a:rPr lang="en-US" sz="1800" dirty="0"/>
                  <a:t> is the density for X in class k.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𝜋</m:t>
                        </m:r>
                      </m:e>
                      <m:sub>
                        <m:r>
                          <a:rPr lang="en-US" sz="1800" i="1" dirty="0">
                            <a:latin typeface="Cambria Math" panose="02040503050406030204" pitchFamily="18" charset="0"/>
                          </a:rPr>
                          <m:t>𝑘</m:t>
                        </m:r>
                      </m:sub>
                    </m:sSub>
                  </m:oMath>
                </a14:m>
                <a:r>
                  <a:rPr lang="en-US" sz="1800" dirty="0"/>
                  <a:t> = </a:t>
                </a:r>
                <a:r>
                  <a:rPr lang="en-US" sz="1800" dirty="0" err="1"/>
                  <a:t>Pr</a:t>
                </a:r>
                <a:r>
                  <a:rPr lang="en-US" sz="1800" dirty="0"/>
                  <a:t>(Y=k) is the marginal or prior probability for class k. </a:t>
                </a:r>
              </a:p>
              <a:p>
                <a:pPr lvl="1"/>
                <a:endParaRPr lang="en-US" sz="2200" dirty="0"/>
              </a:p>
            </p:txBody>
          </p:sp>
        </mc:Choice>
        <mc:Fallback xmlns="">
          <p:sp>
            <p:nvSpPr>
              <p:cNvPr id="3" name="Content Placeholder 2">
                <a:extLst>
                  <a:ext uri="{FF2B5EF4-FFF2-40B4-BE49-F238E27FC236}">
                    <a16:creationId xmlns:a16="http://schemas.microsoft.com/office/drawing/2014/main" id="{1FEC88C2-1DB9-4A75-864F-1CFA2D296062}"/>
                  </a:ext>
                </a:extLst>
              </p:cNvPr>
              <p:cNvSpPr>
                <a:spLocks noGrp="1" noRot="1" noChangeAspect="1" noMove="1" noResize="1" noEditPoints="1" noAdjustHandles="1" noChangeArrowheads="1" noChangeShapeType="1" noTextEdit="1"/>
              </p:cNvSpPr>
              <p:nvPr>
                <p:ph sz="half" idx="1"/>
              </p:nvPr>
            </p:nvSpPr>
            <p:spPr>
              <a:blipFill>
                <a:blip r:embed="rId2"/>
                <a:stretch>
                  <a:fillRect l="-477" t="-518" b="-2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436989BC-3819-411B-8E75-72B6D65AD5E0}"/>
                  </a:ext>
                </a:extLst>
              </p:cNvPr>
              <p:cNvSpPr>
                <a:spLocks noGrp="1"/>
              </p:cNvSpPr>
              <p:nvPr>
                <p:ph sz="half" idx="2"/>
              </p:nvPr>
            </p:nvSpPr>
            <p:spPr/>
            <p:txBody>
              <a:bodyPr/>
              <a:lstStyle/>
              <a:p>
                <a:r>
                  <a:rPr lang="en-US" sz="1600" dirty="0"/>
                  <a:t>The Gaussian density has the following form: </a:t>
                </a:r>
              </a:p>
              <a:p>
                <a:pPr marL="0" indent="0" algn="ctr">
                  <a:buNone/>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𝑓</m:t>
                        </m:r>
                      </m:e>
                      <m:sub>
                        <m:r>
                          <a:rPr lang="en-US" sz="1600" i="1">
                            <a:latin typeface="Cambria Math" panose="02040503050406030204" pitchFamily="18" charset="0"/>
                          </a:rPr>
                          <m:t>𝑘</m:t>
                        </m:r>
                      </m:sub>
                    </m:sSub>
                  </m:oMath>
                </a14:m>
                <a:r>
                  <a:rPr lang="en-US" sz="1600" dirty="0"/>
                  <a:t>(x) = </a:t>
                </a:r>
                <a14:m>
                  <m:oMath xmlns:m="http://schemas.openxmlformats.org/officeDocument/2006/math">
                    <m:sSup>
                      <m:sSupPr>
                        <m:ctrlPr>
                          <a:rPr lang="en-US" sz="1600" i="1">
                            <a:latin typeface="Cambria Math" panose="02040503050406030204" pitchFamily="18" charset="0"/>
                          </a:rPr>
                        </m:ctrlPr>
                      </m:sSupPr>
                      <m:e>
                        <m:f>
                          <m:fPr>
                            <m:ctrlPr>
                              <a:rPr lang="en-US" sz="1600" i="1">
                                <a:latin typeface="Cambria Math" panose="02040503050406030204" pitchFamily="18" charset="0"/>
                              </a:rPr>
                            </m:ctrlPr>
                          </m:fPr>
                          <m:num>
                            <m:r>
                              <a:rPr lang="en-US" sz="1600" i="1">
                                <a:latin typeface="Cambria Math" panose="02040503050406030204" pitchFamily="18" charset="0"/>
                              </a:rPr>
                              <m:t>1</m:t>
                            </m:r>
                          </m:num>
                          <m:den>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𝑘</m:t>
                                    </m:r>
                                  </m:sub>
                                </m:sSub>
                              </m:e>
                            </m:rad>
                          </m:den>
                        </m:f>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𝑥</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𝑘</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𝑘</m:t>
                                    </m:r>
                                  </m:sub>
                                </m:sSub>
                              </m:den>
                            </m:f>
                            <m:r>
                              <a:rPr lang="en-US" sz="1600" i="1">
                                <a:latin typeface="Cambria Math" panose="02040503050406030204" pitchFamily="18" charset="0"/>
                              </a:rPr>
                              <m:t>)</m:t>
                            </m:r>
                          </m:sup>
                        </m:sSup>
                      </m:e>
                      <m:sup>
                        <m:r>
                          <a:rPr lang="en-US" sz="1600" i="1">
                            <a:latin typeface="Cambria Math" panose="02040503050406030204" pitchFamily="18" charset="0"/>
                          </a:rPr>
                          <m:t>2</m:t>
                        </m:r>
                      </m:sup>
                    </m:sSup>
                  </m:oMath>
                </a14:m>
                <a:endParaRPr lang="en-US" sz="1600" dirty="0"/>
              </a:p>
              <a:p>
                <a:r>
                  <a:rPr lang="en-US" sz="1600" dirty="0"/>
                  <a:t>Here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𝑘</m:t>
                        </m:r>
                      </m:sub>
                    </m:sSub>
                  </m:oMath>
                </a14:m>
                <a:r>
                  <a:rPr lang="en-US" sz="1600" dirty="0"/>
                  <a:t> is the mean, and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𝑘</m:t>
                        </m:r>
                      </m:sub>
                      <m:sup>
                        <m:r>
                          <a:rPr lang="en-US" sz="1600" i="1">
                            <a:latin typeface="Cambria Math" panose="02040503050406030204" pitchFamily="18" charset="0"/>
                          </a:rPr>
                          <m:t>2</m:t>
                        </m:r>
                      </m:sup>
                    </m:sSubSup>
                  </m:oMath>
                </a14:m>
                <a:r>
                  <a:rPr lang="en-US" sz="1600" dirty="0"/>
                  <a:t> the variance (in class k). And we assume that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𝑘</m:t>
                        </m:r>
                      </m:sub>
                    </m:sSub>
                    <m:r>
                      <a:rPr lang="en-US" sz="1600" i="1">
                        <a:latin typeface="Cambria Math" panose="02040503050406030204" pitchFamily="18" charset="0"/>
                      </a:rPr>
                      <m:t>= </m:t>
                    </m:r>
                    <m:r>
                      <a:rPr lang="en-US" sz="1600" i="1">
                        <a:latin typeface="Cambria Math" panose="02040503050406030204" pitchFamily="18" charset="0"/>
                        <a:ea typeface="Cambria Math" panose="02040503050406030204" pitchFamily="18" charset="0"/>
                      </a:rPr>
                      <m:t>𝜎</m:t>
                    </m:r>
                  </m:oMath>
                </a14:m>
                <a:r>
                  <a:rPr lang="en-US" sz="1600" dirty="0"/>
                  <a:t> are the same. </a:t>
                </a:r>
              </a:p>
              <a:p>
                <a:r>
                  <a:rPr lang="en-US" sz="1600" dirty="0"/>
                  <a:t>Plugging this into Bayes formula, we get a rather complex formula. </a:t>
                </a:r>
              </a:p>
              <a:p>
                <a:pPr marL="0" indent="0" algn="ctr">
                  <a:buNone/>
                </a:pPr>
                <a14:m>
                  <m:oMath xmlns:m="http://schemas.openxmlformats.org/officeDocument/2006/math">
                    <m:func>
                      <m:funcPr>
                        <m:ctrlPr>
                          <a:rPr lang="en-US" sz="1600" i="1" dirty="0">
                            <a:latin typeface="Cambria Math" panose="02040503050406030204" pitchFamily="18" charset="0"/>
                          </a:rPr>
                        </m:ctrlPr>
                      </m:funcPr>
                      <m:fName>
                        <m:r>
                          <m:rPr>
                            <m:sty m:val="p"/>
                          </m:rPr>
                          <a:rPr lang="en-US" sz="1600" dirty="0">
                            <a:latin typeface="Cambria Math" panose="02040503050406030204" pitchFamily="18" charset="0"/>
                          </a:rPr>
                          <m:t>Pr</m:t>
                        </m:r>
                      </m:fName>
                      <m:e>
                        <m:d>
                          <m:dPr>
                            <m:ctrlPr>
                              <a:rPr lang="en-US" sz="1600" i="1" dirty="0">
                                <a:latin typeface="Cambria Math" panose="02040503050406030204" pitchFamily="18" charset="0"/>
                              </a:rPr>
                            </m:ctrlPr>
                          </m:dPr>
                          <m:e>
                            <m:r>
                              <a:rPr lang="en-US" sz="1600" i="1" dirty="0">
                                <a:latin typeface="Cambria Math" panose="02040503050406030204" pitchFamily="18" charset="0"/>
                              </a:rPr>
                              <m:t>𝑌</m:t>
                            </m:r>
                            <m:r>
                              <a:rPr lang="en-US" sz="1600" i="1" dirty="0">
                                <a:latin typeface="Cambria Math" panose="02040503050406030204" pitchFamily="18" charset="0"/>
                              </a:rPr>
                              <m:t>=</m:t>
                            </m:r>
                            <m:r>
                              <a:rPr lang="en-US" sz="1600" i="1" dirty="0" err="1">
                                <a:latin typeface="Cambria Math" panose="02040503050406030204" pitchFamily="18" charset="0"/>
                              </a:rPr>
                              <m:t>𝑘</m:t>
                            </m:r>
                          </m:e>
                          <m:e>
                            <m:r>
                              <a:rPr lang="en-US" sz="1600" i="1" dirty="0" err="1">
                                <a:latin typeface="Cambria Math" panose="02040503050406030204" pitchFamily="18" charset="0"/>
                              </a:rPr>
                              <m:t>𝑋</m:t>
                            </m:r>
                            <m:r>
                              <a:rPr lang="en-US" sz="1600" i="1" dirty="0">
                                <a:latin typeface="Cambria Math" panose="02040503050406030204" pitchFamily="18" charset="0"/>
                              </a:rPr>
                              <m:t>=</m:t>
                            </m:r>
                            <m:r>
                              <a:rPr lang="en-US" sz="1600" i="1" dirty="0">
                                <a:latin typeface="Cambria Math" panose="02040503050406030204" pitchFamily="18" charset="0"/>
                              </a:rPr>
                              <m:t>𝑥</m:t>
                            </m:r>
                          </m:e>
                        </m:d>
                      </m:e>
                    </m:func>
                  </m:oMath>
                </a14:m>
                <a:r>
                  <a:rPr lang="en-US" sz="1600" dirty="0"/>
                  <a:t> = </a:t>
                </a:r>
                <a14:m>
                  <m:oMath xmlns:m="http://schemas.openxmlformats.org/officeDocument/2006/math">
                    <m:f>
                      <m:fPr>
                        <m:ctrlPr>
                          <a:rPr lang="en-US" sz="1600" i="1" dirty="0">
                            <a:latin typeface="Cambria Math" panose="02040503050406030204" pitchFamily="18" charset="0"/>
                          </a:rPr>
                        </m:ctrlPr>
                      </m:fPr>
                      <m:num>
                        <m:sSub>
                          <m:sSubPr>
                            <m:ctrlPr>
                              <a:rPr lang="en-US" sz="1600" i="1" dirty="0">
                                <a:latin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r>
                              <a:rPr lang="en-US" sz="1600" i="1" dirty="0">
                                <a:latin typeface="Cambria Math" panose="02040503050406030204" pitchFamily="18" charset="0"/>
                              </a:rPr>
                              <m:t>𝑘</m:t>
                            </m:r>
                          </m:sub>
                        </m:sSub>
                        <m:r>
                          <a:rPr lang="en-US" sz="1600" i="1" dirty="0">
                            <a:latin typeface="Cambria Math" panose="02040503050406030204" pitchFamily="18" charset="0"/>
                          </a:rPr>
                          <m:t>⁡</m:t>
                        </m:r>
                        <m:sSup>
                          <m:sSupPr>
                            <m:ctrlPr>
                              <a:rPr lang="en-US" sz="1600" i="1">
                                <a:latin typeface="Cambria Math" panose="02040503050406030204" pitchFamily="18" charset="0"/>
                              </a:rPr>
                            </m:ctrlPr>
                          </m:sSupPr>
                          <m:e>
                            <m:f>
                              <m:fPr>
                                <m:ctrlPr>
                                  <a:rPr lang="en-US" sz="1600" i="1">
                                    <a:latin typeface="Cambria Math" panose="02040503050406030204" pitchFamily="18" charset="0"/>
                                  </a:rPr>
                                </m:ctrlPr>
                              </m:fPr>
                              <m:num>
                                <m:r>
                                  <a:rPr lang="en-US" sz="1600" i="1">
                                    <a:latin typeface="Cambria Math" panose="02040503050406030204" pitchFamily="18" charset="0"/>
                                  </a:rPr>
                                  <m:t>1</m:t>
                                </m:r>
                              </m:num>
                              <m:den>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𝑘</m:t>
                                        </m:r>
                                      </m:sub>
                                    </m:sSub>
                                  </m:e>
                                </m:rad>
                              </m:den>
                            </m:f>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𝑥</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𝑘</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𝑘</m:t>
                                        </m:r>
                                      </m:sub>
                                    </m:sSub>
                                  </m:den>
                                </m:f>
                                <m:r>
                                  <a:rPr lang="en-US" sz="1600" i="1">
                                    <a:latin typeface="Cambria Math" panose="02040503050406030204" pitchFamily="18" charset="0"/>
                                  </a:rPr>
                                  <m:t>)</m:t>
                                </m:r>
                              </m:sup>
                            </m:sSup>
                          </m:e>
                          <m:sup>
                            <m:r>
                              <a:rPr lang="en-US" sz="1600" i="1">
                                <a:latin typeface="Cambria Math" panose="02040503050406030204" pitchFamily="18" charset="0"/>
                              </a:rPr>
                              <m:t>2</m:t>
                            </m:r>
                          </m:sup>
                        </m:sSup>
                      </m:num>
                      <m:den>
                        <m:nary>
                          <m:naryPr>
                            <m:chr m:val="∑"/>
                            <m:limLoc m:val="subSup"/>
                            <m:ctrlPr>
                              <a:rPr lang="en-US" sz="1600" i="1" dirty="0">
                                <a:latin typeface="Cambria Math" panose="02040503050406030204" pitchFamily="18" charset="0"/>
                              </a:rPr>
                            </m:ctrlPr>
                          </m:naryPr>
                          <m:sub>
                            <m:r>
                              <m:rPr>
                                <m:brk m:alnAt="25"/>
                              </m:rPr>
                              <a:rPr lang="en-US" sz="1600" i="1" dirty="0">
                                <a:latin typeface="Cambria Math" panose="02040503050406030204" pitchFamily="18" charset="0"/>
                              </a:rPr>
                              <m:t>𝑙</m:t>
                            </m:r>
                            <m:r>
                              <a:rPr lang="en-US" sz="1600" i="1" dirty="0">
                                <a:latin typeface="Cambria Math" panose="02040503050406030204" pitchFamily="18" charset="0"/>
                              </a:rPr>
                              <m:t>=1</m:t>
                            </m:r>
                          </m:sub>
                          <m:sup>
                            <m:r>
                              <a:rPr lang="en-US" sz="1600" i="1" dirty="0">
                                <a:latin typeface="Cambria Math" panose="02040503050406030204" pitchFamily="18" charset="0"/>
                              </a:rPr>
                              <m:t>𝑘</m:t>
                            </m:r>
                          </m:sup>
                          <m:e>
                            <m:sSub>
                              <m:sSubPr>
                                <m:ctrlPr>
                                  <a:rPr lang="en-US" sz="1600" i="1" dirty="0">
                                    <a:latin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r>
                                  <a:rPr lang="en-US" sz="1600" i="1" dirty="0">
                                    <a:latin typeface="Cambria Math" panose="02040503050406030204" pitchFamily="18" charset="0"/>
                                    <a:ea typeface="Cambria Math" panose="02040503050406030204" pitchFamily="18" charset="0"/>
                                  </a:rPr>
                                  <m:t>𝑙</m:t>
                                </m:r>
                              </m:sub>
                            </m:sSub>
                            <m:sSup>
                              <m:sSupPr>
                                <m:ctrlPr>
                                  <a:rPr lang="en-US" sz="1600" i="1">
                                    <a:latin typeface="Cambria Math" panose="02040503050406030204" pitchFamily="18" charset="0"/>
                                  </a:rPr>
                                </m:ctrlPr>
                              </m:sSupPr>
                              <m:e>
                                <m:f>
                                  <m:fPr>
                                    <m:ctrlPr>
                                      <a:rPr lang="en-US" sz="1600" i="1">
                                        <a:latin typeface="Cambria Math" panose="02040503050406030204" pitchFamily="18" charset="0"/>
                                      </a:rPr>
                                    </m:ctrlPr>
                                  </m:fPr>
                                  <m:num>
                                    <m:r>
                                      <a:rPr lang="en-US" sz="1600" i="1">
                                        <a:latin typeface="Cambria Math" panose="02040503050406030204" pitchFamily="18" charset="0"/>
                                      </a:rPr>
                                      <m:t>1</m:t>
                                    </m:r>
                                  </m:num>
                                  <m:den>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𝑘</m:t>
                                            </m:r>
                                          </m:sub>
                                        </m:sSub>
                                      </m:e>
                                    </m:rad>
                                  </m:den>
                                </m:f>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𝑥</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𝑘</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𝑘</m:t>
                                            </m:r>
                                          </m:sub>
                                        </m:sSub>
                                      </m:den>
                                    </m:f>
                                    <m:r>
                                      <a:rPr lang="en-US" sz="1600" i="1">
                                        <a:latin typeface="Cambria Math" panose="02040503050406030204" pitchFamily="18" charset="0"/>
                                      </a:rPr>
                                      <m:t>)</m:t>
                                    </m:r>
                                  </m:sup>
                                </m:sSup>
                              </m:e>
                              <m:sup>
                                <m:r>
                                  <a:rPr lang="en-US" sz="1600" i="1">
                                    <a:latin typeface="Cambria Math" panose="02040503050406030204" pitchFamily="18" charset="0"/>
                                  </a:rPr>
                                  <m:t>2</m:t>
                                </m:r>
                              </m:sup>
                            </m:sSup>
                          </m:e>
                        </m:nary>
                      </m:den>
                    </m:f>
                    <m:r>
                      <a:rPr lang="en-US" sz="1600" i="1" dirty="0">
                        <a:latin typeface="Cambria Math" panose="02040503050406030204" pitchFamily="18" charset="0"/>
                      </a:rPr>
                      <m:t> </m:t>
                    </m:r>
                  </m:oMath>
                </a14:m>
                <a:endParaRPr lang="en-US" sz="1600" i="1" dirty="0">
                  <a:latin typeface="Cambria Math" panose="02040503050406030204" pitchFamily="18" charset="0"/>
                </a:endParaRPr>
              </a:p>
              <a:p>
                <a:r>
                  <a:rPr lang="en-US" sz="1600" dirty="0"/>
                  <a:t>With simplifications and cancellations </a:t>
                </a:r>
              </a:p>
              <a:p>
                <a:pPr marL="0" indent="0" algn="ctr">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𝜍</m:t>
                        </m:r>
                      </m:e>
                      <m:sub>
                        <m:r>
                          <a:rPr lang="en-US" sz="2800" i="1">
                            <a:latin typeface="Cambria Math" panose="02040503050406030204" pitchFamily="18" charset="0"/>
                          </a:rPr>
                          <m:t>𝑘</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 </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𝑘</m:t>
                            </m:r>
                          </m:sub>
                        </m:sSub>
                      </m:num>
                      <m:den>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den>
                    </m:f>
                  </m:oMath>
                </a14:m>
                <a:r>
                  <a:rPr lang="en-US" sz="2800" dirty="0"/>
                  <a:t> - </a:t>
                </a:r>
                <a14:m>
                  <m:oMath xmlns:m="http://schemas.openxmlformats.org/officeDocument/2006/math">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𝑘</m:t>
                            </m:r>
                          </m:sub>
                        </m:sSub>
                      </m:num>
                      <m:den>
                        <m:sSup>
                          <m:sSupPr>
                            <m:ctrlPr>
                              <a:rPr lang="en-US" sz="2800" i="1">
                                <a:latin typeface="Cambria Math" panose="02040503050406030204" pitchFamily="18" charset="0"/>
                              </a:rPr>
                            </m:ctrlPr>
                          </m:sSupPr>
                          <m:e>
                            <m:r>
                              <a:rPr lang="en-US" sz="2800" i="1">
                                <a:latin typeface="Cambria Math" panose="02040503050406030204" pitchFamily="18" charset="0"/>
                              </a:rPr>
                              <m:t>2</m:t>
                            </m:r>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den>
                    </m:f>
                  </m:oMath>
                </a14:m>
                <a:r>
                  <a:rPr lang="en-US" sz="2800" dirty="0"/>
                  <a:t> + log(</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𝜋</m:t>
                        </m:r>
                      </m:e>
                      <m:sub>
                        <m:r>
                          <a:rPr lang="en-US" sz="2800" i="1" dirty="0">
                            <a:latin typeface="Cambria Math" panose="02040503050406030204" pitchFamily="18" charset="0"/>
                          </a:rPr>
                          <m:t>𝑘</m:t>
                        </m:r>
                      </m:sub>
                    </m:sSub>
                  </m:oMath>
                </a14:m>
                <a:r>
                  <a:rPr lang="en-US" sz="2800" dirty="0"/>
                  <a:t>)</a:t>
                </a:r>
              </a:p>
              <a:p>
                <a:r>
                  <a:rPr lang="en-US" sz="1600" dirty="0"/>
                  <a:t>Where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𝜍</m:t>
                        </m:r>
                      </m:e>
                      <m:sub>
                        <m:r>
                          <a:rPr lang="en-US" sz="1600" i="1">
                            <a:latin typeface="Cambria Math" panose="02040503050406030204" pitchFamily="18" charset="0"/>
                          </a:rPr>
                          <m:t>𝑘</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 </m:t>
                    </m:r>
                    <m:r>
                      <a:rPr lang="en-US" sz="1600" i="1">
                        <a:latin typeface="Cambria Math" panose="02040503050406030204" pitchFamily="18" charset="0"/>
                      </a:rPr>
                      <m:t>𝑖𝑠</m:t>
                    </m:r>
                    <m:r>
                      <a:rPr lang="en-US" sz="1600" i="1">
                        <a:latin typeface="Cambria Math" panose="02040503050406030204" pitchFamily="18" charset="0"/>
                      </a:rPr>
                      <m:t> </m:t>
                    </m:r>
                    <m:r>
                      <a:rPr lang="en-US" sz="1600" i="1">
                        <a:latin typeface="Cambria Math" panose="02040503050406030204" pitchFamily="18" charset="0"/>
                      </a:rPr>
                      <m:t>𝑎</m:t>
                    </m:r>
                    <m:r>
                      <a:rPr lang="en-US" sz="1600" i="1">
                        <a:latin typeface="Cambria Math" panose="02040503050406030204" pitchFamily="18" charset="0"/>
                      </a:rPr>
                      <m:t> </m:t>
                    </m:r>
                    <m:r>
                      <a:rPr lang="en-US" sz="1600" i="1">
                        <a:latin typeface="Cambria Math" panose="02040503050406030204" pitchFamily="18" charset="0"/>
                      </a:rPr>
                      <m:t>𝑙𝑖𝑛𝑒𝑎𝑟</m:t>
                    </m:r>
                    <m:r>
                      <a:rPr lang="en-US" sz="1600" i="1">
                        <a:latin typeface="Cambria Math" panose="02040503050406030204" pitchFamily="18" charset="0"/>
                      </a:rPr>
                      <m:t> </m:t>
                    </m:r>
                    <m:r>
                      <a:rPr lang="en-US" sz="1600" i="1">
                        <a:latin typeface="Cambria Math" panose="02040503050406030204" pitchFamily="18" charset="0"/>
                      </a:rPr>
                      <m:t>𝑓𝑢𝑛𝑐𝑡𝑖𝑜𝑛</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𝑥</m:t>
                    </m:r>
                  </m:oMath>
                </a14:m>
                <a:r>
                  <a:rPr lang="en-US" sz="1600" dirty="0"/>
                  <a:t> </a:t>
                </a:r>
              </a:p>
              <a:p>
                <a:endParaRPr lang="en-US" dirty="0"/>
              </a:p>
            </p:txBody>
          </p:sp>
        </mc:Choice>
        <mc:Fallback xmlns="">
          <p:sp>
            <p:nvSpPr>
              <p:cNvPr id="7" name="Content Placeholder 6">
                <a:extLst>
                  <a:ext uri="{FF2B5EF4-FFF2-40B4-BE49-F238E27FC236}">
                    <a16:creationId xmlns:a16="http://schemas.microsoft.com/office/drawing/2014/main" id="{436989BC-3819-411B-8E75-72B6D65AD5E0}"/>
                  </a:ext>
                </a:extLst>
              </p:cNvPr>
              <p:cNvSpPr>
                <a:spLocks noGrp="1" noRot="1" noChangeAspect="1" noMove="1" noResize="1" noEditPoints="1" noAdjustHandles="1" noChangeArrowheads="1" noChangeShapeType="1" noTextEdit="1"/>
              </p:cNvSpPr>
              <p:nvPr>
                <p:ph sz="half" idx="2"/>
              </p:nvPr>
            </p:nvSpPr>
            <p:spPr>
              <a:blipFill>
                <a:blip r:embed="rId3"/>
                <a:stretch>
                  <a:fillRect l="-239" t="-130" r="-835"/>
                </a:stretch>
              </a:blipFill>
            </p:spPr>
            <p:txBody>
              <a:bodyPr/>
              <a:lstStyle/>
              <a:p>
                <a:r>
                  <a:rPr lang="en-US">
                    <a:noFill/>
                  </a:rPr>
                  <a:t> </a:t>
                </a:r>
              </a:p>
            </p:txBody>
          </p:sp>
        </mc:Fallback>
      </mc:AlternateContent>
    </p:spTree>
    <p:extLst>
      <p:ext uri="{BB962C8B-B14F-4D97-AF65-F5344CB8AC3E}">
        <p14:creationId xmlns:p14="http://schemas.microsoft.com/office/powerpoint/2010/main" val="314601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9E69-B34E-4CEE-9887-B002D1959414}"/>
              </a:ext>
            </a:extLst>
          </p:cNvPr>
          <p:cNvSpPr>
            <a:spLocks noGrp="1"/>
          </p:cNvSpPr>
          <p:nvPr>
            <p:ph type="title"/>
          </p:nvPr>
        </p:nvSpPr>
        <p:spPr/>
        <p:txBody>
          <a:bodyPr/>
          <a:lstStyle/>
          <a:p>
            <a:r>
              <a:rPr lang="en-US" dirty="0"/>
              <a:t>Linear Discriminant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045A7-F055-4F0F-9F74-96845412233D}"/>
                  </a:ext>
                </a:extLst>
              </p:cNvPr>
              <p:cNvSpPr>
                <a:spLocks noGrp="1"/>
              </p:cNvSpPr>
              <p:nvPr>
                <p:ph idx="1"/>
              </p:nvPr>
            </p:nvSpPr>
            <p:spPr/>
            <p:txBody>
              <a:bodyPr/>
              <a:lstStyle/>
              <a:p>
                <a:r>
                  <a:rPr lang="en-US" dirty="0"/>
                  <a:t>Given the discriminant function:</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𝜍</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𝑘</m:t>
                            </m:r>
                          </m:sub>
                        </m:sSub>
                      </m:num>
                      <m:den>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den>
                    </m:f>
                  </m:oMath>
                </a14:m>
                <a:r>
                  <a:rPr lang="en-US" sz="2400" dirty="0"/>
                  <a:t> - </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𝑘</m:t>
                            </m:r>
                          </m:sub>
                        </m:sSub>
                      </m:num>
                      <m:den>
                        <m:sSup>
                          <m:sSupPr>
                            <m:ctrlPr>
                              <a:rPr lang="en-US" sz="2400" i="1">
                                <a:latin typeface="Cambria Math" panose="02040503050406030204" pitchFamily="18" charset="0"/>
                              </a:rPr>
                            </m:ctrlPr>
                          </m:sSup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den>
                    </m:f>
                  </m:oMath>
                </a14:m>
                <a:r>
                  <a:rPr lang="en-US" sz="2400" dirty="0"/>
                  <a:t> + log(</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𝜋</m:t>
                        </m:r>
                      </m:e>
                      <m:sub>
                        <m:r>
                          <a:rPr lang="en-US" sz="2400" i="1" dirty="0">
                            <a:latin typeface="Cambria Math" panose="02040503050406030204" pitchFamily="18" charset="0"/>
                          </a:rPr>
                          <m:t>𝑘</m:t>
                        </m:r>
                      </m:sub>
                    </m:sSub>
                  </m:oMath>
                </a14:m>
                <a:r>
                  <a:rPr lang="en-US" sz="2400" dirty="0"/>
                  <a:t>)</a:t>
                </a:r>
              </a:p>
              <a:p>
                <a:r>
                  <a:rPr lang="en-US" sz="1800" dirty="0"/>
                  <a:t>We compute a function for each one of the classes and pick the discriminant function largest to classify it to a class. </a:t>
                </a:r>
              </a:p>
              <a:p>
                <a:pPr marL="0" indent="0" algn="ctr">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𝜍</m:t>
                        </m:r>
                      </m:e>
                      <m:sub>
                        <m:r>
                          <a:rPr lang="en-US" sz="1800" i="1">
                            <a:latin typeface="Cambria Math" panose="02040503050406030204" pitchFamily="18" charset="0"/>
                          </a:rPr>
                          <m:t>𝑘</m:t>
                        </m:r>
                      </m:sub>
                    </m:sSub>
                    <m:d>
                      <m:dPr>
                        <m:ctrlPr>
                          <a:rPr lang="en-US" sz="1800" i="1">
                            <a:latin typeface="Cambria Math" panose="02040503050406030204" pitchFamily="18" charset="0"/>
                          </a:rPr>
                        </m:ctrlPr>
                      </m:dPr>
                      <m:e>
                        <m:r>
                          <a:rPr lang="en-US" sz="1800" i="1">
                            <a:latin typeface="Cambria Math" panose="02040503050406030204" pitchFamily="18" charset="0"/>
                          </a:rPr>
                          <m:t>𝑥</m:t>
                        </m:r>
                      </m:e>
                    </m:d>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𝑘𝑝</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oMath>
                </a14:m>
                <a:endParaRPr lang="en-US" dirty="0"/>
              </a:p>
              <a:p>
                <a:endParaRPr lang="en-US" dirty="0"/>
              </a:p>
              <a:p>
                <a:r>
                  <a:rPr lang="en-US" dirty="0"/>
                  <a:t>To classify at the value X = x, we need to see which of the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𝑘</m:t>
                        </m:r>
                      </m:sub>
                    </m:sSub>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is the largest. Taking logs, and discarding terms that do not depend on k, we see that this is equivalent to assigning x to the class with the largest discriminant score. </a:t>
                </a:r>
              </a:p>
              <a:p>
                <a:r>
                  <a:rPr lang="en-US" dirty="0"/>
                  <a:t>If there are K=2 classes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 .5</m:t>
                    </m:r>
                  </m:oMath>
                </a14:m>
                <a:r>
                  <a:rPr lang="en-US" dirty="0"/>
                  <a:t>, then one can see that the decision boundary is at x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num>
                      <m:den>
                        <m:r>
                          <a:rPr lang="en-US" b="0" i="1" smtClean="0">
                            <a:latin typeface="Cambria Math" panose="02040503050406030204" pitchFamily="18" charset="0"/>
                          </a:rPr>
                          <m:t>2</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8D045A7-F055-4F0F-9F74-96845412233D}"/>
                  </a:ext>
                </a:extLst>
              </p:cNvPr>
              <p:cNvSpPr>
                <a:spLocks noGrp="1" noRot="1" noChangeAspect="1" noMove="1" noResize="1" noEditPoints="1" noAdjustHandles="1" noChangeArrowheads="1" noChangeShapeType="1" noTextEdit="1"/>
              </p:cNvSpPr>
              <p:nvPr>
                <p:ph idx="1"/>
              </p:nvPr>
            </p:nvSpPr>
            <p:spPr>
              <a:blipFill>
                <a:blip r:embed="rId2"/>
                <a:stretch>
                  <a:fillRect l="-411" t="-130"/>
                </a:stretch>
              </a:blipFill>
            </p:spPr>
            <p:txBody>
              <a:bodyPr/>
              <a:lstStyle/>
              <a:p>
                <a:r>
                  <a:rPr lang="en-US">
                    <a:noFill/>
                  </a:rPr>
                  <a:t> </a:t>
                </a:r>
              </a:p>
            </p:txBody>
          </p:sp>
        </mc:Fallback>
      </mc:AlternateContent>
    </p:spTree>
    <p:extLst>
      <p:ext uri="{BB962C8B-B14F-4D97-AF65-F5344CB8AC3E}">
        <p14:creationId xmlns:p14="http://schemas.microsoft.com/office/powerpoint/2010/main" val="133515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4C6C-0232-485B-89C9-9B823CF91BDD}"/>
              </a:ext>
            </a:extLst>
          </p:cNvPr>
          <p:cNvSpPr>
            <a:spLocks noGrp="1"/>
          </p:cNvSpPr>
          <p:nvPr>
            <p:ph type="title"/>
          </p:nvPr>
        </p:nvSpPr>
        <p:spPr/>
        <p:txBody>
          <a:bodyPr/>
          <a:lstStyle/>
          <a:p>
            <a:r>
              <a:rPr lang="en-US" dirty="0"/>
              <a:t>Data Structure</a:t>
            </a:r>
          </a:p>
        </p:txBody>
      </p:sp>
      <p:sp>
        <p:nvSpPr>
          <p:cNvPr id="3" name="Content Placeholder 2">
            <a:extLst>
              <a:ext uri="{FF2B5EF4-FFF2-40B4-BE49-F238E27FC236}">
                <a16:creationId xmlns:a16="http://schemas.microsoft.com/office/drawing/2014/main" id="{1A393752-3D8E-46DF-9DB8-996528998353}"/>
              </a:ext>
            </a:extLst>
          </p:cNvPr>
          <p:cNvSpPr>
            <a:spLocks noGrp="1"/>
          </p:cNvSpPr>
          <p:nvPr>
            <p:ph idx="1"/>
          </p:nvPr>
        </p:nvSpPr>
        <p:spPr/>
        <p:txBody>
          <a:bodyPr/>
          <a:lstStyle/>
          <a:p>
            <a:r>
              <a:rPr lang="en-US" dirty="0"/>
              <a:t>Missing values</a:t>
            </a:r>
          </a:p>
          <a:p>
            <a:pPr lvl="1"/>
            <a:r>
              <a:rPr lang="en-US" dirty="0"/>
              <a:t>If missing values are found in any of the independent variables being used, the row is omitted. If they occur only in the dependent (categorical) variable, the row is not used during the calculation of the prediction equations, but a predicted group, and associated scores, are calculated. This allows you to classify new observations.</a:t>
            </a:r>
          </a:p>
          <a:p>
            <a:r>
              <a:rPr lang="en-US" dirty="0"/>
              <a:t>Sample size is important</a:t>
            </a:r>
          </a:p>
          <a:p>
            <a:pPr lvl="1"/>
            <a:r>
              <a:rPr lang="en-US" dirty="0"/>
              <a:t>You should have more observations per group than you have predictor variables. </a:t>
            </a:r>
          </a:p>
          <a:p>
            <a:r>
              <a:rPr lang="en-US" dirty="0"/>
              <a:t>Unequal group size is not uncommon but can cause subtle changes during the classification phase.</a:t>
            </a:r>
          </a:p>
          <a:p>
            <a:r>
              <a:rPr lang="en-US" dirty="0"/>
              <a:t>Categorical dependent variable</a:t>
            </a:r>
          </a:p>
          <a:p>
            <a:pPr lvl="1"/>
            <a:r>
              <a:rPr lang="en-US" dirty="0"/>
              <a:t>Each unique value represents a separate group. The values may be text or numeric.</a:t>
            </a:r>
          </a:p>
          <a:p>
            <a:pPr lvl="1"/>
            <a:r>
              <a:rPr lang="en-US" dirty="0"/>
              <a:t>Independent predictor variables can be continuous or categorical</a:t>
            </a:r>
          </a:p>
          <a:p>
            <a:endParaRPr lang="en-US" dirty="0"/>
          </a:p>
        </p:txBody>
      </p:sp>
    </p:spTree>
    <p:extLst>
      <p:ext uri="{BB962C8B-B14F-4D97-AF65-F5344CB8AC3E}">
        <p14:creationId xmlns:p14="http://schemas.microsoft.com/office/powerpoint/2010/main" val="9183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B1A3-F5D4-412E-ACDD-500E308C5212}"/>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F6FDAC68-0490-4764-850E-54A189F3E7ED}"/>
              </a:ext>
            </a:extLst>
          </p:cNvPr>
          <p:cNvSpPr>
            <a:spLocks noGrp="1"/>
          </p:cNvSpPr>
          <p:nvPr>
            <p:ph idx="1"/>
          </p:nvPr>
        </p:nvSpPr>
        <p:spPr/>
        <p:txBody>
          <a:bodyPr/>
          <a:lstStyle/>
          <a:p>
            <a:r>
              <a:rPr lang="en-US" dirty="0"/>
              <a:t>No strongly influential outliers</a:t>
            </a:r>
          </a:p>
          <a:p>
            <a:r>
              <a:rPr lang="en-US" dirty="0"/>
              <a:t>Multivariate normality</a:t>
            </a:r>
          </a:p>
          <a:p>
            <a:r>
              <a:rPr lang="en-US" dirty="0"/>
              <a:t>Multicollinearity </a:t>
            </a:r>
          </a:p>
          <a:p>
            <a:r>
              <a:rPr lang="en-US" dirty="0"/>
              <a:t>Homoscedasticity</a:t>
            </a:r>
          </a:p>
          <a:p>
            <a:r>
              <a:rPr lang="en-US" dirty="0"/>
              <a:t>Independence</a:t>
            </a:r>
          </a:p>
          <a:p>
            <a:endParaRPr lang="en-US" dirty="0"/>
          </a:p>
          <a:p>
            <a:r>
              <a:rPr lang="en-US" dirty="0"/>
              <a:t>LDA is not necessarily bad when the assumptions about the density functions are violated. However, in certain cases, LDA may yield poor results</a:t>
            </a:r>
          </a:p>
          <a:p>
            <a:endParaRPr lang="en-US" dirty="0"/>
          </a:p>
        </p:txBody>
      </p:sp>
    </p:spTree>
    <p:extLst>
      <p:ext uri="{BB962C8B-B14F-4D97-AF65-F5344CB8AC3E}">
        <p14:creationId xmlns:p14="http://schemas.microsoft.com/office/powerpoint/2010/main" val="151308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8EB4-4235-49DB-847C-E51F896E9927}"/>
              </a:ext>
            </a:extLst>
          </p:cNvPr>
          <p:cNvSpPr>
            <a:spLocks noGrp="1"/>
          </p:cNvSpPr>
          <p:nvPr>
            <p:ph type="title"/>
          </p:nvPr>
        </p:nvSpPr>
        <p:spPr/>
        <p:txBody>
          <a:bodyPr/>
          <a:lstStyle/>
          <a:p>
            <a:r>
              <a:rPr lang="en-US" dirty="0"/>
              <a:t>Here p=2, k=3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38FA2-02F1-4765-8761-C1204E54E5DD}"/>
                  </a:ext>
                </a:extLst>
              </p:cNvPr>
              <p:cNvSpPr>
                <a:spLocks noGrp="1"/>
              </p:cNvSpPr>
              <p:nvPr>
                <p:ph idx="1"/>
              </p:nvPr>
            </p:nvSpPr>
            <p:spPr>
              <a:xfrm>
                <a:off x="1219200" y="4688378"/>
                <a:ext cx="10363200" cy="1437785"/>
              </a:xfrm>
            </p:spPr>
            <p:txBody>
              <a:bodyPr/>
              <a:lstStyle/>
              <a:p>
                <a:r>
                  <a:rPr lang="en-US" dirty="0"/>
                  <a:t>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endParaRPr lang="en-US" b="0" dirty="0"/>
              </a:p>
              <a:p>
                <a:r>
                  <a:rPr lang="en-US" dirty="0"/>
                  <a:t>The dashed lines are known as the Bayes decision boundaries. Were they known, they would yield the fewest misclassification errors among all possible classifiers.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5EF38FA2-02F1-4765-8761-C1204E54E5DD}"/>
                  </a:ext>
                </a:extLst>
              </p:cNvPr>
              <p:cNvSpPr>
                <a:spLocks noGrp="1" noRot="1" noChangeAspect="1" noMove="1" noResize="1" noEditPoints="1" noAdjustHandles="1" noChangeArrowheads="1" noChangeShapeType="1" noTextEdit="1"/>
              </p:cNvSpPr>
              <p:nvPr>
                <p:ph idx="1"/>
              </p:nvPr>
            </p:nvSpPr>
            <p:spPr>
              <a:xfrm>
                <a:off x="1219200" y="4688378"/>
                <a:ext cx="10363200" cy="1437785"/>
              </a:xfrm>
              <a:blipFill>
                <a:blip r:embed="rId2"/>
                <a:stretch>
                  <a:fillRect l="-41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7D3E113-1A56-4EA3-A3B2-243A44F588B2}"/>
              </a:ext>
            </a:extLst>
          </p:cNvPr>
          <p:cNvPicPr>
            <a:picLocks noChangeAspect="1"/>
          </p:cNvPicPr>
          <p:nvPr/>
        </p:nvPicPr>
        <p:blipFill>
          <a:blip r:embed="rId3"/>
          <a:stretch>
            <a:fillRect/>
          </a:stretch>
        </p:blipFill>
        <p:spPr>
          <a:xfrm>
            <a:off x="3840480" y="1474956"/>
            <a:ext cx="5673003" cy="2855437"/>
          </a:xfrm>
          <a:prstGeom prst="rect">
            <a:avLst/>
          </a:prstGeom>
        </p:spPr>
      </p:pic>
    </p:spTree>
    <p:extLst>
      <p:ext uri="{BB962C8B-B14F-4D97-AF65-F5344CB8AC3E}">
        <p14:creationId xmlns:p14="http://schemas.microsoft.com/office/powerpoint/2010/main" val="102180752"/>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LogisticRegressionContinued</Template>
  <TotalTime>1950</TotalTime>
  <Words>1243</Words>
  <Application>Microsoft Office PowerPoint</Application>
  <PresentationFormat>Widescreen</PresentationFormat>
  <Paragraphs>75</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Noto Sans Symbols</vt:lpstr>
      <vt:lpstr>Arial</vt:lpstr>
      <vt:lpstr>Calibri</vt:lpstr>
      <vt:lpstr>Cambria Math</vt:lpstr>
      <vt:lpstr>Century Schoolbook</vt:lpstr>
      <vt:lpstr>Courier New</vt:lpstr>
      <vt:lpstr>Tempus Sans ITC</vt:lpstr>
      <vt:lpstr>Times New Roman</vt:lpstr>
      <vt:lpstr>Verdana</vt:lpstr>
      <vt:lpstr>Wingdings</vt:lpstr>
      <vt:lpstr>MasterLayout</vt:lpstr>
      <vt:lpstr>Linear Discriminant Analysis</vt:lpstr>
      <vt:lpstr>Reminder of Classification</vt:lpstr>
      <vt:lpstr>Discriminant Analysis</vt:lpstr>
      <vt:lpstr>Why discriminant analysis?</vt:lpstr>
      <vt:lpstr>Bayes theorem for classification</vt:lpstr>
      <vt:lpstr>Linear Discriminant Function</vt:lpstr>
      <vt:lpstr>Data Structure</vt:lpstr>
      <vt:lpstr>Assumptions</vt:lpstr>
      <vt:lpstr>Here p=2, k=3</vt:lpstr>
      <vt:lpstr>Fisher’s Discriminant Plot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Galluch</dc:creator>
  <cp:lastModifiedBy>Ding, Mengting</cp:lastModifiedBy>
  <cp:revision>29</cp:revision>
  <dcterms:created xsi:type="dcterms:W3CDTF">2020-11-01T15:05:07Z</dcterms:created>
  <dcterms:modified xsi:type="dcterms:W3CDTF">2021-11-10T05:44:33Z</dcterms:modified>
</cp:coreProperties>
</file>