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85" r:id="rId2"/>
    <p:sldId id="286" r:id="rId3"/>
    <p:sldId id="287" r:id="rId4"/>
    <p:sldId id="288" r:id="rId5"/>
    <p:sldId id="289" r:id="rId6"/>
    <p:sldId id="256" r:id="rId7"/>
    <p:sldId id="258" r:id="rId8"/>
    <p:sldId id="257" r:id="rId9"/>
    <p:sldId id="259" r:id="rId10"/>
    <p:sldId id="260" r:id="rId11"/>
    <p:sldId id="284" r:id="rId12"/>
    <p:sldId id="261" r:id="rId13"/>
    <p:sldId id="262" r:id="rId14"/>
    <p:sldId id="263" r:id="rId15"/>
    <p:sldId id="264" r:id="rId16"/>
    <p:sldId id="290" r:id="rId17"/>
    <p:sldId id="270"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g, Mengting" initials="DM" lastIdx="2" clrIdx="0">
    <p:extLst>
      <p:ext uri="{19B8F6BF-5375-455C-9EA6-DF929625EA0E}">
        <p15:presenceInfo xmlns:p15="http://schemas.microsoft.com/office/powerpoint/2012/main" userId="Ding, Mengt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80219" autoAdjust="0"/>
  </p:normalViewPr>
  <p:slideViewPr>
    <p:cSldViewPr snapToGrid="0">
      <p:cViewPr varScale="1">
        <p:scale>
          <a:sx n="76" d="100"/>
          <a:sy n="76" d="100"/>
        </p:scale>
        <p:origin x="53"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6T14:16:20.757" idx="1">
    <p:pos x="6498" y="883"/>
    <p:text>bayes decision boundary</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16T14:36:33.384" idx="2">
    <p:pos x="1573" y="1535"/>
    <p:text>testing and training are both bad</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55CC1-3AFD-46A9-9CF8-DCE5ED650584}"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FDB4D-3B85-4FDF-88A9-022B10360759}" type="slidenum">
              <a:rPr lang="en-US" smtClean="0"/>
              <a:t>‹#›</a:t>
            </a:fld>
            <a:endParaRPr lang="en-US"/>
          </a:p>
        </p:txBody>
      </p:sp>
    </p:spTree>
    <p:extLst>
      <p:ext uri="{BB962C8B-B14F-4D97-AF65-F5344CB8AC3E}">
        <p14:creationId xmlns:p14="http://schemas.microsoft.com/office/powerpoint/2010/main" val="12846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FDB4D-3B85-4FDF-88A9-022B10360759}" type="slidenum">
              <a:rPr lang="en-US" smtClean="0"/>
              <a:t>4</a:t>
            </a:fld>
            <a:endParaRPr lang="en-US"/>
          </a:p>
        </p:txBody>
      </p:sp>
    </p:spTree>
    <p:extLst>
      <p:ext uri="{BB962C8B-B14F-4D97-AF65-F5344CB8AC3E}">
        <p14:creationId xmlns:p14="http://schemas.microsoft.com/office/powerpoint/2010/main" val="3548511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FDB4D-3B85-4FDF-88A9-022B10360759}" type="slidenum">
              <a:rPr lang="en-US" smtClean="0"/>
              <a:t>9</a:t>
            </a:fld>
            <a:endParaRPr lang="en-US"/>
          </a:p>
        </p:txBody>
      </p:sp>
    </p:spTree>
    <p:extLst>
      <p:ext uri="{BB962C8B-B14F-4D97-AF65-F5344CB8AC3E}">
        <p14:creationId xmlns:p14="http://schemas.microsoft.com/office/powerpoint/2010/main" val="238244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7" name="Google Shape;31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887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pick k as odd number to avoid a tie</a:t>
            </a:r>
          </a:p>
          <a:p>
            <a:endParaRPr lang="en-US" dirty="0"/>
          </a:p>
        </p:txBody>
      </p:sp>
      <p:sp>
        <p:nvSpPr>
          <p:cNvPr id="4" name="Slide Number Placeholder 3"/>
          <p:cNvSpPr>
            <a:spLocks noGrp="1"/>
          </p:cNvSpPr>
          <p:nvPr>
            <p:ph type="sldNum" sz="quarter" idx="5"/>
          </p:nvPr>
        </p:nvSpPr>
        <p:spPr/>
        <p:txBody>
          <a:bodyPr/>
          <a:lstStyle/>
          <a:p>
            <a:fld id="{9C5FDB4D-3B85-4FDF-88A9-022B10360759}" type="slidenum">
              <a:rPr lang="en-US" smtClean="0"/>
              <a:t>12</a:t>
            </a:fld>
            <a:endParaRPr lang="en-US"/>
          </a:p>
        </p:txBody>
      </p:sp>
    </p:spTree>
    <p:extLst>
      <p:ext uri="{BB962C8B-B14F-4D97-AF65-F5344CB8AC3E}">
        <p14:creationId xmlns:p14="http://schemas.microsoft.com/office/powerpoint/2010/main" val="1835192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Black line – true error rate/bayes error rate</a:t>
            </a:r>
          </a:p>
        </p:txBody>
      </p:sp>
      <p:sp>
        <p:nvSpPr>
          <p:cNvPr id="4" name="Slide Number Placeholder 3"/>
          <p:cNvSpPr>
            <a:spLocks noGrp="1"/>
          </p:cNvSpPr>
          <p:nvPr>
            <p:ph type="sldNum" sz="quarter" idx="5"/>
          </p:nvPr>
        </p:nvSpPr>
        <p:spPr/>
        <p:txBody>
          <a:bodyPr/>
          <a:lstStyle/>
          <a:p>
            <a:fld id="{9C5FDB4D-3B85-4FDF-88A9-022B10360759}" type="slidenum">
              <a:rPr lang="en-US" smtClean="0"/>
              <a:t>14</a:t>
            </a:fld>
            <a:endParaRPr lang="en-US"/>
          </a:p>
        </p:txBody>
      </p:sp>
    </p:spTree>
    <p:extLst>
      <p:ext uri="{BB962C8B-B14F-4D97-AF65-F5344CB8AC3E}">
        <p14:creationId xmlns:p14="http://schemas.microsoft.com/office/powerpoint/2010/main" val="365978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FDB4D-3B85-4FDF-88A9-022B10360759}" type="slidenum">
              <a:rPr lang="en-US" smtClean="0"/>
              <a:t>15</a:t>
            </a:fld>
            <a:endParaRPr lang="en-US"/>
          </a:p>
        </p:txBody>
      </p:sp>
    </p:spTree>
    <p:extLst>
      <p:ext uri="{BB962C8B-B14F-4D97-AF65-F5344CB8AC3E}">
        <p14:creationId xmlns:p14="http://schemas.microsoft.com/office/powerpoint/2010/main" val="2659601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FDB4D-3B85-4FDF-88A9-022B10360759}" type="slidenum">
              <a:rPr lang="en-US" smtClean="0"/>
              <a:t>16</a:t>
            </a:fld>
            <a:endParaRPr lang="en-US"/>
          </a:p>
        </p:txBody>
      </p:sp>
    </p:spTree>
    <p:extLst>
      <p:ext uri="{BB962C8B-B14F-4D97-AF65-F5344CB8AC3E}">
        <p14:creationId xmlns:p14="http://schemas.microsoft.com/office/powerpoint/2010/main" val="459485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350" dirty="0"/>
          </a:p>
        </p:txBody>
      </p:sp>
      <p:sp>
        <p:nvSpPr>
          <p:cNvPr id="3074" name="Rectangle 2"/>
          <p:cNvSpPr>
            <a:spLocks noGrp="1" noChangeArrowheads="1"/>
          </p:cNvSpPr>
          <p:nvPr>
            <p:ph type="ctrTitle"/>
          </p:nvPr>
        </p:nvSpPr>
        <p:spPr>
          <a:xfrm>
            <a:off x="1742884" y="1781184"/>
            <a:ext cx="9328109" cy="1470025"/>
          </a:xfrm>
        </p:spPr>
        <p:txBody>
          <a:bodyPr/>
          <a:lstStyle>
            <a:lvl1pPr>
              <a:defRPr sz="3038"/>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828805" y="3778250"/>
            <a:ext cx="9242187" cy="2279650"/>
          </a:xfrm>
        </p:spPr>
        <p:txBody>
          <a:bodyPr/>
          <a:lstStyle>
            <a:lvl1pPr marL="0" indent="0" algn="ctr">
              <a:buFontTx/>
              <a:buNone/>
              <a:defRPr sz="18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039B85B6-0B03-49BD-BD76-C7AF22D573B2}" type="slidenum">
              <a:rPr lang="en-US" smtClean="0"/>
              <a:t>‹#›</a:t>
            </a:fld>
            <a:endParaRPr lang="en-US"/>
          </a:p>
        </p:txBody>
      </p:sp>
    </p:spTree>
    <p:extLst>
      <p:ext uri="{BB962C8B-B14F-4D97-AF65-F5344CB8AC3E}">
        <p14:creationId xmlns:p14="http://schemas.microsoft.com/office/powerpoint/2010/main" val="255814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27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31" name="Google Shape;31;p3"/>
          <p:cNvSpPr txBox="1">
            <a:spLocks noGrp="1"/>
          </p:cNvSpPr>
          <p:nvPr>
            <p:ph type="body" idx="1"/>
          </p:nvPr>
        </p:nvSpPr>
        <p:spPr>
          <a:xfrm>
            <a:off x="609600" y="1600203"/>
            <a:ext cx="10972800" cy="4525963"/>
          </a:xfrm>
          <a:prstGeom prst="rect">
            <a:avLst/>
          </a:prstGeom>
          <a:noFill/>
          <a:ln>
            <a:noFill/>
          </a:ln>
        </p:spPr>
        <p:txBody>
          <a:bodyPr spcFirstLastPara="1" wrap="square" lIns="0" tIns="0" rIns="0" bIns="0" anchor="t" anchorCtr="0"/>
          <a:lstStyle>
            <a:lvl1pPr marL="342900" marR="0" lvl="0" indent="-304800" algn="l" rtl="0">
              <a:spcBef>
                <a:spcPts val="11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1pPr>
            <a:lvl2pPr marL="685800" marR="0" lvl="1"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2pPr>
            <a:lvl3pPr marL="1028700" marR="0" lvl="2" indent="-304800" algn="l" rtl="0">
              <a:spcBef>
                <a:spcPts val="450"/>
              </a:spcBef>
              <a:spcAft>
                <a:spcPts val="0"/>
              </a:spcAft>
              <a:buClr>
                <a:srgbClr val="007FA3"/>
              </a:buClr>
              <a:buSzPts val="2800"/>
              <a:buFont typeface="Noto Sans Symbols"/>
              <a:buChar char="▪"/>
              <a:defRPr sz="2100" b="0" i="0" u="none" strike="noStrike" cap="none">
                <a:solidFill>
                  <a:schemeClr val="dk1"/>
                </a:solidFill>
                <a:latin typeface="Arial"/>
                <a:ea typeface="Arial"/>
                <a:cs typeface="Arial"/>
                <a:sym typeface="Arial"/>
              </a:defRPr>
            </a:lvl3pPr>
            <a:lvl4pPr marL="1371600" marR="0" lvl="3"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4pPr>
            <a:lvl5pPr marL="1714500" marR="0" lvl="4"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5pPr>
            <a:lvl6pPr marL="2057400" marR="0" lvl="5"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6pPr>
            <a:lvl7pPr marL="2400300" marR="0" lvl="6"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7pPr>
            <a:lvl8pPr marL="2743200" marR="0" lvl="7"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8pPr>
            <a:lvl9pPr marL="3086100" marR="0" lvl="8"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9pPr>
          </a:lstStyle>
          <a:p>
            <a:pPr lvl="0"/>
            <a:r>
              <a:rPr lang="en-US"/>
              <a:t>Edit Master text styles</a:t>
            </a:r>
          </a:p>
        </p:txBody>
      </p:sp>
      <p:sp>
        <p:nvSpPr>
          <p:cNvPr id="32" name="Google Shape;32;p3"/>
          <p:cNvSpPr txBox="1">
            <a:spLocks noGrp="1"/>
          </p:cNvSpPr>
          <p:nvPr>
            <p:ph type="ftr" idx="11"/>
          </p:nvPr>
        </p:nvSpPr>
        <p:spPr>
          <a:xfrm>
            <a:off x="125292" y="6172203"/>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825">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675">
                <a:solidFill>
                  <a:schemeClr val="lt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8"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a:solidFill>
                  <a:schemeClr val="lt1"/>
                </a:solidFill>
                <a:latin typeface="Arial"/>
                <a:ea typeface="Arial"/>
                <a:cs typeface="Arial"/>
                <a:sym typeface="Arial"/>
              </a:defRPr>
            </a:lvl1pPr>
            <a:lvl2pPr marL="0" marR="0" lvl="1" indent="0" algn="r" rtl="0">
              <a:spcBef>
                <a:spcPts val="0"/>
              </a:spcBef>
              <a:buNone/>
              <a:defRPr sz="675">
                <a:solidFill>
                  <a:schemeClr val="lt1"/>
                </a:solidFill>
                <a:latin typeface="Arial"/>
                <a:ea typeface="Arial"/>
                <a:cs typeface="Arial"/>
                <a:sym typeface="Arial"/>
              </a:defRPr>
            </a:lvl2pPr>
            <a:lvl3pPr marL="0" marR="0" lvl="2" indent="0" algn="r" rtl="0">
              <a:spcBef>
                <a:spcPts val="0"/>
              </a:spcBef>
              <a:buNone/>
              <a:defRPr sz="675">
                <a:solidFill>
                  <a:schemeClr val="lt1"/>
                </a:solidFill>
                <a:latin typeface="Arial"/>
                <a:ea typeface="Arial"/>
                <a:cs typeface="Arial"/>
                <a:sym typeface="Arial"/>
              </a:defRPr>
            </a:lvl3pPr>
            <a:lvl4pPr marL="0" marR="0" lvl="3" indent="0" algn="r" rtl="0">
              <a:spcBef>
                <a:spcPts val="0"/>
              </a:spcBef>
              <a:buNone/>
              <a:defRPr sz="675">
                <a:solidFill>
                  <a:schemeClr val="lt1"/>
                </a:solidFill>
                <a:latin typeface="Arial"/>
                <a:ea typeface="Arial"/>
                <a:cs typeface="Arial"/>
                <a:sym typeface="Arial"/>
              </a:defRPr>
            </a:lvl4pPr>
            <a:lvl5pPr marL="0" marR="0" lvl="4" indent="0" algn="r" rtl="0">
              <a:spcBef>
                <a:spcPts val="0"/>
              </a:spcBef>
              <a:buNone/>
              <a:defRPr sz="675">
                <a:solidFill>
                  <a:schemeClr val="lt1"/>
                </a:solidFill>
                <a:latin typeface="Arial"/>
                <a:ea typeface="Arial"/>
                <a:cs typeface="Arial"/>
                <a:sym typeface="Arial"/>
              </a:defRPr>
            </a:lvl5pPr>
            <a:lvl6pPr marL="0" marR="0" lvl="5" indent="0" algn="r" rtl="0">
              <a:spcBef>
                <a:spcPts val="0"/>
              </a:spcBef>
              <a:buNone/>
              <a:defRPr sz="675">
                <a:solidFill>
                  <a:schemeClr val="lt1"/>
                </a:solidFill>
                <a:latin typeface="Arial"/>
                <a:ea typeface="Arial"/>
                <a:cs typeface="Arial"/>
                <a:sym typeface="Arial"/>
              </a:defRPr>
            </a:lvl6pPr>
            <a:lvl7pPr marL="0" marR="0" lvl="6" indent="0" algn="r" rtl="0">
              <a:spcBef>
                <a:spcPts val="0"/>
              </a:spcBef>
              <a:buNone/>
              <a:defRPr sz="675">
                <a:solidFill>
                  <a:schemeClr val="lt1"/>
                </a:solidFill>
                <a:latin typeface="Arial"/>
                <a:ea typeface="Arial"/>
                <a:cs typeface="Arial"/>
                <a:sym typeface="Arial"/>
              </a:defRPr>
            </a:lvl7pPr>
            <a:lvl8pPr marL="0" marR="0" lvl="7" indent="0" algn="r" rtl="0">
              <a:spcBef>
                <a:spcPts val="0"/>
              </a:spcBef>
              <a:buNone/>
              <a:defRPr sz="675">
                <a:solidFill>
                  <a:schemeClr val="lt1"/>
                </a:solidFill>
                <a:latin typeface="Arial"/>
                <a:ea typeface="Arial"/>
                <a:cs typeface="Arial"/>
                <a:sym typeface="Arial"/>
              </a:defRPr>
            </a:lvl8pPr>
            <a:lvl9pPr marL="0" marR="0" lvl="8" indent="0" algn="r" rtl="0">
              <a:spcBef>
                <a:spcPts val="0"/>
              </a:spcBef>
              <a:buNone/>
              <a:defRPr sz="675">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5058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7"/>
            <a:ext cx="6004302" cy="3679825"/>
          </a:xfrm>
        </p:spPr>
        <p:txBody>
          <a:bodyPr/>
          <a:lstStyle>
            <a:lvl1pPr>
              <a:spcBef>
                <a:spcPts val="1800"/>
              </a:spcBef>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44718" y="1825627"/>
            <a:ext cx="4209081" cy="3679825"/>
          </a:xfrm>
        </p:spPr>
        <p:txBody>
          <a:bodyPr/>
          <a:lstStyle>
            <a:lvl1pPr>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8" name="Content Placeholder 2"/>
          <p:cNvSpPr>
            <a:spLocks noGrp="1"/>
          </p:cNvSpPr>
          <p:nvPr>
            <p:ph sz="half" idx="12"/>
          </p:nvPr>
        </p:nvSpPr>
        <p:spPr>
          <a:xfrm>
            <a:off x="838200" y="5640387"/>
            <a:ext cx="10515600" cy="581026"/>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2794007983"/>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10515599" cy="1088431"/>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46838" y="1763907"/>
            <a:ext cx="5308549" cy="42328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C6A65314-A4C8-400F-87AC-FCC4803FB736}"/>
              </a:ext>
            </a:extLst>
          </p:cNvPr>
          <p:cNvSpPr>
            <a:spLocks noGrp="1"/>
          </p:cNvSpPr>
          <p:nvPr>
            <p:ph idx="10"/>
          </p:nvPr>
        </p:nvSpPr>
        <p:spPr>
          <a:xfrm>
            <a:off x="836612" y="1763907"/>
            <a:ext cx="4956554" cy="42328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2014812"/>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46" name="Google Shape;146;p14"/>
          <p:cNvSpPr txBox="1">
            <a:spLocks noGrp="1"/>
          </p:cNvSpPr>
          <p:nvPr>
            <p:ph type="body" idx="1"/>
          </p:nvPr>
        </p:nvSpPr>
        <p:spPr>
          <a:xfrm>
            <a:off x="609600" y="160020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47" name="Google Shape;147;p14"/>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a:p>
        </p:txBody>
      </p:sp>
      <p:sp>
        <p:nvSpPr>
          <p:cNvPr id="148" name="Google Shape;148;p14"/>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FB059C73-5369-4706-B3C2-BA3BDDBCD03D}" type="datetimeFigureOut">
              <a:rPr lang="en-US" smtClean="0"/>
              <a:t>11/16/2021</a:t>
            </a:fld>
            <a:endParaRPr lang="en-US"/>
          </a:p>
        </p:txBody>
      </p:sp>
      <p:sp>
        <p:nvSpPr>
          <p:cNvPr id="149" name="Google Shape;149;p14"/>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039B85B6-0B03-49BD-BD76-C7AF22D573B2}" type="slidenum">
              <a:rPr lang="en-US" smtClean="0"/>
              <a:t>‹#›</a:t>
            </a:fld>
            <a:endParaRPr lang="en-US"/>
          </a:p>
        </p:txBody>
      </p:sp>
      <p:sp>
        <p:nvSpPr>
          <p:cNvPr id="150" name="Google Shape;150;p14"/>
          <p:cNvSpPr txBox="1">
            <a:spLocks noGrp="1"/>
          </p:cNvSpPr>
          <p:nvPr>
            <p:ph type="body" idx="2"/>
          </p:nvPr>
        </p:nvSpPr>
        <p:spPr>
          <a:xfrm>
            <a:off x="631627" y="264168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1" name="Google Shape;151;p14"/>
          <p:cNvSpPr txBox="1">
            <a:spLocks noGrp="1"/>
          </p:cNvSpPr>
          <p:nvPr>
            <p:ph type="body" idx="3"/>
          </p:nvPr>
        </p:nvSpPr>
        <p:spPr>
          <a:xfrm>
            <a:off x="609600" y="368316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2" name="Google Shape;152;p14"/>
          <p:cNvSpPr txBox="1">
            <a:spLocks noGrp="1"/>
          </p:cNvSpPr>
          <p:nvPr>
            <p:ph type="body" idx="4"/>
          </p:nvPr>
        </p:nvSpPr>
        <p:spPr>
          <a:xfrm>
            <a:off x="609600" y="472464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0" name="Google Shape;16;p1"/>
          <p:cNvSpPr txBox="1"/>
          <p:nvPr/>
        </p:nvSpPr>
        <p:spPr>
          <a:xfrm>
            <a:off x="2235200" y="6403201"/>
            <a:ext cx="80264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2020, 2016, 2013 Pearson Education, Inc. All Rights Reserved</a:t>
            </a:r>
            <a:endParaRPr sz="1200"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246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80023" indent="-180023">
              <a:defRPr sz="2025"/>
            </a:lvl1pPr>
            <a:lvl2pPr marL="416624" indent="-159449">
              <a:defRPr sz="1800"/>
            </a:lvl2pPr>
            <a:lvl3pPr marL="673799" indent="-159449">
              <a:defRPr sz="1575"/>
            </a:lvl3pPr>
            <a:lvl4pPr marL="930974" indent="-159449">
              <a:defRPr sz="1013"/>
            </a:lvl4pPr>
            <a:lvl5pPr marL="1188149" indent="-159449">
              <a:defRPr sz="101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Tree>
    <p:extLst>
      <p:ext uri="{BB962C8B-B14F-4D97-AF65-F5344CB8AC3E}">
        <p14:creationId xmlns:p14="http://schemas.microsoft.com/office/powerpoint/2010/main" val="386773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2" y="2700245"/>
            <a:ext cx="10363199" cy="1718335"/>
          </a:xfrm>
        </p:spPr>
        <p:txBody>
          <a:bodyPr anchor="b"/>
          <a:lstStyle>
            <a:lvl1pPr algn="l">
              <a:defRPr sz="1969" b="1" cap="all"/>
            </a:lvl1pPr>
          </a:lstStyle>
          <a:p>
            <a:r>
              <a:rPr lang="en-US"/>
              <a:t>Click to edit Master title style</a:t>
            </a:r>
            <a:endParaRPr lang="en-US" dirty="0"/>
          </a:p>
        </p:txBody>
      </p:sp>
      <p:sp>
        <p:nvSpPr>
          <p:cNvPr id="3" name="Text Placeholder 2"/>
          <p:cNvSpPr>
            <a:spLocks noGrp="1"/>
          </p:cNvSpPr>
          <p:nvPr>
            <p:ph type="body" idx="1"/>
          </p:nvPr>
        </p:nvSpPr>
        <p:spPr>
          <a:xfrm>
            <a:off x="1219200" y="4479947"/>
            <a:ext cx="10363200" cy="1485622"/>
          </a:xfrm>
        </p:spPr>
        <p:txBody>
          <a:bodyPr anchor="b"/>
          <a:lstStyle>
            <a:lvl1pPr marL="0" indent="0">
              <a:buNone/>
              <a:defRPr sz="1688"/>
            </a:lvl1pPr>
            <a:lvl2pPr marL="144661" indent="0">
              <a:buNone/>
              <a:defRPr sz="1406"/>
            </a:lvl2pPr>
            <a:lvl3pPr marL="289322" indent="0">
              <a:buNone/>
              <a:defRPr sz="506"/>
            </a:lvl3pPr>
            <a:lvl4pPr marL="433983" indent="0">
              <a:buNone/>
              <a:defRPr sz="443"/>
            </a:lvl4pPr>
            <a:lvl5pPr marL="578644" indent="0">
              <a:buNone/>
              <a:defRPr sz="443"/>
            </a:lvl5pPr>
            <a:lvl6pPr marL="723305" indent="0">
              <a:buNone/>
              <a:defRPr sz="443"/>
            </a:lvl6pPr>
            <a:lvl7pPr marL="867966" indent="0">
              <a:buNone/>
              <a:defRPr sz="443"/>
            </a:lvl7pPr>
            <a:lvl8pPr marL="1012627" indent="0">
              <a:buNone/>
              <a:defRPr sz="443"/>
            </a:lvl8pPr>
            <a:lvl9pPr marL="1157288" indent="0">
              <a:buNone/>
              <a:defRPr sz="443"/>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Tree>
    <p:extLst>
      <p:ext uri="{BB962C8B-B14F-4D97-AF65-F5344CB8AC3E}">
        <p14:creationId xmlns:p14="http://schemas.microsoft.com/office/powerpoint/2010/main" val="84886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Tree>
    <p:extLst>
      <p:ext uri="{BB962C8B-B14F-4D97-AF65-F5344CB8AC3E}">
        <p14:creationId xmlns:p14="http://schemas.microsoft.com/office/powerpoint/2010/main" val="279264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65024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19683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10363200" cy="774699"/>
          </a:xfrm>
        </p:spPr>
        <p:txBody>
          <a:bodyPr/>
          <a:lstStyle>
            <a:lvl1pPr marL="0" indent="0">
              <a:buNone/>
              <a:defRPr sz="20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88942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1447799"/>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033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2197100"/>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1219200"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4747954"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8296108"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p:txBody>
      </p:sp>
    </p:spTree>
    <p:extLst>
      <p:ext uri="{BB962C8B-B14F-4D97-AF65-F5344CB8AC3E}">
        <p14:creationId xmlns:p14="http://schemas.microsoft.com/office/powerpoint/2010/main" val="361423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1" y="1447801"/>
            <a:ext cx="10363199" cy="287481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9200" y="4555375"/>
            <a:ext cx="10363200"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39B85B6-0B03-49BD-BD76-C7AF22D573B2}" type="slidenum">
              <a:rPr lang="en-US" smtClean="0"/>
              <a:t>‹#›</a:t>
            </a:fld>
            <a:endParaRPr lang="en-US"/>
          </a:p>
        </p:txBody>
      </p:sp>
    </p:spTree>
    <p:extLst>
      <p:ext uri="{BB962C8B-B14F-4D97-AF65-F5344CB8AC3E}">
        <p14:creationId xmlns:p14="http://schemas.microsoft.com/office/powerpoint/2010/main" val="240020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41302"/>
            <a:ext cx="10363200" cy="875669"/>
          </a:xfrm>
          <a:prstGeom prst="rect">
            <a:avLst/>
          </a:prstGeom>
          <a:solidFill>
            <a:srgbClr val="EEEBDE">
              <a:alpha val="25000"/>
            </a:srgbClr>
          </a:solidFill>
          <a:ln>
            <a:noFill/>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219200" y="1447800"/>
            <a:ext cx="10363200" cy="4678363"/>
          </a:xfrm>
          <a:prstGeom prst="rect">
            <a:avLst/>
          </a:prstGeom>
          <a:solidFill>
            <a:srgbClr val="EEEBDE"/>
          </a:solidFill>
          <a:ln w="285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88" smtClean="0">
                <a:solidFill>
                  <a:schemeClr val="bg1"/>
                </a:solidFill>
                <a:latin typeface="+mn-lt"/>
              </a:defRPr>
            </a:lvl1pPr>
          </a:lstStyle>
          <a:p>
            <a:fld id="{039B85B6-0B03-49BD-BD76-C7AF22D573B2}" type="slidenum">
              <a:rPr lang="en-US" smtClean="0"/>
              <a:t>‹#›</a:t>
            </a:fld>
            <a:endParaRPr lang="en-US"/>
          </a:p>
        </p:txBody>
      </p:sp>
      <p:sp>
        <p:nvSpPr>
          <p:cNvPr id="1032" name="Rectangle 8"/>
          <p:cNvSpPr>
            <a:spLocks noChangeArrowheads="1"/>
          </p:cNvSpPr>
          <p:nvPr/>
        </p:nvSpPr>
        <p:spPr bwMode="auto">
          <a:xfrm>
            <a:off x="843017"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350" dirty="0"/>
          </a:p>
        </p:txBody>
      </p:sp>
      <p:sp>
        <p:nvSpPr>
          <p:cNvPr id="1156" name="Rectangle 132"/>
          <p:cNvSpPr>
            <a:spLocks noChangeArrowheads="1"/>
          </p:cNvSpPr>
          <p:nvPr/>
        </p:nvSpPr>
        <p:spPr bwMode="auto">
          <a:xfrm>
            <a:off x="900167" y="1236031"/>
            <a:ext cx="10737273"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35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19200" y="6169065"/>
            <a:ext cx="4747925"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4198115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27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392">
          <a:solidFill>
            <a:schemeClr val="tx2"/>
          </a:solidFill>
          <a:latin typeface="Times New Roman" pitchFamily="18" charset="0"/>
        </a:defRPr>
      </a:lvl2pPr>
      <a:lvl3pPr algn="ctr" rtl="0" eaLnBrk="1" fontAlgn="base" hangingPunct="1">
        <a:spcBef>
          <a:spcPct val="0"/>
        </a:spcBef>
        <a:spcAft>
          <a:spcPct val="0"/>
        </a:spcAft>
        <a:defRPr sz="1392">
          <a:solidFill>
            <a:schemeClr val="tx2"/>
          </a:solidFill>
          <a:latin typeface="Times New Roman" pitchFamily="18" charset="0"/>
        </a:defRPr>
      </a:lvl3pPr>
      <a:lvl4pPr algn="ctr" rtl="0" eaLnBrk="1" fontAlgn="base" hangingPunct="1">
        <a:spcBef>
          <a:spcPct val="0"/>
        </a:spcBef>
        <a:spcAft>
          <a:spcPct val="0"/>
        </a:spcAft>
        <a:defRPr sz="1392">
          <a:solidFill>
            <a:schemeClr val="tx2"/>
          </a:solidFill>
          <a:latin typeface="Times New Roman" pitchFamily="18" charset="0"/>
        </a:defRPr>
      </a:lvl4pPr>
      <a:lvl5pPr algn="ctr" rtl="0" eaLnBrk="1" fontAlgn="base" hangingPunct="1">
        <a:spcBef>
          <a:spcPct val="0"/>
        </a:spcBef>
        <a:spcAft>
          <a:spcPct val="0"/>
        </a:spcAft>
        <a:defRPr sz="1392">
          <a:solidFill>
            <a:schemeClr val="tx2"/>
          </a:solidFill>
          <a:latin typeface="Times New Roman" pitchFamily="18" charset="0"/>
        </a:defRPr>
      </a:lvl5pPr>
      <a:lvl6pPr marL="144661" algn="ctr" rtl="0" eaLnBrk="1" fontAlgn="base" hangingPunct="1">
        <a:spcBef>
          <a:spcPct val="0"/>
        </a:spcBef>
        <a:spcAft>
          <a:spcPct val="0"/>
        </a:spcAft>
        <a:defRPr sz="1392">
          <a:solidFill>
            <a:schemeClr val="tx2"/>
          </a:solidFill>
          <a:latin typeface="Times New Roman" pitchFamily="18" charset="0"/>
        </a:defRPr>
      </a:lvl6pPr>
      <a:lvl7pPr marL="289322" algn="ctr" rtl="0" eaLnBrk="1" fontAlgn="base" hangingPunct="1">
        <a:spcBef>
          <a:spcPct val="0"/>
        </a:spcBef>
        <a:spcAft>
          <a:spcPct val="0"/>
        </a:spcAft>
        <a:defRPr sz="1392">
          <a:solidFill>
            <a:schemeClr val="tx2"/>
          </a:solidFill>
          <a:latin typeface="Times New Roman" pitchFamily="18" charset="0"/>
        </a:defRPr>
      </a:lvl7pPr>
      <a:lvl8pPr marL="433983" algn="ctr" rtl="0" eaLnBrk="1" fontAlgn="base" hangingPunct="1">
        <a:spcBef>
          <a:spcPct val="0"/>
        </a:spcBef>
        <a:spcAft>
          <a:spcPct val="0"/>
        </a:spcAft>
        <a:defRPr sz="1392">
          <a:solidFill>
            <a:schemeClr val="tx2"/>
          </a:solidFill>
          <a:latin typeface="Times New Roman" pitchFamily="18" charset="0"/>
        </a:defRPr>
      </a:lvl8pPr>
      <a:lvl9pPr marL="578644" algn="ctr" rtl="0" eaLnBrk="1" fontAlgn="base" hangingPunct="1">
        <a:spcBef>
          <a:spcPct val="0"/>
        </a:spcBef>
        <a:spcAft>
          <a:spcPct val="0"/>
        </a:spcAft>
        <a:defRPr sz="1392">
          <a:solidFill>
            <a:schemeClr val="tx2"/>
          </a:solidFill>
          <a:latin typeface="Times New Roman" pitchFamily="18" charset="0"/>
        </a:defRPr>
      </a:lvl9pPr>
    </p:titleStyle>
    <p:bodyStyle>
      <a:lvl1pPr marL="180023" indent="-180023" algn="l" rtl="0" eaLnBrk="1" fontAlgn="base" hangingPunct="1">
        <a:spcBef>
          <a:spcPct val="20000"/>
        </a:spcBef>
        <a:spcAft>
          <a:spcPct val="0"/>
        </a:spcAft>
        <a:buFont typeface="Wingdings" panose="05000000000000000000" pitchFamily="2" charset="2"/>
        <a:buChar char="v"/>
        <a:defRPr sz="2025">
          <a:solidFill>
            <a:schemeClr val="tx1"/>
          </a:solidFill>
          <a:latin typeface="Century Schoolbook" panose="02040604050505020304" pitchFamily="18" charset="0"/>
          <a:ea typeface="+mn-ea"/>
          <a:cs typeface="+mn-cs"/>
        </a:defRPr>
      </a:lvl1pPr>
      <a:lvl2pPr marL="578644" indent="-321469" algn="l" rtl="0" eaLnBrk="1" fontAlgn="base" hangingPunct="1">
        <a:spcBef>
          <a:spcPct val="20000"/>
        </a:spcBef>
        <a:spcAft>
          <a:spcPct val="0"/>
        </a:spcAft>
        <a:buFont typeface="Wingdings" panose="05000000000000000000" pitchFamily="2" charset="2"/>
        <a:buChar char="Ø"/>
        <a:defRPr sz="1800">
          <a:solidFill>
            <a:schemeClr val="tx1"/>
          </a:solidFill>
          <a:latin typeface="Century Schoolbook" panose="02040604050505020304" pitchFamily="18" charset="0"/>
        </a:defRPr>
      </a:lvl2pPr>
      <a:lvl3pPr marL="694373" indent="-180023" algn="l" rtl="0" eaLnBrk="1" fontAlgn="base" hangingPunct="1">
        <a:spcBef>
          <a:spcPct val="20000"/>
        </a:spcBef>
        <a:spcAft>
          <a:spcPct val="0"/>
        </a:spcAft>
        <a:buFont typeface="Courier New" panose="02070309020205020404" pitchFamily="49" charset="0"/>
        <a:buChar char="o"/>
        <a:defRPr sz="1688">
          <a:solidFill>
            <a:schemeClr val="tx1"/>
          </a:solidFill>
          <a:latin typeface="Century Schoolbook" panose="02040604050505020304" pitchFamily="18" charset="0"/>
        </a:defRPr>
      </a:lvl3pPr>
      <a:lvl4pPr marL="951548" indent="-180023" algn="l" rtl="0" eaLnBrk="1" fontAlgn="base" hangingPunct="1">
        <a:spcBef>
          <a:spcPct val="20000"/>
        </a:spcBef>
        <a:spcAft>
          <a:spcPct val="0"/>
        </a:spcAft>
        <a:buFont typeface="Wingdings" panose="05000000000000000000" pitchFamily="2" charset="2"/>
        <a:buChar char="§"/>
        <a:defRPr sz="1125">
          <a:solidFill>
            <a:schemeClr val="tx1"/>
          </a:solidFill>
          <a:latin typeface="Century Schoolbook" panose="02040604050505020304" pitchFamily="18" charset="0"/>
        </a:defRPr>
      </a:lvl4pPr>
      <a:lvl5pPr marL="1208723" indent="-180023" algn="l" rtl="0" eaLnBrk="1" fontAlgn="base" hangingPunct="1">
        <a:spcBef>
          <a:spcPct val="20000"/>
        </a:spcBef>
        <a:spcAft>
          <a:spcPct val="0"/>
        </a:spcAft>
        <a:buChar char="»"/>
        <a:defRPr sz="1125">
          <a:solidFill>
            <a:schemeClr val="tx1"/>
          </a:solidFill>
          <a:latin typeface="Century Schoolbook" panose="02040604050505020304" pitchFamily="18" charset="0"/>
        </a:defRPr>
      </a:lvl5pPr>
      <a:lvl6pPr marL="795635" indent="-72331" algn="l" rtl="0" eaLnBrk="1" fontAlgn="base" hangingPunct="1">
        <a:spcBef>
          <a:spcPct val="20000"/>
        </a:spcBef>
        <a:spcAft>
          <a:spcPct val="0"/>
        </a:spcAft>
        <a:buChar char="»"/>
        <a:defRPr sz="633">
          <a:solidFill>
            <a:schemeClr val="tx1"/>
          </a:solidFill>
          <a:latin typeface="+mn-lt"/>
        </a:defRPr>
      </a:lvl6pPr>
      <a:lvl7pPr marL="940297" indent="-72331" algn="l" rtl="0" eaLnBrk="1" fontAlgn="base" hangingPunct="1">
        <a:spcBef>
          <a:spcPct val="20000"/>
        </a:spcBef>
        <a:spcAft>
          <a:spcPct val="0"/>
        </a:spcAft>
        <a:buChar char="»"/>
        <a:defRPr sz="633">
          <a:solidFill>
            <a:schemeClr val="tx1"/>
          </a:solidFill>
          <a:latin typeface="+mn-lt"/>
        </a:defRPr>
      </a:lvl7pPr>
      <a:lvl8pPr marL="1084958" indent="-72331" algn="l" rtl="0" eaLnBrk="1" fontAlgn="base" hangingPunct="1">
        <a:spcBef>
          <a:spcPct val="20000"/>
        </a:spcBef>
        <a:spcAft>
          <a:spcPct val="0"/>
        </a:spcAft>
        <a:buChar char="»"/>
        <a:defRPr sz="633">
          <a:solidFill>
            <a:schemeClr val="tx1"/>
          </a:solidFill>
          <a:latin typeface="+mn-lt"/>
        </a:defRPr>
      </a:lvl8pPr>
      <a:lvl9pPr marL="1229618" indent="-72331" algn="l" rtl="0" eaLnBrk="1" fontAlgn="base" hangingPunct="1">
        <a:spcBef>
          <a:spcPct val="20000"/>
        </a:spcBef>
        <a:spcAft>
          <a:spcPct val="0"/>
        </a:spcAft>
        <a:buChar char="»"/>
        <a:defRPr sz="633">
          <a:solidFill>
            <a:schemeClr val="tx1"/>
          </a:solidFill>
          <a:latin typeface="+mn-lt"/>
        </a:defRPr>
      </a:lvl9pPr>
    </p:bodyStyle>
    <p:otherStyle>
      <a:defPPr>
        <a:defRPr lang="en-US"/>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D2B6-4DD0-4628-A457-A8ECCCBA21AD}"/>
              </a:ext>
            </a:extLst>
          </p:cNvPr>
          <p:cNvSpPr>
            <a:spLocks noGrp="1"/>
          </p:cNvSpPr>
          <p:nvPr>
            <p:ph type="title"/>
          </p:nvPr>
        </p:nvSpPr>
        <p:spPr/>
        <p:txBody>
          <a:bodyPr/>
          <a:lstStyle/>
          <a:p>
            <a:r>
              <a:rPr lang="en-US" dirty="0"/>
              <a:t>Review: Benchmark: The Naive Rule</a:t>
            </a:r>
          </a:p>
        </p:txBody>
      </p:sp>
      <p:sp>
        <p:nvSpPr>
          <p:cNvPr id="3" name="Content Placeholder 2">
            <a:extLst>
              <a:ext uri="{FF2B5EF4-FFF2-40B4-BE49-F238E27FC236}">
                <a16:creationId xmlns:a16="http://schemas.microsoft.com/office/drawing/2014/main" id="{6FA7E124-F474-4B6D-9B21-16C6E8CA77A3}"/>
              </a:ext>
            </a:extLst>
          </p:cNvPr>
          <p:cNvSpPr>
            <a:spLocks noGrp="1"/>
          </p:cNvSpPr>
          <p:nvPr>
            <p:ph idx="1"/>
          </p:nvPr>
        </p:nvSpPr>
        <p:spPr/>
        <p:txBody>
          <a:bodyPr/>
          <a:lstStyle/>
          <a:p>
            <a:r>
              <a:rPr lang="en-US" dirty="0"/>
              <a:t>The </a:t>
            </a:r>
            <a:r>
              <a:rPr lang="en-US" i="1" dirty="0"/>
              <a:t>naive rule </a:t>
            </a:r>
            <a:r>
              <a:rPr lang="en-US" dirty="0"/>
              <a:t>is used mainly as a baseline or benchmark for evaluating the performance of more complicated classifiers.</a:t>
            </a:r>
          </a:p>
          <a:p>
            <a:r>
              <a:rPr lang="en-US" dirty="0"/>
              <a:t>A very simple rule for classifying a record into one of </a:t>
            </a:r>
            <a:r>
              <a:rPr lang="en-US" i="1" dirty="0"/>
              <a:t>m </a:t>
            </a:r>
            <a:r>
              <a:rPr lang="en-US" dirty="0"/>
              <a:t>classes, ignoring all predictor information that we may have, is to classify the record as a member of the majority class. In other words, “classify as belonging to the most prevalent class.”</a:t>
            </a:r>
          </a:p>
          <a:p>
            <a:r>
              <a:rPr lang="en-US" dirty="0"/>
              <a:t>Similar to using the sample mean (</a:t>
            </a:r>
            <a:r>
              <a:rPr lang="en-US" i="1" dirty="0"/>
              <a:t>y</a:t>
            </a:r>
            <a:r>
              <a:rPr lang="en-US" dirty="0"/>
              <a:t>) as the naive benchmark in the numerical outcome case, the naive rule for classification relies solely on the </a:t>
            </a:r>
            <a:r>
              <a:rPr lang="en-US" i="1" dirty="0"/>
              <a:t>y </a:t>
            </a:r>
            <a:r>
              <a:rPr lang="en-US" dirty="0"/>
              <a:t>information and excludes any additional predictor information.</a:t>
            </a:r>
          </a:p>
        </p:txBody>
      </p:sp>
    </p:spTree>
    <p:extLst>
      <p:ext uri="{BB962C8B-B14F-4D97-AF65-F5344CB8AC3E}">
        <p14:creationId xmlns:p14="http://schemas.microsoft.com/office/powerpoint/2010/main" val="66305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4679-74BF-49D2-B9FE-431D01D4582E}"/>
              </a:ext>
            </a:extLst>
          </p:cNvPr>
          <p:cNvSpPr>
            <a:spLocks noGrp="1"/>
          </p:cNvSpPr>
          <p:nvPr>
            <p:ph type="title"/>
          </p:nvPr>
        </p:nvSpPr>
        <p:spPr/>
        <p:txBody>
          <a:bodyPr/>
          <a:lstStyle/>
          <a:p>
            <a:r>
              <a:rPr lang="en-US" dirty="0"/>
              <a:t>A KNN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5149D5-0981-424A-B75B-C62F847344B3}"/>
                  </a:ext>
                </a:extLst>
              </p:cNvPr>
              <p:cNvSpPr>
                <a:spLocks noGrp="1"/>
              </p:cNvSpPr>
              <p:nvPr>
                <p:ph idx="1"/>
              </p:nvPr>
            </p:nvSpPr>
            <p:spPr>
              <a:xfrm>
                <a:off x="1219200" y="1285462"/>
                <a:ext cx="10363200" cy="5035826"/>
              </a:xfrm>
            </p:spPr>
            <p:txBody>
              <a:bodyPr/>
              <a:lstStyle/>
              <a:p>
                <a:r>
                  <a:rPr lang="en-US" dirty="0"/>
                  <a:t>The left-hand panel below contains a plot of a small training data set consisting of six blue and six orange observations. Our goal is to make a prediction for the point labeled by the black cross. </a:t>
                </a:r>
              </a:p>
              <a:p>
                <a:r>
                  <a:rPr lang="en-US" dirty="0"/>
                  <a:t>With </a:t>
                </a:r>
                <a:r>
                  <a:rPr lang="en-US" i="1" dirty="0"/>
                  <a:t>K</a:t>
                </a:r>
                <a:r>
                  <a:rPr lang="en-US" dirty="0"/>
                  <a:t>= 3, KNN will first identify the three observations that are closest to the cross (the points in the circle). </a:t>
                </a:r>
              </a:p>
              <a:p>
                <a:r>
                  <a:rPr lang="en-US" dirty="0"/>
                  <a:t>There are two blue points and one orange point, resulting in estimated probabilities of 2/3 for the blue class and 1/3 for the orange class. </a:t>
                </a:r>
              </a:p>
              <a:p>
                <a:r>
                  <a:rPr lang="en-US" dirty="0"/>
                  <a:t>Hence KNN will predict that the black cross belongs to the blue class. </a:t>
                </a:r>
              </a:p>
              <a:p>
                <a:r>
                  <a:rPr lang="en-US" dirty="0"/>
                  <a:t>The right-hand panel applies the KNN approach with </a:t>
                </a:r>
                <a:r>
                  <a:rPr lang="en-US" i="1" dirty="0"/>
                  <a:t>K</a:t>
                </a:r>
                <a:r>
                  <a:rPr lang="en-US" dirty="0"/>
                  <a:t>= 3 at all of the possible values for </a:t>
                </a:r>
                <a:r>
                  <a:rPr lang="en-US" i="1" dirty="0"/>
                  <a:t>X</a:t>
                </a:r>
                <a:r>
                  <a:rPr lang="en-US" dirty="0"/>
                  <a:t>1and </a:t>
                </a:r>
                <a:r>
                  <a:rPr lang="en-US" i="1" dirty="0"/>
                  <a:t>X</a:t>
                </a:r>
                <a:r>
                  <a:rPr lang="en-US" dirty="0"/>
                  <a:t>2, and shows the corresponding KNN decision boundary.</a:t>
                </a:r>
              </a:p>
              <a:p>
                <a14:m>
                  <m:oMath xmlns:m="http://schemas.openxmlformats.org/officeDocument/2006/math">
                    <m:r>
                      <m:rPr>
                        <m:sty m:val="p"/>
                      </m:rPr>
                      <a:rPr lang="en-US">
                        <a:latin typeface="Cambria Math" panose="02040503050406030204" pitchFamily="18" charset="0"/>
                      </a:rPr>
                      <m:t>Pr</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𝐾</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0</m:t>
                            </m:r>
                          </m:sub>
                        </m:sSub>
                      </m:sub>
                      <m:sup/>
                      <m:e>
                        <m:r>
                          <a:rPr lang="en-US" i="1">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e>
                    </m:nary>
                    <m:r>
                      <a:rPr lang="en-US" i="1">
                        <a:latin typeface="Cambria Math" panose="02040503050406030204" pitchFamily="18" charset="0"/>
                      </a:rPr>
                      <m:t> </m:t>
                    </m:r>
                  </m:oMath>
                </a14:m>
                <a:endParaRPr lang="en-US" dirty="0"/>
              </a:p>
              <a:p>
                <a14:m>
                  <m:oMath xmlns:m="http://schemas.openxmlformats.org/officeDocument/2006/math">
                    <m:r>
                      <m:rPr>
                        <m:sty m:val="p"/>
                      </m:rPr>
                      <a:rPr lang="en-US">
                        <a:latin typeface="Cambria Math" panose="02040503050406030204" pitchFamily="18" charset="0"/>
                      </a:rPr>
                      <m:t>Pr</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𝐵𝑙𝑢𝑒</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3</m:t>
                        </m:r>
                      </m:den>
                    </m:f>
                  </m:oMath>
                </a14:m>
                <a:r>
                  <a:rPr lang="en-US" dirty="0"/>
                  <a:t>(1+0+1)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endParaRPr lang="en-US" dirty="0"/>
              </a:p>
              <a:p>
                <a14:m>
                  <m:oMath xmlns:m="http://schemas.openxmlformats.org/officeDocument/2006/math">
                    <m:r>
                      <m:rPr>
                        <m:sty m:val="p"/>
                      </m:rPr>
                      <a:rPr lang="en-US">
                        <a:latin typeface="Cambria Math" panose="02040503050406030204" pitchFamily="18" charset="0"/>
                      </a:rPr>
                      <m:t>Pr</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𝑂𝑟𝑎𝑛𝑔𝑒</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oMath>
                </a14:m>
                <a:r>
                  <a:rPr lang="en-US" dirty="0"/>
                  <a:t>(0+1+0)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3</m:t>
                        </m:r>
                      </m:den>
                    </m:f>
                  </m:oMath>
                </a14:m>
                <a:endParaRPr lang="en-US" dirty="0"/>
              </a:p>
            </p:txBody>
          </p:sp>
        </mc:Choice>
        <mc:Fallback xmlns="">
          <p:sp>
            <p:nvSpPr>
              <p:cNvPr id="3" name="Content Placeholder 2">
                <a:extLst>
                  <a:ext uri="{FF2B5EF4-FFF2-40B4-BE49-F238E27FC236}">
                    <a16:creationId xmlns:a16="http://schemas.microsoft.com/office/drawing/2014/main" id="{FF5149D5-0981-424A-B75B-C62F847344B3}"/>
                  </a:ext>
                </a:extLst>
              </p:cNvPr>
              <p:cNvSpPr>
                <a:spLocks noGrp="1" noRot="1" noChangeAspect="1" noMove="1" noResize="1" noEditPoints="1" noAdjustHandles="1" noChangeArrowheads="1" noChangeShapeType="1" noTextEdit="1"/>
              </p:cNvSpPr>
              <p:nvPr>
                <p:ph idx="1"/>
              </p:nvPr>
            </p:nvSpPr>
            <p:spPr>
              <a:xfrm>
                <a:off x="1219200" y="1285462"/>
                <a:ext cx="10363200" cy="5035826"/>
              </a:xfrm>
              <a:blipFill>
                <a:blip r:embed="rId2"/>
                <a:stretch>
                  <a:fillRect l="-411" t="-36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B1E1F29-917D-4A98-9384-FB74E0CD9DEA}"/>
              </a:ext>
            </a:extLst>
          </p:cNvPr>
          <p:cNvPicPr>
            <a:picLocks noChangeAspect="1"/>
          </p:cNvPicPr>
          <p:nvPr/>
        </p:nvPicPr>
        <p:blipFill>
          <a:blip r:embed="rId3"/>
          <a:stretch>
            <a:fillRect/>
          </a:stretch>
        </p:blipFill>
        <p:spPr>
          <a:xfrm>
            <a:off x="6798366" y="4677597"/>
            <a:ext cx="3697356" cy="2056457"/>
          </a:xfrm>
          <a:prstGeom prst="rect">
            <a:avLst/>
          </a:prstGeom>
          <a:solidFill>
            <a:schemeClr val="accent2"/>
          </a:solidFill>
        </p:spPr>
      </p:pic>
    </p:spTree>
    <p:extLst>
      <p:ext uri="{BB962C8B-B14F-4D97-AF65-F5344CB8AC3E}">
        <p14:creationId xmlns:p14="http://schemas.microsoft.com/office/powerpoint/2010/main" val="297930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Title 1"/>
          <p:cNvSpPr txBox="1">
            <a:spLocks noGrp="1"/>
          </p:cNvSpPr>
          <p:nvPr>
            <p:ph type="title"/>
          </p:nvPr>
        </p:nvSpPr>
        <p:spPr/>
        <p:txBody>
          <a:bodyPr/>
          <a:lstStyle/>
          <a:p>
            <a:r>
              <a:rPr lang="en-US" dirty="0"/>
              <a:t>Distance Measures</a:t>
            </a:r>
          </a:p>
        </p:txBody>
      </p:sp>
      <mc:AlternateContent xmlns:mc="http://schemas.openxmlformats.org/markup-compatibility/2006">
        <mc:Choice xmlns:a14="http://schemas.microsoft.com/office/drawing/2010/main" Requires="a14">
          <p:sp>
            <p:nvSpPr>
              <p:cNvPr id="320" name="Text placeholder 2"/>
              <p:cNvSpPr txBox="1">
                <a:spLocks noGrp="1"/>
              </p:cNvSpPr>
              <p:nvPr>
                <p:ph idx="1"/>
              </p:nvPr>
            </p:nvSpPr>
            <p:spPr/>
            <p:txBody>
              <a:bodyPr/>
              <a:lstStyle/>
              <a:p>
                <a:r>
                  <a:rPr lang="en-US" dirty="0"/>
                  <a:t>The </a:t>
                </a:r>
                <a:r>
                  <a:rPr lang="en-US" i="1" dirty="0"/>
                  <a:t>k</a:t>
                </a:r>
                <a:r>
                  <a:rPr lang="en-US" dirty="0"/>
                  <a:t>-nearest-neighbors algorithm is a classification method that does not make assumptions about the form of the relationship between the class membership (</a:t>
                </a:r>
                <a:r>
                  <a:rPr lang="en-US" b="1" i="1" dirty="0"/>
                  <a:t>nonparametric</a:t>
                </a:r>
                <a:r>
                  <a:rPr lang="en-US" dirty="0"/>
                  <a:t>).</a:t>
                </a:r>
              </a:p>
              <a:p>
                <a:r>
                  <a:rPr lang="en-US" dirty="0"/>
                  <a:t>One distance measure is the Euclidean distance, or the straight-line distance between two observations.</a:t>
                </a:r>
              </a:p>
              <a:p>
                <a:r>
                  <a:rPr lang="en-US" dirty="0"/>
                  <a:t>The Euclidean distance measure between two points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𝑛</m:t>
                        </m:r>
                      </m:sub>
                    </m:sSub>
                  </m:oMath>
                </a14:m>
                <a:r>
                  <a:rPr lang="en-US" dirty="0"/>
                  <a:t>)</a:t>
                </a:r>
              </a:p>
              <a:p>
                <a:pPr marL="0" indent="0" algn="ctr">
                  <a:buNone/>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e>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 − </m:t>
                              </m:r>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i="1">
                                  <a:latin typeface="Cambria Math" panose="02040503050406030204" pitchFamily="18" charset="0"/>
                                </a:rPr>
                                <m:t>)</m:t>
                              </m:r>
                            </m:e>
                            <m:sub/>
                            <m:sup>
                              <m:r>
                                <a:rPr lang="en-US" i="1">
                                  <a:latin typeface="Cambria Math" panose="02040503050406030204" pitchFamily="18" charset="0"/>
                                </a:rPr>
                                <m:t>2</m:t>
                              </m:r>
                            </m:sup>
                          </m:sSubSup>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r>
                                <a:rPr lang="en-US" i="1">
                                  <a:latin typeface="Cambria Math" panose="02040503050406030204" pitchFamily="18" charset="0"/>
                                </a:rPr>
                                <m:t>)</m:t>
                              </m:r>
                            </m:e>
                            <m:sub/>
                            <m:sup>
                              <m:r>
                                <a:rPr lang="en-US" i="1">
                                  <a:latin typeface="Cambria Math" panose="02040503050406030204" pitchFamily="18" charset="0"/>
                                </a:rPr>
                                <m:t>2</m:t>
                              </m:r>
                            </m:sup>
                          </m:sSubSup>
                        </m:e>
                      </m:rad>
                    </m:oMath>
                  </m:oMathPara>
                </a14:m>
                <a:endParaRPr lang="en-US" dirty="0"/>
              </a:p>
              <a:p>
                <a:endParaRPr lang="en-US" dirty="0"/>
              </a:p>
              <a:p>
                <a:r>
                  <a:rPr lang="en-US" dirty="0"/>
                  <a:t>The distance between Amherst and Barnard is</a:t>
                </a:r>
              </a:p>
              <a:p>
                <a:pPr marL="0" indent="0">
                  <a:buNone/>
                </a:pPr>
                <a14:m>
                  <m:oMath xmlns:m="http://schemas.openxmlformats.org/officeDocument/2006/math">
                    <m:rad>
                      <m:radPr>
                        <m:degHide m:val="on"/>
                        <m:ctrlPr>
                          <a:rPr lang="en-US" sz="1800" i="1">
                            <a:latin typeface="Cambria Math" panose="02040503050406030204" pitchFamily="18" charset="0"/>
                          </a:rPr>
                        </m:ctrlPr>
                      </m:radPr>
                      <m:deg/>
                      <m:e>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smtClean="0">
                                <a:latin typeface="Cambria Math" panose="02040503050406030204" pitchFamily="18" charset="0"/>
                              </a:rPr>
                              <m:t>1</m:t>
                            </m:r>
                            <m:r>
                              <a:rPr lang="en-US" sz="1800" b="0" i="1" smtClean="0">
                                <a:latin typeface="Cambria Math" panose="02040503050406030204" pitchFamily="18" charset="0"/>
                              </a:rPr>
                              <m:t>315</m:t>
                            </m:r>
                            <m:r>
                              <a:rPr lang="en-US" sz="1800" i="1">
                                <a:latin typeface="Cambria Math" panose="02040503050406030204" pitchFamily="18" charset="0"/>
                              </a:rPr>
                              <m:t>−</m:t>
                            </m:r>
                            <m:r>
                              <a:rPr lang="en-US" sz="1800" b="0" i="1" smtClean="0">
                                <a:latin typeface="Cambria Math" panose="02040503050406030204" pitchFamily="18" charset="0"/>
                              </a:rPr>
                              <m:t>1220</m:t>
                            </m:r>
                            <m:r>
                              <a:rPr lang="en-US" sz="1800" i="1">
                                <a:latin typeface="Cambria Math" panose="02040503050406030204" pitchFamily="18" charset="0"/>
                              </a:rPr>
                              <m:t>)</m:t>
                            </m:r>
                          </m:e>
                          <m:sub/>
                          <m:sup>
                            <m:r>
                              <a:rPr lang="en-US" sz="1800" i="1">
                                <a:latin typeface="Cambria Math" panose="02040503050406030204" pitchFamily="18" charset="0"/>
                              </a:rPr>
                              <m:t>2</m:t>
                            </m:r>
                          </m:sup>
                        </m:sSubSup>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b="0" i="1" smtClean="0">
                                <a:latin typeface="Cambria Math" panose="02040503050406030204" pitchFamily="18" charset="0"/>
                              </a:rPr>
                              <m:t>22%</m:t>
                            </m:r>
                            <m:r>
                              <a:rPr lang="en-US" sz="1800" i="1">
                                <a:latin typeface="Cambria Math" panose="02040503050406030204" pitchFamily="18" charset="0"/>
                              </a:rPr>
                              <m:t>−</m:t>
                            </m:r>
                            <m:r>
                              <a:rPr lang="en-US" sz="1800" b="0" i="1" smtClean="0">
                                <a:latin typeface="Cambria Math" panose="02040503050406030204" pitchFamily="18" charset="0"/>
                              </a:rPr>
                              <m:t>53%</m:t>
                            </m:r>
                            <m:r>
                              <a:rPr lang="en-US" sz="1800" i="1">
                                <a:latin typeface="Cambria Math" panose="02040503050406030204" pitchFamily="18" charset="0"/>
                              </a:rPr>
                              <m:t>)</m:t>
                            </m:r>
                          </m:e>
                          <m:sub/>
                          <m:sup>
                            <m:r>
                              <a:rPr lang="en-US" sz="1800" i="1">
                                <a:latin typeface="Cambria Math" panose="02040503050406030204" pitchFamily="18" charset="0"/>
                              </a:rPr>
                              <m:t>2</m:t>
                            </m:r>
                          </m:sup>
                        </m:sSubSup>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smtClean="0">
                                <a:latin typeface="Cambria Math" panose="02040503050406030204" pitchFamily="18" charset="0"/>
                              </a:rPr>
                              <m:t>(</m:t>
                            </m:r>
                            <m:r>
                              <a:rPr lang="en-US" sz="1800" b="0" i="1" smtClean="0">
                                <a:latin typeface="Cambria Math" panose="02040503050406030204" pitchFamily="18" charset="0"/>
                              </a:rPr>
                              <m:t>26,636−17653</m:t>
                            </m:r>
                            <m:r>
                              <a:rPr lang="en-US" sz="1800" i="1">
                                <a:latin typeface="Cambria Math" panose="02040503050406030204" pitchFamily="18" charset="0"/>
                              </a:rPr>
                              <m:t>)</m:t>
                            </m:r>
                          </m:e>
                          <m:sub/>
                          <m:sup>
                            <m:r>
                              <a:rPr lang="en-US" sz="1800" i="1">
                                <a:latin typeface="Cambria Math" panose="02040503050406030204" pitchFamily="18" charset="0"/>
                              </a:rPr>
                              <m:t>2</m:t>
                            </m:r>
                          </m:sup>
                        </m:sSubSup>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m:t>
                            </m:r>
                            <m:r>
                              <a:rPr lang="en-US" sz="1800" b="0" i="1" smtClean="0">
                                <a:latin typeface="Cambria Math" panose="02040503050406030204" pitchFamily="18" charset="0"/>
                              </a:rPr>
                              <m:t>85</m:t>
                            </m:r>
                            <m:r>
                              <a:rPr lang="en-US" sz="1800" i="1">
                                <a:latin typeface="Cambria Math" panose="02040503050406030204" pitchFamily="18" charset="0"/>
                              </a:rPr>
                              <m:t>−</m:t>
                            </m:r>
                            <m:r>
                              <a:rPr lang="en-US" sz="1800" b="0" i="1" smtClean="0">
                                <a:latin typeface="Cambria Math" panose="02040503050406030204" pitchFamily="18" charset="0"/>
                              </a:rPr>
                              <m:t>69</m:t>
                            </m:r>
                            <m:r>
                              <a:rPr lang="en-US" sz="1800" i="1">
                                <a:latin typeface="Cambria Math" panose="02040503050406030204" pitchFamily="18" charset="0"/>
                              </a:rPr>
                              <m:t>)</m:t>
                            </m:r>
                          </m:e>
                          <m:sub/>
                          <m:sup>
                            <m:r>
                              <a:rPr lang="en-US" sz="1800" i="1">
                                <a:latin typeface="Cambria Math" panose="02040503050406030204" pitchFamily="18" charset="0"/>
                              </a:rPr>
                              <m:t>2</m:t>
                            </m:r>
                          </m:sup>
                        </m:sSubSup>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m:t>
                            </m:r>
                            <m:r>
                              <a:rPr lang="en-US" sz="1800" b="0" i="1" smtClean="0">
                                <a:latin typeface="Cambria Math" panose="02040503050406030204" pitchFamily="18" charset="0"/>
                              </a:rPr>
                              <m:t>93</m:t>
                            </m:r>
                            <m:r>
                              <a:rPr lang="en-US" sz="1800" i="1">
                                <a:latin typeface="Cambria Math" panose="02040503050406030204" pitchFamily="18" charset="0"/>
                              </a:rPr>
                              <m:t>−</m:t>
                            </m:r>
                            <m:r>
                              <a:rPr lang="en-US" sz="1800" b="0" i="1" smtClean="0">
                                <a:latin typeface="Cambria Math" panose="02040503050406030204" pitchFamily="18" charset="0"/>
                              </a:rPr>
                              <m:t>80</m:t>
                            </m:r>
                            <m:r>
                              <a:rPr lang="en-US" sz="1800" i="1">
                                <a:latin typeface="Cambria Math" panose="02040503050406030204" pitchFamily="18" charset="0"/>
                              </a:rPr>
                              <m:t>)</m:t>
                            </m:r>
                          </m:e>
                          <m:sub/>
                          <m:sup>
                            <m:r>
                              <a:rPr lang="en-US" sz="1800" i="1">
                                <a:latin typeface="Cambria Math" panose="02040503050406030204" pitchFamily="18" charset="0"/>
                              </a:rPr>
                              <m:t>2</m:t>
                            </m:r>
                          </m:sup>
                        </m:sSubSup>
                      </m:e>
                    </m:rad>
                  </m:oMath>
                </a14:m>
                <a:r>
                  <a:rPr lang="en-US" sz="1800" dirty="0"/>
                  <a:t> = 8,983.532</a:t>
                </a:r>
              </a:p>
            </p:txBody>
          </p:sp>
        </mc:Choice>
        <mc:Fallback>
          <p:sp>
            <p:nvSpPr>
              <p:cNvPr id="320" name="Text placeholder 2"/>
              <p:cNvSpPr txBox="1">
                <a:spLocks noGrp="1" noRot="1" noChangeAspect="1" noMove="1" noResize="1" noEditPoints="1" noAdjustHandles="1" noChangeArrowheads="1" noChangeShapeType="1" noTextEdit="1"/>
              </p:cNvSpPr>
              <p:nvPr>
                <p:ph idx="1"/>
              </p:nvPr>
            </p:nvSpPr>
            <p:spPr>
              <a:blipFill>
                <a:blip r:embed="rId3"/>
                <a:stretch>
                  <a:fillRect l="-411" t="-518"/>
                </a:stretch>
              </a:blipFill>
            </p:spPr>
            <p:txBody>
              <a:bodyPr/>
              <a:lstStyle/>
              <a:p>
                <a:r>
                  <a:rPr lang="en-US">
                    <a:noFill/>
                  </a:rPr>
                  <a:t> </a:t>
                </a:r>
              </a:p>
            </p:txBody>
          </p:sp>
        </mc:Fallback>
      </mc:AlternateContent>
      <p:pic>
        <p:nvPicPr>
          <p:cNvPr id="7" name="Picture 6" descr="A diagram illustrates the computation of the Euclidean distance between two points. The points are (x sub 1, y sub 1) and (x sub 2, y sub 2). A line rises from (x sub 1, y sub 1) to (x sub 2, y sub 2). This line is labeled, distance = the square root of start expression left parenthesis x sub 2 minus x sub 1 right parenthesis squared + left parenthesis y sub 2 minus y sub 1 right parenthesis squared end expression. The vertical distance between the points is labeled, y sub 2 minus y sub 1. Likewise, the horizontal distance is labeled, x sub 2 minus x sub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0900" y="5512553"/>
            <a:ext cx="2009746" cy="1372682"/>
          </a:xfrm>
          <a:prstGeom prst="rect">
            <a:avLst/>
          </a:prstGeom>
          <a:solidFill>
            <a:schemeClr val="accent2"/>
          </a:solidFill>
          <a:ln>
            <a:solidFill>
              <a:schemeClr val="accent1"/>
            </a:solidFill>
          </a:ln>
        </p:spPr>
      </p:pic>
      <p:pic>
        <p:nvPicPr>
          <p:cNvPr id="11" name="Picture 10" descr="A table lists the acceptance rate and Median S A T scores of 7 schools. The table has 7 rows and 6 columns. The columns have the following headings from left to right. School, Type, Median S A T, Acceptance rate, Expenditures per student, Top 10% H S, Graduation %. The row entries are as follows. The row entries are as follows. Row 1. Amherst, liberal arts, 1315, 0.22, $26,636, 85, 93. Row 2. Barnard, liberal arts, 1220, 0.53, $17,653, 69, 80. Row 3. Bates, liberal arts, 1240, 0.36, $17,554, 58, 88. Row 4. Berkeley, university, 1176, 0.37, $23,665, 95, 68. Row 5. Bowdon, liberal arts, 1300, 0.24, $25,703, 78, 90. Row 6. Brown, university, 1281, 0.24, $24,201, 80, 90. Row 7. Bryn Mawr, liberal arts, 1255, 0.56, $18,847, 70, 84.">
            <a:extLst>
              <a:ext uri="{FF2B5EF4-FFF2-40B4-BE49-F238E27FC236}">
                <a16:creationId xmlns:a16="http://schemas.microsoft.com/office/drawing/2014/main" id="{C9CE6EE8-49DE-451D-8CE3-A9A0AFCF6BBE}"/>
              </a:ext>
            </a:extLst>
          </p:cNvPr>
          <p:cNvPicPr>
            <a:picLocks noChangeAspect="1"/>
          </p:cNvPicPr>
          <p:nvPr/>
        </p:nvPicPr>
        <p:blipFill>
          <a:blip r:embed="rId5"/>
          <a:stretch>
            <a:fillRect/>
          </a:stretch>
        </p:blipFill>
        <p:spPr>
          <a:xfrm>
            <a:off x="1872587" y="5547755"/>
            <a:ext cx="5546879" cy="1337480"/>
          </a:xfrm>
          <a:prstGeom prst="rect">
            <a:avLst/>
          </a:prstGeom>
        </p:spPr>
      </p:pic>
      <p:sp>
        <p:nvSpPr>
          <p:cNvPr id="4" name="Rectangle 3">
            <a:extLst>
              <a:ext uri="{FF2B5EF4-FFF2-40B4-BE49-F238E27FC236}">
                <a16:creationId xmlns:a16="http://schemas.microsoft.com/office/drawing/2014/main" id="{65ABA71F-BFA0-47AA-9DD3-32C9EDB873C7}"/>
              </a:ext>
            </a:extLst>
          </p:cNvPr>
          <p:cNvSpPr/>
          <p:nvPr/>
        </p:nvSpPr>
        <p:spPr>
          <a:xfrm>
            <a:off x="9571512" y="390662"/>
            <a:ext cx="2177143" cy="1091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 Centering and Scaling here Still is Important</a:t>
            </a:r>
          </a:p>
        </p:txBody>
      </p:sp>
    </p:spTree>
    <p:extLst>
      <p:ext uri="{BB962C8B-B14F-4D97-AF65-F5344CB8AC3E}">
        <p14:creationId xmlns:p14="http://schemas.microsoft.com/office/powerpoint/2010/main" val="3462188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E28FB9-799C-43A9-9932-5B897A5F8787}"/>
              </a:ext>
            </a:extLst>
          </p:cNvPr>
          <p:cNvSpPr>
            <a:spLocks noGrp="1"/>
          </p:cNvSpPr>
          <p:nvPr>
            <p:ph type="title"/>
          </p:nvPr>
        </p:nvSpPr>
        <p:spPr/>
        <p:txBody>
          <a:bodyPr/>
          <a:lstStyle/>
          <a:p>
            <a:r>
              <a:rPr lang="en-US" dirty="0"/>
              <a:t>KNN and Bayes Classifier</a:t>
            </a:r>
          </a:p>
        </p:txBody>
      </p:sp>
      <p:sp>
        <p:nvSpPr>
          <p:cNvPr id="3" name="Content Placeholder 2">
            <a:extLst>
              <a:ext uri="{FF2B5EF4-FFF2-40B4-BE49-F238E27FC236}">
                <a16:creationId xmlns:a16="http://schemas.microsoft.com/office/drawing/2014/main" id="{4DF23DF7-194B-46B2-BCB4-C1C60F9237A1}"/>
              </a:ext>
            </a:extLst>
          </p:cNvPr>
          <p:cNvSpPr>
            <a:spLocks noGrp="1"/>
          </p:cNvSpPr>
          <p:nvPr>
            <p:ph sz="half" idx="1"/>
          </p:nvPr>
        </p:nvSpPr>
        <p:spPr/>
        <p:txBody>
          <a:bodyPr/>
          <a:lstStyle/>
          <a:p>
            <a:r>
              <a:rPr lang="en-US" dirty="0"/>
              <a:t>KNN uses distance measures to help classify data. </a:t>
            </a:r>
          </a:p>
          <a:p>
            <a:r>
              <a:rPr lang="en-US" dirty="0"/>
              <a:t>KNN can often produce classifiers that are surprisingly close to the optimal Bayes classifier.</a:t>
            </a:r>
          </a:p>
          <a:p>
            <a:r>
              <a:rPr lang="en-US" dirty="0"/>
              <a:t>This figure displays the KNN decision boundary (solid line) with </a:t>
            </a:r>
            <a:r>
              <a:rPr lang="en-US" i="1" dirty="0"/>
              <a:t>K </a:t>
            </a:r>
            <a:r>
              <a:rPr lang="en-US" dirty="0"/>
              <a:t>= 10, when applied to the larger simulated data set from an earlier example. </a:t>
            </a:r>
          </a:p>
          <a:p>
            <a:r>
              <a:rPr lang="en-US" dirty="0"/>
              <a:t>Notice that even though the true distribution is not known by the KNN classifier, the KNN decision boundary is very close to that of the Bayes classifier. </a:t>
            </a:r>
          </a:p>
          <a:p>
            <a:r>
              <a:rPr lang="en-US" dirty="0"/>
              <a:t>The test error rate using KNN is 0</a:t>
            </a:r>
            <a:r>
              <a:rPr lang="en-US" i="1" dirty="0"/>
              <a:t>.</a:t>
            </a:r>
            <a:r>
              <a:rPr lang="en-US" dirty="0"/>
              <a:t>1363, which is close to the Bayes error rate of 0</a:t>
            </a:r>
            <a:r>
              <a:rPr lang="en-US" i="1" dirty="0"/>
              <a:t>.</a:t>
            </a:r>
            <a:r>
              <a:rPr lang="en-US" dirty="0"/>
              <a:t>1304.</a:t>
            </a:r>
          </a:p>
          <a:p>
            <a:endParaRPr lang="en-US" dirty="0"/>
          </a:p>
        </p:txBody>
      </p:sp>
      <p:pic>
        <p:nvPicPr>
          <p:cNvPr id="7" name="Content Placeholder 6">
            <a:extLst>
              <a:ext uri="{FF2B5EF4-FFF2-40B4-BE49-F238E27FC236}">
                <a16:creationId xmlns:a16="http://schemas.microsoft.com/office/drawing/2014/main" id="{19A33627-88BF-4164-9A55-8BB4D4D48A61}"/>
              </a:ext>
            </a:extLst>
          </p:cNvPr>
          <p:cNvPicPr>
            <a:picLocks noGrp="1" noChangeAspect="1"/>
          </p:cNvPicPr>
          <p:nvPr>
            <p:ph sz="half" idx="2"/>
          </p:nvPr>
        </p:nvPicPr>
        <p:blipFill>
          <a:blip r:embed="rId3"/>
          <a:stretch>
            <a:fillRect/>
          </a:stretch>
        </p:blipFill>
        <p:spPr>
          <a:xfrm>
            <a:off x="6502400" y="1465033"/>
            <a:ext cx="5080000" cy="4643896"/>
          </a:xfrm>
          <a:prstGeom prst="rect">
            <a:avLst/>
          </a:prstGeom>
        </p:spPr>
      </p:pic>
    </p:spTree>
    <p:extLst>
      <p:ext uri="{BB962C8B-B14F-4D97-AF65-F5344CB8AC3E}">
        <p14:creationId xmlns:p14="http://schemas.microsoft.com/office/powerpoint/2010/main" val="13542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1406D4-7B87-4FBE-B67A-8411C6A55E15}"/>
              </a:ext>
            </a:extLst>
          </p:cNvPr>
          <p:cNvSpPr>
            <a:spLocks noGrp="1"/>
          </p:cNvSpPr>
          <p:nvPr>
            <p:ph type="title"/>
          </p:nvPr>
        </p:nvSpPr>
        <p:spPr/>
        <p:txBody>
          <a:bodyPr/>
          <a:lstStyle/>
          <a:p>
            <a:r>
              <a:rPr lang="en-US" dirty="0"/>
              <a:t>Exploring Different K’s</a:t>
            </a:r>
          </a:p>
        </p:txBody>
      </p:sp>
      <p:sp>
        <p:nvSpPr>
          <p:cNvPr id="3" name="Content Placeholder 2">
            <a:extLst>
              <a:ext uri="{FF2B5EF4-FFF2-40B4-BE49-F238E27FC236}">
                <a16:creationId xmlns:a16="http://schemas.microsoft.com/office/drawing/2014/main" id="{F69907C5-A6B0-46AE-8CC8-DEC08486467D}"/>
              </a:ext>
            </a:extLst>
          </p:cNvPr>
          <p:cNvSpPr>
            <a:spLocks noGrp="1"/>
          </p:cNvSpPr>
          <p:nvPr>
            <p:ph idx="1"/>
          </p:nvPr>
        </p:nvSpPr>
        <p:spPr/>
        <p:txBody>
          <a:bodyPr/>
          <a:lstStyle/>
          <a:p>
            <a:r>
              <a:rPr lang="en-US" sz="1800" dirty="0"/>
              <a:t>The choice of </a:t>
            </a:r>
            <a:r>
              <a:rPr lang="en-US" sz="1800" i="1" dirty="0"/>
              <a:t>K</a:t>
            </a:r>
            <a:r>
              <a:rPr lang="en-US" sz="1800" dirty="0"/>
              <a:t>, which in this case determines the flexibility of the method, has a drastic effect on the KNN classifier obtained. </a:t>
            </a:r>
          </a:p>
          <a:p>
            <a:r>
              <a:rPr lang="en-US" sz="1800" dirty="0"/>
              <a:t>The figure below displays two KNN fits to the same simulated data using </a:t>
            </a:r>
            <a:r>
              <a:rPr lang="en-US" sz="1800" i="1" dirty="0"/>
              <a:t>K</a:t>
            </a:r>
            <a:r>
              <a:rPr lang="en-US" sz="1800" dirty="0"/>
              <a:t>= 1 and </a:t>
            </a:r>
            <a:r>
              <a:rPr lang="en-US" sz="1800" i="1" dirty="0"/>
              <a:t>K</a:t>
            </a:r>
            <a:r>
              <a:rPr lang="en-US" sz="1800" dirty="0"/>
              <a:t>= 100. </a:t>
            </a:r>
          </a:p>
          <a:p>
            <a:pPr lvl="1"/>
            <a:r>
              <a:rPr lang="en-US" sz="1575" dirty="0"/>
              <a:t>When </a:t>
            </a:r>
            <a:r>
              <a:rPr lang="en-US" sz="1575" i="1" dirty="0"/>
              <a:t>K</a:t>
            </a:r>
            <a:r>
              <a:rPr lang="en-US" sz="1575" dirty="0"/>
              <a:t>= 1 (left pane), the decision boundary is overly flexible and finds patterns in the data that don’t correspond to the Bayes decision boundary. </a:t>
            </a:r>
          </a:p>
          <a:p>
            <a:pPr lvl="2"/>
            <a:r>
              <a:rPr lang="en-US" sz="1350" b="1" dirty="0"/>
              <a:t>This corresponds to a classifier that has low bias but very high variance</a:t>
            </a:r>
            <a:r>
              <a:rPr lang="en-US" sz="1350" dirty="0"/>
              <a:t>. </a:t>
            </a:r>
          </a:p>
          <a:p>
            <a:pPr lvl="1"/>
            <a:r>
              <a:rPr lang="en-US" sz="1575" dirty="0"/>
              <a:t>As </a:t>
            </a:r>
            <a:r>
              <a:rPr lang="en-US" sz="1575" i="1" dirty="0"/>
              <a:t>K </a:t>
            </a:r>
            <a:r>
              <a:rPr lang="en-US" sz="1575" dirty="0"/>
              <a:t>grows, the method becomes less flexible, and when </a:t>
            </a:r>
            <a:r>
              <a:rPr lang="en-US" sz="1575" i="1" dirty="0"/>
              <a:t>K</a:t>
            </a:r>
            <a:r>
              <a:rPr lang="en-US" sz="1575" dirty="0"/>
              <a:t>=100 (right pane), produces a decision boundary that is close to linear. </a:t>
            </a:r>
          </a:p>
          <a:p>
            <a:r>
              <a:rPr lang="en-US" sz="1800" b="1" dirty="0"/>
              <a:t>This corresponds to a low-variance but very high-bias classifier</a:t>
            </a:r>
            <a:r>
              <a:rPr lang="en-US" sz="1800" dirty="0"/>
              <a:t>.</a:t>
            </a:r>
          </a:p>
          <a:p>
            <a:r>
              <a:rPr lang="en-US" sz="1800" dirty="0"/>
              <a:t>On this simulated data set, neither </a:t>
            </a:r>
            <a:r>
              <a:rPr lang="en-US" sz="1800" i="1" dirty="0"/>
              <a:t>K</a:t>
            </a:r>
            <a:r>
              <a:rPr lang="en-US" sz="1800" dirty="0"/>
              <a:t>= 1 nor </a:t>
            </a:r>
            <a:r>
              <a:rPr lang="en-US" sz="1800" i="1" dirty="0"/>
              <a:t>K</a:t>
            </a:r>
            <a:r>
              <a:rPr lang="en-US" sz="1800" dirty="0"/>
              <a:t>= 100 give good predictions: they have test error rates of 0.1695 and 0.1925, respectively.</a:t>
            </a:r>
          </a:p>
          <a:p>
            <a:endParaRPr lang="en-US" dirty="0"/>
          </a:p>
        </p:txBody>
      </p:sp>
      <p:pic>
        <p:nvPicPr>
          <p:cNvPr id="6" name="Picture 5">
            <a:extLst>
              <a:ext uri="{FF2B5EF4-FFF2-40B4-BE49-F238E27FC236}">
                <a16:creationId xmlns:a16="http://schemas.microsoft.com/office/drawing/2014/main" id="{3C36637B-DA6C-4391-9089-92F0145597D4}"/>
              </a:ext>
            </a:extLst>
          </p:cNvPr>
          <p:cNvPicPr>
            <a:picLocks noChangeAspect="1"/>
          </p:cNvPicPr>
          <p:nvPr/>
        </p:nvPicPr>
        <p:blipFill>
          <a:blip r:embed="rId2"/>
          <a:stretch>
            <a:fillRect/>
          </a:stretch>
        </p:blipFill>
        <p:spPr>
          <a:xfrm>
            <a:off x="6745357" y="4611523"/>
            <a:ext cx="4074552" cy="2034992"/>
          </a:xfrm>
          <a:prstGeom prst="rect">
            <a:avLst/>
          </a:prstGeom>
        </p:spPr>
      </p:pic>
    </p:spTree>
    <p:extLst>
      <p:ext uri="{BB962C8B-B14F-4D97-AF65-F5344CB8AC3E}">
        <p14:creationId xmlns:p14="http://schemas.microsoft.com/office/powerpoint/2010/main" val="47191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62B2DE-5FD6-475F-8F58-5D143F78DE2D}"/>
              </a:ext>
            </a:extLst>
          </p:cNvPr>
          <p:cNvSpPr>
            <a:spLocks noGrp="1"/>
          </p:cNvSpPr>
          <p:nvPr>
            <p:ph type="title"/>
          </p:nvPr>
        </p:nvSpPr>
        <p:spPr/>
        <p:txBody>
          <a:bodyPr/>
          <a:lstStyle/>
          <a:p>
            <a:r>
              <a:rPr lang="en-US" dirty="0"/>
              <a:t>Training and Testing Error Rates in KNN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5851DD-347D-40A7-93AA-7B53C669FE9E}"/>
                  </a:ext>
                </a:extLst>
              </p:cNvPr>
              <p:cNvSpPr>
                <a:spLocks noGrp="1"/>
              </p:cNvSpPr>
              <p:nvPr>
                <p:ph sz="half" idx="1"/>
              </p:nvPr>
            </p:nvSpPr>
            <p:spPr>
              <a:xfrm>
                <a:off x="1219200" y="1447800"/>
                <a:ext cx="6228522" cy="4727713"/>
              </a:xfrm>
            </p:spPr>
            <p:txBody>
              <a:bodyPr/>
              <a:lstStyle/>
              <a:p>
                <a:r>
                  <a:rPr lang="en-US" sz="1600" dirty="0"/>
                  <a:t>Just as other techniques we have learned, there is not necessarily a strong relationship between the training error rate and the test error rate. </a:t>
                </a:r>
              </a:p>
              <a:p>
                <a:pPr lvl="1"/>
                <a:r>
                  <a:rPr lang="en-US" sz="1375" dirty="0"/>
                  <a:t>With </a:t>
                </a:r>
                <a:r>
                  <a:rPr lang="en-US" sz="1375" i="1" dirty="0"/>
                  <a:t>K </a:t>
                </a:r>
                <a:r>
                  <a:rPr lang="en-US" sz="1375" dirty="0"/>
                  <a:t>= 1, the KNN training error rate is 0 (why?)</a:t>
                </a:r>
              </a:p>
              <a:p>
                <a:pPr lvl="1"/>
                <a:r>
                  <a:rPr lang="en-US" sz="1375" dirty="0"/>
                  <a:t>But the test error rate may be quite high. </a:t>
                </a:r>
              </a:p>
              <a:p>
                <a:r>
                  <a:rPr lang="en-US" sz="1600" dirty="0"/>
                  <a:t>In general, as we use more flexible classification methods, the training error rate will decline but the test error rate may not. </a:t>
                </a:r>
              </a:p>
              <a:p>
                <a:r>
                  <a:rPr lang="en-US" sz="1600" dirty="0"/>
                  <a:t>The figure at right plots the KNN test and training errors as a function of </a:t>
                </a:r>
                <a14:m>
                  <m:oMath xmlns:m="http://schemas.openxmlformats.org/officeDocument/2006/math">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𝐾</m:t>
                        </m:r>
                      </m:den>
                    </m:f>
                    <m:r>
                      <a:rPr lang="en-US" sz="1600" i="1" dirty="0">
                        <a:latin typeface="Cambria Math" panose="02040503050406030204" pitchFamily="18" charset="0"/>
                      </a:rPr>
                      <m:t> </m:t>
                    </m:r>
                  </m:oMath>
                </a14:m>
                <a:r>
                  <a:rPr lang="en-US" sz="1600" dirty="0"/>
                  <a:t>since as </a:t>
                </a:r>
                <a14:m>
                  <m:oMath xmlns:m="http://schemas.openxmlformats.org/officeDocument/2006/math">
                    <m:f>
                      <m:fPr>
                        <m:ctrlPr>
                          <a:rPr lang="en-US" sz="160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𝐾</m:t>
                        </m:r>
                      </m:den>
                    </m:f>
                    <m:r>
                      <a:rPr lang="en-US" sz="1600" i="1" dirty="0" smtClean="0">
                        <a:latin typeface="Cambria Math" panose="02040503050406030204" pitchFamily="18" charset="0"/>
                      </a:rPr>
                      <m:t> </m:t>
                    </m:r>
                  </m:oMath>
                </a14:m>
                <a:r>
                  <a:rPr lang="en-US" sz="1600" dirty="0"/>
                  <a:t>increases, the method becomes more flexible.</a:t>
                </a:r>
              </a:p>
              <a:p>
                <a:r>
                  <a:rPr lang="en-US" sz="1600" dirty="0"/>
                  <a:t>As in other techniques we have learned, </a:t>
                </a:r>
              </a:p>
              <a:p>
                <a:pPr lvl="1"/>
                <a:r>
                  <a:rPr lang="en-US" sz="1600" dirty="0"/>
                  <a:t>the training error rate consistently declines as the flexibility increases </a:t>
                </a:r>
              </a:p>
              <a:p>
                <a:pPr lvl="1"/>
                <a:r>
                  <a:rPr lang="en-US" sz="1600" dirty="0"/>
                  <a:t>the test error exhibits a characteristic U-shape, declining at first (with a minimum at approximately </a:t>
                </a:r>
                <a:r>
                  <a:rPr lang="en-US" sz="1600" i="1" dirty="0"/>
                  <a:t>K </a:t>
                </a:r>
                <a:r>
                  <a:rPr lang="en-US" sz="1600" dirty="0"/>
                  <a:t>= 10) before increasing again when the method becomes excessively flexible and over-fits.</a:t>
                </a:r>
              </a:p>
              <a:p>
                <a:endParaRPr lang="en-US" dirty="0"/>
              </a:p>
            </p:txBody>
          </p:sp>
        </mc:Choice>
        <mc:Fallback xmlns="">
          <p:sp>
            <p:nvSpPr>
              <p:cNvPr id="3" name="Content Placeholder 2">
                <a:extLst>
                  <a:ext uri="{FF2B5EF4-FFF2-40B4-BE49-F238E27FC236}">
                    <a16:creationId xmlns:a16="http://schemas.microsoft.com/office/drawing/2014/main" id="{7C5851DD-347D-40A7-93AA-7B53C669FE9E}"/>
                  </a:ext>
                </a:extLst>
              </p:cNvPr>
              <p:cNvSpPr>
                <a:spLocks noGrp="1" noRot="1" noChangeAspect="1" noMove="1" noResize="1" noEditPoints="1" noAdjustHandles="1" noChangeArrowheads="1" noChangeShapeType="1" noTextEdit="1"/>
              </p:cNvSpPr>
              <p:nvPr>
                <p:ph sz="half" idx="1"/>
              </p:nvPr>
            </p:nvSpPr>
            <p:spPr>
              <a:xfrm>
                <a:off x="1219200" y="1447800"/>
                <a:ext cx="6228522" cy="4727713"/>
              </a:xfrm>
              <a:blipFill>
                <a:blip r:embed="rId3"/>
                <a:stretch>
                  <a:fillRect l="-195" t="-128" r="-1071"/>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06C4FF71-D955-4643-9458-5C33052762CC}"/>
              </a:ext>
            </a:extLst>
          </p:cNvPr>
          <p:cNvPicPr>
            <a:picLocks noGrp="1" noChangeAspect="1"/>
          </p:cNvPicPr>
          <p:nvPr>
            <p:ph sz="half" idx="2"/>
          </p:nvPr>
        </p:nvPicPr>
        <p:blipFill>
          <a:blip r:embed="rId4"/>
          <a:stretch>
            <a:fillRect/>
          </a:stretch>
        </p:blipFill>
        <p:spPr>
          <a:xfrm>
            <a:off x="7606748" y="1855475"/>
            <a:ext cx="3975652" cy="3023228"/>
          </a:xfrm>
          <a:prstGeom prst="rect">
            <a:avLst/>
          </a:prstGeom>
        </p:spPr>
      </p:pic>
    </p:spTree>
    <p:extLst>
      <p:ext uri="{BB962C8B-B14F-4D97-AF65-F5344CB8AC3E}">
        <p14:creationId xmlns:p14="http://schemas.microsoft.com/office/powerpoint/2010/main" val="75071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F443-AA82-4E9E-BD76-209FA0FDB893}"/>
              </a:ext>
            </a:extLst>
          </p:cNvPr>
          <p:cNvSpPr>
            <a:spLocks noGrp="1"/>
          </p:cNvSpPr>
          <p:nvPr>
            <p:ph type="title"/>
          </p:nvPr>
        </p:nvSpPr>
        <p:spPr/>
        <p:txBody>
          <a:bodyPr/>
          <a:lstStyle/>
          <a:p>
            <a:r>
              <a:rPr lang="en-US" dirty="0"/>
              <a:t>Think back to MSE</a:t>
            </a:r>
          </a:p>
        </p:txBody>
      </p:sp>
      <p:pic>
        <p:nvPicPr>
          <p:cNvPr id="5" name="Content Placeholder 4">
            <a:extLst>
              <a:ext uri="{FF2B5EF4-FFF2-40B4-BE49-F238E27FC236}">
                <a16:creationId xmlns:a16="http://schemas.microsoft.com/office/drawing/2014/main" id="{FA1E1B15-13FD-4B6E-87C8-8D7B90601241}"/>
              </a:ext>
            </a:extLst>
          </p:cNvPr>
          <p:cNvPicPr>
            <a:picLocks noGrp="1" noChangeAspect="1"/>
          </p:cNvPicPr>
          <p:nvPr>
            <p:ph sz="half" idx="1"/>
          </p:nvPr>
        </p:nvPicPr>
        <p:blipFill>
          <a:blip r:embed="rId3"/>
          <a:stretch>
            <a:fillRect/>
          </a:stretch>
        </p:blipFill>
        <p:spPr>
          <a:xfrm>
            <a:off x="1339779" y="1535510"/>
            <a:ext cx="4184073" cy="4611642"/>
          </a:xfrm>
          <a:prstGeom prst="rect">
            <a:avLst/>
          </a:prstGeom>
        </p:spPr>
      </p:pic>
      <p:sp>
        <p:nvSpPr>
          <p:cNvPr id="4" name="Content Placeholder 3">
            <a:extLst>
              <a:ext uri="{FF2B5EF4-FFF2-40B4-BE49-F238E27FC236}">
                <a16:creationId xmlns:a16="http://schemas.microsoft.com/office/drawing/2014/main" id="{8DB6F55D-1AC6-4BE1-83BF-FE4B2973A350}"/>
              </a:ext>
            </a:extLst>
          </p:cNvPr>
          <p:cNvSpPr>
            <a:spLocks noGrp="1"/>
          </p:cNvSpPr>
          <p:nvPr>
            <p:ph sz="half" idx="2"/>
          </p:nvPr>
        </p:nvSpPr>
        <p:spPr>
          <a:xfrm>
            <a:off x="6096000" y="1447800"/>
            <a:ext cx="5486400" cy="5168898"/>
          </a:xfrm>
        </p:spPr>
        <p:txBody>
          <a:bodyPr/>
          <a:lstStyle/>
          <a:p>
            <a:r>
              <a:rPr lang="en-US" dirty="0"/>
              <a:t>Recall the MSE in Regression Case and note the similarity. </a:t>
            </a:r>
          </a:p>
          <a:p>
            <a:r>
              <a:rPr lang="en-US" dirty="0"/>
              <a:t>This property of flexibility and error is a fundamental property of machine learning that holds regardless of the particular data set at hand and regardless of the statistical method being used. </a:t>
            </a:r>
          </a:p>
          <a:p>
            <a:r>
              <a:rPr lang="en-US" dirty="0"/>
              <a:t>In both the regression and classification settings, choosing the correct level of flexibility is critical to the success of any machine learning method.</a:t>
            </a:r>
          </a:p>
          <a:p>
            <a:r>
              <a:rPr lang="en-US" dirty="0"/>
              <a:t>The bias-variance tradeoff, and the resulting U-shape in the test error, can assist us in our search for the correct level of flexibility, but the presence of the (unknown) irreducible error and the limitations of sampling conspire to insure that this remains a difficult task. </a:t>
            </a:r>
          </a:p>
          <a:p>
            <a:endParaRPr lang="en-US" dirty="0"/>
          </a:p>
        </p:txBody>
      </p:sp>
    </p:spTree>
    <p:extLst>
      <p:ext uri="{BB962C8B-B14F-4D97-AF65-F5344CB8AC3E}">
        <p14:creationId xmlns:p14="http://schemas.microsoft.com/office/powerpoint/2010/main" val="175742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3B9902-D28A-4150-8713-6372B71A08E3}"/>
              </a:ext>
            </a:extLst>
          </p:cNvPr>
          <p:cNvSpPr>
            <a:spLocks noGrp="1"/>
          </p:cNvSpPr>
          <p:nvPr>
            <p:ph type="title"/>
          </p:nvPr>
        </p:nvSpPr>
        <p:spPr/>
        <p:txBody>
          <a:bodyPr/>
          <a:lstStyle/>
          <a:p>
            <a:r>
              <a:rPr lang="en-US" b="0" dirty="0"/>
              <a:t>Advantages and Shortcomings of </a:t>
            </a:r>
            <a:r>
              <a:rPr lang="en-US" i="1" dirty="0"/>
              <a:t>k</a:t>
            </a:r>
            <a:r>
              <a:rPr lang="en-US" b="0" dirty="0"/>
              <a:t>-NN Algorithms</a:t>
            </a:r>
            <a:endParaRPr lang="en-US" dirty="0"/>
          </a:p>
        </p:txBody>
      </p:sp>
      <p:sp>
        <p:nvSpPr>
          <p:cNvPr id="6" name="Content Placeholder 5">
            <a:extLst>
              <a:ext uri="{FF2B5EF4-FFF2-40B4-BE49-F238E27FC236}">
                <a16:creationId xmlns:a16="http://schemas.microsoft.com/office/drawing/2014/main" id="{15C333D5-7528-4A37-ACE2-57C0C02559C9}"/>
              </a:ext>
            </a:extLst>
          </p:cNvPr>
          <p:cNvSpPr>
            <a:spLocks noGrp="1"/>
          </p:cNvSpPr>
          <p:nvPr>
            <p:ph sz="half" idx="1"/>
          </p:nvPr>
        </p:nvSpPr>
        <p:spPr/>
        <p:txBody>
          <a:bodyPr/>
          <a:lstStyle/>
          <a:p>
            <a:r>
              <a:rPr lang="en-US" dirty="0"/>
              <a:t>The main advantage of </a:t>
            </a:r>
            <a:r>
              <a:rPr lang="en-US" i="1" dirty="0"/>
              <a:t>k</a:t>
            </a:r>
            <a:r>
              <a:rPr lang="en-US" dirty="0"/>
              <a:t>-NN methods is their simplicity and lack of parametric assumptions.</a:t>
            </a:r>
          </a:p>
          <a:p>
            <a:r>
              <a:rPr lang="en-US" dirty="0"/>
              <a:t>In the presence of a large enough training set, these methods perform surprisingly well, especially when each class is characterized by multiple combinations of predictor values.</a:t>
            </a:r>
          </a:p>
        </p:txBody>
      </p:sp>
      <p:sp>
        <p:nvSpPr>
          <p:cNvPr id="8" name="Content Placeholder 7">
            <a:extLst>
              <a:ext uri="{FF2B5EF4-FFF2-40B4-BE49-F238E27FC236}">
                <a16:creationId xmlns:a16="http://schemas.microsoft.com/office/drawing/2014/main" id="{3200564D-30D2-42B3-B9F9-F6B5982449E2}"/>
              </a:ext>
            </a:extLst>
          </p:cNvPr>
          <p:cNvSpPr>
            <a:spLocks noGrp="1"/>
          </p:cNvSpPr>
          <p:nvPr>
            <p:ph sz="half" idx="2"/>
          </p:nvPr>
        </p:nvSpPr>
        <p:spPr/>
        <p:txBody>
          <a:bodyPr/>
          <a:lstStyle/>
          <a:p>
            <a:r>
              <a:rPr lang="en-US" dirty="0"/>
              <a:t>Disadvantages of KNN</a:t>
            </a:r>
          </a:p>
          <a:p>
            <a:r>
              <a:rPr lang="en-US" dirty="0"/>
              <a:t>First, although no time is required to estimate parameters from the training data (as would be the case for parametric models such as regression), the time to find the nearest neighbors in a large training set can be prohibitive.</a:t>
            </a:r>
          </a:p>
          <a:p>
            <a:r>
              <a:rPr lang="en-US" dirty="0"/>
              <a:t>Second, the number of records required in the training set to qualify as large increases exponentially with the number of predictors </a:t>
            </a:r>
            <a:r>
              <a:rPr lang="en-US" i="1" dirty="0"/>
              <a:t>p</a:t>
            </a:r>
            <a:r>
              <a:rPr lang="en-US" dirty="0"/>
              <a:t>.</a:t>
            </a:r>
          </a:p>
          <a:p>
            <a:r>
              <a:rPr lang="en-US" dirty="0"/>
              <a:t>Third, </a:t>
            </a:r>
            <a:r>
              <a:rPr lang="en-US" i="1" dirty="0"/>
              <a:t>k</a:t>
            </a:r>
            <a:r>
              <a:rPr lang="en-US" dirty="0"/>
              <a:t>-NN is a “lazy learner”: the time-consuming computation is deferred to the time of prediction.</a:t>
            </a:r>
          </a:p>
        </p:txBody>
      </p:sp>
    </p:spTree>
    <p:extLst>
      <p:ext uri="{BB962C8B-B14F-4D97-AF65-F5344CB8AC3E}">
        <p14:creationId xmlns:p14="http://schemas.microsoft.com/office/powerpoint/2010/main" val="1612630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A143D-7484-4E5C-8367-C9A59DF0CAD4}"/>
              </a:ext>
            </a:extLst>
          </p:cNvPr>
          <p:cNvSpPr>
            <a:spLocks noGrp="1"/>
          </p:cNvSpPr>
          <p:nvPr>
            <p:ph type="title"/>
          </p:nvPr>
        </p:nvSpPr>
        <p:spPr/>
        <p:txBody>
          <a:bodyPr/>
          <a:lstStyle/>
          <a:p>
            <a:r>
              <a:rPr lang="en-US" dirty="0"/>
              <a:t>To Do. </a:t>
            </a:r>
          </a:p>
        </p:txBody>
      </p:sp>
      <p:sp>
        <p:nvSpPr>
          <p:cNvPr id="3" name="Content Placeholder 2">
            <a:extLst>
              <a:ext uri="{FF2B5EF4-FFF2-40B4-BE49-F238E27FC236}">
                <a16:creationId xmlns:a16="http://schemas.microsoft.com/office/drawing/2014/main" id="{954343C7-A3CC-4E52-8792-32EE60ADA5BE}"/>
              </a:ext>
            </a:extLst>
          </p:cNvPr>
          <p:cNvSpPr>
            <a:spLocks noGrp="1"/>
          </p:cNvSpPr>
          <p:nvPr>
            <p:ph idx="1"/>
          </p:nvPr>
        </p:nvSpPr>
        <p:spPr/>
        <p:txBody>
          <a:bodyPr/>
          <a:lstStyle/>
          <a:p>
            <a:r>
              <a:rPr lang="en-US" dirty="0"/>
              <a:t>Run through KNN swirl</a:t>
            </a:r>
          </a:p>
        </p:txBody>
      </p:sp>
    </p:spTree>
    <p:extLst>
      <p:ext uri="{BB962C8B-B14F-4D97-AF65-F5344CB8AC3E}">
        <p14:creationId xmlns:p14="http://schemas.microsoft.com/office/powerpoint/2010/main" val="248964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AD2-F5BB-47C1-A09E-A9E6A66BD8DE}"/>
              </a:ext>
            </a:extLst>
          </p:cNvPr>
          <p:cNvSpPr>
            <a:spLocks noGrp="1"/>
          </p:cNvSpPr>
          <p:nvPr>
            <p:ph type="title"/>
          </p:nvPr>
        </p:nvSpPr>
        <p:spPr/>
        <p:txBody>
          <a:bodyPr/>
          <a:lstStyle/>
          <a:p>
            <a:r>
              <a:rPr lang="en-US" dirty="0"/>
              <a:t>Class Separation</a:t>
            </a:r>
          </a:p>
        </p:txBody>
      </p:sp>
      <p:sp>
        <p:nvSpPr>
          <p:cNvPr id="3" name="Content Placeholder 2">
            <a:extLst>
              <a:ext uri="{FF2B5EF4-FFF2-40B4-BE49-F238E27FC236}">
                <a16:creationId xmlns:a16="http://schemas.microsoft.com/office/drawing/2014/main" id="{8393CFC2-BC07-4790-BFC4-7417629560E1}"/>
              </a:ext>
            </a:extLst>
          </p:cNvPr>
          <p:cNvSpPr>
            <a:spLocks noGrp="1"/>
          </p:cNvSpPr>
          <p:nvPr>
            <p:ph idx="1"/>
          </p:nvPr>
        </p:nvSpPr>
        <p:spPr/>
        <p:txBody>
          <a:bodyPr/>
          <a:lstStyle/>
          <a:p>
            <a:r>
              <a:rPr lang="en-US" dirty="0"/>
              <a:t>If the classes are well separated by the predictor information, even a small dataset will suffice in finding a good classifier, whereas if the classes are not separated at all by the predictors, even a very large dataset will not help.</a:t>
            </a:r>
          </a:p>
          <a:p>
            <a:endParaRPr lang="en-US" dirty="0"/>
          </a:p>
        </p:txBody>
      </p:sp>
    </p:spTree>
    <p:extLst>
      <p:ext uri="{BB962C8B-B14F-4D97-AF65-F5344CB8AC3E}">
        <p14:creationId xmlns:p14="http://schemas.microsoft.com/office/powerpoint/2010/main" val="344474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7482-5333-4083-B969-730C453CABFC}"/>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EB49558B-51F9-4C03-84A0-212D2995994A}"/>
              </a:ext>
            </a:extLst>
          </p:cNvPr>
          <p:cNvSpPr>
            <a:spLocks noGrp="1"/>
          </p:cNvSpPr>
          <p:nvPr>
            <p:ph idx="1"/>
          </p:nvPr>
        </p:nvSpPr>
        <p:spPr/>
        <p:txBody>
          <a:bodyPr/>
          <a:lstStyle/>
          <a:p>
            <a:r>
              <a:rPr lang="en-US" dirty="0"/>
              <a:t>In practice, most accuracy measures are derived from the </a:t>
            </a:r>
            <a:r>
              <a:rPr lang="en-US" i="1" dirty="0"/>
              <a:t>confusion matrix</a:t>
            </a:r>
            <a:r>
              <a:rPr lang="en-US" dirty="0"/>
              <a:t>, also called </a:t>
            </a:r>
            <a:r>
              <a:rPr lang="en-US" i="1" dirty="0"/>
              <a:t>classification matrix</a:t>
            </a:r>
            <a:r>
              <a:rPr lang="en-US" dirty="0"/>
              <a:t>. This matrix summarizes the correct and incorrect classifications that a classifier produced for a certain dataset. Rows and columns of the confusion matrix correspond to the predicted and true (actual) classes, respectively.</a:t>
            </a:r>
          </a:p>
        </p:txBody>
      </p:sp>
      <p:pic>
        <p:nvPicPr>
          <p:cNvPr id="4" name="Picture 3">
            <a:extLst>
              <a:ext uri="{FF2B5EF4-FFF2-40B4-BE49-F238E27FC236}">
                <a16:creationId xmlns:a16="http://schemas.microsoft.com/office/drawing/2014/main" id="{EFDEDB2F-BB3E-488A-B93A-EB3716417A44}"/>
              </a:ext>
            </a:extLst>
          </p:cNvPr>
          <p:cNvPicPr>
            <a:picLocks noChangeAspect="1"/>
          </p:cNvPicPr>
          <p:nvPr/>
        </p:nvPicPr>
        <p:blipFill>
          <a:blip r:embed="rId2"/>
          <a:stretch>
            <a:fillRect/>
          </a:stretch>
        </p:blipFill>
        <p:spPr>
          <a:xfrm>
            <a:off x="4186237" y="3786981"/>
            <a:ext cx="3819525" cy="1685925"/>
          </a:xfrm>
          <a:prstGeom prst="rect">
            <a:avLst/>
          </a:prstGeom>
        </p:spPr>
      </p:pic>
    </p:spTree>
    <p:extLst>
      <p:ext uri="{BB962C8B-B14F-4D97-AF65-F5344CB8AC3E}">
        <p14:creationId xmlns:p14="http://schemas.microsoft.com/office/powerpoint/2010/main" val="274849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D4C1-3FD2-4090-A75E-46882EF7DDE6}"/>
              </a:ext>
            </a:extLst>
          </p:cNvPr>
          <p:cNvSpPr>
            <a:spLocks noGrp="1"/>
          </p:cNvSpPr>
          <p:nvPr>
            <p:ph type="title"/>
          </p:nvPr>
        </p:nvSpPr>
        <p:spPr/>
        <p:txBody>
          <a:bodyPr/>
          <a:lstStyle/>
          <a:p>
            <a:r>
              <a:rPr lang="en-US" dirty="0"/>
              <a:t>Using the Validation Data</a:t>
            </a:r>
          </a:p>
        </p:txBody>
      </p:sp>
      <p:sp>
        <p:nvSpPr>
          <p:cNvPr id="3" name="Content Placeholder 2">
            <a:extLst>
              <a:ext uri="{FF2B5EF4-FFF2-40B4-BE49-F238E27FC236}">
                <a16:creationId xmlns:a16="http://schemas.microsoft.com/office/drawing/2014/main" id="{7F955561-8AC6-44EB-8D2B-BDCBB9ACFE4F}"/>
              </a:ext>
            </a:extLst>
          </p:cNvPr>
          <p:cNvSpPr>
            <a:spLocks noGrp="1"/>
          </p:cNvSpPr>
          <p:nvPr>
            <p:ph idx="1"/>
          </p:nvPr>
        </p:nvSpPr>
        <p:spPr/>
        <p:txBody>
          <a:bodyPr/>
          <a:lstStyle/>
          <a:p>
            <a:r>
              <a:rPr lang="en-US" dirty="0"/>
              <a:t>To obtain an honest estimate of future classification error, we use the confusion matrix that is computed from the </a:t>
            </a:r>
            <a:r>
              <a:rPr lang="en-US" i="1" dirty="0"/>
              <a:t>validation data</a:t>
            </a:r>
            <a:r>
              <a:rPr lang="en-US" dirty="0"/>
              <a:t>.</a:t>
            </a:r>
          </a:p>
          <a:p>
            <a:r>
              <a:rPr lang="en-US" dirty="0"/>
              <a:t>In other words, we first partition the data into training and validation sets by random selection of records. We then construct a classifier using the training data, and then apply it to the validation data.</a:t>
            </a:r>
          </a:p>
          <a:p>
            <a:r>
              <a:rPr lang="en-US" dirty="0"/>
              <a:t>We then summarize these classifications in a confusion matrix.</a:t>
            </a:r>
          </a:p>
          <a:p>
            <a:r>
              <a:rPr lang="en-US" dirty="0"/>
              <a:t>Although we can summarize our results in a confusion matrix for training data as well, the resulting confusion matrix is not useful for getting an honest estimate of the misclassification rate for new data due to the danger of overfitting.</a:t>
            </a:r>
          </a:p>
          <a:p>
            <a:r>
              <a:rPr lang="en-US" dirty="0"/>
              <a:t>In addition to examining the validation data confusion matrix to assess the classification performance on new data, we compare the training data confusion matrix to the validation data confusion matrix, in order to detect overfitting</a:t>
            </a:r>
          </a:p>
        </p:txBody>
      </p:sp>
    </p:spTree>
    <p:extLst>
      <p:ext uri="{BB962C8B-B14F-4D97-AF65-F5344CB8AC3E}">
        <p14:creationId xmlns:p14="http://schemas.microsoft.com/office/powerpoint/2010/main" val="194149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2F45-F42A-4A40-90D5-DF1E82E6B157}"/>
              </a:ext>
            </a:extLst>
          </p:cNvPr>
          <p:cNvSpPr>
            <a:spLocks noGrp="1"/>
          </p:cNvSpPr>
          <p:nvPr>
            <p:ph type="title"/>
          </p:nvPr>
        </p:nvSpPr>
        <p:spPr/>
        <p:txBody>
          <a:bodyPr/>
          <a:lstStyle/>
          <a:p>
            <a:r>
              <a:rPr lang="en-US"/>
              <a:t>Accuracy Measures</a:t>
            </a:r>
            <a:endParaRPr lang="en-US" dirty="0"/>
          </a:p>
        </p:txBody>
      </p:sp>
      <p:sp>
        <p:nvSpPr>
          <p:cNvPr id="3" name="Content Placeholder 2">
            <a:extLst>
              <a:ext uri="{FF2B5EF4-FFF2-40B4-BE49-F238E27FC236}">
                <a16:creationId xmlns:a16="http://schemas.microsoft.com/office/drawing/2014/main" id="{220F0420-EAEA-482C-9C20-7594FFC80248}"/>
              </a:ext>
            </a:extLst>
          </p:cNvPr>
          <p:cNvSpPr>
            <a:spLocks noGrp="1"/>
          </p:cNvSpPr>
          <p:nvPr>
            <p:ph idx="1"/>
          </p:nvPr>
        </p:nvSpPr>
        <p:spPr/>
        <p:txBody>
          <a:bodyPr/>
          <a:lstStyle/>
          <a:p>
            <a:r>
              <a:rPr lang="en-US" dirty="0"/>
              <a:t>Different accuracy measures can be derived from the classification matrix. Consider a two-class case with classes C1 and C2 (e.g., buyer/non-buyer).</a:t>
            </a:r>
          </a:p>
          <a:p>
            <a:r>
              <a:rPr lang="en-US" dirty="0"/>
              <a:t>if predicted class = actual class; these count as accurate predictions</a:t>
            </a:r>
          </a:p>
          <a:p>
            <a:r>
              <a:rPr lang="en-US" dirty="0"/>
              <a:t>if predicted class ≠ actual class; these count of misclassifications.</a:t>
            </a:r>
          </a:p>
          <a:p>
            <a:endParaRPr lang="en-US" dirty="0"/>
          </a:p>
          <a:p>
            <a:r>
              <a:rPr lang="en-US" dirty="0"/>
              <a:t>The first step in most classification algorithms is to estimate the probability that a record belongs to each of the classes.</a:t>
            </a:r>
          </a:p>
          <a:p>
            <a:pPr lvl="1"/>
            <a:r>
              <a:rPr lang="en-US" dirty="0"/>
              <a:t>If overall classification accuracy (involving all the classes) is of interest, the record can be assigned to the class with the highest probability. </a:t>
            </a:r>
          </a:p>
          <a:p>
            <a:pPr lvl="1"/>
            <a:r>
              <a:rPr lang="en-US" dirty="0"/>
              <a:t>In many records, a single class is of special interest, so we will focus on that particular class and compare the propensity of belonging to that class to a cutoff value set by the analyst.</a:t>
            </a:r>
          </a:p>
          <a:p>
            <a:pPr lvl="1"/>
            <a:r>
              <a:rPr lang="en-US" dirty="0"/>
              <a:t>The default cutoff value in two-class classifiers is 0.5. Thus, if the probability of a record being a class C1 member is greater than 0.5, that record is classified as a C1.</a:t>
            </a:r>
          </a:p>
          <a:p>
            <a:pPr lvl="1"/>
            <a:r>
              <a:rPr lang="en-US" dirty="0"/>
              <a:t>It is possible, however, to use a cutoff that is either higher or lower than 0.5.</a:t>
            </a:r>
          </a:p>
        </p:txBody>
      </p:sp>
    </p:spTree>
    <p:extLst>
      <p:ext uri="{BB962C8B-B14F-4D97-AF65-F5344CB8AC3E}">
        <p14:creationId xmlns:p14="http://schemas.microsoft.com/office/powerpoint/2010/main" val="271863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D5B3-C337-41A5-A8F8-7B3804757FE0}"/>
              </a:ext>
            </a:extLst>
          </p:cNvPr>
          <p:cNvSpPr>
            <a:spLocks noGrp="1"/>
          </p:cNvSpPr>
          <p:nvPr>
            <p:ph type="ctrTitle"/>
          </p:nvPr>
        </p:nvSpPr>
        <p:spPr/>
        <p:txBody>
          <a:bodyPr/>
          <a:lstStyle/>
          <a:p>
            <a:r>
              <a:rPr lang="en-US" dirty="0"/>
              <a:t>KNN</a:t>
            </a:r>
            <a:br>
              <a:rPr lang="en-US" dirty="0"/>
            </a:br>
            <a:r>
              <a:rPr lang="en-US" dirty="0"/>
              <a:t>K-Nearest Neighbors</a:t>
            </a:r>
          </a:p>
        </p:txBody>
      </p:sp>
      <p:sp>
        <p:nvSpPr>
          <p:cNvPr id="3" name="Subtitle 2">
            <a:extLst>
              <a:ext uri="{FF2B5EF4-FFF2-40B4-BE49-F238E27FC236}">
                <a16:creationId xmlns:a16="http://schemas.microsoft.com/office/drawing/2014/main" id="{8A121E0F-C229-4EB3-B76C-7FD72568269C}"/>
              </a:ext>
            </a:extLst>
          </p:cNvPr>
          <p:cNvSpPr>
            <a:spLocks noGrp="1"/>
          </p:cNvSpPr>
          <p:nvPr>
            <p:ph type="subTitle" idx="1"/>
          </p:nvPr>
        </p:nvSpPr>
        <p:spPr/>
        <p:txBody>
          <a:bodyPr/>
          <a:lstStyle/>
          <a:p>
            <a:r>
              <a:rPr lang="en-US" dirty="0"/>
              <a:t>K nearest neighbors is a simple algorithm that stores all available cases and classifies new cases based on a similarity measure (e.g., distance functions). </a:t>
            </a:r>
          </a:p>
          <a:p>
            <a:endParaRPr lang="en-US" dirty="0"/>
          </a:p>
          <a:p>
            <a:r>
              <a:rPr lang="en-US" dirty="0"/>
              <a:t>Used in statistical estimation and pattern recognition since the 1970s as a non-parametric technique. </a:t>
            </a:r>
          </a:p>
        </p:txBody>
      </p:sp>
    </p:spTree>
    <p:extLst>
      <p:ext uri="{BB962C8B-B14F-4D97-AF65-F5344CB8AC3E}">
        <p14:creationId xmlns:p14="http://schemas.microsoft.com/office/powerpoint/2010/main" val="159291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972222E-7B1C-4CB8-B3A2-EC3D89DE64DA}"/>
              </a:ext>
            </a:extLst>
          </p:cNvPr>
          <p:cNvSpPr>
            <a:spLocks noGrp="1"/>
          </p:cNvSpPr>
          <p:nvPr>
            <p:ph type="title"/>
          </p:nvPr>
        </p:nvSpPr>
        <p:spPr/>
        <p:txBody>
          <a:bodyPr/>
          <a:lstStyle/>
          <a:p>
            <a:r>
              <a:rPr lang="en-US" b="0" dirty="0"/>
              <a:t>The Classification Case</a:t>
            </a:r>
            <a:br>
              <a:rPr lang="en-US" b="0" dirty="0"/>
            </a:br>
            <a:r>
              <a:rPr lang="en-US" b="0" dirty="0"/>
              <a:t>Bayes Classifier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44B2C2-AB4F-4289-A1F0-F5AD076BA60C}"/>
                  </a:ext>
                </a:extLst>
              </p:cNvPr>
              <p:cNvSpPr>
                <a:spLocks noGrp="1"/>
              </p:cNvSpPr>
              <p:nvPr>
                <p:ph sz="half" idx="1"/>
              </p:nvPr>
            </p:nvSpPr>
            <p:spPr/>
            <p:txBody>
              <a:bodyPr/>
              <a:lstStyle/>
              <a:p>
                <a:r>
                  <a:rPr lang="en-US" sz="1600" dirty="0"/>
                  <a:t>Consider the figure at the right consisting of a simulated data set of 100 observations consisting of predictors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𝑋</m:t>
                        </m:r>
                      </m:e>
                      <m:sub>
                        <m:r>
                          <a:rPr lang="en-US" sz="1600" i="1" dirty="0">
                            <a:latin typeface="Cambria Math" panose="02040503050406030204" pitchFamily="18" charset="0"/>
                          </a:rPr>
                          <m:t>1</m:t>
                        </m:r>
                      </m:sub>
                    </m:sSub>
                  </m:oMath>
                </a14:m>
                <a:r>
                  <a:rPr lang="en-US" sz="1600" dirty="0"/>
                  <a:t> and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𝑋</m:t>
                        </m:r>
                      </m:e>
                      <m:sub>
                        <m:r>
                          <a:rPr lang="en-US" sz="1600" i="1" dirty="0">
                            <a:latin typeface="Cambria Math" panose="02040503050406030204" pitchFamily="18" charset="0"/>
                          </a:rPr>
                          <m:t>2</m:t>
                        </m:r>
                      </m:sub>
                    </m:sSub>
                  </m:oMath>
                </a14:m>
                <a:r>
                  <a:rPr lang="en-US" sz="1600" dirty="0"/>
                  <a:t>.</a:t>
                </a:r>
              </a:p>
              <a:p>
                <a:pPr lvl="1"/>
                <a:r>
                  <a:rPr lang="en-US" sz="1375" dirty="0"/>
                  <a:t>Each observation falls into one of two groups </a:t>
                </a:r>
              </a:p>
              <a:p>
                <a:pPr lvl="2"/>
                <a:r>
                  <a:rPr lang="en-US" sz="1150" dirty="0"/>
                  <a:t>orange and blue</a:t>
                </a:r>
              </a:p>
              <a:p>
                <a:pPr lvl="1"/>
                <a:r>
                  <a:rPr lang="en-US" sz="1375" dirty="0"/>
                  <a:t>For each value of </a:t>
                </a:r>
                <a14:m>
                  <m:oMath xmlns:m="http://schemas.openxmlformats.org/officeDocument/2006/math">
                    <m:sSub>
                      <m:sSubPr>
                        <m:ctrlPr>
                          <a:rPr lang="en-US" sz="1400" i="1" dirty="0">
                            <a:latin typeface="Cambria Math" panose="02040503050406030204" pitchFamily="18" charset="0"/>
                          </a:rPr>
                        </m:ctrlPr>
                      </m:sSubPr>
                      <m:e>
                        <m:r>
                          <a:rPr lang="en-US" sz="1400" i="1" dirty="0">
                            <a:latin typeface="Cambria Math" panose="02040503050406030204" pitchFamily="18" charset="0"/>
                          </a:rPr>
                          <m:t>𝑋</m:t>
                        </m:r>
                      </m:e>
                      <m:sub>
                        <m:r>
                          <a:rPr lang="en-US" sz="1400" i="1" dirty="0">
                            <a:latin typeface="Cambria Math" panose="02040503050406030204" pitchFamily="18" charset="0"/>
                          </a:rPr>
                          <m:t>1</m:t>
                        </m:r>
                      </m:sub>
                    </m:sSub>
                  </m:oMath>
                </a14:m>
                <a:r>
                  <a:rPr lang="en-US" sz="1400" dirty="0"/>
                  <a:t> and </a:t>
                </a:r>
                <a14:m>
                  <m:oMath xmlns:m="http://schemas.openxmlformats.org/officeDocument/2006/math">
                    <m:sSub>
                      <m:sSubPr>
                        <m:ctrlPr>
                          <a:rPr lang="en-US" sz="1400" i="1" dirty="0">
                            <a:latin typeface="Cambria Math" panose="02040503050406030204" pitchFamily="18" charset="0"/>
                          </a:rPr>
                        </m:ctrlPr>
                      </m:sSubPr>
                      <m:e>
                        <m:r>
                          <a:rPr lang="en-US" sz="1400" i="1" dirty="0">
                            <a:latin typeface="Cambria Math" panose="02040503050406030204" pitchFamily="18" charset="0"/>
                          </a:rPr>
                          <m:t>𝑋</m:t>
                        </m:r>
                      </m:e>
                      <m:sub>
                        <m:r>
                          <a:rPr lang="en-US" sz="1400" i="1" dirty="0">
                            <a:latin typeface="Cambria Math" panose="02040503050406030204" pitchFamily="18" charset="0"/>
                          </a:rPr>
                          <m:t>2</m:t>
                        </m:r>
                      </m:sub>
                    </m:sSub>
                  </m:oMath>
                </a14:m>
                <a:r>
                  <a:rPr lang="en-US" sz="1375" dirty="0"/>
                  <a:t>, there is a different probability of membership in the orange (or blue) group. </a:t>
                </a:r>
              </a:p>
              <a:p>
                <a:r>
                  <a:rPr lang="en-US" sz="1600" dirty="0"/>
                  <a:t>Since this is simulated data, we know how the data were generated and we can calculate the Bayes classifier’s conditional probabilities for each value of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𝑋</m:t>
                        </m:r>
                      </m:e>
                      <m:sub>
                        <m:r>
                          <a:rPr lang="en-US" sz="1600" i="1" dirty="0">
                            <a:latin typeface="Cambria Math" panose="02040503050406030204" pitchFamily="18" charset="0"/>
                          </a:rPr>
                          <m:t>1</m:t>
                        </m:r>
                      </m:sub>
                    </m:sSub>
                  </m:oMath>
                </a14:m>
                <a:r>
                  <a:rPr lang="en-US" sz="1600" dirty="0"/>
                  <a:t> and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𝑋</m:t>
                        </m:r>
                      </m:e>
                      <m:sub>
                        <m:r>
                          <a:rPr lang="en-US" sz="1600" i="1" dirty="0">
                            <a:latin typeface="Cambria Math" panose="02040503050406030204" pitchFamily="18" charset="0"/>
                          </a:rPr>
                          <m:t>2</m:t>
                        </m:r>
                      </m:sub>
                    </m:sSub>
                  </m:oMath>
                </a14:m>
                <a:r>
                  <a:rPr lang="en-US" sz="1600" dirty="0"/>
                  <a:t>. </a:t>
                </a:r>
              </a:p>
              <a:p>
                <a:r>
                  <a:rPr lang="en-US" sz="1600" dirty="0"/>
                  <a:t>The orange background grid indicates the region to which the Bayes classifier will assign a test observation to the orange class, and the blue background grid indicates the region to which the Bayes classifier will assign a test observation to the blue class.</a:t>
                </a:r>
              </a:p>
              <a:p>
                <a:endParaRPr lang="en-US" dirty="0"/>
              </a:p>
            </p:txBody>
          </p:sp>
        </mc:Choice>
        <mc:Fallback xmlns="">
          <p:sp>
            <p:nvSpPr>
              <p:cNvPr id="3" name="Content Placeholder 2">
                <a:extLst>
                  <a:ext uri="{FF2B5EF4-FFF2-40B4-BE49-F238E27FC236}">
                    <a16:creationId xmlns:a16="http://schemas.microsoft.com/office/drawing/2014/main" id="{A844B2C2-AB4F-4289-A1F0-F5AD076BA60C}"/>
                  </a:ext>
                </a:extLst>
              </p:cNvPr>
              <p:cNvSpPr>
                <a:spLocks noGrp="1" noRot="1" noChangeAspect="1" noMove="1" noResize="1" noEditPoints="1" noAdjustHandles="1" noChangeArrowheads="1" noChangeShapeType="1" noTextEdit="1"/>
              </p:cNvSpPr>
              <p:nvPr>
                <p:ph sz="half" idx="1"/>
              </p:nvPr>
            </p:nvSpPr>
            <p:spPr>
              <a:blipFill>
                <a:blip r:embed="rId2"/>
                <a:stretch>
                  <a:fillRect l="-239" t="-130" r="-597"/>
                </a:stretch>
              </a:blipFill>
            </p:spPr>
            <p:txBody>
              <a:bodyPr/>
              <a:lstStyle/>
              <a:p>
                <a:r>
                  <a:rPr lang="en-US">
                    <a:noFill/>
                  </a:rPr>
                  <a:t> </a:t>
                </a:r>
              </a:p>
            </p:txBody>
          </p:sp>
        </mc:Fallback>
      </mc:AlternateContent>
      <p:pic>
        <p:nvPicPr>
          <p:cNvPr id="10" name="Content Placeholder 9">
            <a:extLst>
              <a:ext uri="{FF2B5EF4-FFF2-40B4-BE49-F238E27FC236}">
                <a16:creationId xmlns:a16="http://schemas.microsoft.com/office/drawing/2014/main" id="{829738AD-6870-4F9A-9236-A8D7BC4ADC6E}"/>
              </a:ext>
            </a:extLst>
          </p:cNvPr>
          <p:cNvPicPr>
            <a:picLocks noGrp="1" noChangeAspect="1"/>
          </p:cNvPicPr>
          <p:nvPr>
            <p:ph sz="half" idx="2"/>
          </p:nvPr>
        </p:nvPicPr>
        <p:blipFill>
          <a:blip r:embed="rId3"/>
          <a:stretch>
            <a:fillRect/>
          </a:stretch>
        </p:blipFill>
        <p:spPr>
          <a:xfrm>
            <a:off x="6502400" y="1540339"/>
            <a:ext cx="5080000" cy="4493285"/>
          </a:xfrm>
          <a:prstGeom prst="rect">
            <a:avLst/>
          </a:prstGeom>
        </p:spPr>
      </p:pic>
    </p:spTree>
    <p:extLst>
      <p:ext uri="{BB962C8B-B14F-4D97-AF65-F5344CB8AC3E}">
        <p14:creationId xmlns:p14="http://schemas.microsoft.com/office/powerpoint/2010/main" val="8911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7BB0-B9EE-4C21-B0CF-172B75924F25}"/>
              </a:ext>
            </a:extLst>
          </p:cNvPr>
          <p:cNvSpPr>
            <a:spLocks noGrp="1"/>
          </p:cNvSpPr>
          <p:nvPr>
            <p:ph type="title"/>
          </p:nvPr>
        </p:nvSpPr>
        <p:spPr/>
        <p:txBody>
          <a:bodyPr/>
          <a:lstStyle/>
          <a:p>
            <a:r>
              <a:rPr lang="en-US" b="0" dirty="0"/>
              <a:t>The Classification Case - Bayes Classifier</a:t>
            </a:r>
            <a:endParaRPr lang="en-US" dirty="0"/>
          </a:p>
        </p:txBody>
      </p:sp>
      <p:sp>
        <p:nvSpPr>
          <p:cNvPr id="3" name="Content Placeholder 2">
            <a:extLst>
              <a:ext uri="{FF2B5EF4-FFF2-40B4-BE49-F238E27FC236}">
                <a16:creationId xmlns:a16="http://schemas.microsoft.com/office/drawing/2014/main" id="{7D66F897-1DA6-42D8-8B08-D373F2E2B8BD}"/>
              </a:ext>
            </a:extLst>
          </p:cNvPr>
          <p:cNvSpPr>
            <a:spLocks noGrp="1"/>
          </p:cNvSpPr>
          <p:nvPr>
            <p:ph sz="half" idx="1"/>
          </p:nvPr>
        </p:nvSpPr>
        <p:spPr/>
        <p:txBody>
          <a:bodyPr/>
          <a:lstStyle/>
          <a:p>
            <a:r>
              <a:rPr lang="en-US" dirty="0"/>
              <a:t>The purple dashed line is called the  </a:t>
            </a:r>
            <a:r>
              <a:rPr lang="en-US" b="1" dirty="0"/>
              <a:t>Bayes decision boundary</a:t>
            </a:r>
            <a:r>
              <a:rPr lang="en-US" dirty="0"/>
              <a:t>.</a:t>
            </a:r>
          </a:p>
          <a:p>
            <a:r>
              <a:rPr lang="en-US" dirty="0"/>
              <a:t>The Bayes classifier produces the lowest possible test error rate, called the </a:t>
            </a:r>
            <a:r>
              <a:rPr lang="en-US" b="1" dirty="0"/>
              <a:t>Bayes error rate</a:t>
            </a:r>
            <a:r>
              <a:rPr lang="en-US" dirty="0"/>
              <a:t>. </a:t>
            </a:r>
          </a:p>
          <a:p>
            <a:r>
              <a:rPr lang="en-US" dirty="0"/>
              <a:t>For our simulated data, the Bayes error rate is 0</a:t>
            </a:r>
            <a:r>
              <a:rPr lang="en-US" i="1" dirty="0"/>
              <a:t>.</a:t>
            </a:r>
            <a:r>
              <a:rPr lang="en-US" dirty="0"/>
              <a:t>1304. It is greater than zero, because of  classes overlap in the actual population.</a:t>
            </a:r>
          </a:p>
          <a:p>
            <a:pPr lvl="1"/>
            <a:r>
              <a:rPr lang="en-US" dirty="0"/>
              <a:t>Observe that there are some orange points in the blue region, and conversely.</a:t>
            </a:r>
          </a:p>
          <a:p>
            <a:r>
              <a:rPr lang="en-US" dirty="0"/>
              <a:t>The Bayes error rate is analogous to the irreducible error</a:t>
            </a:r>
          </a:p>
          <a:p>
            <a:pPr lvl="1"/>
            <a:r>
              <a:rPr lang="en-US" dirty="0"/>
              <a:t>discussed earlier.</a:t>
            </a:r>
          </a:p>
          <a:p>
            <a:endParaRPr lang="en-US" dirty="0"/>
          </a:p>
        </p:txBody>
      </p:sp>
      <p:pic>
        <p:nvPicPr>
          <p:cNvPr id="6" name="Content Placeholder 5">
            <a:extLst>
              <a:ext uri="{FF2B5EF4-FFF2-40B4-BE49-F238E27FC236}">
                <a16:creationId xmlns:a16="http://schemas.microsoft.com/office/drawing/2014/main" id="{4CE9633A-5DA6-4586-B007-BD93E71AD258}"/>
              </a:ext>
            </a:extLst>
          </p:cNvPr>
          <p:cNvPicPr>
            <a:picLocks noGrp="1" noChangeAspect="1"/>
          </p:cNvPicPr>
          <p:nvPr>
            <p:ph sz="half" idx="2"/>
          </p:nvPr>
        </p:nvPicPr>
        <p:blipFill>
          <a:blip r:embed="rId2"/>
          <a:stretch>
            <a:fillRect/>
          </a:stretch>
        </p:blipFill>
        <p:spPr>
          <a:xfrm>
            <a:off x="6502400" y="1540339"/>
            <a:ext cx="5080000" cy="4493285"/>
          </a:xfrm>
          <a:prstGeom prst="rect">
            <a:avLst/>
          </a:prstGeom>
        </p:spPr>
      </p:pic>
    </p:spTree>
    <p:extLst>
      <p:ext uri="{BB962C8B-B14F-4D97-AF65-F5344CB8AC3E}">
        <p14:creationId xmlns:p14="http://schemas.microsoft.com/office/powerpoint/2010/main" val="114166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A44040-32D7-4198-A749-51B529BD4566}"/>
              </a:ext>
            </a:extLst>
          </p:cNvPr>
          <p:cNvSpPr>
            <a:spLocks noGrp="1"/>
          </p:cNvSpPr>
          <p:nvPr>
            <p:ph type="title"/>
          </p:nvPr>
        </p:nvSpPr>
        <p:spPr/>
        <p:txBody>
          <a:bodyPr/>
          <a:lstStyle/>
          <a:p>
            <a:r>
              <a:rPr lang="en-US" dirty="0"/>
              <a:t>The Classification Case</a:t>
            </a:r>
            <a:br>
              <a:rPr lang="en-US" dirty="0"/>
            </a:br>
            <a:r>
              <a:rPr lang="en-US" i="1" dirty="0"/>
              <a:t>K</a:t>
            </a:r>
            <a:r>
              <a:rPr lang="en-US" dirty="0"/>
              <a:t>-Nearest Neighbors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1F2E03A-50BC-457A-93BC-ECEB705A7C53}"/>
                  </a:ext>
                </a:extLst>
              </p:cNvPr>
              <p:cNvSpPr>
                <a:spLocks noGrp="1"/>
              </p:cNvSpPr>
              <p:nvPr>
                <p:ph idx="1"/>
              </p:nvPr>
            </p:nvSpPr>
            <p:spPr/>
            <p:txBody>
              <a:bodyPr/>
              <a:lstStyle/>
              <a:p>
                <a:r>
                  <a:rPr lang="en-US" dirty="0"/>
                  <a:t>The </a:t>
                </a:r>
                <a:r>
                  <a:rPr lang="en-US" i="1" dirty="0"/>
                  <a:t>K-nearest neighbors </a:t>
                </a:r>
                <a:r>
                  <a:rPr lang="en-US" dirty="0"/>
                  <a:t>(KNN) classifier is an example of a classification method that attempts to estimate the Bayes conditional distributions, and then classify a given observation to the class with highest </a:t>
                </a:r>
                <a:r>
                  <a:rPr lang="en-US" i="1" dirty="0"/>
                  <a:t>estimated </a:t>
                </a:r>
                <a:r>
                  <a:rPr lang="en-US" dirty="0"/>
                  <a:t>probability.</a:t>
                </a:r>
              </a:p>
              <a:p>
                <a:r>
                  <a:rPr lang="en-US" dirty="0"/>
                  <a:t>The idea in K-nearest neighbors methods is to identify </a:t>
                </a:r>
                <a:r>
                  <a:rPr lang="en-US" i="1" dirty="0"/>
                  <a:t>K </a:t>
                </a:r>
                <a:r>
                  <a:rPr lang="en-US" dirty="0"/>
                  <a:t>records in the training dataset that are similar to a new record that we wish to classify. We then use these similar (neighboring) records to classify the new record into a class, assigning the new record to the predominant class among these neighbors.</a:t>
                </a:r>
              </a:p>
              <a:p>
                <a:pPr lvl="1"/>
                <a:r>
                  <a:rPr lang="en-US" dirty="0"/>
                  <a:t>Given a positive integer </a:t>
                </a:r>
                <a:r>
                  <a:rPr lang="en-US" i="1" dirty="0"/>
                  <a:t>K </a:t>
                </a:r>
                <a:r>
                  <a:rPr lang="en-US" dirty="0"/>
                  <a:t>and a test observation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oMath>
                </a14:m>
                <a:r>
                  <a:rPr lang="en-US" dirty="0"/>
                  <a:t>, the KNN classifier first identifies the </a:t>
                </a:r>
                <a:r>
                  <a:rPr lang="en-US" i="1" dirty="0"/>
                  <a:t>K </a:t>
                </a:r>
                <a:r>
                  <a:rPr lang="en-US" dirty="0"/>
                  <a:t>points in the training data that are closest to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oMath>
                </a14:m>
                <a:r>
                  <a:rPr lang="en-US" dirty="0"/>
                  <a:t>, represented by </a:t>
                </a:r>
                <a14:m>
                  <m:oMath xmlns:m="http://schemas.openxmlformats.org/officeDocument/2006/math">
                    <m:sSub>
                      <m:sSubPr>
                        <m:ctrlPr>
                          <a:rPr lang="en-US" i="1" dirty="0" smtClean="0">
                            <a:latin typeface="Cambria Math" panose="02040503050406030204" pitchFamily="18" charset="0"/>
                          </a:rPr>
                        </m:ctrlPr>
                      </m:sSubPr>
                      <m:e>
                        <m:r>
                          <a:rPr lang="en-US" b="0" i="1" dirty="0">
                            <a:latin typeface="Cambria Math" panose="02040503050406030204" pitchFamily="18" charset="0"/>
                          </a:rPr>
                          <m:t>𝑁</m:t>
                        </m:r>
                      </m:e>
                      <m:sub>
                        <m:r>
                          <a:rPr lang="en-US" b="0" i="1" dirty="0" smtClean="0">
                            <a:latin typeface="Cambria Math" panose="02040503050406030204" pitchFamily="18" charset="0"/>
                          </a:rPr>
                          <m:t>0</m:t>
                        </m:r>
                      </m:sub>
                    </m:sSub>
                  </m:oMath>
                </a14:m>
                <a:r>
                  <a:rPr lang="en-US" dirty="0"/>
                  <a:t>.</a:t>
                </a:r>
              </a:p>
              <a:p>
                <a:pPr lvl="1"/>
                <a:r>
                  <a:rPr lang="en-US" dirty="0"/>
                  <a:t>It then estimates the conditional probability for each class </a:t>
                </a:r>
                <a:r>
                  <a:rPr lang="en-US" i="1" dirty="0"/>
                  <a:t>j </a:t>
                </a:r>
                <a:r>
                  <a:rPr lang="en-US" dirty="0"/>
                  <a:t>as the fraction of points in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0</m:t>
                        </m:r>
                      </m:sub>
                    </m:sSub>
                  </m:oMath>
                </a14:m>
                <a:r>
                  <a:rPr lang="en-US" dirty="0"/>
                  <a:t> whose response values equal </a:t>
                </a:r>
                <a:r>
                  <a:rPr lang="en-US" i="1" dirty="0"/>
                  <a:t>j, </a:t>
                </a:r>
                <a:r>
                  <a:rPr lang="en-US" dirty="0"/>
                  <a:t>and chooses the largest probability:</a:t>
                </a:r>
              </a:p>
              <a:p>
                <a:pPr lvl="2"/>
                <a14:m>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𝐾</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0</m:t>
                            </m:r>
                          </m:sub>
                        </m:sSub>
                      </m:sub>
                      <m:sup/>
                      <m:e>
                        <m:r>
                          <a:rPr lang="en-US" b="0" i="1" smtClean="0">
                            <a:latin typeface="Cambria Math" panose="02040503050406030204" pitchFamily="18" charset="0"/>
                          </a:rPr>
                          <m:t>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e>
                    </m:nary>
                  </m:oMath>
                </a14:m>
                <a:r>
                  <a:rPr lang="en-US" dirty="0"/>
                  <a:t> - which calculates the  proportion of the K points nearest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r>
                      <a:rPr lang="en-US" i="1" dirty="0">
                        <a:latin typeface="Cambria Math" panose="02040503050406030204" pitchFamily="18" charset="0"/>
                      </a:rPr>
                      <m:t> </m:t>
                    </m:r>
                  </m:oMath>
                </a14:m>
                <a:r>
                  <a:rPr lang="en-US" dirty="0"/>
                  <a:t>that are in class </a:t>
                </a:r>
                <a:r>
                  <a:rPr lang="en-US" i="1" dirty="0"/>
                  <a:t>j </a:t>
                </a:r>
                <a:r>
                  <a:rPr lang="en-US" dirty="0"/>
                  <a:t>?</a:t>
                </a:r>
              </a:p>
            </p:txBody>
          </p:sp>
        </mc:Choice>
        <mc:Fallback xmlns="">
          <p:sp>
            <p:nvSpPr>
              <p:cNvPr id="6" name="Content Placeholder 5">
                <a:extLst>
                  <a:ext uri="{FF2B5EF4-FFF2-40B4-BE49-F238E27FC236}">
                    <a16:creationId xmlns:a16="http://schemas.microsoft.com/office/drawing/2014/main" id="{61F2E03A-50BC-457A-93BC-ECEB705A7C53}"/>
                  </a:ext>
                </a:extLst>
              </p:cNvPr>
              <p:cNvSpPr>
                <a:spLocks noGrp="1" noRot="1" noChangeAspect="1" noMove="1" noResize="1" noEditPoints="1" noAdjustHandles="1" noChangeArrowheads="1" noChangeShapeType="1" noTextEdit="1"/>
              </p:cNvSpPr>
              <p:nvPr>
                <p:ph idx="1"/>
              </p:nvPr>
            </p:nvSpPr>
            <p:spPr>
              <a:blipFill>
                <a:blip r:embed="rId3"/>
                <a:stretch>
                  <a:fillRect l="-411" t="-518" r="-821"/>
                </a:stretch>
              </a:blipFill>
            </p:spPr>
            <p:txBody>
              <a:bodyPr/>
              <a:lstStyle/>
              <a:p>
                <a:r>
                  <a:rPr lang="en-US">
                    <a:noFill/>
                  </a:rPr>
                  <a:t> </a:t>
                </a:r>
              </a:p>
            </p:txBody>
          </p:sp>
        </mc:Fallback>
      </mc:AlternateContent>
    </p:spTree>
    <p:extLst>
      <p:ext uri="{BB962C8B-B14F-4D97-AF65-F5344CB8AC3E}">
        <p14:creationId xmlns:p14="http://schemas.microsoft.com/office/powerpoint/2010/main" val="3410342027"/>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PotentialProblems</Template>
  <TotalTime>1181</TotalTime>
  <Words>2035</Words>
  <Application>Microsoft Office PowerPoint</Application>
  <PresentationFormat>Widescreen</PresentationFormat>
  <Paragraphs>111</Paragraphs>
  <Slides>17</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Noto Sans Symbols</vt:lpstr>
      <vt:lpstr>Arial</vt:lpstr>
      <vt:lpstr>Calibri</vt:lpstr>
      <vt:lpstr>Cambria Math</vt:lpstr>
      <vt:lpstr>Century Schoolbook</vt:lpstr>
      <vt:lpstr>Courier New</vt:lpstr>
      <vt:lpstr>Tempus Sans ITC</vt:lpstr>
      <vt:lpstr>Times New Roman</vt:lpstr>
      <vt:lpstr>Verdana</vt:lpstr>
      <vt:lpstr>Wingdings</vt:lpstr>
      <vt:lpstr>MasterLayout</vt:lpstr>
      <vt:lpstr>Review: Benchmark: The Naive Rule</vt:lpstr>
      <vt:lpstr>Class Separation</vt:lpstr>
      <vt:lpstr>Confusion Matrix</vt:lpstr>
      <vt:lpstr>Using the Validation Data</vt:lpstr>
      <vt:lpstr>Accuracy Measures</vt:lpstr>
      <vt:lpstr>KNN K-Nearest Neighbors</vt:lpstr>
      <vt:lpstr>The Classification Case Bayes Classifier</vt:lpstr>
      <vt:lpstr>The Classification Case - Bayes Classifier</vt:lpstr>
      <vt:lpstr>The Classification Case K-Nearest Neighbors</vt:lpstr>
      <vt:lpstr>A KNN Example</vt:lpstr>
      <vt:lpstr>Distance Measures</vt:lpstr>
      <vt:lpstr>KNN and Bayes Classifier</vt:lpstr>
      <vt:lpstr>Exploring Different K’s</vt:lpstr>
      <vt:lpstr>Training and Testing Error Rates in KNN</vt:lpstr>
      <vt:lpstr>Think back to MSE</vt:lpstr>
      <vt:lpstr>Advantages and Shortcomings of k-NN Algorithms</vt:lpstr>
      <vt:lpstr>To 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K-Nearest Neighbors</dc:title>
  <dc:creator>Pamela Galluch</dc:creator>
  <cp:lastModifiedBy>Ding, Mengting</cp:lastModifiedBy>
  <cp:revision>44</cp:revision>
  <dcterms:created xsi:type="dcterms:W3CDTF">2020-11-08T20:00:27Z</dcterms:created>
  <dcterms:modified xsi:type="dcterms:W3CDTF">2021-11-16T20:32:31Z</dcterms:modified>
</cp:coreProperties>
</file>