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5" r:id="rId3"/>
    <p:sldId id="292" r:id="rId4"/>
    <p:sldId id="257" r:id="rId5"/>
    <p:sldId id="266" r:id="rId6"/>
    <p:sldId id="268" r:id="rId7"/>
    <p:sldId id="267" r:id="rId8"/>
    <p:sldId id="269" r:id="rId9"/>
    <p:sldId id="275" r:id="rId10"/>
    <p:sldId id="276" r:id="rId11"/>
    <p:sldId id="277" r:id="rId12"/>
    <p:sldId id="278" r:id="rId13"/>
    <p:sldId id="279" r:id="rId14"/>
    <p:sldId id="280" r:id="rId15"/>
    <p:sldId id="281" r:id="rId16"/>
    <p:sldId id="291"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0000" autoAdjust="0"/>
  </p:normalViewPr>
  <p:slideViewPr>
    <p:cSldViewPr snapToGrid="0">
      <p:cViewPr varScale="1">
        <p:scale>
          <a:sx n="79" d="100"/>
          <a:sy n="79"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55CC1-3AFD-46A9-9CF8-DCE5ED650584}"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FDB4D-3B85-4FDF-88A9-022B10360759}" type="slidenum">
              <a:rPr lang="en-US" smtClean="0"/>
              <a:t>‹#›</a:t>
            </a:fld>
            <a:endParaRPr lang="en-US"/>
          </a:p>
        </p:txBody>
      </p:sp>
    </p:spTree>
    <p:extLst>
      <p:ext uri="{BB962C8B-B14F-4D97-AF65-F5344CB8AC3E}">
        <p14:creationId xmlns:p14="http://schemas.microsoft.com/office/powerpoint/2010/main" val="12846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4</a:t>
            </a:fld>
            <a:endParaRPr lang="en-US"/>
          </a:p>
        </p:txBody>
      </p:sp>
    </p:spTree>
    <p:extLst>
      <p:ext uri="{BB962C8B-B14F-4D97-AF65-F5344CB8AC3E}">
        <p14:creationId xmlns:p14="http://schemas.microsoft.com/office/powerpoint/2010/main" val="62931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5</a:t>
            </a:fld>
            <a:endParaRPr lang="en-US"/>
          </a:p>
        </p:txBody>
      </p:sp>
    </p:spTree>
    <p:extLst>
      <p:ext uri="{BB962C8B-B14F-4D97-AF65-F5344CB8AC3E}">
        <p14:creationId xmlns:p14="http://schemas.microsoft.com/office/powerpoint/2010/main" val="370457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10</a:t>
            </a:fld>
            <a:endParaRPr lang="en-US"/>
          </a:p>
        </p:txBody>
      </p:sp>
    </p:spTree>
    <p:extLst>
      <p:ext uri="{BB962C8B-B14F-4D97-AF65-F5344CB8AC3E}">
        <p14:creationId xmlns:p14="http://schemas.microsoft.com/office/powerpoint/2010/main" val="166292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11</a:t>
            </a:fld>
            <a:endParaRPr lang="en-US"/>
          </a:p>
        </p:txBody>
      </p:sp>
    </p:spTree>
    <p:extLst>
      <p:ext uri="{BB962C8B-B14F-4D97-AF65-F5344CB8AC3E}">
        <p14:creationId xmlns:p14="http://schemas.microsoft.com/office/powerpoint/2010/main" val="1196263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linear functions do worse because the predictors are uncorrelated (non-linear)</a:t>
            </a:r>
          </a:p>
        </p:txBody>
      </p:sp>
      <p:sp>
        <p:nvSpPr>
          <p:cNvPr id="4" name="Slide Number Placeholder 3"/>
          <p:cNvSpPr>
            <a:spLocks noGrp="1"/>
          </p:cNvSpPr>
          <p:nvPr>
            <p:ph type="sldNum" sz="quarter" idx="5"/>
          </p:nvPr>
        </p:nvSpPr>
        <p:spPr/>
        <p:txBody>
          <a:bodyPr/>
          <a:lstStyle/>
          <a:p>
            <a:fld id="{9C5FDB4D-3B85-4FDF-88A9-022B10360759}" type="slidenum">
              <a:rPr lang="en-US" smtClean="0"/>
              <a:t>14</a:t>
            </a:fld>
            <a:endParaRPr lang="en-US"/>
          </a:p>
        </p:txBody>
      </p:sp>
    </p:spTree>
    <p:extLst>
      <p:ext uri="{BB962C8B-B14F-4D97-AF65-F5344CB8AC3E}">
        <p14:creationId xmlns:p14="http://schemas.microsoft.com/office/powerpoint/2010/main" val="8741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039B85B6-0B03-49BD-BD76-C7AF22D573B2}" type="slidenum">
              <a:rPr lang="en-US" smtClean="0"/>
              <a:t>‹#›</a:t>
            </a:fld>
            <a:endParaRPr lang="en-US"/>
          </a:p>
        </p:txBody>
      </p:sp>
    </p:spTree>
    <p:extLst>
      <p:ext uri="{BB962C8B-B14F-4D97-AF65-F5344CB8AC3E}">
        <p14:creationId xmlns:p14="http://schemas.microsoft.com/office/powerpoint/2010/main" val="255814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5058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79400798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014812"/>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059C73-5369-4706-B3C2-BA3BDDBCD03D}" type="datetimeFigureOut">
              <a:rPr lang="en-US" smtClean="0"/>
              <a:t>11/18/2021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39B85B6-0B03-49BD-BD76-C7AF22D573B2}"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246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386773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8488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279264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19683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88942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33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61423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240020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039B85B6-0B03-49BD-BD76-C7AF22D573B2}"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419811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66C2-FA40-4340-8E41-848DCA9D5E13}"/>
              </a:ext>
            </a:extLst>
          </p:cNvPr>
          <p:cNvSpPr>
            <a:spLocks noGrp="1"/>
          </p:cNvSpPr>
          <p:nvPr>
            <p:ph type="ctrTitle"/>
          </p:nvPr>
        </p:nvSpPr>
        <p:spPr/>
        <p:txBody>
          <a:bodyPr/>
          <a:lstStyle/>
          <a:p>
            <a:r>
              <a:rPr lang="en-US" dirty="0"/>
              <a:t>Confusion Matrix and Comparing Classification Methods</a:t>
            </a:r>
          </a:p>
        </p:txBody>
      </p:sp>
      <p:sp>
        <p:nvSpPr>
          <p:cNvPr id="3" name="Subtitle 2">
            <a:extLst>
              <a:ext uri="{FF2B5EF4-FFF2-40B4-BE49-F238E27FC236}">
                <a16:creationId xmlns:a16="http://schemas.microsoft.com/office/drawing/2014/main" id="{0BBA1DCA-C185-4F88-831C-ED8844910658}"/>
              </a:ext>
            </a:extLst>
          </p:cNvPr>
          <p:cNvSpPr>
            <a:spLocks noGrp="1"/>
          </p:cNvSpPr>
          <p:nvPr>
            <p:ph type="subTitle" idx="1"/>
          </p:nvPr>
        </p:nvSpPr>
        <p:spPr/>
        <p:txBody>
          <a:bodyPr/>
          <a:lstStyle/>
          <a:p>
            <a:r>
              <a:rPr lang="en-US" dirty="0"/>
              <a:t>Clarifying False Positives and False Negatives</a:t>
            </a:r>
          </a:p>
        </p:txBody>
      </p:sp>
    </p:spTree>
    <p:extLst>
      <p:ext uri="{BB962C8B-B14F-4D97-AF65-F5344CB8AC3E}">
        <p14:creationId xmlns:p14="http://schemas.microsoft.com/office/powerpoint/2010/main" val="8311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1</a:t>
            </a:r>
            <a:endParaRPr lang="en-US" dirty="0"/>
          </a:p>
        </p:txBody>
      </p:sp>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r>
              <a:rPr lang="en-US" dirty="0"/>
              <a:t>There were 20 training observations in each of the two classes.</a:t>
            </a:r>
          </a:p>
          <a:p>
            <a:r>
              <a:rPr lang="en-US" dirty="0"/>
              <a:t>The observations within each class were uncorrelated random normal variables with a different mean in each class. </a:t>
            </a:r>
          </a:p>
          <a:p>
            <a:r>
              <a:rPr lang="en-US" dirty="0"/>
              <a:t>The left-hand panel above shows that LDA performed well in this setting, as one would expect since this is the model assumed by LDA. </a:t>
            </a:r>
          </a:p>
          <a:p>
            <a:r>
              <a:rPr lang="en-US" dirty="0"/>
              <a:t>KNN performed poorly because it paid a price in terms of variance that was not offset by a reduction in bias. </a:t>
            </a:r>
          </a:p>
          <a:p>
            <a:r>
              <a:rPr lang="en-US" dirty="0"/>
              <a:t>QDA also performed worse than LDA, since it fit a more flexible classifier than necessary. </a:t>
            </a:r>
          </a:p>
          <a:p>
            <a:r>
              <a:rPr lang="en-US" dirty="0"/>
              <a:t>Since logistic regression assumes a linear decision boundary, its results were only slightly inferior to those of LDA.</a:t>
            </a:r>
          </a:p>
          <a:p>
            <a:endParaRPr lang="en-US" dirty="0"/>
          </a:p>
        </p:txBody>
      </p:sp>
      <p:pic>
        <p:nvPicPr>
          <p:cNvPr id="6" name="Content Placeholder 5">
            <a:extLst>
              <a:ext uri="{FF2B5EF4-FFF2-40B4-BE49-F238E27FC236}">
                <a16:creationId xmlns:a16="http://schemas.microsoft.com/office/drawing/2014/main" id="{78F4C1A6-B433-4DD6-913E-FA917D6B93AB}"/>
              </a:ext>
            </a:extLst>
          </p:cNvPr>
          <p:cNvPicPr>
            <a:picLocks noGrp="1" noChangeAspect="1"/>
          </p:cNvPicPr>
          <p:nvPr>
            <p:ph sz="half" idx="2"/>
          </p:nvPr>
        </p:nvPicPr>
        <p:blipFill>
          <a:blip r:embed="rId3"/>
          <a:stretch>
            <a:fillRect/>
          </a:stretch>
        </p:blipFill>
        <p:spPr>
          <a:xfrm>
            <a:off x="7213600" y="1484254"/>
            <a:ext cx="3657600" cy="4605454"/>
          </a:xfrm>
          <a:prstGeom prst="rect">
            <a:avLst/>
          </a:prstGeom>
        </p:spPr>
      </p:pic>
    </p:spTree>
    <p:extLst>
      <p:ext uri="{BB962C8B-B14F-4D97-AF65-F5344CB8AC3E}">
        <p14:creationId xmlns:p14="http://schemas.microsoft.com/office/powerpoint/2010/main" val="174539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2</a:t>
            </a:r>
            <a:endParaRPr lang="en-US" dirty="0"/>
          </a:p>
        </p:txBody>
      </p:sp>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r>
              <a:rPr lang="en-US" dirty="0"/>
              <a:t>Details are as in Scenario 1, except that within each class, the two predictors had a correlation of −0.5. </a:t>
            </a:r>
          </a:p>
          <a:p>
            <a:r>
              <a:rPr lang="en-US" dirty="0"/>
              <a:t>The center panel above indicates little change in the relative performances of the methods as compared to the previous scenario.</a:t>
            </a:r>
          </a:p>
          <a:p>
            <a:endParaRPr lang="en-US" dirty="0"/>
          </a:p>
        </p:txBody>
      </p:sp>
      <p:pic>
        <p:nvPicPr>
          <p:cNvPr id="8" name="Content Placeholder 7">
            <a:extLst>
              <a:ext uri="{FF2B5EF4-FFF2-40B4-BE49-F238E27FC236}">
                <a16:creationId xmlns:a16="http://schemas.microsoft.com/office/drawing/2014/main" id="{0B08299F-FE77-499F-9D59-1AD71D9D95B9}"/>
              </a:ext>
            </a:extLst>
          </p:cNvPr>
          <p:cNvPicPr>
            <a:picLocks noGrp="1" noChangeAspect="1"/>
          </p:cNvPicPr>
          <p:nvPr>
            <p:ph sz="half" idx="2"/>
          </p:nvPr>
        </p:nvPicPr>
        <p:blipFill>
          <a:blip r:embed="rId3"/>
          <a:stretch>
            <a:fillRect/>
          </a:stretch>
        </p:blipFill>
        <p:spPr>
          <a:xfrm>
            <a:off x="7370576" y="1452620"/>
            <a:ext cx="3424094" cy="4781925"/>
          </a:xfrm>
          <a:prstGeom prst="rect">
            <a:avLst/>
          </a:prstGeom>
        </p:spPr>
      </p:pic>
    </p:spTree>
    <p:extLst>
      <p:ext uri="{BB962C8B-B14F-4D97-AF65-F5344CB8AC3E}">
        <p14:creationId xmlns:p14="http://schemas.microsoft.com/office/powerpoint/2010/main" val="313690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oMath>
                </a14:m>
                <a:r>
                  <a:rPr lang="en-US" dirty="0"/>
                  <a:t> were generated from the t-distribution, with 50 observations per class.</a:t>
                </a:r>
              </a:p>
              <a:p>
                <a:r>
                  <a:rPr lang="en-US" dirty="0"/>
                  <a:t>The t-distribution has a similar shape to the normal distribution, but it has a tendency to yield more extreme points—that is, more points that are far from the mean. </a:t>
                </a:r>
              </a:p>
              <a:p>
                <a:r>
                  <a:rPr lang="en-US" dirty="0"/>
                  <a:t>Here, the decision boundary was still linear, and so fit into the logistic regression framework. </a:t>
                </a:r>
              </a:p>
              <a:p>
                <a:r>
                  <a:rPr lang="en-US" dirty="0"/>
                  <a:t>The set-up violated the assumptions of LDA, since the observations were not drawn from a normal distribution.</a:t>
                </a:r>
              </a:p>
              <a:p>
                <a:r>
                  <a:rPr lang="en-US" dirty="0"/>
                  <a:t>The right-hand panel above shows that logistic regression outperformed LDA, though both methods were superior to the other approaches. </a:t>
                </a:r>
              </a:p>
              <a:p>
                <a:r>
                  <a:rPr lang="en-US" dirty="0"/>
                  <a:t>In particular, the QDA results deteriorated considerably as a consequence of non-normality.</a:t>
                </a:r>
              </a:p>
              <a:p>
                <a:endParaRPr lang="en-US" dirty="0"/>
              </a:p>
            </p:txBody>
          </p:sp>
        </mc:Choice>
        <mc:Fallback xmlns="">
          <p:sp>
            <p:nvSpPr>
              <p:cNvPr id="3" name="Content Placeholder 2">
                <a:extLst>
                  <a:ext uri="{FF2B5EF4-FFF2-40B4-BE49-F238E27FC236}">
                    <a16:creationId xmlns:a16="http://schemas.microsoft.com/office/drawing/2014/main" id="{019E2FE6-92D9-45E5-A741-ED4BD18BD0F7}"/>
                  </a:ext>
                </a:extLst>
              </p:cNvPr>
              <p:cNvSpPr>
                <a:spLocks noGrp="1" noRot="1" noChangeAspect="1" noMove="1" noResize="1" noEditPoints="1" noAdjustHandles="1" noChangeArrowheads="1" noChangeShapeType="1" noTextEdit="1"/>
              </p:cNvSpPr>
              <p:nvPr>
                <p:ph sz="half" idx="1"/>
              </p:nvPr>
            </p:nvSpPr>
            <p:spPr>
              <a:xfrm>
                <a:off x="1219200" y="1447800"/>
                <a:ext cx="5609112" cy="4786745"/>
              </a:xfrm>
              <a:blipFill>
                <a:blip r:embed="rId2"/>
                <a:stretch>
                  <a:fillRect l="-432" t="-506" r="-1297" b="-886"/>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A7BB9BB9-755A-4972-9634-ED7DE0549E3C}"/>
              </a:ext>
            </a:extLst>
          </p:cNvPr>
          <p:cNvPicPr>
            <a:picLocks noGrp="1" noChangeAspect="1"/>
          </p:cNvPicPr>
          <p:nvPr>
            <p:ph sz="half" idx="2"/>
          </p:nvPr>
        </p:nvPicPr>
        <p:blipFill>
          <a:blip r:embed="rId3"/>
          <a:stretch>
            <a:fillRect/>
          </a:stretch>
        </p:blipFill>
        <p:spPr>
          <a:xfrm>
            <a:off x="7593672" y="1447800"/>
            <a:ext cx="3901643" cy="4798812"/>
          </a:xfrm>
          <a:prstGeom prst="rect">
            <a:avLst/>
          </a:prstGeom>
        </p:spPr>
      </p:pic>
    </p:spTree>
    <p:extLst>
      <p:ext uri="{BB962C8B-B14F-4D97-AF65-F5344CB8AC3E}">
        <p14:creationId xmlns:p14="http://schemas.microsoft.com/office/powerpoint/2010/main" val="358457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4</a:t>
            </a:r>
            <a:endParaRPr lang="en-US" dirty="0"/>
          </a:p>
        </p:txBody>
      </p:sp>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r>
              <a:rPr lang="en-US" dirty="0"/>
              <a:t>The data were generated from a normal distribution, with a correlation of 0.5 between the predictors in the first class, and correlation of −0.5 between the predictors in the second class.</a:t>
            </a:r>
          </a:p>
          <a:p>
            <a:r>
              <a:rPr lang="en-US" dirty="0"/>
              <a:t>This setup corresponded to the QDA assumption, and resulted in quadratic decision boundaries. </a:t>
            </a:r>
          </a:p>
          <a:p>
            <a:r>
              <a:rPr lang="en-US" dirty="0"/>
              <a:t>The left-hand panel shows that QDA outperformed all of the other approaches</a:t>
            </a:r>
          </a:p>
          <a:p>
            <a:endParaRPr lang="en-US" dirty="0"/>
          </a:p>
        </p:txBody>
      </p:sp>
      <p:pic>
        <p:nvPicPr>
          <p:cNvPr id="8" name="Content Placeholder 7">
            <a:extLst>
              <a:ext uri="{FF2B5EF4-FFF2-40B4-BE49-F238E27FC236}">
                <a16:creationId xmlns:a16="http://schemas.microsoft.com/office/drawing/2014/main" id="{F2AD2EB4-DC73-4F4F-A1C0-FC1AC7CC68AA}"/>
              </a:ext>
            </a:extLst>
          </p:cNvPr>
          <p:cNvPicPr>
            <a:picLocks noGrp="1" noChangeAspect="1"/>
          </p:cNvPicPr>
          <p:nvPr>
            <p:ph sz="half" idx="2"/>
          </p:nvPr>
        </p:nvPicPr>
        <p:blipFill>
          <a:blip r:embed="rId2"/>
          <a:stretch>
            <a:fillRect/>
          </a:stretch>
        </p:blipFill>
        <p:spPr>
          <a:xfrm>
            <a:off x="7291645" y="1396344"/>
            <a:ext cx="3764282" cy="4784009"/>
          </a:xfrm>
          <a:prstGeom prst="rect">
            <a:avLst/>
          </a:prstGeom>
        </p:spPr>
      </p:pic>
    </p:spTree>
    <p:extLst>
      <p:ext uri="{BB962C8B-B14F-4D97-AF65-F5344CB8AC3E}">
        <p14:creationId xmlns:p14="http://schemas.microsoft.com/office/powerpoint/2010/main" val="91375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5</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r>
                  <a:rPr lang="en-US" dirty="0"/>
                  <a:t>Within each class, the observations were generated from a normal distribution with uncorrelated predictors. </a:t>
                </a:r>
              </a:p>
              <a:p>
                <a:r>
                  <a:rPr lang="en-US" dirty="0"/>
                  <a:t>However, the responses were sampled from the logistic function using </a:t>
                </a:r>
                <a14:m>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oMath>
                </a14:m>
                <a:r>
                  <a:rPr lang="en-US" dirty="0"/>
                  <a:t>, </a:t>
                </a:r>
                <a14:m>
                  <m:oMath xmlns:m="http://schemas.openxmlformats.org/officeDocument/2006/math">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up>
                        <m:r>
                          <a:rPr lang="en-US" i="1" dirty="0">
                            <a:latin typeface="Cambria Math" panose="02040503050406030204" pitchFamily="18" charset="0"/>
                          </a:rPr>
                          <m:t>2</m:t>
                        </m:r>
                      </m:sup>
                    </m:sSubSup>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i="1" dirty="0" smtClean="0">
                        <a:latin typeface="Cambria Math" panose="02040503050406030204" pitchFamily="18" charset="0"/>
                      </a:rPr>
                      <m:t>𝑥</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r>
                  <a:rPr lang="en-US" dirty="0"/>
                  <a:t> predictors. </a:t>
                </a:r>
              </a:p>
              <a:p>
                <a:r>
                  <a:rPr lang="en-US" dirty="0"/>
                  <a:t>Consequently, there is a quadratic decision boundary. The center panel above indicates that QDA once again performed best, followed closely by KNN using cross validation (KNN-CV). </a:t>
                </a:r>
              </a:p>
              <a:p>
                <a:r>
                  <a:rPr lang="en-US" dirty="0"/>
                  <a:t>The linear methods had poor performance.</a:t>
                </a:r>
              </a:p>
              <a:p>
                <a:endParaRPr lang="en-US" dirty="0"/>
              </a:p>
            </p:txBody>
          </p:sp>
        </mc:Choice>
        <mc:Fallback xmlns="">
          <p:sp>
            <p:nvSpPr>
              <p:cNvPr id="3" name="Content Placeholder 2">
                <a:extLst>
                  <a:ext uri="{FF2B5EF4-FFF2-40B4-BE49-F238E27FC236}">
                    <a16:creationId xmlns:a16="http://schemas.microsoft.com/office/drawing/2014/main" id="{019E2FE6-92D9-45E5-A741-ED4BD18BD0F7}"/>
                  </a:ext>
                </a:extLst>
              </p:cNvPr>
              <p:cNvSpPr>
                <a:spLocks noGrp="1" noRot="1" noChangeAspect="1" noMove="1" noResize="1" noEditPoints="1" noAdjustHandles="1" noChangeArrowheads="1" noChangeShapeType="1" noTextEdit="1"/>
              </p:cNvSpPr>
              <p:nvPr>
                <p:ph sz="half" idx="1"/>
              </p:nvPr>
            </p:nvSpPr>
            <p:spPr>
              <a:xfrm>
                <a:off x="1219200" y="1447800"/>
                <a:ext cx="5609112" cy="4786745"/>
              </a:xfrm>
              <a:blipFill>
                <a:blip r:embed="rId3"/>
                <a:stretch>
                  <a:fillRect l="-432" t="-506"/>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692E22D8-6AEB-466F-9926-BBAA09482E56}"/>
              </a:ext>
            </a:extLst>
          </p:cNvPr>
          <p:cNvPicPr>
            <a:picLocks noGrp="1" noChangeAspect="1"/>
          </p:cNvPicPr>
          <p:nvPr>
            <p:ph sz="half" idx="2"/>
          </p:nvPr>
        </p:nvPicPr>
        <p:blipFill>
          <a:blip r:embed="rId4"/>
          <a:stretch>
            <a:fillRect/>
          </a:stretch>
        </p:blipFill>
        <p:spPr>
          <a:xfrm>
            <a:off x="7315961" y="1432865"/>
            <a:ext cx="3918096" cy="4801680"/>
          </a:xfrm>
          <a:prstGeom prst="rect">
            <a:avLst/>
          </a:prstGeom>
        </p:spPr>
      </p:pic>
    </p:spTree>
    <p:extLst>
      <p:ext uri="{BB962C8B-B14F-4D97-AF65-F5344CB8AC3E}">
        <p14:creationId xmlns:p14="http://schemas.microsoft.com/office/powerpoint/2010/main" val="225232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5F788-8050-4EBF-A7FC-CC9626E4E9FB}"/>
              </a:ext>
            </a:extLst>
          </p:cNvPr>
          <p:cNvSpPr>
            <a:spLocks noGrp="1"/>
          </p:cNvSpPr>
          <p:nvPr>
            <p:ph type="title"/>
          </p:nvPr>
        </p:nvSpPr>
        <p:spPr/>
        <p:txBody>
          <a:bodyPr/>
          <a:lstStyle/>
          <a:p>
            <a:r>
              <a:rPr lang="en-US" i="1" dirty="0"/>
              <a:t>Scenario 6</a:t>
            </a:r>
            <a:endParaRPr lang="en-US" dirty="0"/>
          </a:p>
        </p:txBody>
      </p:sp>
      <p:sp>
        <p:nvSpPr>
          <p:cNvPr id="3" name="Content Placeholder 2">
            <a:extLst>
              <a:ext uri="{FF2B5EF4-FFF2-40B4-BE49-F238E27FC236}">
                <a16:creationId xmlns:a16="http://schemas.microsoft.com/office/drawing/2014/main" id="{019E2FE6-92D9-45E5-A741-ED4BD18BD0F7}"/>
              </a:ext>
            </a:extLst>
          </p:cNvPr>
          <p:cNvSpPr>
            <a:spLocks noGrp="1"/>
          </p:cNvSpPr>
          <p:nvPr>
            <p:ph sz="half" idx="1"/>
          </p:nvPr>
        </p:nvSpPr>
        <p:spPr>
          <a:xfrm>
            <a:off x="1219200" y="1447800"/>
            <a:ext cx="5609112" cy="4786745"/>
          </a:xfrm>
        </p:spPr>
        <p:txBody>
          <a:bodyPr/>
          <a:lstStyle/>
          <a:p>
            <a:r>
              <a:rPr lang="en-US" dirty="0"/>
              <a:t>Details are as in the previous scenario, but the responses were sampled from a more complicated non-linear function. </a:t>
            </a:r>
          </a:p>
          <a:p>
            <a:r>
              <a:rPr lang="en-US" dirty="0"/>
              <a:t>As a result, even the quadratic decision boundaries of QDA could not adequately model the data. </a:t>
            </a:r>
          </a:p>
          <a:p>
            <a:r>
              <a:rPr lang="en-US" dirty="0"/>
              <a:t>The right-hand panel above shows that QDA gave slightly better results than the linear methods, while the much more flexible KNN-CV method gave the best results. </a:t>
            </a:r>
          </a:p>
          <a:p>
            <a:r>
              <a:rPr lang="en-US" dirty="0"/>
              <a:t>But KNN with </a:t>
            </a:r>
            <a:r>
              <a:rPr lang="en-US" i="1" dirty="0"/>
              <a:t>K </a:t>
            </a:r>
            <a:r>
              <a:rPr lang="en-US" dirty="0"/>
              <a:t>= 1 gave the worst results out of all methods. This highlights the fact that even when the data exhibits a complex nonlinear relationship, a non-parametric method such as KNN can still give poor results if the level of smoothness is not chosen correctly.</a:t>
            </a:r>
          </a:p>
          <a:p>
            <a:endParaRPr lang="en-US" dirty="0"/>
          </a:p>
        </p:txBody>
      </p:sp>
      <p:pic>
        <p:nvPicPr>
          <p:cNvPr id="7" name="Content Placeholder 6">
            <a:extLst>
              <a:ext uri="{FF2B5EF4-FFF2-40B4-BE49-F238E27FC236}">
                <a16:creationId xmlns:a16="http://schemas.microsoft.com/office/drawing/2014/main" id="{F64AB182-CADE-4D61-B756-1DE4DA45ED67}"/>
              </a:ext>
            </a:extLst>
          </p:cNvPr>
          <p:cNvPicPr>
            <a:picLocks noGrp="1" noChangeAspect="1"/>
          </p:cNvPicPr>
          <p:nvPr>
            <p:ph sz="half" idx="2"/>
          </p:nvPr>
        </p:nvPicPr>
        <p:blipFill>
          <a:blip r:embed="rId2"/>
          <a:stretch>
            <a:fillRect/>
          </a:stretch>
        </p:blipFill>
        <p:spPr>
          <a:xfrm>
            <a:off x="7705498" y="1470992"/>
            <a:ext cx="3481058" cy="4763553"/>
          </a:xfrm>
          <a:prstGeom prst="rect">
            <a:avLst/>
          </a:prstGeom>
        </p:spPr>
      </p:pic>
    </p:spTree>
    <p:extLst>
      <p:ext uri="{BB962C8B-B14F-4D97-AF65-F5344CB8AC3E}">
        <p14:creationId xmlns:p14="http://schemas.microsoft.com/office/powerpoint/2010/main" val="315400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8BA1-EE53-444D-B9CE-A48EED6F31FB}"/>
              </a:ext>
            </a:extLst>
          </p:cNvPr>
          <p:cNvSpPr>
            <a:spLocks noGrp="1"/>
          </p:cNvSpPr>
          <p:nvPr>
            <p:ph type="ctrTitle"/>
          </p:nvPr>
        </p:nvSpPr>
        <p:spPr/>
        <p:txBody>
          <a:bodyPr/>
          <a:lstStyle/>
          <a:p>
            <a:r>
              <a:rPr lang="en-US" dirty="0"/>
              <a:t>To Do</a:t>
            </a:r>
          </a:p>
        </p:txBody>
      </p:sp>
      <p:sp>
        <p:nvSpPr>
          <p:cNvPr id="5" name="Subtitle 4">
            <a:extLst>
              <a:ext uri="{FF2B5EF4-FFF2-40B4-BE49-F238E27FC236}">
                <a16:creationId xmlns:a16="http://schemas.microsoft.com/office/drawing/2014/main" id="{B994E931-8F5F-4D15-9F78-60BAA9F1CB58}"/>
              </a:ext>
            </a:extLst>
          </p:cNvPr>
          <p:cNvSpPr>
            <a:spLocks noGrp="1"/>
          </p:cNvSpPr>
          <p:nvPr>
            <p:ph type="subTitle" idx="1"/>
          </p:nvPr>
        </p:nvSpPr>
        <p:spPr/>
        <p:txBody>
          <a:bodyPr/>
          <a:lstStyle/>
          <a:p>
            <a:r>
              <a:rPr lang="en-US" dirty="0"/>
              <a:t>Work on Case 4!</a:t>
            </a:r>
          </a:p>
        </p:txBody>
      </p:sp>
    </p:spTree>
    <p:extLst>
      <p:ext uri="{BB962C8B-B14F-4D97-AF65-F5344CB8AC3E}">
        <p14:creationId xmlns:p14="http://schemas.microsoft.com/office/powerpoint/2010/main" val="424211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5FA4-5337-4994-85D4-8ED01D95A3F9}"/>
              </a:ext>
            </a:extLst>
          </p:cNvPr>
          <p:cNvSpPr>
            <a:spLocks noGrp="1"/>
          </p:cNvSpPr>
          <p:nvPr>
            <p:ph type="title"/>
          </p:nvPr>
        </p:nvSpPr>
        <p:spPr/>
        <p:txBody>
          <a:bodyPr/>
          <a:lstStyle/>
          <a:p>
            <a:r>
              <a:rPr lang="en-US" dirty="0"/>
              <a:t>Take note where your predictions are depends on your order. </a:t>
            </a:r>
          </a:p>
        </p:txBody>
      </p:sp>
      <p:pic>
        <p:nvPicPr>
          <p:cNvPr id="4" name="Content Placeholder 3">
            <a:extLst>
              <a:ext uri="{FF2B5EF4-FFF2-40B4-BE49-F238E27FC236}">
                <a16:creationId xmlns:a16="http://schemas.microsoft.com/office/drawing/2014/main" id="{3781FAB0-FC92-4592-A4C8-430A82E0BC5C}"/>
              </a:ext>
            </a:extLst>
          </p:cNvPr>
          <p:cNvPicPr>
            <a:picLocks noGrp="1" noChangeAspect="1"/>
          </p:cNvPicPr>
          <p:nvPr>
            <p:ph idx="1"/>
          </p:nvPr>
        </p:nvPicPr>
        <p:blipFill>
          <a:blip r:embed="rId2"/>
          <a:stretch>
            <a:fillRect/>
          </a:stretch>
        </p:blipFill>
        <p:spPr>
          <a:xfrm>
            <a:off x="2221423" y="1602668"/>
            <a:ext cx="6633274" cy="4329668"/>
          </a:xfrm>
          <a:prstGeom prst="rect">
            <a:avLst/>
          </a:prstGeom>
        </p:spPr>
      </p:pic>
      <p:sp>
        <p:nvSpPr>
          <p:cNvPr id="5" name="Speech Bubble: Oval 4">
            <a:extLst>
              <a:ext uri="{FF2B5EF4-FFF2-40B4-BE49-F238E27FC236}">
                <a16:creationId xmlns:a16="http://schemas.microsoft.com/office/drawing/2014/main" id="{8DE9F604-8747-4D04-A093-EDB1FD5A30C1}"/>
              </a:ext>
            </a:extLst>
          </p:cNvPr>
          <p:cNvSpPr/>
          <p:nvPr/>
        </p:nvSpPr>
        <p:spPr>
          <a:xfrm>
            <a:off x="9484963" y="1598832"/>
            <a:ext cx="2231756" cy="2168670"/>
          </a:xfrm>
          <a:prstGeom prst="wedgeEllipseCallout">
            <a:avLst>
              <a:gd name="adj1" fmla="val -157136"/>
              <a:gd name="adj2" fmla="val 20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have been mainly using this order.</a:t>
            </a:r>
          </a:p>
        </p:txBody>
      </p:sp>
      <p:sp>
        <p:nvSpPr>
          <p:cNvPr id="7" name="Speech Bubble: Oval 6">
            <a:extLst>
              <a:ext uri="{FF2B5EF4-FFF2-40B4-BE49-F238E27FC236}">
                <a16:creationId xmlns:a16="http://schemas.microsoft.com/office/drawing/2014/main" id="{C595FEBE-17DF-4D74-B917-B1CB9DDACB33}"/>
              </a:ext>
            </a:extLst>
          </p:cNvPr>
          <p:cNvSpPr/>
          <p:nvPr/>
        </p:nvSpPr>
        <p:spPr>
          <a:xfrm>
            <a:off x="0" y="2351314"/>
            <a:ext cx="1591158" cy="1671404"/>
          </a:xfrm>
          <a:prstGeom prst="wedgeEllipseCallout">
            <a:avLst>
              <a:gd name="adj1" fmla="val 119873"/>
              <a:gd name="adj2" fmla="val -2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Predictions over here</a:t>
            </a:r>
          </a:p>
        </p:txBody>
      </p:sp>
      <p:sp>
        <p:nvSpPr>
          <p:cNvPr id="9" name="Rectangle 8">
            <a:extLst>
              <a:ext uri="{FF2B5EF4-FFF2-40B4-BE49-F238E27FC236}">
                <a16:creationId xmlns:a16="http://schemas.microsoft.com/office/drawing/2014/main" id="{CAF8D18A-3DC3-4821-AB5B-80CAB51B76F4}"/>
              </a:ext>
            </a:extLst>
          </p:cNvPr>
          <p:cNvSpPr/>
          <p:nvPr/>
        </p:nvSpPr>
        <p:spPr>
          <a:xfrm>
            <a:off x="9274629" y="3767502"/>
            <a:ext cx="2641600" cy="284919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either case, the table predicted 81 as </a:t>
            </a:r>
            <a:r>
              <a:rPr lang="en-US" dirty="0" err="1"/>
              <a:t>nonspam</a:t>
            </a:r>
            <a:r>
              <a:rPr lang="en-US" dirty="0"/>
              <a:t> that were spam, and we predicted 45 spam that were actually </a:t>
            </a:r>
            <a:r>
              <a:rPr lang="en-US" dirty="0" err="1"/>
              <a:t>nonspam</a:t>
            </a:r>
            <a:r>
              <a:rPr lang="en-US" dirty="0"/>
              <a:t>. </a:t>
            </a:r>
          </a:p>
        </p:txBody>
      </p:sp>
    </p:spTree>
    <p:extLst>
      <p:ext uri="{BB962C8B-B14F-4D97-AF65-F5344CB8AC3E}">
        <p14:creationId xmlns:p14="http://schemas.microsoft.com/office/powerpoint/2010/main" val="193231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1EDDDC-A5FC-4D90-8307-C58043E1F357}"/>
              </a:ext>
            </a:extLst>
          </p:cNvPr>
          <p:cNvSpPr>
            <a:spLocks noGrp="1"/>
          </p:cNvSpPr>
          <p:nvPr>
            <p:ph type="title"/>
          </p:nvPr>
        </p:nvSpPr>
        <p:spPr>
          <a:xfrm>
            <a:off x="6502400" y="241302"/>
            <a:ext cx="5080000" cy="875669"/>
          </a:xfrm>
        </p:spPr>
        <p:txBody>
          <a:bodyPr/>
          <a:lstStyle/>
          <a:p>
            <a:r>
              <a:rPr lang="en-US" dirty="0"/>
              <a:t>Table Compared to Confusion Matrix</a:t>
            </a:r>
          </a:p>
        </p:txBody>
      </p:sp>
      <p:sp>
        <p:nvSpPr>
          <p:cNvPr id="6" name="Content Placeholder 5">
            <a:extLst>
              <a:ext uri="{FF2B5EF4-FFF2-40B4-BE49-F238E27FC236}">
                <a16:creationId xmlns:a16="http://schemas.microsoft.com/office/drawing/2014/main" id="{2E2C879D-82C3-41A3-942E-D20FE53A8C66}"/>
              </a:ext>
            </a:extLst>
          </p:cNvPr>
          <p:cNvSpPr>
            <a:spLocks noGrp="1"/>
          </p:cNvSpPr>
          <p:nvPr>
            <p:ph sz="half" idx="2"/>
          </p:nvPr>
        </p:nvSpPr>
        <p:spPr/>
        <p:txBody>
          <a:bodyPr/>
          <a:lstStyle/>
          <a:p>
            <a:r>
              <a:rPr lang="en-US" sz="1400" dirty="0"/>
              <a:t>Right order without specifying argument names:</a:t>
            </a:r>
          </a:p>
          <a:p>
            <a:pPr lvl="1"/>
            <a:r>
              <a:rPr lang="en-US" sz="1400" dirty="0" err="1"/>
              <a:t>confusionMatrix</a:t>
            </a:r>
            <a:r>
              <a:rPr lang="en-US" sz="1400" dirty="0"/>
              <a:t>(</a:t>
            </a:r>
            <a:r>
              <a:rPr lang="en-US" sz="1400" dirty="0" err="1"/>
              <a:t>knnclass</a:t>
            </a:r>
            <a:r>
              <a:rPr lang="en-US" sz="1400" dirty="0"/>
              <a:t>, </a:t>
            </a:r>
            <a:r>
              <a:rPr lang="en-US" sz="1400" dirty="0" err="1"/>
              <a:t>test$diabetes</a:t>
            </a:r>
            <a:r>
              <a:rPr lang="en-US" sz="1400" dirty="0"/>
              <a:t>)</a:t>
            </a:r>
          </a:p>
          <a:p>
            <a:pPr lvl="1"/>
            <a:r>
              <a:rPr lang="en-US" sz="1400" dirty="0"/>
              <a:t>Or ---  </a:t>
            </a:r>
            <a:r>
              <a:rPr lang="en-US" sz="1400" dirty="0" err="1"/>
              <a:t>confusionMatrix</a:t>
            </a:r>
            <a:r>
              <a:rPr lang="en-US" sz="1400" dirty="0"/>
              <a:t>(data=</a:t>
            </a:r>
            <a:r>
              <a:rPr lang="en-US" sz="1400" dirty="0" err="1"/>
              <a:t>knnclass</a:t>
            </a:r>
            <a:r>
              <a:rPr lang="en-US" sz="1400" dirty="0"/>
              <a:t>, reference=</a:t>
            </a:r>
            <a:r>
              <a:rPr lang="en-US" sz="1400" dirty="0" err="1"/>
              <a:t>test$diabetes</a:t>
            </a:r>
            <a:r>
              <a:rPr lang="en-US" sz="1400" dirty="0"/>
              <a:t>)</a:t>
            </a:r>
          </a:p>
          <a:p>
            <a:endParaRPr lang="en-US" sz="1400" dirty="0"/>
          </a:p>
          <a:p>
            <a:r>
              <a:rPr lang="en-US" sz="1400" dirty="0"/>
              <a:t>Incorrect order without specifying argument names:</a:t>
            </a:r>
          </a:p>
          <a:p>
            <a:pPr lvl="1"/>
            <a:r>
              <a:rPr lang="en-US" sz="1400" dirty="0" err="1"/>
              <a:t>confusionMatrix</a:t>
            </a:r>
            <a:r>
              <a:rPr lang="en-US" sz="1400" dirty="0"/>
              <a:t>(</a:t>
            </a:r>
            <a:r>
              <a:rPr lang="en-US" sz="1400" dirty="0" err="1"/>
              <a:t>test$diabetes,knnclass</a:t>
            </a:r>
            <a:r>
              <a:rPr lang="en-US" sz="1400" dirty="0"/>
              <a:t>)</a:t>
            </a:r>
          </a:p>
        </p:txBody>
      </p:sp>
      <p:pic>
        <p:nvPicPr>
          <p:cNvPr id="10" name="Content Placeholder 9">
            <a:extLst>
              <a:ext uri="{FF2B5EF4-FFF2-40B4-BE49-F238E27FC236}">
                <a16:creationId xmlns:a16="http://schemas.microsoft.com/office/drawing/2014/main" id="{64C800DC-18C0-41BA-94B3-A2AF7714F93B}"/>
              </a:ext>
            </a:extLst>
          </p:cNvPr>
          <p:cNvPicPr>
            <a:picLocks noGrp="1" noChangeAspect="1"/>
          </p:cNvPicPr>
          <p:nvPr>
            <p:ph sz="half" idx="1"/>
          </p:nvPr>
        </p:nvPicPr>
        <p:blipFill>
          <a:blip r:embed="rId2"/>
          <a:stretch>
            <a:fillRect/>
          </a:stretch>
        </p:blipFill>
        <p:spPr>
          <a:xfrm>
            <a:off x="999744" y="241302"/>
            <a:ext cx="4689857" cy="5884861"/>
          </a:xfrm>
          <a:prstGeom prst="rect">
            <a:avLst/>
          </a:prstGeom>
        </p:spPr>
      </p:pic>
    </p:spTree>
    <p:extLst>
      <p:ext uri="{BB962C8B-B14F-4D97-AF65-F5344CB8AC3E}">
        <p14:creationId xmlns:p14="http://schemas.microsoft.com/office/powerpoint/2010/main" val="61826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8BB6-2921-4950-B3BC-700337E3C4E8}"/>
              </a:ext>
            </a:extLst>
          </p:cNvPr>
          <p:cNvSpPr>
            <a:spLocks noGrp="1"/>
          </p:cNvSpPr>
          <p:nvPr>
            <p:ph type="title"/>
          </p:nvPr>
        </p:nvSpPr>
        <p:spPr/>
        <p:txBody>
          <a:bodyPr/>
          <a:lstStyle/>
          <a:p>
            <a:pPr algn="r"/>
            <a:r>
              <a:rPr lang="en-US"/>
              <a:t>Confusion Matrix</a:t>
            </a:r>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5013DC89-C960-4FA0-A324-8F6B121D3894}"/>
                  </a:ext>
                </a:extLst>
              </p:cNvPr>
              <p:cNvSpPr>
                <a:spLocks noGrp="1"/>
              </p:cNvSpPr>
              <p:nvPr>
                <p:ph sz="half" idx="1"/>
              </p:nvPr>
            </p:nvSpPr>
            <p:spPr>
              <a:xfrm>
                <a:off x="1082041" y="2348874"/>
                <a:ext cx="5080000" cy="4267824"/>
              </a:xfrm>
            </p:spPr>
            <p:txBody>
              <a:bodyPr/>
              <a:lstStyle/>
              <a:p>
                <a:pPr marL="285750" indent="-285750">
                  <a:buFont typeface="Wingdings" panose="05000000000000000000" pitchFamily="2" charset="2"/>
                  <a:buChar char="v"/>
                </a:pPr>
                <a:r>
                  <a:rPr lang="en-US" dirty="0"/>
                  <a:t>Sensitivity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𝐶</m:t>
                        </m:r>
                      </m:den>
                    </m:f>
                  </m:oMath>
                </a14:m>
                <a:r>
                  <a:rPr lang="en-US" dirty="0"/>
                  <a:t>  </a:t>
                </a:r>
              </a:p>
              <a:p>
                <a:pPr marL="864394" lvl="1" indent="-285750"/>
                <a:r>
                  <a:rPr lang="en-US" dirty="0"/>
                  <a:t>How often did we predict positive when it actually was a positive.</a:t>
                </a:r>
              </a:p>
              <a:p>
                <a:pPr marL="285750" indent="-285750">
                  <a:buFont typeface="Wingdings" panose="05000000000000000000" pitchFamily="2" charset="2"/>
                  <a:buChar char="v"/>
                </a:pPr>
                <a:r>
                  <a:rPr lang="en-US" dirty="0"/>
                  <a:t>Specificity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𝐷</m:t>
                        </m:r>
                      </m:den>
                    </m:f>
                  </m:oMath>
                </a14:m>
                <a:r>
                  <a:rPr lang="en-US" dirty="0"/>
                  <a:t>    </a:t>
                </a:r>
              </a:p>
              <a:p>
                <a:pPr marL="864394" lvl="1" indent="-285750"/>
                <a:r>
                  <a:rPr lang="en-US" dirty="0"/>
                  <a:t>How often did we predict negative when it actually was a negative</a:t>
                </a:r>
              </a:p>
              <a:p>
                <a:pPr marL="285750" indent="-285750">
                  <a:buFont typeface="Wingdings" panose="05000000000000000000" pitchFamily="2" charset="2"/>
                  <a:buChar char="v"/>
                </a:pPr>
                <a:r>
                  <a:rPr lang="en-US" dirty="0"/>
                  <a:t>Pos Predicted Value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den>
                    </m:f>
                  </m:oMath>
                </a14:m>
                <a:endParaRPr lang="en-US" dirty="0"/>
              </a:p>
              <a:p>
                <a:pPr marL="864394" lvl="1" indent="-285750">
                  <a:buFont typeface="Wingdings" panose="05000000000000000000" pitchFamily="2" charset="2"/>
                  <a:buChar char="v"/>
                </a:pPr>
                <a:r>
                  <a:rPr lang="en-US" dirty="0"/>
                  <a:t>Precision – when we predicted positive, how often is it correct</a:t>
                </a:r>
              </a:p>
              <a:p>
                <a:pPr marL="285750" indent="-285750">
                  <a:buFont typeface="Wingdings" panose="05000000000000000000" pitchFamily="2" charset="2"/>
                  <a:buChar char="v"/>
                </a:pPr>
                <a:r>
                  <a:rPr lang="en-US" dirty="0"/>
                  <a:t>Neg Predicted Value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den>
                    </m:f>
                  </m:oMath>
                </a14:m>
                <a:endParaRPr lang="en-US" dirty="0"/>
              </a:p>
              <a:p>
                <a:pPr marL="864394" lvl="1" indent="-285750">
                  <a:buFont typeface="Wingdings" panose="05000000000000000000" pitchFamily="2" charset="2"/>
                  <a:buChar char="v"/>
                </a:pPr>
                <a:r>
                  <a:rPr lang="en-US" dirty="0"/>
                  <a:t>When we predicted negative, how often is it correct</a:t>
                </a:r>
              </a:p>
              <a:p>
                <a:endParaRPr lang="en-US" dirty="0"/>
              </a:p>
            </p:txBody>
          </p:sp>
        </mc:Choice>
        <mc:Fallback xmlns="">
          <p:sp>
            <p:nvSpPr>
              <p:cNvPr id="9" name="Content Placeholder 8">
                <a:extLst>
                  <a:ext uri="{FF2B5EF4-FFF2-40B4-BE49-F238E27FC236}">
                    <a16:creationId xmlns:a16="http://schemas.microsoft.com/office/drawing/2014/main" id="{5013DC89-C960-4FA0-A324-8F6B121D3894}"/>
                  </a:ext>
                </a:extLst>
              </p:cNvPr>
              <p:cNvSpPr>
                <a:spLocks noGrp="1" noRot="1" noChangeAspect="1" noMove="1" noResize="1" noEditPoints="1" noAdjustHandles="1" noChangeArrowheads="1" noChangeShapeType="1" noTextEdit="1"/>
              </p:cNvSpPr>
              <p:nvPr>
                <p:ph sz="half" idx="1"/>
              </p:nvPr>
            </p:nvSpPr>
            <p:spPr>
              <a:xfrm>
                <a:off x="1082041" y="2348874"/>
                <a:ext cx="5080000" cy="4267824"/>
              </a:xfrm>
              <a:blipFill>
                <a:blip r:embed="rId3"/>
                <a:stretch>
                  <a:fillRect l="-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C6DDEDE-61EA-4F8D-8B88-5D738007BBF1}"/>
                  </a:ext>
                </a:extLst>
              </p:cNvPr>
              <p:cNvSpPr>
                <a:spLocks noGrp="1"/>
              </p:cNvSpPr>
              <p:nvPr>
                <p:ph sz="half" idx="2"/>
              </p:nvPr>
            </p:nvSpPr>
            <p:spPr>
              <a:xfrm>
                <a:off x="6355080" y="2194560"/>
                <a:ext cx="5501640" cy="4422138"/>
              </a:xfrm>
            </p:spPr>
            <p:txBody>
              <a:bodyPr/>
              <a:lstStyle/>
              <a:p>
                <a:pPr marL="285750" indent="-285750">
                  <a:buFont typeface="Wingdings" panose="05000000000000000000" pitchFamily="2" charset="2"/>
                  <a:buChar char="v"/>
                </a:pPr>
                <a:r>
                  <a:rPr lang="en-US" dirty="0"/>
                  <a:t>Prevalence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den>
                    </m:f>
                  </m:oMath>
                </a14:m>
                <a:r>
                  <a:rPr lang="en-US" dirty="0"/>
                  <a:t>  the percentage of people in a population who have the condition of interest.</a:t>
                </a:r>
              </a:p>
              <a:p>
                <a:pPr marL="285750" indent="-285750">
                  <a:buFont typeface="Wingdings" panose="05000000000000000000" pitchFamily="2" charset="2"/>
                  <a:buChar char="v"/>
                </a:pPr>
                <a:r>
                  <a:rPr lang="en-US" dirty="0"/>
                  <a:t>Detection Rate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den>
                    </m:f>
                  </m:oMath>
                </a14:m>
                <a:endParaRPr lang="en-US" dirty="0"/>
              </a:p>
              <a:p>
                <a:pPr marL="285750" indent="-285750">
                  <a:buFont typeface="Wingdings" panose="05000000000000000000" pitchFamily="2" charset="2"/>
                  <a:buChar char="v"/>
                </a:pPr>
                <a:r>
                  <a:rPr lang="en-US" dirty="0"/>
                  <a:t>Detection Prevalence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num>
                      <m:den>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den>
                    </m:f>
                  </m:oMath>
                </a14:m>
                <a:endParaRPr lang="en-US" dirty="0"/>
              </a:p>
              <a:p>
                <a:pPr marL="285750" indent="-285750">
                  <a:buFont typeface="Wingdings" panose="05000000000000000000" pitchFamily="2" charset="2"/>
                  <a:buChar char="v"/>
                </a:pPr>
                <a:r>
                  <a:rPr lang="en-US" dirty="0"/>
                  <a:t>Balanced Accuracy=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𝑠𝑒𝑛𝑠𝑖𝑡𝑖𝑣𝑖𝑡𝑦</m:t>
                        </m:r>
                        <m:r>
                          <a:rPr lang="en-US" i="1">
                            <a:latin typeface="Cambria Math" panose="02040503050406030204" pitchFamily="18" charset="0"/>
                          </a:rPr>
                          <m:t>+</m:t>
                        </m:r>
                        <m:r>
                          <a:rPr lang="en-US" i="1">
                            <a:latin typeface="Cambria Math" panose="02040503050406030204" pitchFamily="18" charset="0"/>
                          </a:rPr>
                          <m:t>𝑠𝑝𝑒𝑐𝑖𝑓𝑖𝑐𝑖𝑡𝑦</m:t>
                        </m:r>
                      </m:num>
                      <m:den>
                        <m:r>
                          <a:rPr lang="en-US" i="1">
                            <a:latin typeface="Cambria Math" panose="02040503050406030204" pitchFamily="18" charset="0"/>
                          </a:rPr>
                          <m:t>2</m:t>
                        </m:r>
                      </m:den>
                    </m:f>
                  </m:oMath>
                </a14:m>
                <a:endParaRPr lang="en-US" sz="1400" dirty="0"/>
              </a:p>
              <a:p>
                <a:pPr marL="750094" lvl="1" indent="-171450"/>
                <a:r>
                  <a:rPr lang="en-US" sz="1400" dirty="0"/>
                  <a:t>The average of sensitivity and specificity. Use when they are equally important.</a:t>
                </a:r>
              </a:p>
              <a:p>
                <a:endParaRPr lang="en-US" sz="1625" dirty="0"/>
              </a:p>
              <a:p>
                <a:r>
                  <a:rPr lang="en-US" sz="1625" dirty="0"/>
                  <a:t>Determining False Positive/False Negative depends on what your null hypothesis is, and what event is the positive class. </a:t>
                </a:r>
              </a:p>
              <a:p>
                <a:endParaRPr lang="en-US" sz="1400" dirty="0"/>
              </a:p>
            </p:txBody>
          </p:sp>
        </mc:Choice>
        <mc:Fallback xmlns="">
          <p:sp>
            <p:nvSpPr>
              <p:cNvPr id="5" name="Content Placeholder 4">
                <a:extLst>
                  <a:ext uri="{FF2B5EF4-FFF2-40B4-BE49-F238E27FC236}">
                    <a16:creationId xmlns:a16="http://schemas.microsoft.com/office/drawing/2014/main" id="{3C6DDEDE-61EA-4F8D-8B88-5D738007BBF1}"/>
                  </a:ext>
                </a:extLst>
              </p:cNvPr>
              <p:cNvSpPr>
                <a:spLocks noGrp="1" noRot="1" noChangeAspect="1" noMove="1" noResize="1" noEditPoints="1" noAdjustHandles="1" noChangeArrowheads="1" noChangeShapeType="1" noTextEdit="1"/>
              </p:cNvSpPr>
              <p:nvPr>
                <p:ph sz="half" idx="2"/>
              </p:nvPr>
            </p:nvSpPr>
            <p:spPr>
              <a:xfrm>
                <a:off x="6355080" y="2194560"/>
                <a:ext cx="5501640" cy="4422138"/>
              </a:xfrm>
              <a:blipFill>
                <a:blip r:embed="rId4"/>
                <a:stretch>
                  <a:fillRect l="-551"/>
                </a:stretch>
              </a:blipFill>
            </p:spPr>
            <p:txBody>
              <a:bodyPr/>
              <a:lstStyle/>
              <a:p>
                <a:r>
                  <a:rPr lang="en-US">
                    <a:noFill/>
                  </a:rPr>
                  <a:t> </a:t>
                </a:r>
              </a:p>
            </p:txBody>
          </p:sp>
        </mc:Fallback>
      </mc:AlternateContent>
      <p:graphicFrame>
        <p:nvGraphicFramePr>
          <p:cNvPr id="8" name="Content Placeholder 3">
            <a:extLst>
              <a:ext uri="{FF2B5EF4-FFF2-40B4-BE49-F238E27FC236}">
                <a16:creationId xmlns:a16="http://schemas.microsoft.com/office/drawing/2014/main" id="{7ADB5DEB-D524-41EA-B44E-1EA5F4B09DF3}"/>
              </a:ext>
            </a:extLst>
          </p:cNvPr>
          <p:cNvGraphicFramePr>
            <a:graphicFrameLocks noGrp="1"/>
          </p:cNvGraphicFramePr>
          <p:nvPr>
            <p:ph sz="half" idx="13"/>
            <p:extLst>
              <p:ext uri="{D42A27DB-BD31-4B8C-83A1-F6EECF244321}">
                <p14:modId xmlns:p14="http://schemas.microsoft.com/office/powerpoint/2010/main" val="2390989959"/>
              </p:ext>
            </p:extLst>
          </p:nvPr>
        </p:nvGraphicFramePr>
        <p:xfrm>
          <a:off x="1016001" y="167011"/>
          <a:ext cx="5079999" cy="1899920"/>
        </p:xfrm>
        <a:graphic>
          <a:graphicData uri="http://schemas.openxmlformats.org/drawingml/2006/table">
            <a:tbl>
              <a:tblPr firstRow="1" firstCol="1" bandRow="1">
                <a:tableStyleId>{21E4AEA4-8DFA-4A89-87EB-49C32662AFE0}</a:tableStyleId>
              </a:tblPr>
              <a:tblGrid>
                <a:gridCol w="1693333">
                  <a:extLst>
                    <a:ext uri="{9D8B030D-6E8A-4147-A177-3AD203B41FA5}">
                      <a16:colId xmlns:a16="http://schemas.microsoft.com/office/drawing/2014/main" val="861948099"/>
                    </a:ext>
                  </a:extLst>
                </a:gridCol>
                <a:gridCol w="1693333">
                  <a:extLst>
                    <a:ext uri="{9D8B030D-6E8A-4147-A177-3AD203B41FA5}">
                      <a16:colId xmlns:a16="http://schemas.microsoft.com/office/drawing/2014/main" val="1905775258"/>
                    </a:ext>
                  </a:extLst>
                </a:gridCol>
                <a:gridCol w="1693333">
                  <a:extLst>
                    <a:ext uri="{9D8B030D-6E8A-4147-A177-3AD203B41FA5}">
                      <a16:colId xmlns:a16="http://schemas.microsoft.com/office/drawing/2014/main" val="3721596041"/>
                    </a:ext>
                  </a:extLst>
                </a:gridCol>
              </a:tblGrid>
              <a:tr h="370840">
                <a:tc>
                  <a:txBody>
                    <a:bodyPr/>
                    <a:lstStyle/>
                    <a:p>
                      <a:pPr algn="ctr"/>
                      <a:endParaRPr lang="en-US" sz="1500" dirty="0"/>
                    </a:p>
                  </a:txBody>
                  <a:tcPr marL="58899" marR="58899"/>
                </a:tc>
                <a:tc gridSpan="2">
                  <a:txBody>
                    <a:bodyPr/>
                    <a:lstStyle/>
                    <a:p>
                      <a:pPr algn="ctr"/>
                      <a:r>
                        <a:rPr lang="en-US" sz="1500" dirty="0"/>
                        <a:t>Reference </a:t>
                      </a:r>
                    </a:p>
                  </a:txBody>
                  <a:tcPr marL="58899" marR="58899"/>
                </a:tc>
                <a:tc hMerge="1">
                  <a:txBody>
                    <a:bodyPr/>
                    <a:lstStyle/>
                    <a:p>
                      <a:endParaRPr lang="en-US"/>
                    </a:p>
                  </a:txBody>
                  <a:tcPr/>
                </a:tc>
                <a:extLst>
                  <a:ext uri="{0D108BD9-81ED-4DB2-BD59-A6C34878D82A}">
                    <a16:rowId xmlns:a16="http://schemas.microsoft.com/office/drawing/2014/main" val="3610709761"/>
                  </a:ext>
                </a:extLst>
              </a:tr>
              <a:tr h="370840">
                <a:tc>
                  <a:txBody>
                    <a:bodyPr/>
                    <a:lstStyle/>
                    <a:p>
                      <a:pPr algn="ctr"/>
                      <a:r>
                        <a:rPr lang="en-US" sz="1500" dirty="0"/>
                        <a:t>Predicted</a:t>
                      </a:r>
                    </a:p>
                  </a:txBody>
                  <a:tcPr marL="58899" marR="58899"/>
                </a:tc>
                <a:tc>
                  <a:txBody>
                    <a:bodyPr/>
                    <a:lstStyle/>
                    <a:p>
                      <a:pPr algn="ctr"/>
                      <a:r>
                        <a:rPr lang="en-US" sz="1500" dirty="0"/>
                        <a:t>Event</a:t>
                      </a:r>
                    </a:p>
                  </a:txBody>
                  <a:tcPr marL="58899" marR="58899"/>
                </a:tc>
                <a:tc>
                  <a:txBody>
                    <a:bodyPr/>
                    <a:lstStyle/>
                    <a:p>
                      <a:pPr algn="ctr"/>
                      <a:r>
                        <a:rPr lang="en-US" sz="1500" dirty="0"/>
                        <a:t>No Event</a:t>
                      </a:r>
                    </a:p>
                  </a:txBody>
                  <a:tcPr marL="58899" marR="58899"/>
                </a:tc>
                <a:extLst>
                  <a:ext uri="{0D108BD9-81ED-4DB2-BD59-A6C34878D82A}">
                    <a16:rowId xmlns:a16="http://schemas.microsoft.com/office/drawing/2014/main" val="255756416"/>
                  </a:ext>
                </a:extLst>
              </a:tr>
              <a:tr h="370840">
                <a:tc>
                  <a:txBody>
                    <a:bodyPr/>
                    <a:lstStyle/>
                    <a:p>
                      <a:pPr algn="ctr"/>
                      <a:r>
                        <a:rPr lang="en-US" sz="1500" dirty="0"/>
                        <a:t>Event</a:t>
                      </a:r>
                    </a:p>
                  </a:txBody>
                  <a:tcPr marL="58899" marR="58899"/>
                </a:tc>
                <a:tc>
                  <a:txBody>
                    <a:bodyPr/>
                    <a:lstStyle/>
                    <a:p>
                      <a:pPr algn="ctr"/>
                      <a:r>
                        <a:rPr lang="en-US" sz="1500" dirty="0"/>
                        <a:t>A - </a:t>
                      </a:r>
                      <a:r>
                        <a:rPr lang="en-US" sz="1600" dirty="0"/>
                        <a:t>True Positive</a:t>
                      </a:r>
                      <a:endParaRPr lang="en-US" sz="1500" dirty="0"/>
                    </a:p>
                  </a:txBody>
                  <a:tcPr marL="58899" marR="58899"/>
                </a:tc>
                <a:tc>
                  <a:txBody>
                    <a:bodyPr/>
                    <a:lstStyle/>
                    <a:p>
                      <a:pPr algn="ctr"/>
                      <a:r>
                        <a:rPr lang="en-US" sz="1500" dirty="0"/>
                        <a:t>B – </a:t>
                      </a:r>
                      <a:r>
                        <a:rPr lang="en-US" sz="1600" dirty="0"/>
                        <a:t>False Positive</a:t>
                      </a:r>
                    </a:p>
                    <a:p>
                      <a:pPr marL="0" marR="0" lvl="0" indent="0" algn="ctr" defTabSz="289322" rtl="0" eaLnBrk="1" fontAlgn="auto" latinLnBrk="0" hangingPunct="1">
                        <a:lnSpc>
                          <a:spcPct val="100000"/>
                        </a:lnSpc>
                        <a:spcBef>
                          <a:spcPts val="0"/>
                        </a:spcBef>
                        <a:spcAft>
                          <a:spcPts val="0"/>
                        </a:spcAft>
                        <a:buClrTx/>
                        <a:buSzTx/>
                        <a:buFontTx/>
                        <a:buNone/>
                        <a:tabLst/>
                        <a:defRPr/>
                      </a:pPr>
                      <a:r>
                        <a:rPr lang="en-US" sz="1600" dirty="0"/>
                        <a:t>(Type 1 Error)</a:t>
                      </a:r>
                    </a:p>
                  </a:txBody>
                  <a:tcPr marL="58899" marR="58899"/>
                </a:tc>
                <a:extLst>
                  <a:ext uri="{0D108BD9-81ED-4DB2-BD59-A6C34878D82A}">
                    <a16:rowId xmlns:a16="http://schemas.microsoft.com/office/drawing/2014/main" val="3646064702"/>
                  </a:ext>
                </a:extLst>
              </a:tr>
              <a:tr h="370840">
                <a:tc>
                  <a:txBody>
                    <a:bodyPr/>
                    <a:lstStyle/>
                    <a:p>
                      <a:pPr algn="ctr"/>
                      <a:r>
                        <a:rPr lang="en-US" sz="1500" dirty="0"/>
                        <a:t>No Event</a:t>
                      </a:r>
                    </a:p>
                  </a:txBody>
                  <a:tcPr marL="58899" marR="58899"/>
                </a:tc>
                <a:tc>
                  <a:txBody>
                    <a:bodyPr/>
                    <a:lstStyle/>
                    <a:p>
                      <a:pPr algn="ctr"/>
                      <a:r>
                        <a:rPr lang="en-US" sz="1500" dirty="0"/>
                        <a:t>C - </a:t>
                      </a:r>
                      <a:r>
                        <a:rPr lang="en-US" sz="1600" dirty="0"/>
                        <a:t>False Negative</a:t>
                      </a:r>
                    </a:p>
                    <a:p>
                      <a:pPr marL="0" marR="0" lvl="0" indent="0" algn="ctr" defTabSz="289322" rtl="0" eaLnBrk="1" fontAlgn="auto" latinLnBrk="0" hangingPunct="1">
                        <a:lnSpc>
                          <a:spcPct val="100000"/>
                        </a:lnSpc>
                        <a:spcBef>
                          <a:spcPts val="0"/>
                        </a:spcBef>
                        <a:spcAft>
                          <a:spcPts val="0"/>
                        </a:spcAft>
                        <a:buClrTx/>
                        <a:buSzTx/>
                        <a:buFontTx/>
                        <a:buNone/>
                        <a:tabLst/>
                        <a:defRPr/>
                      </a:pPr>
                      <a:r>
                        <a:rPr lang="en-US" sz="1600" dirty="0"/>
                        <a:t>(Type 2 Error)</a:t>
                      </a:r>
                    </a:p>
                  </a:txBody>
                  <a:tcPr marL="58899" marR="58899"/>
                </a:tc>
                <a:tc>
                  <a:txBody>
                    <a:bodyPr/>
                    <a:lstStyle/>
                    <a:p>
                      <a:pPr algn="ctr"/>
                      <a:r>
                        <a:rPr lang="en-US" sz="1500" dirty="0"/>
                        <a:t>D - </a:t>
                      </a:r>
                      <a:r>
                        <a:rPr lang="en-US" sz="1600" dirty="0"/>
                        <a:t>True Negative</a:t>
                      </a:r>
                      <a:endParaRPr lang="en-US" sz="1500" dirty="0"/>
                    </a:p>
                  </a:txBody>
                  <a:tcPr marL="58899" marR="58899"/>
                </a:tc>
                <a:extLst>
                  <a:ext uri="{0D108BD9-81ED-4DB2-BD59-A6C34878D82A}">
                    <a16:rowId xmlns:a16="http://schemas.microsoft.com/office/drawing/2014/main" val="1225386186"/>
                  </a:ext>
                </a:extLst>
              </a:tr>
            </a:tbl>
          </a:graphicData>
        </a:graphic>
      </p:graphicFrame>
    </p:spTree>
    <p:extLst>
      <p:ext uri="{BB962C8B-B14F-4D97-AF65-F5344CB8AC3E}">
        <p14:creationId xmlns:p14="http://schemas.microsoft.com/office/powerpoint/2010/main" val="212273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1106-6E83-450E-915A-100E5DDFF4E3}"/>
              </a:ext>
            </a:extLst>
          </p:cNvPr>
          <p:cNvSpPr>
            <a:spLocks noGrp="1"/>
          </p:cNvSpPr>
          <p:nvPr>
            <p:ph type="title"/>
          </p:nvPr>
        </p:nvSpPr>
        <p:spPr/>
        <p:txBody>
          <a:bodyPr/>
          <a:lstStyle/>
          <a:p>
            <a:r>
              <a:rPr lang="en-US" dirty="0"/>
              <a:t>A Comparison of Classification Methods</a:t>
            </a:r>
          </a:p>
        </p:txBody>
      </p:sp>
      <p:sp>
        <p:nvSpPr>
          <p:cNvPr id="3" name="Content Placeholder 2">
            <a:extLst>
              <a:ext uri="{FF2B5EF4-FFF2-40B4-BE49-F238E27FC236}">
                <a16:creationId xmlns:a16="http://schemas.microsoft.com/office/drawing/2014/main" id="{700AEAAF-5C8F-4D8E-B036-51071AC7676D}"/>
              </a:ext>
            </a:extLst>
          </p:cNvPr>
          <p:cNvSpPr>
            <a:spLocks noGrp="1"/>
          </p:cNvSpPr>
          <p:nvPr>
            <p:ph idx="1"/>
          </p:nvPr>
        </p:nvSpPr>
        <p:spPr/>
        <p:txBody>
          <a:bodyPr/>
          <a:lstStyle/>
          <a:p>
            <a:r>
              <a:rPr lang="en-US" dirty="0"/>
              <a:t>Logistic regression and LDA are closely related (linear decision boundaries), so one might expect the two approaches to give similar results. --- </a:t>
            </a:r>
            <a:r>
              <a:rPr lang="en-US" i="1" dirty="0"/>
              <a:t>This is often, but not always, the case. </a:t>
            </a:r>
          </a:p>
          <a:p>
            <a:pPr lvl="1"/>
            <a:r>
              <a:rPr lang="en-US" dirty="0"/>
              <a:t>LDA assumes that the observations are drawn from a Normal distribution with a common covariance matrix in each class, and so can provide some improvements over logistic regression when this assumption approximately holds. </a:t>
            </a:r>
          </a:p>
          <a:p>
            <a:pPr lvl="1"/>
            <a:r>
              <a:rPr lang="en-US" dirty="0"/>
              <a:t>Conversely, logistic regression can outperform LDA if these Normal and covariance assumptions are not met.</a:t>
            </a:r>
          </a:p>
          <a:p>
            <a:endParaRPr lang="en-US" dirty="0"/>
          </a:p>
        </p:txBody>
      </p:sp>
    </p:spTree>
    <p:extLst>
      <p:ext uri="{BB962C8B-B14F-4D97-AF65-F5344CB8AC3E}">
        <p14:creationId xmlns:p14="http://schemas.microsoft.com/office/powerpoint/2010/main" val="107145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BA916F-9BCA-4B09-AB9A-8BBAFB5D6FD0}"/>
              </a:ext>
            </a:extLst>
          </p:cNvPr>
          <p:cNvSpPr>
            <a:spLocks noGrp="1"/>
          </p:cNvSpPr>
          <p:nvPr>
            <p:ph type="title"/>
          </p:nvPr>
        </p:nvSpPr>
        <p:spPr/>
        <p:txBody>
          <a:bodyPr/>
          <a:lstStyle/>
          <a:p>
            <a:r>
              <a:rPr lang="en-US"/>
              <a:t>Comparing LDA and QDA</a:t>
            </a:r>
            <a:endParaRPr lang="en-US" dirty="0"/>
          </a:p>
        </p:txBody>
      </p:sp>
      <p:sp>
        <p:nvSpPr>
          <p:cNvPr id="16" name="Content Placeholder 15">
            <a:extLst>
              <a:ext uri="{FF2B5EF4-FFF2-40B4-BE49-F238E27FC236}">
                <a16:creationId xmlns:a16="http://schemas.microsoft.com/office/drawing/2014/main" id="{968850F6-7A7A-4C62-B198-9CA9FDC799C9}"/>
              </a:ext>
            </a:extLst>
          </p:cNvPr>
          <p:cNvSpPr>
            <a:spLocks noGrp="1"/>
          </p:cNvSpPr>
          <p:nvPr>
            <p:ph idx="1"/>
          </p:nvPr>
        </p:nvSpPr>
        <p:spPr>
          <a:xfrm>
            <a:off x="1219200" y="1447800"/>
            <a:ext cx="10363200" cy="4807226"/>
          </a:xfrm>
        </p:spPr>
        <p:txBody>
          <a:bodyPr/>
          <a:lstStyle/>
          <a:p>
            <a:r>
              <a:rPr lang="en-US" sz="1700" dirty="0"/>
              <a:t>LDA and QDA have similarities, and it is important to distinguish between them. </a:t>
            </a:r>
          </a:p>
          <a:p>
            <a:r>
              <a:rPr lang="en-US" sz="1700" dirty="0"/>
              <a:t>The model on the left is both an LDA and QDA with normal Gaussian distribution that have a common correlation of 0.7 between X1 and X2. </a:t>
            </a:r>
          </a:p>
          <a:p>
            <a:pPr lvl="1"/>
            <a:r>
              <a:rPr lang="en-US" sz="1700" dirty="0"/>
              <a:t>As a result, the Bayes decision boundary is linear and is accurately approximated by the LDA decision boundary.</a:t>
            </a:r>
          </a:p>
          <a:p>
            <a:pPr lvl="1"/>
            <a:r>
              <a:rPr lang="en-US" sz="1700" dirty="0"/>
              <a:t>The QDA decision boundary is inferior, because it suffers from higher variance without a corresponding decrease in bias. </a:t>
            </a:r>
          </a:p>
          <a:p>
            <a:pPr lvl="1"/>
            <a:endParaRPr lang="en-US" sz="1700" dirty="0"/>
          </a:p>
          <a:p>
            <a:endParaRPr lang="en-US" sz="1700" dirty="0"/>
          </a:p>
          <a:p>
            <a:endParaRPr lang="en-US" sz="1700" dirty="0"/>
          </a:p>
          <a:p>
            <a:endParaRPr lang="en-US" sz="1700" dirty="0"/>
          </a:p>
          <a:p>
            <a:endParaRPr lang="en-US" sz="1700" dirty="0"/>
          </a:p>
          <a:p>
            <a:r>
              <a:rPr lang="en-US" sz="1700" dirty="0"/>
              <a:t>In contrast, the model on the right displays a situation in which the orange class has a correlation of 0.7 between the variables and the blue class has a correlation of −0.7. </a:t>
            </a:r>
          </a:p>
          <a:p>
            <a:pPr lvl="1"/>
            <a:r>
              <a:rPr lang="en-US" sz="1700" dirty="0"/>
              <a:t>Now the Bayes decision boundary is quadratic, and so QDA more accurately approximates this boundary than does LDA.</a:t>
            </a:r>
          </a:p>
          <a:p>
            <a:endParaRPr lang="en-US" sz="1700" dirty="0"/>
          </a:p>
          <a:p>
            <a:endParaRPr lang="en-US" sz="1700" dirty="0"/>
          </a:p>
        </p:txBody>
      </p:sp>
      <p:pic>
        <p:nvPicPr>
          <p:cNvPr id="22" name="Content Placeholder 6">
            <a:extLst>
              <a:ext uri="{FF2B5EF4-FFF2-40B4-BE49-F238E27FC236}">
                <a16:creationId xmlns:a16="http://schemas.microsoft.com/office/drawing/2014/main" id="{A41E8DD1-EC15-434F-A00D-1A5729B5BFE3}"/>
              </a:ext>
            </a:extLst>
          </p:cNvPr>
          <p:cNvPicPr>
            <a:picLocks noChangeAspect="1"/>
          </p:cNvPicPr>
          <p:nvPr/>
        </p:nvPicPr>
        <p:blipFill>
          <a:blip r:embed="rId2"/>
          <a:stretch>
            <a:fillRect/>
          </a:stretch>
        </p:blipFill>
        <p:spPr bwMode="auto">
          <a:xfrm>
            <a:off x="5002556" y="3301340"/>
            <a:ext cx="3704379" cy="1697698"/>
          </a:xfrm>
          <a:prstGeom prst="rect">
            <a:avLst/>
          </a:prstGeom>
          <a:solidFill>
            <a:srgbClr val="EEEBDE"/>
          </a:solidFill>
          <a:ln w="28575">
            <a:solidFill>
              <a:schemeClr val="accent2">
                <a:lumMod val="60000"/>
                <a:lumOff val="40000"/>
              </a:schemeClr>
            </a:solidFill>
          </a:ln>
        </p:spPr>
      </p:pic>
    </p:spTree>
    <p:extLst>
      <p:ext uri="{BB962C8B-B14F-4D97-AF65-F5344CB8AC3E}">
        <p14:creationId xmlns:p14="http://schemas.microsoft.com/office/powerpoint/2010/main" val="20650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5ED3-F95B-4681-A5BA-D311D17A7D2F}"/>
              </a:ext>
            </a:extLst>
          </p:cNvPr>
          <p:cNvSpPr>
            <a:spLocks noGrp="1"/>
          </p:cNvSpPr>
          <p:nvPr>
            <p:ph type="title"/>
          </p:nvPr>
        </p:nvSpPr>
        <p:spPr/>
        <p:txBody>
          <a:bodyPr/>
          <a:lstStyle/>
          <a:p>
            <a:r>
              <a:rPr lang="en-US" dirty="0"/>
              <a:t>A Comparison of Classification Methods</a:t>
            </a:r>
          </a:p>
        </p:txBody>
      </p:sp>
      <p:sp>
        <p:nvSpPr>
          <p:cNvPr id="3" name="Content Placeholder 2">
            <a:extLst>
              <a:ext uri="{FF2B5EF4-FFF2-40B4-BE49-F238E27FC236}">
                <a16:creationId xmlns:a16="http://schemas.microsoft.com/office/drawing/2014/main" id="{15984338-3652-41B2-962D-046AEAA49E98}"/>
              </a:ext>
            </a:extLst>
          </p:cNvPr>
          <p:cNvSpPr>
            <a:spLocks noGrp="1"/>
          </p:cNvSpPr>
          <p:nvPr>
            <p:ph idx="1"/>
          </p:nvPr>
        </p:nvSpPr>
        <p:spPr/>
        <p:txBody>
          <a:bodyPr/>
          <a:lstStyle/>
          <a:p>
            <a:r>
              <a:rPr lang="en-US" dirty="0"/>
              <a:t>In contrast, KNN is a completely non-parametric approach: no assumptions are made about the shape of the decision boundary. Therefore, we can expect this approach to dominate LDA and logistic regression when the decision boundary is highly non-linear. </a:t>
            </a:r>
          </a:p>
          <a:p>
            <a:pPr lvl="1"/>
            <a:r>
              <a:rPr lang="en-US" dirty="0"/>
              <a:t>KNN does not tell us which predictors are important</a:t>
            </a:r>
          </a:p>
          <a:p>
            <a:pPr lvl="2"/>
            <a:r>
              <a:rPr lang="en-US" dirty="0"/>
              <a:t>We don’t get a table of coefficients with significance measures, for example.</a:t>
            </a:r>
          </a:p>
          <a:p>
            <a:pPr lvl="2"/>
            <a:r>
              <a:rPr lang="en-US" dirty="0"/>
              <a:t>Also, as we observed when discussing KNN, it is very unreliable in high dimensions.</a:t>
            </a:r>
          </a:p>
          <a:p>
            <a:endParaRPr lang="en-US" dirty="0"/>
          </a:p>
        </p:txBody>
      </p:sp>
    </p:spTree>
    <p:extLst>
      <p:ext uri="{BB962C8B-B14F-4D97-AF65-F5344CB8AC3E}">
        <p14:creationId xmlns:p14="http://schemas.microsoft.com/office/powerpoint/2010/main" val="20847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E3BE-5544-401B-AD72-562C51876E2C}"/>
              </a:ext>
            </a:extLst>
          </p:cNvPr>
          <p:cNvSpPr>
            <a:spLocks noGrp="1"/>
          </p:cNvSpPr>
          <p:nvPr>
            <p:ph type="title"/>
          </p:nvPr>
        </p:nvSpPr>
        <p:spPr/>
        <p:txBody>
          <a:bodyPr/>
          <a:lstStyle/>
          <a:p>
            <a:r>
              <a:rPr lang="en-US" dirty="0"/>
              <a:t>QDA vs. KNN</a:t>
            </a:r>
          </a:p>
        </p:txBody>
      </p:sp>
      <p:sp>
        <p:nvSpPr>
          <p:cNvPr id="3" name="Content Placeholder 2">
            <a:extLst>
              <a:ext uri="{FF2B5EF4-FFF2-40B4-BE49-F238E27FC236}">
                <a16:creationId xmlns:a16="http://schemas.microsoft.com/office/drawing/2014/main" id="{EA5FC1E3-27E8-442E-BA17-A5B65DD23F63}"/>
              </a:ext>
            </a:extLst>
          </p:cNvPr>
          <p:cNvSpPr>
            <a:spLocks noGrp="1"/>
          </p:cNvSpPr>
          <p:nvPr>
            <p:ph idx="1"/>
          </p:nvPr>
        </p:nvSpPr>
        <p:spPr/>
        <p:txBody>
          <a:bodyPr/>
          <a:lstStyle/>
          <a:p>
            <a:r>
              <a:rPr lang="en-US" dirty="0"/>
              <a:t>QDA serves as a compromise between the non-parametric KNN method and the linear LDA and logistic regression approaches. </a:t>
            </a:r>
          </a:p>
          <a:p>
            <a:r>
              <a:rPr lang="en-US" dirty="0"/>
              <a:t>Since QDA assumes a quadratic decision boundary, it can accurately model a wider range of problems than can the linear methods. </a:t>
            </a:r>
          </a:p>
          <a:p>
            <a:r>
              <a:rPr lang="en-US" dirty="0"/>
              <a:t>Though not as flexible as KNN, QDA can perform better in the presence of a limited number of training observations because it does make some assumptions about the form of the decision boundary.</a:t>
            </a:r>
          </a:p>
          <a:p>
            <a:endParaRPr lang="en-US" dirty="0"/>
          </a:p>
        </p:txBody>
      </p:sp>
    </p:spTree>
    <p:extLst>
      <p:ext uri="{BB962C8B-B14F-4D97-AF65-F5344CB8AC3E}">
        <p14:creationId xmlns:p14="http://schemas.microsoft.com/office/powerpoint/2010/main" val="156539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85A4-A805-44DA-AF8F-E9C20D0D768B}"/>
              </a:ext>
            </a:extLst>
          </p:cNvPr>
          <p:cNvSpPr>
            <a:spLocks noGrp="1"/>
          </p:cNvSpPr>
          <p:nvPr>
            <p:ph type="title"/>
          </p:nvPr>
        </p:nvSpPr>
        <p:spPr/>
        <p:txBody>
          <a:bodyPr/>
          <a:lstStyle/>
          <a:p>
            <a:r>
              <a:rPr lang="en-US" dirty="0"/>
              <a:t>Scenario Examples</a:t>
            </a:r>
          </a:p>
        </p:txBody>
      </p:sp>
      <p:sp>
        <p:nvSpPr>
          <p:cNvPr id="3" name="Content Placeholder 2">
            <a:extLst>
              <a:ext uri="{FF2B5EF4-FFF2-40B4-BE49-F238E27FC236}">
                <a16:creationId xmlns:a16="http://schemas.microsoft.com/office/drawing/2014/main" id="{63020528-7DED-4C35-9537-8E6E94FA19F6}"/>
              </a:ext>
            </a:extLst>
          </p:cNvPr>
          <p:cNvSpPr>
            <a:spLocks noGrp="1"/>
          </p:cNvSpPr>
          <p:nvPr>
            <p:ph idx="1"/>
          </p:nvPr>
        </p:nvSpPr>
        <p:spPr/>
        <p:txBody>
          <a:bodyPr/>
          <a:lstStyle/>
          <a:p>
            <a:r>
              <a:rPr lang="en-US" dirty="0"/>
              <a:t>To illustrate the relative performance of these four classification approaches, consider data from six different scenarios: </a:t>
            </a:r>
          </a:p>
          <a:p>
            <a:pPr lvl="1"/>
            <a:r>
              <a:rPr lang="en-US" dirty="0"/>
              <a:t>In three of the scenarios, the Bayes decision boundary is linear, and in the remaining three scenarios it is non-linear. </a:t>
            </a:r>
          </a:p>
          <a:p>
            <a:pPr lvl="1"/>
            <a:r>
              <a:rPr lang="en-US" dirty="0"/>
              <a:t>For each scenario, 100 random training data sets were produced. On each of these training sets, each method was fit to the data and the resulting test error rates were computed on a large test set.</a:t>
            </a:r>
          </a:p>
          <a:p>
            <a:pPr lvl="1"/>
            <a:r>
              <a:rPr lang="en-US" dirty="0"/>
              <a:t>The KNN method requires selection of </a:t>
            </a:r>
            <a:r>
              <a:rPr lang="en-US" i="1" dirty="0"/>
              <a:t>K</a:t>
            </a:r>
            <a:r>
              <a:rPr lang="en-US" dirty="0"/>
              <a:t>, the number of neighbors. We consider KNN with two values of </a:t>
            </a:r>
            <a:r>
              <a:rPr lang="en-US" i="1" dirty="0"/>
              <a:t>K</a:t>
            </a:r>
            <a:r>
              <a:rPr lang="en-US" dirty="0"/>
              <a:t>: </a:t>
            </a:r>
            <a:r>
              <a:rPr lang="en-US" i="1" dirty="0"/>
              <a:t>K </a:t>
            </a:r>
            <a:r>
              <a:rPr lang="en-US" dirty="0"/>
              <a:t>= 1, and a value of </a:t>
            </a:r>
            <a:r>
              <a:rPr lang="en-US" i="1" dirty="0"/>
              <a:t>K </a:t>
            </a:r>
            <a:r>
              <a:rPr lang="en-US" dirty="0"/>
              <a:t>that was chosen automatically using an approach called </a:t>
            </a:r>
            <a:r>
              <a:rPr lang="en-US" i="1" dirty="0"/>
              <a:t>cross-validation </a:t>
            </a:r>
            <a:r>
              <a:rPr lang="en-US" dirty="0"/>
              <a:t>(we will discuss this technique as our next major topic).</a:t>
            </a:r>
          </a:p>
          <a:p>
            <a:r>
              <a:rPr lang="en-US" dirty="0"/>
              <a:t>In each of the six scenarios, there were </a:t>
            </a:r>
            <a:r>
              <a:rPr lang="en-US" i="1" dirty="0"/>
              <a:t>p </a:t>
            </a:r>
            <a:r>
              <a:rPr lang="en-US" dirty="0"/>
              <a:t>= 2 predictors.</a:t>
            </a:r>
          </a:p>
          <a:p>
            <a:endParaRPr lang="en-US" dirty="0"/>
          </a:p>
        </p:txBody>
      </p:sp>
    </p:spTree>
    <p:extLst>
      <p:ext uri="{BB962C8B-B14F-4D97-AF65-F5344CB8AC3E}">
        <p14:creationId xmlns:p14="http://schemas.microsoft.com/office/powerpoint/2010/main" val="3720389045"/>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PotentialProblems</Template>
  <TotalTime>1286</TotalTime>
  <Words>1394</Words>
  <Application>Microsoft Office PowerPoint</Application>
  <PresentationFormat>Widescreen</PresentationFormat>
  <Paragraphs>111</Paragraphs>
  <Slides>16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Confusion Matrix and Comparing Classification Methods</vt:lpstr>
      <vt:lpstr>Take note where your predictions are depends on your order. </vt:lpstr>
      <vt:lpstr>Table Compared to Confusion Matrix</vt:lpstr>
      <vt:lpstr>Confusion Matrix</vt:lpstr>
      <vt:lpstr>A Comparison of Classification Methods</vt:lpstr>
      <vt:lpstr>Comparing LDA and QDA</vt:lpstr>
      <vt:lpstr>A Comparison of Classification Methods</vt:lpstr>
      <vt:lpstr>QDA vs. KNN</vt:lpstr>
      <vt:lpstr>Scenario Examples</vt:lpstr>
      <vt:lpstr>Scenario 1</vt:lpstr>
      <vt:lpstr>Scenario 2</vt:lpstr>
      <vt:lpstr>Scenario 3</vt:lpstr>
      <vt:lpstr>Scenario 4</vt:lpstr>
      <vt:lpstr>Scenario 5</vt:lpstr>
      <vt:lpstr>Scenario 6</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K-Nearest Neighbors</dc:title>
  <dc:creator>Pamela Galluch</dc:creator>
  <cp:lastModifiedBy>Ding, Mengting</cp:lastModifiedBy>
  <cp:revision>42</cp:revision>
  <dcterms:created xsi:type="dcterms:W3CDTF">2020-11-08T20:00:27Z</dcterms:created>
  <dcterms:modified xsi:type="dcterms:W3CDTF">2021-11-18T20:13:59Z</dcterms:modified>
</cp:coreProperties>
</file>