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257" r:id="rId4"/>
    <p:sldId id="258" r:id="rId5"/>
    <p:sldId id="266" r:id="rId6"/>
    <p:sldId id="278" r:id="rId7"/>
    <p:sldId id="265" r:id="rId8"/>
    <p:sldId id="267" r:id="rId9"/>
    <p:sldId id="259" r:id="rId10"/>
    <p:sldId id="269" r:id="rId11"/>
    <p:sldId id="268" r:id="rId12"/>
    <p:sldId id="270" r:id="rId13"/>
    <p:sldId id="271" r:id="rId14"/>
    <p:sldId id="272" r:id="rId15"/>
    <p:sldId id="261" r:id="rId16"/>
    <p:sldId id="273" r:id="rId17"/>
    <p:sldId id="274"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8" autoAdjust="0"/>
    <p:restoredTop sz="83825" autoAdjust="0"/>
  </p:normalViewPr>
  <p:slideViewPr>
    <p:cSldViewPr snapToGrid="0">
      <p:cViewPr varScale="1">
        <p:scale>
          <a:sx n="83" d="100"/>
          <a:sy n="83"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3E068-1E78-4A84-B856-52E42A8A45E3}"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78B7E-2A57-4833-9F72-B4316EC8FD9E}" type="slidenum">
              <a:rPr lang="en-US" smtClean="0"/>
              <a:t>‹#›</a:t>
            </a:fld>
            <a:endParaRPr lang="en-US"/>
          </a:p>
        </p:txBody>
      </p:sp>
    </p:spTree>
    <p:extLst>
      <p:ext uri="{BB962C8B-B14F-4D97-AF65-F5344CB8AC3E}">
        <p14:creationId xmlns:p14="http://schemas.microsoft.com/office/powerpoint/2010/main" val="427953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RMSE &amp; MSE: sensitive towards far off outliers</a:t>
            </a:r>
          </a:p>
          <a:p>
            <a:r>
              <a:rPr lang="en-US" dirty="0"/>
              <a:t>MAPE vs MAD: a little less sensitive to outliers</a:t>
            </a:r>
          </a:p>
          <a:p>
            <a:endParaRPr lang="en-US" dirty="0"/>
          </a:p>
        </p:txBody>
      </p:sp>
      <p:sp>
        <p:nvSpPr>
          <p:cNvPr id="4" name="Slide Number Placeholder 3"/>
          <p:cNvSpPr>
            <a:spLocks noGrp="1"/>
          </p:cNvSpPr>
          <p:nvPr>
            <p:ph type="sldNum" sz="quarter" idx="5"/>
          </p:nvPr>
        </p:nvSpPr>
        <p:spPr/>
        <p:txBody>
          <a:bodyPr/>
          <a:lstStyle/>
          <a:p>
            <a:fld id="{B0578B7E-2A57-4833-9F72-B4316EC8FD9E}" type="slidenum">
              <a:rPr lang="en-US" smtClean="0"/>
              <a:t>2</a:t>
            </a:fld>
            <a:endParaRPr lang="en-US"/>
          </a:p>
        </p:txBody>
      </p:sp>
    </p:spTree>
    <p:extLst>
      <p:ext uri="{BB962C8B-B14F-4D97-AF65-F5344CB8AC3E}">
        <p14:creationId xmlns:p14="http://schemas.microsoft.com/office/powerpoint/2010/main" val="221221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78B7E-2A57-4833-9F72-B4316EC8FD9E}" type="slidenum">
              <a:rPr lang="en-US" smtClean="0"/>
              <a:t>15</a:t>
            </a:fld>
            <a:endParaRPr lang="en-US"/>
          </a:p>
        </p:txBody>
      </p:sp>
    </p:spTree>
    <p:extLst>
      <p:ext uri="{BB962C8B-B14F-4D97-AF65-F5344CB8AC3E}">
        <p14:creationId xmlns:p14="http://schemas.microsoft.com/office/powerpoint/2010/main" val="47760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 10 </a:t>
            </a:r>
            <a:r>
              <a:rPr lang="en-US" dirty="0">
                <a:sym typeface="Wingdings" panose="05000000000000000000" pitchFamily="2" charset="2"/>
              </a:rPr>
              <a:t> k=10</a:t>
            </a:r>
          </a:p>
          <a:p>
            <a:endParaRPr lang="en-US" dirty="0"/>
          </a:p>
        </p:txBody>
      </p:sp>
      <p:sp>
        <p:nvSpPr>
          <p:cNvPr id="4" name="Slide Number Placeholder 3"/>
          <p:cNvSpPr>
            <a:spLocks noGrp="1"/>
          </p:cNvSpPr>
          <p:nvPr>
            <p:ph type="sldNum" sz="quarter" idx="5"/>
          </p:nvPr>
        </p:nvSpPr>
        <p:spPr/>
        <p:txBody>
          <a:bodyPr/>
          <a:lstStyle/>
          <a:p>
            <a:fld id="{B0578B7E-2A57-4833-9F72-B4316EC8FD9E}" type="slidenum">
              <a:rPr lang="en-US" smtClean="0"/>
              <a:t>16</a:t>
            </a:fld>
            <a:endParaRPr lang="en-US"/>
          </a:p>
        </p:txBody>
      </p:sp>
    </p:spTree>
    <p:extLst>
      <p:ext uri="{BB962C8B-B14F-4D97-AF65-F5344CB8AC3E}">
        <p14:creationId xmlns:p14="http://schemas.microsoft.com/office/powerpoint/2010/main" val="358227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0578B7E-2A57-4833-9F72-B4316EC8FD9E}" type="slidenum">
              <a:rPr lang="en-US" smtClean="0"/>
              <a:t>17</a:t>
            </a:fld>
            <a:endParaRPr lang="en-US"/>
          </a:p>
        </p:txBody>
      </p:sp>
    </p:spTree>
    <p:extLst>
      <p:ext uri="{BB962C8B-B14F-4D97-AF65-F5344CB8AC3E}">
        <p14:creationId xmlns:p14="http://schemas.microsoft.com/office/powerpoint/2010/main" val="296116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D8CD5F9F-977C-46D4-B28D-35109DDED12A}" type="slidenum">
              <a:rPr lang="en-US" smtClean="0"/>
              <a:t>‹#›</a:t>
            </a:fld>
            <a:endParaRPr lang="en-US"/>
          </a:p>
        </p:txBody>
      </p:sp>
    </p:spTree>
    <p:extLst>
      <p:ext uri="{BB962C8B-B14F-4D97-AF65-F5344CB8AC3E}">
        <p14:creationId xmlns:p14="http://schemas.microsoft.com/office/powerpoint/2010/main" val="14415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68696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57253718"/>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227223"/>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4AF9169F-897E-4D80-B705-6D6E1FC33DD3}" type="datetimeFigureOut">
              <a:rPr lang="en-US" smtClean="0"/>
              <a:t>11/30/2021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D8CD5F9F-977C-46D4-B28D-35109DDED12A}"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84050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110945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414466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393077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32287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54727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074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301131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188111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D8CD5F9F-977C-46D4-B28D-35109DDED12A}"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422984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1FCD-4D1A-4DA0-8CB4-7133C2A5A2F7}"/>
              </a:ext>
            </a:extLst>
          </p:cNvPr>
          <p:cNvSpPr>
            <a:spLocks noGrp="1"/>
          </p:cNvSpPr>
          <p:nvPr>
            <p:ph type="ctrTitle"/>
          </p:nvPr>
        </p:nvSpPr>
        <p:spPr/>
        <p:txBody>
          <a:bodyPr/>
          <a:lstStyle/>
          <a:p>
            <a:r>
              <a:rPr lang="en-US" dirty="0"/>
              <a:t>Resampling Methods</a:t>
            </a:r>
          </a:p>
        </p:txBody>
      </p:sp>
      <p:sp>
        <p:nvSpPr>
          <p:cNvPr id="3" name="Subtitle 2">
            <a:extLst>
              <a:ext uri="{FF2B5EF4-FFF2-40B4-BE49-F238E27FC236}">
                <a16:creationId xmlns:a16="http://schemas.microsoft.com/office/drawing/2014/main" id="{3309E1B9-B652-4685-AB1F-4265D78CEB93}"/>
              </a:ext>
            </a:extLst>
          </p:cNvPr>
          <p:cNvSpPr>
            <a:spLocks noGrp="1"/>
          </p:cNvSpPr>
          <p:nvPr>
            <p:ph type="subTitle" idx="1"/>
          </p:nvPr>
        </p:nvSpPr>
        <p:spPr/>
        <p:txBody>
          <a:bodyPr/>
          <a:lstStyle/>
          <a:p>
            <a:r>
              <a:rPr lang="en-US" dirty="0"/>
              <a:t> </a:t>
            </a:r>
            <a:r>
              <a:rPr lang="en-US" i="1" dirty="0"/>
              <a:t>Resampling methods </a:t>
            </a:r>
            <a:r>
              <a:rPr lang="en-US" dirty="0"/>
              <a:t>are an indispensable tool in modern statistics. They</a:t>
            </a:r>
          </a:p>
          <a:p>
            <a:r>
              <a:rPr lang="en-US" dirty="0"/>
              <a:t>involve repeatedly drawing samples from a training set and refitting a model</a:t>
            </a:r>
          </a:p>
          <a:p>
            <a:r>
              <a:rPr lang="en-US" dirty="0"/>
              <a:t>of interest on each sample in order to obtain additional information about</a:t>
            </a:r>
          </a:p>
          <a:p>
            <a:r>
              <a:rPr lang="en-US" dirty="0"/>
              <a:t>the fitted model.</a:t>
            </a:r>
          </a:p>
        </p:txBody>
      </p:sp>
    </p:spTree>
    <p:extLst>
      <p:ext uri="{BB962C8B-B14F-4D97-AF65-F5344CB8AC3E}">
        <p14:creationId xmlns:p14="http://schemas.microsoft.com/office/powerpoint/2010/main" val="105009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80C6-C54B-49A3-9B3C-BCFF2BC28497}"/>
              </a:ext>
            </a:extLst>
          </p:cNvPr>
          <p:cNvSpPr>
            <a:spLocks noGrp="1"/>
          </p:cNvSpPr>
          <p:nvPr>
            <p:ph type="title"/>
          </p:nvPr>
        </p:nvSpPr>
        <p:spPr/>
        <p:txBody>
          <a:bodyPr/>
          <a:lstStyle/>
          <a:p>
            <a:r>
              <a:rPr lang="en-US" dirty="0"/>
              <a:t>Error Metric for LOOCV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B0F1B-8660-4BCC-815F-943172761DD6}"/>
                  </a:ext>
                </a:extLst>
              </p:cNvPr>
              <p:cNvSpPr>
                <a:spLocks noGrp="1"/>
              </p:cNvSpPr>
              <p:nvPr>
                <p:ph idx="1"/>
              </p:nvPr>
            </p:nvSpPr>
            <p:spPr/>
            <p:txBody>
              <a:bodyPr/>
              <a:lstStyle/>
              <a:p>
                <a:r>
                  <a:rPr lang="en-US" dirty="0"/>
                  <a:t>But even though </a:t>
                </a:r>
                <a14:m>
                  <m:oMath xmlns:m="http://schemas.openxmlformats.org/officeDocument/2006/math">
                    <m:sSub>
                      <m:sSubPr>
                        <m:ctrlPr>
                          <a:rPr lang="en-US" i="1" smtClean="0">
                            <a:latin typeface="Cambria Math" panose="02040503050406030204" pitchFamily="18" charset="0"/>
                          </a:rPr>
                        </m:ctrlPr>
                      </m:sSubPr>
                      <m:e>
                        <m:r>
                          <m:rPr>
                            <m:nor/>
                          </m:rPr>
                          <a:rPr lang="en-US" dirty="0"/>
                          <m:t>MSE</m:t>
                        </m:r>
                      </m:e>
                      <m:sub>
                        <m:r>
                          <a:rPr lang="en-US" b="0" i="1" smtClean="0">
                            <a:latin typeface="Cambria Math" panose="02040503050406030204" pitchFamily="18" charset="0"/>
                          </a:rPr>
                          <m:t>1</m:t>
                        </m:r>
                      </m:sub>
                    </m:sSub>
                  </m:oMath>
                </a14:m>
                <a:r>
                  <a:rPr lang="en-US" dirty="0"/>
                  <a:t>is unbiased for the test error, it is a poor estimate because it is highly variable (since it is based upon leaving out a single observation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oMath>
                </a14:m>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oMath>
                </a14:m>
                <a:r>
                  <a:rPr lang="en-US" dirty="0"/>
                  <a:t>))</a:t>
                </a:r>
              </a:p>
              <a:p>
                <a:r>
                  <a:rPr lang="en-US" dirty="0"/>
                  <a:t>We can repeat the procedure by selecting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oMath>
                </a14:m>
                <a:r>
                  <a:rPr lang="en-US" dirty="0"/>
                  <a:t> </a:t>
                </a:r>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2</m:t>
                        </m:r>
                      </m:sub>
                    </m:sSub>
                  </m:oMath>
                </a14:m>
                <a:r>
                  <a:rPr lang="en-US" dirty="0"/>
                  <a:t>)</a:t>
                </a:r>
                <a:r>
                  <a:rPr lang="en-US" i="1" dirty="0"/>
                  <a:t> </a:t>
                </a:r>
                <a:r>
                  <a:rPr lang="en-US" dirty="0"/>
                  <a:t>for the validation data, training the statistical learning procedure on the </a:t>
                </a:r>
                <a:r>
                  <a:rPr lang="en-US" i="1" dirty="0"/>
                  <a:t>n − </a:t>
                </a:r>
                <a:r>
                  <a:rPr lang="en-US" dirty="0"/>
                  <a:t>1 observations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oMath>
                </a14:m>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oMath>
                </a14:m>
                <a:r>
                  <a:rPr lang="en-US" dirty="0"/>
                  <a:t>)</a:t>
                </a:r>
                <a:r>
                  <a:rPr lang="en-US" i="1" dirty="0"/>
                  <a:t>,</a:t>
                </a:r>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3</m:t>
                        </m:r>
                      </m:sub>
                    </m:sSub>
                  </m:oMath>
                </a14:m>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b="0" i="1" dirty="0" smtClean="0">
                            <a:latin typeface="Cambria Math" panose="02040503050406030204" pitchFamily="18" charset="0"/>
                          </a:rPr>
                          <m:t>3</m:t>
                        </m:r>
                      </m:sub>
                    </m:sSub>
                  </m:oMath>
                </a14:m>
                <a:r>
                  <a:rPr lang="en-US" dirty="0"/>
                  <a:t>)</a:t>
                </a:r>
                <a:r>
                  <a:rPr lang="en-US" i="1" dirty="0"/>
                  <a:t>. . . , </a:t>
                </a:r>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𝑛</m:t>
                        </m:r>
                      </m:sub>
                    </m:sSub>
                  </m:oMath>
                </a14:m>
                <a:r>
                  <a:rPr lang="en-US" dirty="0"/>
                  <a:t> </a:t>
                </a:r>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b="0" i="1" dirty="0" smtClean="0">
                            <a:latin typeface="Cambria Math" panose="02040503050406030204" pitchFamily="18" charset="0"/>
                          </a:rPr>
                          <m:t>𝑛</m:t>
                        </m:r>
                      </m:sub>
                    </m:sSub>
                  </m:oMath>
                </a14:m>
                <a:r>
                  <a:rPr lang="en-US" dirty="0"/>
                  <a:t>)}, and computing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b="0" i="1" dirty="0" smtClean="0">
                            <a:latin typeface="Cambria Math" panose="02040503050406030204" pitchFamily="18" charset="0"/>
                          </a:rPr>
                          <m:t>2</m:t>
                        </m:r>
                      </m:sub>
                    </m:sSub>
                    <m:r>
                      <a:rPr lang="en-US" i="1">
                        <a:latin typeface="Cambria Math" panose="02040503050406030204" pitchFamily="18" charset="0"/>
                      </a:rPr>
                      <m:t> </m:t>
                    </m:r>
                  </m:oMath>
                </a14:m>
                <a:r>
                  <a:rPr lang="en-US" dirty="0"/>
                  <a:t>=</a:t>
                </a:r>
                <a:r>
                  <a:rPr lang="en-US" sz="2000" dirty="0"/>
                  <a:t> </a:t>
                </a:r>
                <a14:m>
                  <m:oMath xmlns:m="http://schemas.openxmlformats.org/officeDocument/2006/math">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𝑦</m:t>
                                </m:r>
                              </m:e>
                              <m:sub>
                                <m:r>
                                  <a:rPr lang="en-US" sz="2000" i="1">
                                    <a:latin typeface="Cambria Math" panose="02040503050406030204" pitchFamily="18" charset="0"/>
                                  </a:rPr>
                                  <m:t>2</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a:latin typeface="Cambria Math" panose="02040503050406030204" pitchFamily="18" charset="0"/>
                                      </a:rPr>
                                      <m:t>𝑦</m:t>
                                    </m:r>
                                  </m:e>
                                </m:acc>
                              </m:e>
                              <m:sub>
                                <m:r>
                                  <a:rPr lang="en-US" sz="2000" i="1">
                                    <a:latin typeface="Cambria Math" panose="02040503050406030204" pitchFamily="18" charset="0"/>
                                  </a:rPr>
                                  <m:t>2</m:t>
                                </m:r>
                              </m:sub>
                            </m:sSub>
                          </m:e>
                        </m:d>
                      </m:e>
                      <m:sup>
                        <m:r>
                          <a:rPr lang="en-US" sz="2000">
                            <a:latin typeface="Cambria Math" panose="02040503050406030204" pitchFamily="18" charset="0"/>
                          </a:rPr>
                          <m:t>2</m:t>
                        </m:r>
                      </m:sup>
                    </m:sSup>
                  </m:oMath>
                </a14:m>
                <a:r>
                  <a:rPr lang="en-US" dirty="0"/>
                  <a:t> </a:t>
                </a:r>
              </a:p>
              <a:p>
                <a:r>
                  <a:rPr lang="en-US" dirty="0"/>
                  <a:t>Repeating this approach </a:t>
                </a:r>
                <a:r>
                  <a:rPr lang="en-US" i="1" dirty="0"/>
                  <a:t>n </a:t>
                </a:r>
                <a:r>
                  <a:rPr lang="en-US" dirty="0"/>
                  <a:t>times produces </a:t>
                </a:r>
                <a:r>
                  <a:rPr lang="en-US" i="1" dirty="0"/>
                  <a:t>n </a:t>
                </a:r>
                <a:r>
                  <a:rPr lang="en-US" dirty="0"/>
                  <a:t>estimates of the test MSE: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i="1">
                            <a:latin typeface="Cambria Math" panose="02040503050406030204" pitchFamily="18" charset="0"/>
                          </a:rPr>
                          <m:t>1</m:t>
                        </m:r>
                      </m:sub>
                    </m:sSub>
                  </m:oMath>
                </a14:m>
                <a:r>
                  <a:rPr lang="en-US" i="1" dirty="0"/>
                  <a:t>, . . . , </a:t>
                </a:r>
                <a14:m>
                  <m:oMath xmlns:m="http://schemas.openxmlformats.org/officeDocument/2006/math">
                    <m:sSub>
                      <m:sSubPr>
                        <m:ctrlPr>
                          <a:rPr lang="en-US" i="1">
                            <a:latin typeface="Cambria Math" panose="02040503050406030204" pitchFamily="18" charset="0"/>
                          </a:rPr>
                        </m:ctrlPr>
                      </m:sSubPr>
                      <m:e>
                        <m:r>
                          <m:rPr>
                            <m:nor/>
                          </m:rPr>
                          <a:rPr lang="en-US" dirty="0"/>
                          <m:t>MSE</m:t>
                        </m:r>
                      </m:e>
                      <m:sub>
                        <m:r>
                          <a:rPr lang="en-US" b="0" i="1" dirty="0" smtClean="0">
                            <a:latin typeface="Cambria Math" panose="02040503050406030204" pitchFamily="18" charset="0"/>
                          </a:rPr>
                          <m:t>𝑛</m:t>
                        </m:r>
                      </m:sub>
                    </m:sSub>
                  </m:oMath>
                </a14:m>
                <a:r>
                  <a:rPr lang="en-US" dirty="0"/>
                  <a:t>.</a:t>
                </a:r>
              </a:p>
              <a:p>
                <a:r>
                  <a:rPr lang="en-US" dirty="0"/>
                  <a:t>The LOOCV estimate for the test MSE is then the average of these </a:t>
                </a:r>
                <a:r>
                  <a:rPr lang="en-US" i="1" dirty="0"/>
                  <a:t>n </a:t>
                </a:r>
                <a:r>
                  <a:rPr lang="en-US" dirty="0"/>
                  <a:t>test error estimates:</a:t>
                </a:r>
              </a:p>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𝐶𝑉</m:t>
                        </m:r>
                      </m:e>
                      <m:sub>
                        <m:r>
                          <a:rPr lang="en-US" b="0" i="1" smtClean="0">
                            <a:latin typeface="Cambria Math" panose="02040503050406030204" pitchFamily="18" charset="0"/>
                          </a:rPr>
                          <m:t>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𝑀𝑆𝐸</m:t>
                            </m:r>
                          </m:e>
                          <m:sub>
                            <m:r>
                              <a:rPr lang="en-US" b="0" i="1" smtClean="0">
                                <a:latin typeface="Cambria Math" panose="02040503050406030204" pitchFamily="18" charset="0"/>
                              </a:rPr>
                              <m:t>1</m:t>
                            </m:r>
                          </m:sub>
                        </m:sSub>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66B0F1B-8660-4BCC-815F-943172761DD6}"/>
                  </a:ext>
                </a:extLst>
              </p:cNvPr>
              <p:cNvSpPr>
                <a:spLocks noGrp="1" noRot="1" noChangeAspect="1" noMove="1" noResize="1" noEditPoints="1" noAdjustHandles="1" noChangeArrowheads="1" noChangeShapeType="1" noTextEdit="1"/>
              </p:cNvSpPr>
              <p:nvPr>
                <p:ph idx="1"/>
              </p:nvPr>
            </p:nvSpPr>
            <p:spPr>
              <a:blipFill>
                <a:blip r:embed="rId2"/>
                <a:stretch>
                  <a:fillRect l="-411" t="-518" r="-645"/>
                </a:stretch>
              </a:blipFill>
            </p:spPr>
            <p:txBody>
              <a:bodyPr/>
              <a:lstStyle/>
              <a:p>
                <a:r>
                  <a:rPr lang="en-US">
                    <a:noFill/>
                  </a:rPr>
                  <a:t> </a:t>
                </a:r>
              </a:p>
            </p:txBody>
          </p:sp>
        </mc:Fallback>
      </mc:AlternateContent>
    </p:spTree>
    <p:extLst>
      <p:ext uri="{BB962C8B-B14F-4D97-AF65-F5344CB8AC3E}">
        <p14:creationId xmlns:p14="http://schemas.microsoft.com/office/powerpoint/2010/main" val="39462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D2D2-AF7D-43D2-A128-E7D56E405309}"/>
              </a:ext>
            </a:extLst>
          </p:cNvPr>
          <p:cNvSpPr>
            <a:spLocks noGrp="1"/>
          </p:cNvSpPr>
          <p:nvPr>
            <p:ph type="title"/>
          </p:nvPr>
        </p:nvSpPr>
        <p:spPr/>
        <p:txBody>
          <a:bodyPr/>
          <a:lstStyle/>
          <a:p>
            <a:r>
              <a:rPr lang="en-US" dirty="0"/>
              <a:t>Leave One Out Cross Validation (LOOCV)</a:t>
            </a:r>
          </a:p>
        </p:txBody>
      </p:sp>
      <p:sp>
        <p:nvSpPr>
          <p:cNvPr id="3" name="Content Placeholder 2">
            <a:extLst>
              <a:ext uri="{FF2B5EF4-FFF2-40B4-BE49-F238E27FC236}">
                <a16:creationId xmlns:a16="http://schemas.microsoft.com/office/drawing/2014/main" id="{A887F780-084A-4643-BA0E-DA34BFED31D4}"/>
              </a:ext>
            </a:extLst>
          </p:cNvPr>
          <p:cNvSpPr>
            <a:spLocks noGrp="1"/>
          </p:cNvSpPr>
          <p:nvPr>
            <p:ph idx="1"/>
          </p:nvPr>
        </p:nvSpPr>
        <p:spPr/>
        <p:txBody>
          <a:bodyPr/>
          <a:lstStyle/>
          <a:p>
            <a:pPr marL="457200" indent="-457200">
              <a:buFont typeface="+mj-lt"/>
              <a:buAutoNum type="arabicPeriod"/>
            </a:pPr>
            <a:r>
              <a:rPr lang="en-US" dirty="0"/>
              <a:t>Leave out one data point and build the model on the rest of the data set, </a:t>
            </a:r>
          </a:p>
          <a:p>
            <a:pPr marL="457200" indent="-457200">
              <a:buFont typeface="+mj-lt"/>
              <a:buAutoNum type="arabicPeriod"/>
            </a:pPr>
            <a:r>
              <a:rPr lang="en-US" dirty="0"/>
              <a:t>Test the model against the data point that is left out at step 1 and record the test error associated with the prediction, </a:t>
            </a:r>
          </a:p>
          <a:p>
            <a:pPr marL="457200" indent="-457200">
              <a:buFont typeface="+mj-lt"/>
              <a:buAutoNum type="arabicPeriod"/>
            </a:pPr>
            <a:r>
              <a:rPr lang="en-US" dirty="0"/>
              <a:t>Repeat the process for all data points, and </a:t>
            </a:r>
          </a:p>
          <a:p>
            <a:pPr marL="457200" indent="-457200">
              <a:buFont typeface="+mj-lt"/>
              <a:buAutoNum type="arabicPeriod"/>
            </a:pPr>
            <a:r>
              <a:rPr lang="en-US" dirty="0"/>
              <a:t>Compute the overall prediction error by taking the average of all these test error estimates recorded at step 2.</a:t>
            </a:r>
          </a:p>
          <a:p>
            <a:pPr marL="457200" indent="-457200">
              <a:buFont typeface="+mj-lt"/>
              <a:buAutoNum type="arabicPeriod"/>
            </a:pPr>
            <a:endParaRPr lang="en-US" dirty="0"/>
          </a:p>
          <a:p>
            <a:pPr marL="457200" indent="-457200">
              <a:buFont typeface="+mj-lt"/>
              <a:buAutoNum type="arabicPeriod"/>
            </a:pPr>
            <a:endParaRPr lang="en-US" dirty="0"/>
          </a:p>
          <a:p>
            <a:r>
              <a:rPr lang="en-US" dirty="0"/>
              <a:t>The advantage of the LOOCV method is that we make use all data points reducing potential bias. </a:t>
            </a:r>
          </a:p>
          <a:p>
            <a:r>
              <a:rPr lang="en-US" dirty="0"/>
              <a:t>However, the process is repeated as many times as there are data points, resulting to a higher execution time when n is extremely large.</a:t>
            </a:r>
          </a:p>
        </p:txBody>
      </p:sp>
    </p:spTree>
    <p:extLst>
      <p:ext uri="{BB962C8B-B14F-4D97-AF65-F5344CB8AC3E}">
        <p14:creationId xmlns:p14="http://schemas.microsoft.com/office/powerpoint/2010/main" val="358535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ADB3-2374-42DF-8434-73DA8086565D}"/>
              </a:ext>
            </a:extLst>
          </p:cNvPr>
          <p:cNvSpPr>
            <a:spLocks noGrp="1"/>
          </p:cNvSpPr>
          <p:nvPr>
            <p:ph type="title"/>
          </p:nvPr>
        </p:nvSpPr>
        <p:spPr/>
        <p:txBody>
          <a:bodyPr/>
          <a:lstStyle/>
          <a:p>
            <a:r>
              <a:rPr lang="en-US" dirty="0"/>
              <a:t>Advantages of LOOCV</a:t>
            </a:r>
          </a:p>
        </p:txBody>
      </p:sp>
      <p:sp>
        <p:nvSpPr>
          <p:cNvPr id="3" name="Content Placeholder 2">
            <a:extLst>
              <a:ext uri="{FF2B5EF4-FFF2-40B4-BE49-F238E27FC236}">
                <a16:creationId xmlns:a16="http://schemas.microsoft.com/office/drawing/2014/main" id="{78F02C65-573C-4D25-92E8-7DF765C9E7A1}"/>
              </a:ext>
            </a:extLst>
          </p:cNvPr>
          <p:cNvSpPr>
            <a:spLocks noGrp="1"/>
          </p:cNvSpPr>
          <p:nvPr>
            <p:ph idx="1"/>
          </p:nvPr>
        </p:nvSpPr>
        <p:spPr/>
        <p:txBody>
          <a:bodyPr/>
          <a:lstStyle/>
          <a:p>
            <a:r>
              <a:rPr lang="en-US" dirty="0"/>
              <a:t>It has far less bias than the Validation Set. </a:t>
            </a:r>
          </a:p>
          <a:p>
            <a:r>
              <a:rPr lang="en-US" dirty="0"/>
              <a:t>In LOOCV, we repeatedly fit the statistical learning method using training sets that contain n − 1 observations, almost as many as are in the entire data set. Consequently, the LOOCV approach tends not to misestimate the test error rate as much as the validation set approach does. </a:t>
            </a:r>
          </a:p>
          <a:p>
            <a:r>
              <a:rPr lang="en-US" dirty="0"/>
              <a:t>Performing LOOCV multiple times will always yield the same results</a:t>
            </a:r>
          </a:p>
          <a:p>
            <a:r>
              <a:rPr lang="en-US" dirty="0"/>
              <a:t>There is no randomness in the training/validation set splits (in contrast, the validation approach yields different results when applied repeatedly due to randomness in the training/validation set splits).</a:t>
            </a:r>
          </a:p>
          <a:p>
            <a:endParaRPr lang="en-US" dirty="0"/>
          </a:p>
        </p:txBody>
      </p:sp>
    </p:spTree>
    <p:extLst>
      <p:ext uri="{BB962C8B-B14F-4D97-AF65-F5344CB8AC3E}">
        <p14:creationId xmlns:p14="http://schemas.microsoft.com/office/powerpoint/2010/main" val="209051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55D115-4EAD-4460-A524-C2A2C5FF4935}"/>
              </a:ext>
            </a:extLst>
          </p:cNvPr>
          <p:cNvSpPr>
            <a:spLocks noGrp="1"/>
          </p:cNvSpPr>
          <p:nvPr>
            <p:ph type="title"/>
          </p:nvPr>
        </p:nvSpPr>
        <p:spPr/>
        <p:txBody>
          <a:bodyPr/>
          <a:lstStyle/>
          <a:p>
            <a:pPr algn="l"/>
            <a:r>
              <a:rPr lang="en-US" dirty="0"/>
              <a:t>LOOCV Metrics</a:t>
            </a:r>
          </a:p>
        </p:txBody>
      </p:sp>
      <p:sp>
        <p:nvSpPr>
          <p:cNvPr id="7" name="Content Placeholder 6">
            <a:extLst>
              <a:ext uri="{FF2B5EF4-FFF2-40B4-BE49-F238E27FC236}">
                <a16:creationId xmlns:a16="http://schemas.microsoft.com/office/drawing/2014/main" id="{68E5F245-7F33-4289-917D-3157099FA93D}"/>
              </a:ext>
            </a:extLst>
          </p:cNvPr>
          <p:cNvSpPr>
            <a:spLocks noGrp="1"/>
          </p:cNvSpPr>
          <p:nvPr>
            <p:ph sz="half" idx="1"/>
          </p:nvPr>
        </p:nvSpPr>
        <p:spPr>
          <a:xfrm>
            <a:off x="1219200" y="1447800"/>
            <a:ext cx="5080000" cy="4678363"/>
          </a:xfrm>
        </p:spPr>
        <p:txBody>
          <a:bodyPr/>
          <a:lstStyle/>
          <a:p>
            <a:r>
              <a:rPr lang="en-US" dirty="0"/>
              <a:t>This technique can be very time consuming if </a:t>
            </a:r>
            <a:r>
              <a:rPr lang="en-US" i="1" dirty="0"/>
              <a:t>n </a:t>
            </a:r>
            <a:r>
              <a:rPr lang="en-US" dirty="0"/>
              <a:t>is large, and if each individual model is computationally intensive to fit. </a:t>
            </a:r>
          </a:p>
          <a:p>
            <a:endParaRPr lang="en-US" dirty="0"/>
          </a:p>
        </p:txBody>
      </p:sp>
      <p:sp>
        <p:nvSpPr>
          <p:cNvPr id="9" name="Speech Bubble: Oval 8">
            <a:extLst>
              <a:ext uri="{FF2B5EF4-FFF2-40B4-BE49-F238E27FC236}">
                <a16:creationId xmlns:a16="http://schemas.microsoft.com/office/drawing/2014/main" id="{316C2AFE-4172-46C6-B384-E1C4C2F7E108}"/>
              </a:ext>
            </a:extLst>
          </p:cNvPr>
          <p:cNvSpPr/>
          <p:nvPr/>
        </p:nvSpPr>
        <p:spPr>
          <a:xfrm>
            <a:off x="1430595" y="2433484"/>
            <a:ext cx="3834580" cy="2976716"/>
          </a:xfrm>
          <a:prstGeom prst="wedgeEllipseCallout">
            <a:avLst>
              <a:gd name="adj1" fmla="val 92962"/>
              <a:gd name="adj2" fmla="val 40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how the testing error metrics and R-square value compare</a:t>
            </a:r>
            <a:r>
              <a:rPr lang="en-US" altLang="zh-CN" dirty="0"/>
              <a:t>d</a:t>
            </a:r>
            <a:r>
              <a:rPr lang="en-US" dirty="0"/>
              <a:t> to the training metrics provided</a:t>
            </a:r>
          </a:p>
        </p:txBody>
      </p:sp>
      <p:pic>
        <p:nvPicPr>
          <p:cNvPr id="4" name="Content Placeholder 3">
            <a:extLst>
              <a:ext uri="{FF2B5EF4-FFF2-40B4-BE49-F238E27FC236}">
                <a16:creationId xmlns:a16="http://schemas.microsoft.com/office/drawing/2014/main" id="{34D36F21-DBCF-4F6A-BF18-CC579B3FF3C3}"/>
              </a:ext>
            </a:extLst>
          </p:cNvPr>
          <p:cNvPicPr>
            <a:picLocks noGrp="1" noChangeAspect="1"/>
          </p:cNvPicPr>
          <p:nvPr>
            <p:ph sz="half" idx="2"/>
          </p:nvPr>
        </p:nvPicPr>
        <p:blipFill>
          <a:blip r:embed="rId2"/>
          <a:stretch>
            <a:fillRect/>
          </a:stretch>
        </p:blipFill>
        <p:spPr>
          <a:xfrm>
            <a:off x="7053380" y="121293"/>
            <a:ext cx="4328211" cy="6495405"/>
          </a:xfrm>
          <a:prstGeom prst="rect">
            <a:avLst/>
          </a:prstGeom>
        </p:spPr>
      </p:pic>
    </p:spTree>
    <p:extLst>
      <p:ext uri="{BB962C8B-B14F-4D97-AF65-F5344CB8AC3E}">
        <p14:creationId xmlns:p14="http://schemas.microsoft.com/office/powerpoint/2010/main" val="399018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3FFB-A83B-4250-B1EF-545CEEB1F851}"/>
              </a:ext>
            </a:extLst>
          </p:cNvPr>
          <p:cNvSpPr>
            <a:spLocks noGrp="1"/>
          </p:cNvSpPr>
          <p:nvPr>
            <p:ph type="title"/>
          </p:nvPr>
        </p:nvSpPr>
        <p:spPr/>
        <p:txBody>
          <a:bodyPr/>
          <a:lstStyle/>
          <a:p>
            <a:r>
              <a:rPr lang="en-US" dirty="0"/>
              <a:t>K-Fold</a:t>
            </a:r>
          </a:p>
        </p:txBody>
      </p:sp>
      <p:sp>
        <p:nvSpPr>
          <p:cNvPr id="3" name="Content Placeholder 2">
            <a:extLst>
              <a:ext uri="{FF2B5EF4-FFF2-40B4-BE49-F238E27FC236}">
                <a16:creationId xmlns:a16="http://schemas.microsoft.com/office/drawing/2014/main" id="{BB0836B6-C0D8-40D6-8907-218AA1451A42}"/>
              </a:ext>
            </a:extLst>
          </p:cNvPr>
          <p:cNvSpPr>
            <a:spLocks noGrp="1"/>
          </p:cNvSpPr>
          <p:nvPr>
            <p:ph idx="1"/>
          </p:nvPr>
        </p:nvSpPr>
        <p:spPr/>
        <p:txBody>
          <a:bodyPr/>
          <a:lstStyle/>
          <a:p>
            <a:r>
              <a:rPr lang="en-US" dirty="0"/>
              <a:t>LOOCV is a special case of </a:t>
            </a:r>
            <a:r>
              <a:rPr lang="en-US" i="1" dirty="0"/>
              <a:t>k</a:t>
            </a:r>
            <a:r>
              <a:rPr lang="en-US" dirty="0"/>
              <a:t>-fold CV in which </a:t>
            </a:r>
            <a:r>
              <a:rPr lang="en-US" i="1" dirty="0"/>
              <a:t>k </a:t>
            </a:r>
            <a:r>
              <a:rPr lang="en-US" dirty="0"/>
              <a:t>is set to equal </a:t>
            </a:r>
            <a:r>
              <a:rPr lang="en-US" i="1" dirty="0"/>
              <a:t>n</a:t>
            </a:r>
            <a:r>
              <a:rPr lang="en-US" dirty="0"/>
              <a:t>. </a:t>
            </a:r>
          </a:p>
          <a:p>
            <a:r>
              <a:rPr lang="en-US" dirty="0"/>
              <a:t>In practice, one typically performs </a:t>
            </a:r>
            <a:r>
              <a:rPr lang="en-US" i="1" dirty="0"/>
              <a:t>k</a:t>
            </a:r>
            <a:r>
              <a:rPr lang="en-US" dirty="0"/>
              <a:t>-fold CV using </a:t>
            </a:r>
            <a:r>
              <a:rPr lang="en-US" i="1" dirty="0"/>
              <a:t>k </a:t>
            </a:r>
            <a:r>
              <a:rPr lang="en-US" dirty="0"/>
              <a:t>= 5 or </a:t>
            </a:r>
            <a:r>
              <a:rPr lang="en-US" i="1" dirty="0"/>
              <a:t>k </a:t>
            </a:r>
            <a:r>
              <a:rPr lang="en-US" dirty="0"/>
              <a:t>= 10 to reduce the computational burden (it is only necessary to fit the model an additional </a:t>
            </a:r>
            <a:r>
              <a:rPr lang="en-US" i="1" dirty="0"/>
              <a:t>k </a:t>
            </a:r>
            <a:r>
              <a:rPr lang="en-US" dirty="0"/>
              <a:t>times).</a:t>
            </a:r>
          </a:p>
          <a:p>
            <a:pPr lvl="1"/>
            <a:r>
              <a:rPr lang="en-US" dirty="0"/>
              <a:t>In addition to the computational advantage, k-fold CV also strikes a better bias-variance tradeoff.</a:t>
            </a:r>
          </a:p>
          <a:p>
            <a:pPr lvl="1"/>
            <a:r>
              <a:rPr lang="en-US" dirty="0"/>
              <a:t>LOOCV has very low bias (doesn't systematically underestimate MSE by a significant amount because it uses all but one of the observations) while bias for </a:t>
            </a:r>
            <a:r>
              <a:rPr lang="en-US" i="1" dirty="0"/>
              <a:t>k</a:t>
            </a:r>
            <a:r>
              <a:rPr lang="en-US" dirty="0"/>
              <a:t>-fold CV is relatively higher. </a:t>
            </a:r>
          </a:p>
          <a:p>
            <a:pPr lvl="1"/>
            <a:r>
              <a:rPr lang="en-US" dirty="0"/>
              <a:t>But </a:t>
            </a:r>
            <a:r>
              <a:rPr lang="en-US" i="1" dirty="0"/>
              <a:t>k</a:t>
            </a:r>
            <a:r>
              <a:rPr lang="en-US" dirty="0"/>
              <a:t>-fold CV has less variance than LOOCV since its models are significantly less correlated (and therefore have less variance) than LOOCV models. </a:t>
            </a:r>
          </a:p>
          <a:p>
            <a:pPr lvl="1"/>
            <a:r>
              <a:rPr lang="en-US" dirty="0"/>
              <a:t>In LOOCV, we are essentially fitting </a:t>
            </a:r>
            <a:r>
              <a:rPr lang="en-US" i="1" dirty="0"/>
              <a:t>n </a:t>
            </a:r>
            <a:r>
              <a:rPr lang="en-US" dirty="0"/>
              <a:t>almost-identical models, leading to high levels of correlation among the MSE estimates</a:t>
            </a:r>
          </a:p>
          <a:p>
            <a:r>
              <a:rPr lang="en-US" b="1" dirty="0"/>
              <a:t>In most cases, the intermediate level of bias and lower variance of </a:t>
            </a:r>
            <a:r>
              <a:rPr lang="en-US" b="1" i="1" dirty="0"/>
              <a:t>k</a:t>
            </a:r>
            <a:r>
              <a:rPr lang="en-US" b="1" dirty="0"/>
              <a:t>-fold CV identifies models with better predictive power.</a:t>
            </a:r>
            <a:endParaRPr lang="en-US" dirty="0"/>
          </a:p>
          <a:p>
            <a:endParaRPr lang="en-US" dirty="0"/>
          </a:p>
        </p:txBody>
      </p:sp>
    </p:spTree>
    <p:extLst>
      <p:ext uri="{BB962C8B-B14F-4D97-AF65-F5344CB8AC3E}">
        <p14:creationId xmlns:p14="http://schemas.microsoft.com/office/powerpoint/2010/main" val="133694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5CE2-FB39-4FE1-ABB6-EB9916B6E055}"/>
              </a:ext>
            </a:extLst>
          </p:cNvPr>
          <p:cNvSpPr>
            <a:spLocks noGrp="1"/>
          </p:cNvSpPr>
          <p:nvPr>
            <p:ph type="title"/>
          </p:nvPr>
        </p:nvSpPr>
        <p:spPr/>
        <p:txBody>
          <a:bodyPr/>
          <a:lstStyle/>
          <a:p>
            <a:r>
              <a:rPr lang="en-US" dirty="0"/>
              <a:t>K-Fold</a:t>
            </a:r>
          </a:p>
        </p:txBody>
      </p:sp>
      <p:sp>
        <p:nvSpPr>
          <p:cNvPr id="3" name="Content Placeholder 2">
            <a:extLst>
              <a:ext uri="{FF2B5EF4-FFF2-40B4-BE49-F238E27FC236}">
                <a16:creationId xmlns:a16="http://schemas.microsoft.com/office/drawing/2014/main" id="{8D48738F-D47A-4F6A-99C5-42D575B06C9D}"/>
              </a:ext>
            </a:extLst>
          </p:cNvPr>
          <p:cNvSpPr>
            <a:spLocks noGrp="1"/>
          </p:cNvSpPr>
          <p:nvPr>
            <p:ph idx="1"/>
          </p:nvPr>
        </p:nvSpPr>
        <p:spPr/>
        <p:txBody>
          <a:bodyPr/>
          <a:lstStyle/>
          <a:p>
            <a:r>
              <a:rPr lang="en-US" dirty="0"/>
              <a:t>The k-fold cross-validation method evaluates the model performance on different subset of the training data and then calculate the average prediction error rate.</a:t>
            </a:r>
          </a:p>
          <a:p>
            <a:pPr marL="457200" indent="-457200">
              <a:buFont typeface="+mj-lt"/>
              <a:buAutoNum type="arabicPeriod"/>
            </a:pPr>
            <a:r>
              <a:rPr lang="en-US" dirty="0"/>
              <a:t>The algorithm randomly splits the data set into k number of subsets (or k-fold)</a:t>
            </a:r>
          </a:p>
          <a:p>
            <a:pPr marL="457200" indent="-457200">
              <a:buFont typeface="+mj-lt"/>
              <a:buAutoNum type="arabicPeriod"/>
            </a:pPr>
            <a:r>
              <a:rPr lang="en-US" dirty="0"/>
              <a:t>We reserve one subset and train the model on all other subsets. </a:t>
            </a:r>
          </a:p>
          <a:p>
            <a:pPr marL="457200" indent="-457200">
              <a:buFont typeface="+mj-lt"/>
              <a:buAutoNum type="arabicPeriod"/>
            </a:pPr>
            <a:r>
              <a:rPr lang="en-US" dirty="0"/>
              <a:t>We test the model on the reserved subset and record the prediction error and repeat this process until each of the k subsets has served as the test set.</a:t>
            </a:r>
          </a:p>
          <a:p>
            <a:pPr marL="457200" indent="-457200">
              <a:buFont typeface="+mj-lt"/>
              <a:buAutoNum type="arabicPeriod"/>
            </a:pPr>
            <a:r>
              <a:rPr lang="en-US" dirty="0"/>
              <a:t>Finally, we compute the cross-validation error by taking the average of the k-errors serving as the performance metric for the model.</a:t>
            </a:r>
          </a:p>
          <a:p>
            <a:endParaRPr lang="en-US" dirty="0"/>
          </a:p>
          <a:p>
            <a:r>
              <a:rPr lang="en-US" dirty="0"/>
              <a:t>An important advantage of k-fold CV is that it should give more accurate estimates of the test error rate over LOOCV.</a:t>
            </a:r>
          </a:p>
        </p:txBody>
      </p:sp>
    </p:spTree>
    <p:extLst>
      <p:ext uri="{BB962C8B-B14F-4D97-AF65-F5344CB8AC3E}">
        <p14:creationId xmlns:p14="http://schemas.microsoft.com/office/powerpoint/2010/main" val="64105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CDC5D1-DBFB-4A74-A169-87E864E9BEEC}"/>
              </a:ext>
            </a:extLst>
          </p:cNvPr>
          <p:cNvSpPr>
            <a:spLocks noGrp="1"/>
          </p:cNvSpPr>
          <p:nvPr>
            <p:ph type="title"/>
          </p:nvPr>
        </p:nvSpPr>
        <p:spPr/>
        <p:txBody>
          <a:bodyPr/>
          <a:lstStyle/>
          <a:p>
            <a:r>
              <a:rPr lang="en-US" dirty="0"/>
              <a:t>K-Fold Error Metrics and R^2 Comparison</a:t>
            </a:r>
          </a:p>
        </p:txBody>
      </p:sp>
      <p:pic>
        <p:nvPicPr>
          <p:cNvPr id="11" name="Content Placeholder 10">
            <a:extLst>
              <a:ext uri="{FF2B5EF4-FFF2-40B4-BE49-F238E27FC236}">
                <a16:creationId xmlns:a16="http://schemas.microsoft.com/office/drawing/2014/main" id="{78AE3473-79CE-4614-99E3-8E835A217973}"/>
              </a:ext>
            </a:extLst>
          </p:cNvPr>
          <p:cNvPicPr>
            <a:picLocks noGrp="1" noChangeAspect="1"/>
          </p:cNvPicPr>
          <p:nvPr>
            <p:ph sz="half" idx="2"/>
          </p:nvPr>
        </p:nvPicPr>
        <p:blipFill rotWithShape="1">
          <a:blip r:embed="rId3"/>
          <a:srcRect t="42348" r="2489"/>
          <a:stretch/>
        </p:blipFill>
        <p:spPr>
          <a:xfrm>
            <a:off x="6736993" y="1533862"/>
            <a:ext cx="4845407" cy="4184808"/>
          </a:xfrm>
          <a:prstGeom prst="rect">
            <a:avLst/>
          </a:prstGeom>
        </p:spPr>
      </p:pic>
      <p:pic>
        <p:nvPicPr>
          <p:cNvPr id="12" name="Content Placeholder 11">
            <a:extLst>
              <a:ext uri="{FF2B5EF4-FFF2-40B4-BE49-F238E27FC236}">
                <a16:creationId xmlns:a16="http://schemas.microsoft.com/office/drawing/2014/main" id="{FDFB1FAC-BC1C-4978-8DB4-751C5239813D}"/>
              </a:ext>
            </a:extLst>
          </p:cNvPr>
          <p:cNvPicPr>
            <a:picLocks noGrp="1" noChangeAspect="1"/>
          </p:cNvPicPr>
          <p:nvPr>
            <p:ph sz="half" idx="1"/>
          </p:nvPr>
        </p:nvPicPr>
        <p:blipFill rotWithShape="1">
          <a:blip r:embed="rId3"/>
          <a:srcRect r="1108" b="66332"/>
          <a:stretch/>
        </p:blipFill>
        <p:spPr>
          <a:xfrm>
            <a:off x="885713" y="1533862"/>
            <a:ext cx="5633100" cy="2801471"/>
          </a:xfrm>
          <a:prstGeom prst="rect">
            <a:avLst/>
          </a:prstGeom>
        </p:spPr>
      </p:pic>
    </p:spTree>
    <p:extLst>
      <p:ext uri="{BB962C8B-B14F-4D97-AF65-F5344CB8AC3E}">
        <p14:creationId xmlns:p14="http://schemas.microsoft.com/office/powerpoint/2010/main" val="40519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36FA3B-7DA7-4527-A189-D310EA7B67BB}"/>
              </a:ext>
            </a:extLst>
          </p:cNvPr>
          <p:cNvSpPr>
            <a:spLocks noGrp="1"/>
          </p:cNvSpPr>
          <p:nvPr>
            <p:ph type="title"/>
          </p:nvPr>
        </p:nvSpPr>
        <p:spPr>
          <a:xfrm>
            <a:off x="838200" y="365128"/>
            <a:ext cx="10515599" cy="873738"/>
          </a:xfrm>
        </p:spPr>
        <p:txBody>
          <a:bodyPr/>
          <a:lstStyle/>
          <a:p>
            <a:r>
              <a:rPr lang="en-US" dirty="0"/>
              <a:t>K-Fold Cross-Validation</a:t>
            </a:r>
          </a:p>
        </p:txBody>
      </p:sp>
      <p:sp>
        <p:nvSpPr>
          <p:cNvPr id="3" name="Content Placeholder 2">
            <a:extLst>
              <a:ext uri="{FF2B5EF4-FFF2-40B4-BE49-F238E27FC236}">
                <a16:creationId xmlns:a16="http://schemas.microsoft.com/office/drawing/2014/main" id="{916FC1CF-8100-47CB-8752-715D9B194A4D}"/>
              </a:ext>
            </a:extLst>
          </p:cNvPr>
          <p:cNvSpPr>
            <a:spLocks noGrp="1"/>
          </p:cNvSpPr>
          <p:nvPr>
            <p:ph sz="half" idx="1"/>
          </p:nvPr>
        </p:nvSpPr>
        <p:spPr>
          <a:xfrm>
            <a:off x="838200" y="1430595"/>
            <a:ext cx="5444613" cy="1720596"/>
          </a:xfrm>
        </p:spPr>
        <p:txBody>
          <a:bodyPr/>
          <a:lstStyle/>
          <a:p>
            <a:r>
              <a:rPr lang="en-US" sz="1500" dirty="0"/>
              <a:t>How accurate is the CV estimate? It's difficult to generalize to real-world problems since we don't know the true MSE’s.</a:t>
            </a:r>
          </a:p>
          <a:p>
            <a:r>
              <a:rPr lang="en-US" sz="1500" dirty="0"/>
              <a:t>We can use simulated data to gain some insight, however. </a:t>
            </a:r>
          </a:p>
          <a:p>
            <a:endParaRPr lang="en-US" sz="1500" dirty="0"/>
          </a:p>
        </p:txBody>
      </p:sp>
      <p:sp>
        <p:nvSpPr>
          <p:cNvPr id="7" name="Content Placeholder 6">
            <a:extLst>
              <a:ext uri="{FF2B5EF4-FFF2-40B4-BE49-F238E27FC236}">
                <a16:creationId xmlns:a16="http://schemas.microsoft.com/office/drawing/2014/main" id="{368CDA1B-8746-47DD-9E0A-92674F11EFD0}"/>
              </a:ext>
            </a:extLst>
          </p:cNvPr>
          <p:cNvSpPr>
            <a:spLocks noGrp="1"/>
          </p:cNvSpPr>
          <p:nvPr>
            <p:ph sz="half" idx="2"/>
          </p:nvPr>
        </p:nvSpPr>
        <p:spPr>
          <a:xfrm>
            <a:off x="7144718" y="1430595"/>
            <a:ext cx="4209081" cy="4806008"/>
          </a:xfrm>
        </p:spPr>
        <p:txBody>
          <a:bodyPr/>
          <a:lstStyle/>
          <a:p>
            <a:r>
              <a:rPr lang="en-US" sz="1600" dirty="0"/>
              <a:t>Blue: The true Test MSE </a:t>
            </a:r>
          </a:p>
          <a:p>
            <a:r>
              <a:rPr lang="en-US" sz="1600" dirty="0"/>
              <a:t>Black dashed: LOOCV estimate</a:t>
            </a:r>
          </a:p>
          <a:p>
            <a:r>
              <a:rPr lang="en-US" sz="1600" dirty="0"/>
              <a:t>Orange solid: 10-fold </a:t>
            </a:r>
          </a:p>
          <a:p>
            <a:endParaRPr lang="en-US" sz="1600" dirty="0"/>
          </a:p>
          <a:p>
            <a:r>
              <a:rPr lang="en-US" sz="1600" dirty="0"/>
              <a:t>In all three plots, the two cross-validation estimates are very similar.</a:t>
            </a:r>
          </a:p>
          <a:p>
            <a:r>
              <a:rPr lang="en-US" sz="1600" dirty="0"/>
              <a:t>In the right-hand panel, the true MSE and the CV curves are almost identical. </a:t>
            </a:r>
          </a:p>
          <a:p>
            <a:r>
              <a:rPr lang="en-US" sz="1600" dirty="0"/>
              <a:t>In the center panel, the two sets of curves are similar at the lower degrees of flexibility, while the CV curves overestimate the true MSE for higher degrees of flexibility. </a:t>
            </a:r>
          </a:p>
          <a:p>
            <a:r>
              <a:rPr lang="en-US" sz="1600" dirty="0"/>
              <a:t>In the left-hand panel, the CV curves have the correct general shape, but they underestimate the true MSE</a:t>
            </a:r>
            <a:r>
              <a:rPr lang="en-US" sz="1200" dirty="0"/>
              <a:t>.</a:t>
            </a:r>
          </a:p>
        </p:txBody>
      </p:sp>
      <p:pic>
        <p:nvPicPr>
          <p:cNvPr id="10" name="Content Placeholder 9">
            <a:extLst>
              <a:ext uri="{FF2B5EF4-FFF2-40B4-BE49-F238E27FC236}">
                <a16:creationId xmlns:a16="http://schemas.microsoft.com/office/drawing/2014/main" id="{3DBFC4AD-5671-4BB3-A969-7923B7F17913}"/>
              </a:ext>
            </a:extLst>
          </p:cNvPr>
          <p:cNvPicPr>
            <a:picLocks noGrp="1" noChangeAspect="1"/>
          </p:cNvPicPr>
          <p:nvPr>
            <p:ph sz="half" idx="12"/>
          </p:nvPr>
        </p:nvPicPr>
        <p:blipFill>
          <a:blip r:embed="rId3"/>
          <a:stretch>
            <a:fillRect/>
          </a:stretch>
        </p:blipFill>
        <p:spPr>
          <a:xfrm>
            <a:off x="838199" y="3843750"/>
            <a:ext cx="6004301" cy="2392853"/>
          </a:xfrm>
          <a:prstGeom prst="rect">
            <a:avLst/>
          </a:prstGeom>
        </p:spPr>
      </p:pic>
    </p:spTree>
    <p:extLst>
      <p:ext uri="{BB962C8B-B14F-4D97-AF65-F5344CB8AC3E}">
        <p14:creationId xmlns:p14="http://schemas.microsoft.com/office/powerpoint/2010/main" val="324491592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2C0D0E5-C690-4281-9183-EC6A0A5E4DF0}"/>
              </a:ext>
            </a:extLst>
          </p:cNvPr>
          <p:cNvSpPr>
            <a:spLocks noGrp="1"/>
          </p:cNvSpPr>
          <p:nvPr>
            <p:ph type="title"/>
          </p:nvPr>
        </p:nvSpPr>
        <p:spPr/>
        <p:txBody>
          <a:bodyPr/>
          <a:lstStyle/>
          <a:p>
            <a:r>
              <a:rPr lang="en-US" dirty="0"/>
              <a:t>The Error Metrics</a:t>
            </a:r>
          </a:p>
        </p:txBody>
      </p:sp>
      <p:sp>
        <p:nvSpPr>
          <p:cNvPr id="3" name="Content Placeholder 2">
            <a:extLst>
              <a:ext uri="{FF2B5EF4-FFF2-40B4-BE49-F238E27FC236}">
                <a16:creationId xmlns:a16="http://schemas.microsoft.com/office/drawing/2014/main" id="{9075913F-91E0-4F6A-884A-2DB0AB1FA54A}"/>
              </a:ext>
            </a:extLst>
          </p:cNvPr>
          <p:cNvSpPr>
            <a:spLocks noGrp="1"/>
          </p:cNvSpPr>
          <p:nvPr>
            <p:ph idx="1"/>
          </p:nvPr>
        </p:nvSpPr>
        <p:spPr/>
        <p:txBody>
          <a:bodyPr/>
          <a:lstStyle/>
          <a:p>
            <a:pPr marL="0" indent="0">
              <a:buNone/>
            </a:pPr>
            <a:r>
              <a:rPr lang="en-US" dirty="0"/>
              <a:t>	</a:t>
            </a:r>
          </a:p>
        </p:txBody>
      </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A4E3FCE0-CF0D-407A-9B0D-3F5F74787815}"/>
                  </a:ext>
                </a:extLst>
              </p:cNvPr>
              <p:cNvGraphicFramePr>
                <a:graphicFrameLocks noGrp="1"/>
              </p:cNvGraphicFramePr>
              <p:nvPr>
                <p:extLst>
                  <p:ext uri="{D42A27DB-BD31-4B8C-83A1-F6EECF244321}">
                    <p14:modId xmlns:p14="http://schemas.microsoft.com/office/powerpoint/2010/main" val="942965623"/>
                  </p:ext>
                </p:extLst>
              </p:nvPr>
            </p:nvGraphicFramePr>
            <p:xfrm>
              <a:off x="1219200" y="1447800"/>
              <a:ext cx="10363199" cy="4678363"/>
            </p:xfrm>
            <a:graphic>
              <a:graphicData uri="http://schemas.openxmlformats.org/drawingml/2006/table">
                <a:tbl>
                  <a:tblPr firstRow="1" bandRow="1">
                    <a:tableStyleId>{9DCAF9ED-07DC-4A11-8D7F-57B35C25682E}</a:tableStyleId>
                  </a:tblPr>
                  <a:tblGrid>
                    <a:gridCol w="2525027">
                      <a:extLst>
                        <a:ext uri="{9D8B030D-6E8A-4147-A177-3AD203B41FA5}">
                          <a16:colId xmlns:a16="http://schemas.microsoft.com/office/drawing/2014/main" val="2095684410"/>
                        </a:ext>
                      </a:extLst>
                    </a:gridCol>
                    <a:gridCol w="1982805">
                      <a:extLst>
                        <a:ext uri="{9D8B030D-6E8A-4147-A177-3AD203B41FA5}">
                          <a16:colId xmlns:a16="http://schemas.microsoft.com/office/drawing/2014/main" val="3784473978"/>
                        </a:ext>
                      </a:extLst>
                    </a:gridCol>
                    <a:gridCol w="2246659">
                      <a:extLst>
                        <a:ext uri="{9D8B030D-6E8A-4147-A177-3AD203B41FA5}">
                          <a16:colId xmlns:a16="http://schemas.microsoft.com/office/drawing/2014/main" val="455647924"/>
                        </a:ext>
                      </a:extLst>
                    </a:gridCol>
                    <a:gridCol w="1536068">
                      <a:extLst>
                        <a:ext uri="{9D8B030D-6E8A-4147-A177-3AD203B41FA5}">
                          <a16:colId xmlns:a16="http://schemas.microsoft.com/office/drawing/2014/main" val="2202261089"/>
                        </a:ext>
                      </a:extLst>
                    </a:gridCol>
                    <a:gridCol w="2072640">
                      <a:extLst>
                        <a:ext uri="{9D8B030D-6E8A-4147-A177-3AD203B41FA5}">
                          <a16:colId xmlns:a16="http://schemas.microsoft.com/office/drawing/2014/main" val="1097944384"/>
                        </a:ext>
                      </a:extLst>
                    </a:gridCol>
                  </a:tblGrid>
                  <a:tr h="893919">
                    <a:tc>
                      <a:txBody>
                        <a:bodyPr/>
                        <a:lstStyle/>
                        <a:p>
                          <a:r>
                            <a:rPr lang="en-US" sz="1700" dirty="0"/>
                            <a:t>Full Name</a:t>
                          </a:r>
                        </a:p>
                      </a:txBody>
                      <a:tcPr/>
                    </a:tc>
                    <a:tc>
                      <a:txBody>
                        <a:bodyPr/>
                        <a:lstStyle/>
                        <a:p>
                          <a:pPr algn="ctr"/>
                          <a:r>
                            <a:rPr lang="en-US" sz="1700" dirty="0"/>
                            <a:t>Acronym</a:t>
                          </a:r>
                        </a:p>
                      </a:txBody>
                      <a:tcPr/>
                    </a:tc>
                    <a:tc>
                      <a:txBody>
                        <a:bodyPr/>
                        <a:lstStyle/>
                        <a:p>
                          <a:pPr algn="ctr"/>
                          <a:r>
                            <a:rPr lang="en-US" sz="1700" dirty="0"/>
                            <a:t>Formula</a:t>
                          </a:r>
                        </a:p>
                      </a:txBody>
                      <a:tcPr/>
                    </a:tc>
                    <a:tc>
                      <a:txBody>
                        <a:bodyPr/>
                        <a:lstStyle/>
                        <a:p>
                          <a:pPr algn="ctr"/>
                          <a:r>
                            <a:rPr lang="en-US" sz="1700" dirty="0"/>
                            <a:t>Residual Operation</a:t>
                          </a:r>
                        </a:p>
                      </a:txBody>
                      <a:tcPr/>
                    </a:tc>
                    <a:tc>
                      <a:txBody>
                        <a:bodyPr/>
                        <a:lstStyle/>
                        <a:p>
                          <a:pPr algn="ctr"/>
                          <a:r>
                            <a:rPr lang="en-US" sz="1700" dirty="0"/>
                            <a:t>Robust to Outliers</a:t>
                          </a:r>
                        </a:p>
                      </a:txBody>
                      <a:tcPr/>
                    </a:tc>
                    <a:extLst>
                      <a:ext uri="{0D108BD9-81ED-4DB2-BD59-A6C34878D82A}">
                        <a16:rowId xmlns:a16="http://schemas.microsoft.com/office/drawing/2014/main" val="2975382616"/>
                      </a:ext>
                    </a:extLst>
                  </a:tr>
                  <a:tr h="893919">
                    <a:tc>
                      <a:txBody>
                        <a:bodyPr/>
                        <a:lstStyle/>
                        <a:p>
                          <a:pPr algn="l"/>
                          <a:r>
                            <a:rPr lang="en-US" sz="1700" dirty="0"/>
                            <a:t>Mean Absolute Error </a:t>
                          </a:r>
                        </a:p>
                      </a:txBody>
                      <a:tcPr/>
                    </a:tc>
                    <a:tc>
                      <a:txBody>
                        <a:bodyPr/>
                        <a:lstStyle/>
                        <a:p>
                          <a:pPr algn="ctr"/>
                          <a:r>
                            <a:rPr lang="en-US" sz="1700" dirty="0"/>
                            <a:t>MAE or MAD (mean absolute deviation) </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900" i="1" smtClean="0">
                                        <a:latin typeface="Cambria Math" panose="02040503050406030204" pitchFamily="18" charset="0"/>
                                      </a:rPr>
                                    </m:ctrlPr>
                                  </m:fPr>
                                  <m:num>
                                    <m:nary>
                                      <m:naryPr>
                                        <m:chr m:val="∑"/>
                                        <m:ctrlPr>
                                          <a:rPr lang="en-US" sz="1900" i="1" smtClean="0">
                                            <a:latin typeface="Cambria Math" panose="02040503050406030204" pitchFamily="18" charset="0"/>
                                          </a:rPr>
                                        </m:ctrlPr>
                                      </m:naryPr>
                                      <m:sub>
                                        <m:r>
                                          <m:rPr>
                                            <m:brk m:alnAt="23"/>
                                          </m:rPr>
                                          <a:rPr lang="en-US" sz="1900" smtClean="0">
                                            <a:latin typeface="Cambria Math" panose="02040503050406030204" pitchFamily="18" charset="0"/>
                                          </a:rPr>
                                          <m:t>𝑡</m:t>
                                        </m:r>
                                        <m:r>
                                          <a:rPr lang="en-US" sz="1900" smtClean="0">
                                            <a:latin typeface="Cambria Math" panose="02040503050406030204" pitchFamily="18" charset="0"/>
                                          </a:rPr>
                                          <m:t>=1</m:t>
                                        </m:r>
                                      </m:sub>
                                      <m:sup>
                                        <m:r>
                                          <a:rPr lang="en-US" sz="1900" smtClean="0">
                                            <a:latin typeface="Cambria Math" panose="02040503050406030204" pitchFamily="18" charset="0"/>
                                          </a:rPr>
                                          <m:t>𝑛</m:t>
                                        </m:r>
                                      </m:sup>
                                      <m:e>
                                        <m:d>
                                          <m:dPr>
                                            <m:begChr m:val="|"/>
                                            <m:endChr m:val="|"/>
                                            <m:ctrlPr>
                                              <a:rPr lang="en-US" sz="1900" i="1" smtClean="0">
                                                <a:latin typeface="Cambria Math" panose="02040503050406030204" pitchFamily="18" charset="0"/>
                                              </a:rPr>
                                            </m:ctrlPr>
                                          </m:dPr>
                                          <m:e>
                                            <m:sSub>
                                              <m:sSubPr>
                                                <m:ctrlPr>
                                                  <a:rPr lang="en-US" sz="1900" i="1" smtClean="0">
                                                    <a:latin typeface="Cambria Math" panose="02040503050406030204" pitchFamily="18" charset="0"/>
                                                  </a:rPr>
                                                </m:ctrlPr>
                                              </m:sSubPr>
                                              <m:e>
                                                <m:r>
                                                  <a:rPr lang="en-US" sz="1900" smtClean="0">
                                                    <a:latin typeface="Cambria Math" panose="02040503050406030204" pitchFamily="18" charset="0"/>
                                                  </a:rPr>
                                                  <m:t>𝑦</m:t>
                                                </m:r>
                                              </m:e>
                                              <m:sub>
                                                <m:r>
                                                  <a:rPr lang="en-US" sz="1900" smtClean="0">
                                                    <a:latin typeface="Cambria Math" panose="02040503050406030204" pitchFamily="18" charset="0"/>
                                                  </a:rPr>
                                                  <m:t>𝑡</m:t>
                                                </m:r>
                                              </m:sub>
                                            </m:sSub>
                                            <m:r>
                                              <a:rPr lang="en-US" sz="1900" smtClean="0">
                                                <a:latin typeface="Cambria Math" panose="02040503050406030204" pitchFamily="18" charset="0"/>
                                              </a:rPr>
                                              <m:t>− </m:t>
                                            </m:r>
                                            <m:sSub>
                                              <m:sSubPr>
                                                <m:ctrlPr>
                                                  <a:rPr lang="en-US" sz="1900" i="1" smtClean="0">
                                                    <a:latin typeface="Cambria Math" panose="02040503050406030204" pitchFamily="18" charset="0"/>
                                                  </a:rPr>
                                                </m:ctrlPr>
                                              </m:sSubPr>
                                              <m:e>
                                                <m:acc>
                                                  <m:accPr>
                                                    <m:chr m:val="̂"/>
                                                    <m:ctrlPr>
                                                      <a:rPr lang="en-US" sz="1900" i="1" smtClean="0">
                                                        <a:latin typeface="Cambria Math" panose="02040503050406030204" pitchFamily="18" charset="0"/>
                                                      </a:rPr>
                                                    </m:ctrlPr>
                                                  </m:accPr>
                                                  <m:e>
                                                    <m:r>
                                                      <a:rPr lang="en-US" sz="1900" smtClean="0">
                                                        <a:latin typeface="Cambria Math" panose="02040503050406030204" pitchFamily="18" charset="0"/>
                                                      </a:rPr>
                                                      <m:t>𝑦</m:t>
                                                    </m:r>
                                                  </m:e>
                                                </m:acc>
                                              </m:e>
                                              <m:sub>
                                                <m:r>
                                                  <a:rPr lang="en-US" sz="1900" smtClean="0">
                                                    <a:latin typeface="Cambria Math" panose="02040503050406030204" pitchFamily="18" charset="0"/>
                                                  </a:rPr>
                                                  <m:t>𝑡</m:t>
                                                </m:r>
                                              </m:sub>
                                            </m:sSub>
                                          </m:e>
                                        </m:d>
                                      </m:e>
                                    </m:nary>
                                  </m:num>
                                  <m:den>
                                    <m:r>
                                      <a:rPr lang="en-US" sz="1900" smtClean="0">
                                        <a:latin typeface="Cambria Math" panose="02040503050406030204" pitchFamily="18" charset="0"/>
                                      </a:rPr>
                                      <m:t>𝑛</m:t>
                                    </m:r>
                                  </m:den>
                                </m:f>
                              </m:oMath>
                            </m:oMathPara>
                          </a14:m>
                          <a:endParaRPr lang="en-US" sz="1900" dirty="0"/>
                        </a:p>
                      </a:txBody>
                      <a:tcPr/>
                    </a:tc>
                    <a:tc>
                      <a:txBody>
                        <a:bodyPr/>
                        <a:lstStyle/>
                        <a:p>
                          <a:pPr algn="ctr"/>
                          <a:r>
                            <a:rPr lang="en-US" sz="1700" dirty="0"/>
                            <a:t>Absolute Value</a:t>
                          </a:r>
                        </a:p>
                      </a:txBody>
                      <a:tcPr/>
                    </a:tc>
                    <a:tc>
                      <a:txBody>
                        <a:bodyPr/>
                        <a:lstStyle/>
                        <a:p>
                          <a:pPr algn="ctr"/>
                          <a:r>
                            <a:rPr lang="en-US" sz="1700" dirty="0"/>
                            <a:t>Yes</a:t>
                          </a:r>
                        </a:p>
                      </a:txBody>
                      <a:tcPr/>
                    </a:tc>
                    <a:extLst>
                      <a:ext uri="{0D108BD9-81ED-4DB2-BD59-A6C34878D82A}">
                        <a16:rowId xmlns:a16="http://schemas.microsoft.com/office/drawing/2014/main" val="680945273"/>
                      </a:ext>
                    </a:extLst>
                  </a:tr>
                  <a:tr h="739998">
                    <a:tc>
                      <a:txBody>
                        <a:bodyPr/>
                        <a:lstStyle/>
                        <a:p>
                          <a:pPr algn="l"/>
                          <a:r>
                            <a:rPr lang="en-US" sz="1700" dirty="0"/>
                            <a:t>Mean Square Error </a:t>
                          </a:r>
                        </a:p>
                      </a:txBody>
                      <a:tcPr/>
                    </a:tc>
                    <a:tc>
                      <a:txBody>
                        <a:bodyPr/>
                        <a:lstStyle/>
                        <a:p>
                          <a:pPr algn="ctr"/>
                          <a:r>
                            <a:rPr lang="en-US" sz="1700" dirty="0"/>
                            <a:t>MSE</a:t>
                          </a:r>
                        </a:p>
                      </a:txBody>
                      <a:tcPr/>
                    </a:tc>
                    <a:tc>
                      <a:txBody>
                        <a:bodyPr/>
                        <a:lstStyle/>
                        <a:p>
                          <a:pPr algn="ctr"/>
                          <a:r>
                            <a:rPr lang="en-US" sz="1900" dirty="0"/>
                            <a:t> </a:t>
                          </a:r>
                          <a14:m>
                            <m:oMath xmlns:m="http://schemas.openxmlformats.org/officeDocument/2006/math">
                              <m:f>
                                <m:fPr>
                                  <m:ctrlPr>
                                    <a:rPr lang="en-US" sz="1900" i="1">
                                      <a:latin typeface="Cambria Math" panose="02040503050406030204" pitchFamily="18" charset="0"/>
                                    </a:rPr>
                                  </m:ctrlPr>
                                </m:fPr>
                                <m:num>
                                  <m:nary>
                                    <m:naryPr>
                                      <m:chr m:val="∑"/>
                                      <m:ctrlPr>
                                        <a:rPr lang="en-US" sz="1900" i="1">
                                          <a:latin typeface="Cambria Math" panose="02040503050406030204" pitchFamily="18" charset="0"/>
                                        </a:rPr>
                                      </m:ctrlPr>
                                    </m:naryPr>
                                    <m:sub>
                                      <m:r>
                                        <m:rPr>
                                          <m:brk m:alnAt="23"/>
                                        </m:rPr>
                                        <a:rPr lang="en-US" sz="1900">
                                          <a:latin typeface="Cambria Math" panose="02040503050406030204" pitchFamily="18" charset="0"/>
                                        </a:rPr>
                                        <m:t>𝑡</m:t>
                                      </m:r>
                                      <m:r>
                                        <a:rPr lang="en-US" sz="1900">
                                          <a:latin typeface="Cambria Math" panose="02040503050406030204" pitchFamily="18" charset="0"/>
                                        </a:rPr>
                                        <m:t>=1</m:t>
                                      </m:r>
                                    </m:sub>
                                    <m:sup>
                                      <m:r>
                                        <a:rPr lang="en-US" sz="1900">
                                          <a:latin typeface="Cambria Math" panose="02040503050406030204" pitchFamily="18" charset="0"/>
                                        </a:rPr>
                                        <m:t>𝑛</m:t>
                                      </m:r>
                                    </m:sup>
                                    <m:e>
                                      <m:sSup>
                                        <m:sSupPr>
                                          <m:ctrlPr>
                                            <a:rPr lang="en-US" sz="1900" i="1" smtClean="0">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a:latin typeface="Cambria Math" panose="02040503050406030204" pitchFamily="18" charset="0"/>
                                                    </a:rPr>
                                                    <m:t>𝑦</m:t>
                                                  </m:r>
                                                </m:e>
                                                <m:sub>
                                                  <m:r>
                                                    <a:rPr lang="en-US" sz="1900">
                                                      <a:latin typeface="Cambria Math" panose="02040503050406030204" pitchFamily="18" charset="0"/>
                                                    </a:rPr>
                                                    <m:t>𝑡</m:t>
                                                  </m:r>
                                                </m:sub>
                                              </m:sSub>
                                              <m:r>
                                                <a:rPr lang="en-US" sz="1900">
                                                  <a:latin typeface="Cambria Math" panose="02040503050406030204" pitchFamily="18" charset="0"/>
                                                </a:rPr>
                                                <m:t>− </m:t>
                                              </m:r>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a:latin typeface="Cambria Math" panose="02040503050406030204" pitchFamily="18" charset="0"/>
                                                        </a:rPr>
                                                        <m:t>𝑦</m:t>
                                                      </m:r>
                                                    </m:e>
                                                  </m:acc>
                                                </m:e>
                                                <m:sub>
                                                  <m:r>
                                                    <a:rPr lang="en-US" sz="1900">
                                                      <a:latin typeface="Cambria Math" panose="02040503050406030204" pitchFamily="18" charset="0"/>
                                                    </a:rPr>
                                                    <m:t>𝑡</m:t>
                                                  </m:r>
                                                </m:sub>
                                              </m:sSub>
                                            </m:e>
                                          </m:d>
                                        </m:e>
                                        <m:sup>
                                          <m:r>
                                            <a:rPr lang="en-US" sz="1900" smtClean="0">
                                              <a:latin typeface="Cambria Math" panose="02040503050406030204" pitchFamily="18" charset="0"/>
                                            </a:rPr>
                                            <m:t>2</m:t>
                                          </m:r>
                                        </m:sup>
                                      </m:sSup>
                                    </m:e>
                                  </m:nary>
                                </m:num>
                                <m:den>
                                  <m:r>
                                    <a:rPr lang="en-US" sz="1900">
                                      <a:latin typeface="Cambria Math" panose="02040503050406030204" pitchFamily="18" charset="0"/>
                                    </a:rPr>
                                    <m:t>𝑛</m:t>
                                  </m:r>
                                </m:den>
                              </m:f>
                            </m:oMath>
                          </a14:m>
                          <a:endParaRPr lang="en-US" sz="1900" dirty="0"/>
                        </a:p>
                      </a:txBody>
                      <a:tcPr/>
                    </a:tc>
                    <a:tc>
                      <a:txBody>
                        <a:bodyPr/>
                        <a:lstStyle/>
                        <a:p>
                          <a:pPr algn="ctr"/>
                          <a:r>
                            <a:rPr lang="en-US" sz="1700" dirty="0"/>
                            <a:t>Square</a:t>
                          </a:r>
                        </a:p>
                      </a:txBody>
                      <a:tcPr/>
                    </a:tc>
                    <a:tc>
                      <a:txBody>
                        <a:bodyPr/>
                        <a:lstStyle/>
                        <a:p>
                          <a:pPr algn="ctr"/>
                          <a:r>
                            <a:rPr lang="en-US" sz="1700" dirty="0"/>
                            <a:t>No</a:t>
                          </a:r>
                        </a:p>
                      </a:txBody>
                      <a:tcPr/>
                    </a:tc>
                    <a:extLst>
                      <a:ext uri="{0D108BD9-81ED-4DB2-BD59-A6C34878D82A}">
                        <a16:rowId xmlns:a16="http://schemas.microsoft.com/office/drawing/2014/main" val="3996419773"/>
                      </a:ext>
                    </a:extLst>
                  </a:tr>
                  <a:tr h="1256608">
                    <a:tc>
                      <a:txBody>
                        <a:bodyPr/>
                        <a:lstStyle/>
                        <a:p>
                          <a:pPr algn="l"/>
                          <a:r>
                            <a:rPr lang="en-US" sz="1700" dirty="0"/>
                            <a:t>Root Mean Square Error </a:t>
                          </a:r>
                        </a:p>
                      </a:txBody>
                      <a:tcPr/>
                    </a:tc>
                    <a:tc>
                      <a:txBody>
                        <a:bodyPr/>
                        <a:lstStyle/>
                        <a:p>
                          <a:pPr algn="ctr"/>
                          <a:r>
                            <a:rPr lang="en-US" sz="1700" dirty="0"/>
                            <a:t>RMSE</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1900" i="1" smtClean="0">
                                        <a:latin typeface="Cambria Math" panose="02040503050406030204" pitchFamily="18" charset="0"/>
                                      </a:rPr>
                                    </m:ctrlPr>
                                  </m:radPr>
                                  <m:deg/>
                                  <m:e>
                                    <m:f>
                                      <m:fPr>
                                        <m:ctrlPr>
                                          <a:rPr lang="en-US" sz="1900" i="1">
                                            <a:latin typeface="Cambria Math" panose="02040503050406030204" pitchFamily="18" charset="0"/>
                                          </a:rPr>
                                        </m:ctrlPr>
                                      </m:fPr>
                                      <m:num>
                                        <m:nary>
                                          <m:naryPr>
                                            <m:chr m:val="∑"/>
                                            <m:ctrlPr>
                                              <a:rPr lang="en-US" sz="1900" i="1">
                                                <a:latin typeface="Cambria Math" panose="02040503050406030204" pitchFamily="18" charset="0"/>
                                              </a:rPr>
                                            </m:ctrlPr>
                                          </m:naryPr>
                                          <m:sub>
                                            <m:r>
                                              <m:rPr>
                                                <m:brk m:alnAt="23"/>
                                              </m:rPr>
                                              <a:rPr lang="en-US" sz="1900">
                                                <a:latin typeface="Cambria Math" panose="02040503050406030204" pitchFamily="18" charset="0"/>
                                              </a:rPr>
                                              <m:t>𝑡</m:t>
                                            </m:r>
                                            <m:r>
                                              <a:rPr lang="en-US" sz="1900">
                                                <a:latin typeface="Cambria Math" panose="02040503050406030204" pitchFamily="18" charset="0"/>
                                              </a:rPr>
                                              <m:t>=1</m:t>
                                            </m:r>
                                          </m:sub>
                                          <m:sup>
                                            <m:r>
                                              <a:rPr lang="en-US" sz="1900">
                                                <a:latin typeface="Cambria Math" panose="02040503050406030204" pitchFamily="18" charset="0"/>
                                              </a:rPr>
                                              <m:t>𝑛</m:t>
                                            </m:r>
                                          </m:sup>
                                          <m:e>
                                            <m:sSup>
                                              <m:sSupPr>
                                                <m:ctrlPr>
                                                  <a:rPr lang="en-US" sz="1900" i="1">
                                                    <a:latin typeface="Cambria Math" panose="02040503050406030204" pitchFamily="18" charset="0"/>
                                                  </a:rPr>
                                                </m:ctrlPr>
                                              </m:sSupPr>
                                              <m:e>
                                                <m:d>
                                                  <m:dPr>
                                                    <m:ctrlPr>
                                                      <a:rPr lang="en-US" sz="1900" i="1" smtClean="0">
                                                        <a:latin typeface="Cambria Math" panose="02040503050406030204" pitchFamily="18" charset="0"/>
                                                      </a:rPr>
                                                    </m:ctrlPr>
                                                  </m:dPr>
                                                  <m:e>
                                                    <m:sSub>
                                                      <m:sSubPr>
                                                        <m:ctrlPr>
                                                          <a:rPr lang="en-US" sz="1900" i="1">
                                                            <a:latin typeface="Cambria Math" panose="02040503050406030204" pitchFamily="18" charset="0"/>
                                                          </a:rPr>
                                                        </m:ctrlPr>
                                                      </m:sSubPr>
                                                      <m:e>
                                                        <m:r>
                                                          <a:rPr lang="en-US" sz="1900">
                                                            <a:latin typeface="Cambria Math" panose="02040503050406030204" pitchFamily="18" charset="0"/>
                                                          </a:rPr>
                                                          <m:t>𝑦</m:t>
                                                        </m:r>
                                                      </m:e>
                                                      <m:sub>
                                                        <m:r>
                                                          <a:rPr lang="en-US" sz="1900">
                                                            <a:latin typeface="Cambria Math" panose="02040503050406030204" pitchFamily="18" charset="0"/>
                                                          </a:rPr>
                                                          <m:t>𝑡</m:t>
                                                        </m:r>
                                                      </m:sub>
                                                    </m:sSub>
                                                    <m:r>
                                                      <a:rPr lang="en-US" sz="1900">
                                                        <a:latin typeface="Cambria Math" panose="02040503050406030204" pitchFamily="18" charset="0"/>
                                                      </a:rPr>
                                                      <m:t>− </m:t>
                                                    </m:r>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a:latin typeface="Cambria Math" panose="02040503050406030204" pitchFamily="18" charset="0"/>
                                                              </a:rPr>
                                                              <m:t>𝑦</m:t>
                                                            </m:r>
                                                          </m:e>
                                                        </m:acc>
                                                      </m:e>
                                                      <m:sub>
                                                        <m:r>
                                                          <a:rPr lang="en-US" sz="1900">
                                                            <a:latin typeface="Cambria Math" panose="02040503050406030204" pitchFamily="18" charset="0"/>
                                                          </a:rPr>
                                                          <m:t>𝑡</m:t>
                                                        </m:r>
                                                      </m:sub>
                                                    </m:sSub>
                                                  </m:e>
                                                </m:d>
                                              </m:e>
                                              <m:sup>
                                                <m:r>
                                                  <a:rPr lang="en-US" sz="1900">
                                                    <a:latin typeface="Cambria Math" panose="02040503050406030204" pitchFamily="18" charset="0"/>
                                                  </a:rPr>
                                                  <m:t>2</m:t>
                                                </m:r>
                                              </m:sup>
                                            </m:sSup>
                                          </m:e>
                                        </m:nary>
                                      </m:num>
                                      <m:den>
                                        <m:r>
                                          <a:rPr lang="en-US" sz="1900">
                                            <a:latin typeface="Cambria Math" panose="02040503050406030204" pitchFamily="18" charset="0"/>
                                          </a:rPr>
                                          <m:t>𝑛</m:t>
                                        </m:r>
                                      </m:den>
                                    </m:f>
                                  </m:e>
                                </m:rad>
                              </m:oMath>
                            </m:oMathPara>
                          </a14:m>
                          <a:endParaRPr lang="en-US" sz="1900" dirty="0"/>
                        </a:p>
                      </a:txBody>
                      <a:tcPr/>
                    </a:tc>
                    <a:tc>
                      <a:txBody>
                        <a:bodyPr/>
                        <a:lstStyle/>
                        <a:p>
                          <a:pPr algn="ctr"/>
                          <a:r>
                            <a:rPr lang="en-US" sz="1700" dirty="0"/>
                            <a:t>Square</a:t>
                          </a:r>
                        </a:p>
                      </a:txBody>
                      <a:tcPr/>
                    </a:tc>
                    <a:tc>
                      <a:txBody>
                        <a:bodyPr/>
                        <a:lstStyle/>
                        <a:p>
                          <a:pPr algn="ctr"/>
                          <a:r>
                            <a:rPr lang="en-US" sz="1700" dirty="0"/>
                            <a:t>No</a:t>
                          </a:r>
                        </a:p>
                      </a:txBody>
                      <a:tcPr/>
                    </a:tc>
                    <a:extLst>
                      <a:ext uri="{0D108BD9-81ED-4DB2-BD59-A6C34878D82A}">
                        <a16:rowId xmlns:a16="http://schemas.microsoft.com/office/drawing/2014/main" val="31974709"/>
                      </a:ext>
                    </a:extLst>
                  </a:tr>
                  <a:tr h="893919">
                    <a:tc>
                      <a:txBody>
                        <a:bodyPr/>
                        <a:lstStyle/>
                        <a:p>
                          <a:pPr algn="l"/>
                          <a:r>
                            <a:rPr lang="en-US" sz="1700" dirty="0"/>
                            <a:t>Mean Absolute Percentage Error </a:t>
                          </a:r>
                        </a:p>
                      </a:txBody>
                      <a:tcPr/>
                    </a:tc>
                    <a:tc>
                      <a:txBody>
                        <a:bodyPr/>
                        <a:lstStyle/>
                        <a:p>
                          <a:pPr algn="ctr"/>
                          <a:r>
                            <a:rPr lang="en-US" sz="1700" dirty="0"/>
                            <a:t>MAPE</a:t>
                          </a:r>
                        </a:p>
                      </a:txBody>
                      <a:tcPr/>
                    </a:tc>
                    <a:tc>
                      <a:txBody>
                        <a:bodyPr/>
                        <a:lstStyle/>
                        <a:p>
                          <a:pPr algn="ctr"/>
                          <a14:m>
                            <m:oMath xmlns:m="http://schemas.openxmlformats.org/officeDocument/2006/math">
                              <m:f>
                                <m:fPr>
                                  <m:ctrlPr>
                                    <a:rPr lang="en-US" sz="1900" i="1" smtClean="0">
                                      <a:latin typeface="Cambria Math" panose="02040503050406030204" pitchFamily="18" charset="0"/>
                                    </a:rPr>
                                  </m:ctrlPr>
                                </m:fPr>
                                <m:num>
                                  <m:nary>
                                    <m:naryPr>
                                      <m:chr m:val="∑"/>
                                      <m:ctrlPr>
                                        <a:rPr lang="en-US" sz="1900" i="1">
                                          <a:latin typeface="Cambria Math" panose="02040503050406030204" pitchFamily="18" charset="0"/>
                                        </a:rPr>
                                      </m:ctrlPr>
                                    </m:naryPr>
                                    <m:sub>
                                      <m:r>
                                        <m:rPr>
                                          <m:brk m:alnAt="23"/>
                                        </m:rPr>
                                        <a:rPr lang="en-US" sz="1900">
                                          <a:latin typeface="Cambria Math" panose="02040503050406030204" pitchFamily="18" charset="0"/>
                                        </a:rPr>
                                        <m:t>𝑡</m:t>
                                      </m:r>
                                      <m:r>
                                        <a:rPr lang="en-US" sz="1900">
                                          <a:latin typeface="Cambria Math" panose="02040503050406030204" pitchFamily="18" charset="0"/>
                                        </a:rPr>
                                        <m:t>=1</m:t>
                                      </m:r>
                                    </m:sub>
                                    <m:sup>
                                      <m:r>
                                        <a:rPr lang="en-US" sz="1900">
                                          <a:latin typeface="Cambria Math" panose="02040503050406030204" pitchFamily="18" charset="0"/>
                                        </a:rPr>
                                        <m:t>𝑛</m:t>
                                      </m:r>
                                    </m:sup>
                                    <m:e>
                                      <m:d>
                                        <m:dPr>
                                          <m:begChr m:val="|"/>
                                          <m:endChr m:val="|"/>
                                          <m:ctrlPr>
                                            <a:rPr lang="en-US" sz="1900" i="1">
                                              <a:latin typeface="Cambria Math" panose="02040503050406030204" pitchFamily="18" charset="0"/>
                                            </a:rPr>
                                          </m:ctrlPr>
                                        </m:dPr>
                                        <m:e>
                                          <m:f>
                                            <m:fPr>
                                              <m:ctrlPr>
                                                <a:rPr lang="en-US" sz="1900" i="1" smtClean="0">
                                                  <a:latin typeface="Cambria Math" panose="02040503050406030204" pitchFamily="18" charset="0"/>
                                                </a:rPr>
                                              </m:ctrlPr>
                                            </m:fPr>
                                            <m:num>
                                              <m:sSub>
                                                <m:sSubPr>
                                                  <m:ctrlPr>
                                                    <a:rPr lang="en-US" sz="1900" i="1">
                                                      <a:latin typeface="Cambria Math" panose="02040503050406030204" pitchFamily="18" charset="0"/>
                                                    </a:rPr>
                                                  </m:ctrlPr>
                                                </m:sSubPr>
                                                <m:e>
                                                  <m:r>
                                                    <a:rPr lang="en-US" sz="1900">
                                                      <a:latin typeface="Cambria Math" panose="02040503050406030204" pitchFamily="18" charset="0"/>
                                                    </a:rPr>
                                                    <m:t>𝑦</m:t>
                                                  </m:r>
                                                </m:e>
                                                <m:sub>
                                                  <m:r>
                                                    <a:rPr lang="en-US" sz="1900">
                                                      <a:latin typeface="Cambria Math" panose="02040503050406030204" pitchFamily="18" charset="0"/>
                                                    </a:rPr>
                                                    <m:t>𝑡</m:t>
                                                  </m:r>
                                                </m:sub>
                                              </m:sSub>
                                              <m:r>
                                                <a:rPr lang="en-US" sz="1900">
                                                  <a:latin typeface="Cambria Math" panose="02040503050406030204" pitchFamily="18" charset="0"/>
                                                </a:rPr>
                                                <m:t>− </m:t>
                                              </m:r>
                                              <m:sSub>
                                                <m:sSubPr>
                                                  <m:ctrlPr>
                                                    <a:rPr lang="en-US"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US" sz="1900">
                                                          <a:latin typeface="Cambria Math" panose="02040503050406030204" pitchFamily="18" charset="0"/>
                                                        </a:rPr>
                                                        <m:t>𝑦</m:t>
                                                      </m:r>
                                                    </m:e>
                                                  </m:acc>
                                                </m:e>
                                                <m:sub>
                                                  <m:r>
                                                    <a:rPr lang="en-US" sz="1900">
                                                      <a:latin typeface="Cambria Math" panose="02040503050406030204" pitchFamily="18" charset="0"/>
                                                    </a:rPr>
                                                    <m:t>𝑡</m:t>
                                                  </m:r>
                                                </m:sub>
                                              </m:sSub>
                                            </m:num>
                                            <m:den>
                                              <m:sSub>
                                                <m:sSubPr>
                                                  <m:ctrlPr>
                                                    <a:rPr lang="en-US" sz="1900" i="1">
                                                      <a:latin typeface="Cambria Math" panose="02040503050406030204" pitchFamily="18" charset="0"/>
                                                    </a:rPr>
                                                  </m:ctrlPr>
                                                </m:sSubPr>
                                                <m:e>
                                                  <m:r>
                                                    <a:rPr lang="en-US" sz="1900" smtClean="0">
                                                      <a:latin typeface="Cambria Math" panose="02040503050406030204" pitchFamily="18" charset="0"/>
                                                    </a:rPr>
                                                    <m:t>𝑦</m:t>
                                                  </m:r>
                                                </m:e>
                                                <m:sub>
                                                  <m:r>
                                                    <a:rPr lang="en-US" sz="1900">
                                                      <a:latin typeface="Cambria Math" panose="02040503050406030204" pitchFamily="18" charset="0"/>
                                                    </a:rPr>
                                                    <m:t>𝑡</m:t>
                                                  </m:r>
                                                </m:sub>
                                              </m:sSub>
                                            </m:den>
                                          </m:f>
                                        </m:e>
                                      </m:d>
                                    </m:e>
                                  </m:nary>
                                </m:num>
                                <m:den>
                                  <m:r>
                                    <a:rPr lang="en-US" sz="1900">
                                      <a:latin typeface="Cambria Math" panose="02040503050406030204" pitchFamily="18" charset="0"/>
                                    </a:rPr>
                                    <m:t>𝑛</m:t>
                                  </m:r>
                                </m:den>
                              </m:f>
                            </m:oMath>
                          </a14:m>
                          <a:r>
                            <a:rPr lang="en-US" sz="1900" dirty="0"/>
                            <a:t> * 100</a:t>
                          </a:r>
                        </a:p>
                      </a:txBody>
                      <a:tcPr/>
                    </a:tc>
                    <a:tc>
                      <a:txBody>
                        <a:bodyPr/>
                        <a:lstStyle/>
                        <a:p>
                          <a:pPr algn="ctr"/>
                          <a:r>
                            <a:rPr lang="en-US" sz="1700" dirty="0"/>
                            <a:t>Absolute Value</a:t>
                          </a:r>
                        </a:p>
                      </a:txBody>
                      <a:tcPr/>
                    </a:tc>
                    <a:tc>
                      <a:txBody>
                        <a:bodyPr/>
                        <a:lstStyle/>
                        <a:p>
                          <a:pPr algn="ctr"/>
                          <a:r>
                            <a:rPr lang="en-US" sz="1700" dirty="0"/>
                            <a:t>Yes</a:t>
                          </a:r>
                        </a:p>
                      </a:txBody>
                      <a:tcPr/>
                    </a:tc>
                    <a:extLst>
                      <a:ext uri="{0D108BD9-81ED-4DB2-BD59-A6C34878D82A}">
                        <a16:rowId xmlns:a16="http://schemas.microsoft.com/office/drawing/2014/main" val="596153633"/>
                      </a:ext>
                    </a:extLst>
                  </a:tr>
                </a:tbl>
              </a:graphicData>
            </a:graphic>
          </p:graphicFrame>
        </mc:Choice>
        <mc:Fallback xmlns="">
          <p:graphicFrame>
            <p:nvGraphicFramePr>
              <p:cNvPr id="14" name="Table 13">
                <a:extLst>
                  <a:ext uri="{FF2B5EF4-FFF2-40B4-BE49-F238E27FC236}">
                    <a16:creationId xmlns:a16="http://schemas.microsoft.com/office/drawing/2014/main" id="{A4E3FCE0-CF0D-407A-9B0D-3F5F74787815}"/>
                  </a:ext>
                </a:extLst>
              </p:cNvPr>
              <p:cNvGraphicFramePr>
                <a:graphicFrameLocks noGrp="1"/>
              </p:cNvGraphicFramePr>
              <p:nvPr>
                <p:extLst>
                  <p:ext uri="{D42A27DB-BD31-4B8C-83A1-F6EECF244321}">
                    <p14:modId xmlns:p14="http://schemas.microsoft.com/office/powerpoint/2010/main" val="942965623"/>
                  </p:ext>
                </p:extLst>
              </p:nvPr>
            </p:nvGraphicFramePr>
            <p:xfrm>
              <a:off x="1219200" y="1447800"/>
              <a:ext cx="10363199" cy="4678363"/>
            </p:xfrm>
            <a:graphic>
              <a:graphicData uri="http://schemas.openxmlformats.org/drawingml/2006/table">
                <a:tbl>
                  <a:tblPr firstRow="1" bandRow="1">
                    <a:tableStyleId>{9DCAF9ED-07DC-4A11-8D7F-57B35C25682E}</a:tableStyleId>
                  </a:tblPr>
                  <a:tblGrid>
                    <a:gridCol w="2525027">
                      <a:extLst>
                        <a:ext uri="{9D8B030D-6E8A-4147-A177-3AD203B41FA5}">
                          <a16:colId xmlns:a16="http://schemas.microsoft.com/office/drawing/2014/main" val="2095684410"/>
                        </a:ext>
                      </a:extLst>
                    </a:gridCol>
                    <a:gridCol w="1982805">
                      <a:extLst>
                        <a:ext uri="{9D8B030D-6E8A-4147-A177-3AD203B41FA5}">
                          <a16:colId xmlns:a16="http://schemas.microsoft.com/office/drawing/2014/main" val="3784473978"/>
                        </a:ext>
                      </a:extLst>
                    </a:gridCol>
                    <a:gridCol w="2246659">
                      <a:extLst>
                        <a:ext uri="{9D8B030D-6E8A-4147-A177-3AD203B41FA5}">
                          <a16:colId xmlns:a16="http://schemas.microsoft.com/office/drawing/2014/main" val="455647924"/>
                        </a:ext>
                      </a:extLst>
                    </a:gridCol>
                    <a:gridCol w="1536068">
                      <a:extLst>
                        <a:ext uri="{9D8B030D-6E8A-4147-A177-3AD203B41FA5}">
                          <a16:colId xmlns:a16="http://schemas.microsoft.com/office/drawing/2014/main" val="2202261089"/>
                        </a:ext>
                      </a:extLst>
                    </a:gridCol>
                    <a:gridCol w="2072640">
                      <a:extLst>
                        <a:ext uri="{9D8B030D-6E8A-4147-A177-3AD203B41FA5}">
                          <a16:colId xmlns:a16="http://schemas.microsoft.com/office/drawing/2014/main" val="1097944384"/>
                        </a:ext>
                      </a:extLst>
                    </a:gridCol>
                  </a:tblGrid>
                  <a:tr h="893919">
                    <a:tc>
                      <a:txBody>
                        <a:bodyPr/>
                        <a:lstStyle/>
                        <a:p>
                          <a:r>
                            <a:rPr lang="en-US" sz="1700" dirty="0"/>
                            <a:t>Full Name</a:t>
                          </a:r>
                        </a:p>
                      </a:txBody>
                      <a:tcPr/>
                    </a:tc>
                    <a:tc>
                      <a:txBody>
                        <a:bodyPr/>
                        <a:lstStyle/>
                        <a:p>
                          <a:pPr algn="ctr"/>
                          <a:r>
                            <a:rPr lang="en-US" sz="1700" dirty="0"/>
                            <a:t>Acronym</a:t>
                          </a:r>
                        </a:p>
                      </a:txBody>
                      <a:tcPr/>
                    </a:tc>
                    <a:tc>
                      <a:txBody>
                        <a:bodyPr/>
                        <a:lstStyle/>
                        <a:p>
                          <a:pPr algn="ctr"/>
                          <a:r>
                            <a:rPr lang="en-US" sz="1700" dirty="0"/>
                            <a:t>Formula</a:t>
                          </a:r>
                        </a:p>
                      </a:txBody>
                      <a:tcPr/>
                    </a:tc>
                    <a:tc>
                      <a:txBody>
                        <a:bodyPr/>
                        <a:lstStyle/>
                        <a:p>
                          <a:pPr algn="ctr"/>
                          <a:r>
                            <a:rPr lang="en-US" sz="1700" dirty="0"/>
                            <a:t>Residual Operation</a:t>
                          </a:r>
                        </a:p>
                      </a:txBody>
                      <a:tcPr/>
                    </a:tc>
                    <a:tc>
                      <a:txBody>
                        <a:bodyPr/>
                        <a:lstStyle/>
                        <a:p>
                          <a:pPr algn="ctr"/>
                          <a:r>
                            <a:rPr lang="en-US" sz="1700" dirty="0"/>
                            <a:t>Robust to Outliers</a:t>
                          </a:r>
                        </a:p>
                      </a:txBody>
                      <a:tcPr/>
                    </a:tc>
                    <a:extLst>
                      <a:ext uri="{0D108BD9-81ED-4DB2-BD59-A6C34878D82A}">
                        <a16:rowId xmlns:a16="http://schemas.microsoft.com/office/drawing/2014/main" val="2975382616"/>
                      </a:ext>
                    </a:extLst>
                  </a:tr>
                  <a:tr h="893919">
                    <a:tc>
                      <a:txBody>
                        <a:bodyPr/>
                        <a:lstStyle/>
                        <a:p>
                          <a:pPr algn="l"/>
                          <a:r>
                            <a:rPr lang="en-US" sz="1700" dirty="0"/>
                            <a:t>Mean Absolute Error </a:t>
                          </a:r>
                        </a:p>
                      </a:txBody>
                      <a:tcPr/>
                    </a:tc>
                    <a:tc>
                      <a:txBody>
                        <a:bodyPr/>
                        <a:lstStyle/>
                        <a:p>
                          <a:pPr algn="ctr"/>
                          <a:r>
                            <a:rPr lang="en-US" sz="1700" dirty="0"/>
                            <a:t>MAE or MAD (mean absolute deviation) </a:t>
                          </a:r>
                        </a:p>
                      </a:txBody>
                      <a:tcPr/>
                    </a:tc>
                    <a:tc>
                      <a:txBody>
                        <a:bodyPr/>
                        <a:lstStyle/>
                        <a:p>
                          <a:endParaRPr lang="en-US"/>
                        </a:p>
                      </a:txBody>
                      <a:tcPr>
                        <a:blipFill>
                          <a:blip r:embed="rId3"/>
                          <a:stretch>
                            <a:fillRect l="-200813" t="-102055" r="-161247" b="-327397"/>
                          </a:stretch>
                        </a:blipFill>
                      </a:tcPr>
                    </a:tc>
                    <a:tc>
                      <a:txBody>
                        <a:bodyPr/>
                        <a:lstStyle/>
                        <a:p>
                          <a:pPr algn="ctr"/>
                          <a:r>
                            <a:rPr lang="en-US" sz="1700" dirty="0"/>
                            <a:t>Absolute Value</a:t>
                          </a:r>
                        </a:p>
                      </a:txBody>
                      <a:tcPr/>
                    </a:tc>
                    <a:tc>
                      <a:txBody>
                        <a:bodyPr/>
                        <a:lstStyle/>
                        <a:p>
                          <a:pPr algn="ctr"/>
                          <a:r>
                            <a:rPr lang="en-US" sz="1700" dirty="0"/>
                            <a:t>Yes</a:t>
                          </a:r>
                        </a:p>
                      </a:txBody>
                      <a:tcPr/>
                    </a:tc>
                    <a:extLst>
                      <a:ext uri="{0D108BD9-81ED-4DB2-BD59-A6C34878D82A}">
                        <a16:rowId xmlns:a16="http://schemas.microsoft.com/office/drawing/2014/main" val="680945273"/>
                      </a:ext>
                    </a:extLst>
                  </a:tr>
                  <a:tr h="739998">
                    <a:tc>
                      <a:txBody>
                        <a:bodyPr/>
                        <a:lstStyle/>
                        <a:p>
                          <a:pPr algn="l"/>
                          <a:r>
                            <a:rPr lang="en-US" sz="1700" dirty="0"/>
                            <a:t>Mean Square Error </a:t>
                          </a:r>
                        </a:p>
                      </a:txBody>
                      <a:tcPr/>
                    </a:tc>
                    <a:tc>
                      <a:txBody>
                        <a:bodyPr/>
                        <a:lstStyle/>
                        <a:p>
                          <a:pPr algn="ctr"/>
                          <a:r>
                            <a:rPr lang="en-US" sz="1700" dirty="0"/>
                            <a:t>MSE</a:t>
                          </a:r>
                        </a:p>
                      </a:txBody>
                      <a:tcPr/>
                    </a:tc>
                    <a:tc>
                      <a:txBody>
                        <a:bodyPr/>
                        <a:lstStyle/>
                        <a:p>
                          <a:endParaRPr lang="en-US"/>
                        </a:p>
                      </a:txBody>
                      <a:tcPr>
                        <a:blipFill>
                          <a:blip r:embed="rId3"/>
                          <a:stretch>
                            <a:fillRect l="-200813" t="-241803" r="-161247" b="-291803"/>
                          </a:stretch>
                        </a:blipFill>
                      </a:tcPr>
                    </a:tc>
                    <a:tc>
                      <a:txBody>
                        <a:bodyPr/>
                        <a:lstStyle/>
                        <a:p>
                          <a:pPr algn="ctr"/>
                          <a:r>
                            <a:rPr lang="en-US" sz="1700" dirty="0"/>
                            <a:t>Square</a:t>
                          </a:r>
                        </a:p>
                      </a:txBody>
                      <a:tcPr/>
                    </a:tc>
                    <a:tc>
                      <a:txBody>
                        <a:bodyPr/>
                        <a:lstStyle/>
                        <a:p>
                          <a:pPr algn="ctr"/>
                          <a:r>
                            <a:rPr lang="en-US" sz="1700" dirty="0"/>
                            <a:t>No</a:t>
                          </a:r>
                        </a:p>
                      </a:txBody>
                      <a:tcPr/>
                    </a:tc>
                    <a:extLst>
                      <a:ext uri="{0D108BD9-81ED-4DB2-BD59-A6C34878D82A}">
                        <a16:rowId xmlns:a16="http://schemas.microsoft.com/office/drawing/2014/main" val="3996419773"/>
                      </a:ext>
                    </a:extLst>
                  </a:tr>
                  <a:tr h="1256608">
                    <a:tc>
                      <a:txBody>
                        <a:bodyPr/>
                        <a:lstStyle/>
                        <a:p>
                          <a:pPr algn="l"/>
                          <a:r>
                            <a:rPr lang="en-US" sz="1700" dirty="0"/>
                            <a:t>Root Mean Square Error </a:t>
                          </a:r>
                        </a:p>
                      </a:txBody>
                      <a:tcPr/>
                    </a:tc>
                    <a:tc>
                      <a:txBody>
                        <a:bodyPr/>
                        <a:lstStyle/>
                        <a:p>
                          <a:pPr algn="ctr"/>
                          <a:r>
                            <a:rPr lang="en-US" sz="1700" dirty="0"/>
                            <a:t>RMSE</a:t>
                          </a:r>
                        </a:p>
                      </a:txBody>
                      <a:tcPr/>
                    </a:tc>
                    <a:tc>
                      <a:txBody>
                        <a:bodyPr/>
                        <a:lstStyle/>
                        <a:p>
                          <a:endParaRPr lang="en-US"/>
                        </a:p>
                      </a:txBody>
                      <a:tcPr>
                        <a:blipFill>
                          <a:blip r:embed="rId3"/>
                          <a:stretch>
                            <a:fillRect l="-200813" t="-202427" r="-161247" b="-72816"/>
                          </a:stretch>
                        </a:blipFill>
                      </a:tcPr>
                    </a:tc>
                    <a:tc>
                      <a:txBody>
                        <a:bodyPr/>
                        <a:lstStyle/>
                        <a:p>
                          <a:pPr algn="ctr"/>
                          <a:r>
                            <a:rPr lang="en-US" sz="1700" dirty="0"/>
                            <a:t>Square</a:t>
                          </a:r>
                        </a:p>
                      </a:txBody>
                      <a:tcPr/>
                    </a:tc>
                    <a:tc>
                      <a:txBody>
                        <a:bodyPr/>
                        <a:lstStyle/>
                        <a:p>
                          <a:pPr algn="ctr"/>
                          <a:r>
                            <a:rPr lang="en-US" sz="1700" dirty="0"/>
                            <a:t>No</a:t>
                          </a:r>
                        </a:p>
                      </a:txBody>
                      <a:tcPr/>
                    </a:tc>
                    <a:extLst>
                      <a:ext uri="{0D108BD9-81ED-4DB2-BD59-A6C34878D82A}">
                        <a16:rowId xmlns:a16="http://schemas.microsoft.com/office/drawing/2014/main" val="31974709"/>
                      </a:ext>
                    </a:extLst>
                  </a:tr>
                  <a:tr h="893919">
                    <a:tc>
                      <a:txBody>
                        <a:bodyPr/>
                        <a:lstStyle/>
                        <a:p>
                          <a:pPr algn="l"/>
                          <a:r>
                            <a:rPr lang="en-US" sz="1700" dirty="0"/>
                            <a:t>Mean Absolute Percentage Error </a:t>
                          </a:r>
                        </a:p>
                      </a:txBody>
                      <a:tcPr/>
                    </a:tc>
                    <a:tc>
                      <a:txBody>
                        <a:bodyPr/>
                        <a:lstStyle/>
                        <a:p>
                          <a:pPr algn="ctr"/>
                          <a:r>
                            <a:rPr lang="en-US" sz="1700" dirty="0"/>
                            <a:t>MAPE</a:t>
                          </a:r>
                        </a:p>
                      </a:txBody>
                      <a:tcPr/>
                    </a:tc>
                    <a:tc>
                      <a:txBody>
                        <a:bodyPr/>
                        <a:lstStyle/>
                        <a:p>
                          <a:endParaRPr lang="en-US"/>
                        </a:p>
                      </a:txBody>
                      <a:tcPr>
                        <a:blipFill>
                          <a:blip r:embed="rId3"/>
                          <a:stretch>
                            <a:fillRect l="-200813" t="-423810" r="-161247" b="-2041"/>
                          </a:stretch>
                        </a:blipFill>
                      </a:tcPr>
                    </a:tc>
                    <a:tc>
                      <a:txBody>
                        <a:bodyPr/>
                        <a:lstStyle/>
                        <a:p>
                          <a:pPr algn="ctr"/>
                          <a:r>
                            <a:rPr lang="en-US" sz="1700" dirty="0"/>
                            <a:t>Absolute Value</a:t>
                          </a:r>
                        </a:p>
                      </a:txBody>
                      <a:tcPr/>
                    </a:tc>
                    <a:tc>
                      <a:txBody>
                        <a:bodyPr/>
                        <a:lstStyle/>
                        <a:p>
                          <a:pPr algn="ctr"/>
                          <a:r>
                            <a:rPr lang="en-US" sz="1700" dirty="0"/>
                            <a:t>Yes</a:t>
                          </a:r>
                        </a:p>
                      </a:txBody>
                      <a:tcPr/>
                    </a:tc>
                    <a:extLst>
                      <a:ext uri="{0D108BD9-81ED-4DB2-BD59-A6C34878D82A}">
                        <a16:rowId xmlns:a16="http://schemas.microsoft.com/office/drawing/2014/main" val="596153633"/>
                      </a:ext>
                    </a:extLst>
                  </a:tr>
                </a:tbl>
              </a:graphicData>
            </a:graphic>
          </p:graphicFrame>
        </mc:Fallback>
      </mc:AlternateContent>
    </p:spTree>
    <p:extLst>
      <p:ext uri="{BB962C8B-B14F-4D97-AF65-F5344CB8AC3E}">
        <p14:creationId xmlns:p14="http://schemas.microsoft.com/office/powerpoint/2010/main" val="420324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28D9-2F82-4267-BB64-B48C21079311}"/>
              </a:ext>
            </a:extLst>
          </p:cNvPr>
          <p:cNvSpPr>
            <a:spLocks noGrp="1"/>
          </p:cNvSpPr>
          <p:nvPr>
            <p:ph type="title"/>
          </p:nvPr>
        </p:nvSpPr>
        <p:spPr/>
        <p:txBody>
          <a:bodyPr/>
          <a:lstStyle/>
          <a:p>
            <a:r>
              <a:rPr lang="en-US" dirty="0"/>
              <a:t>Types of Resampling</a:t>
            </a:r>
          </a:p>
        </p:txBody>
      </p:sp>
      <p:sp>
        <p:nvSpPr>
          <p:cNvPr id="3" name="Content Placeholder 2">
            <a:extLst>
              <a:ext uri="{FF2B5EF4-FFF2-40B4-BE49-F238E27FC236}">
                <a16:creationId xmlns:a16="http://schemas.microsoft.com/office/drawing/2014/main" id="{B1BB6FFF-8B8D-41D7-B302-F461EA34FC43}"/>
              </a:ext>
            </a:extLst>
          </p:cNvPr>
          <p:cNvSpPr>
            <a:spLocks noGrp="1"/>
          </p:cNvSpPr>
          <p:nvPr>
            <p:ph idx="1"/>
          </p:nvPr>
        </p:nvSpPr>
        <p:spPr/>
        <p:txBody>
          <a:bodyPr/>
          <a:lstStyle/>
          <a:p>
            <a:r>
              <a:rPr lang="en-US" dirty="0"/>
              <a:t>Validation Set Approach</a:t>
            </a:r>
          </a:p>
          <a:p>
            <a:r>
              <a:rPr lang="en-US" dirty="0"/>
              <a:t>Cross Validation</a:t>
            </a:r>
          </a:p>
          <a:p>
            <a:pPr lvl="1"/>
            <a:r>
              <a:rPr lang="en-US" dirty="0"/>
              <a:t>Leave-One-Out Cross Validation (LOOCV)</a:t>
            </a:r>
          </a:p>
          <a:p>
            <a:pPr lvl="1"/>
            <a:r>
              <a:rPr lang="en-US" dirty="0"/>
              <a:t>K-Fold Cross Validation</a:t>
            </a:r>
          </a:p>
          <a:p>
            <a:r>
              <a:rPr lang="en-US" dirty="0"/>
              <a:t>The Bootstrap</a:t>
            </a:r>
          </a:p>
          <a:p>
            <a:endParaRPr lang="en-US" dirty="0"/>
          </a:p>
          <a:p>
            <a:endParaRPr lang="en-US" dirty="0"/>
          </a:p>
          <a:p>
            <a:r>
              <a:rPr lang="en-US" dirty="0"/>
              <a:t>These methods refit a model of interest to samples formed from the training set, in order to obtain additional information about the fitted model. </a:t>
            </a:r>
          </a:p>
          <a:p>
            <a:r>
              <a:rPr lang="en-US" dirty="0"/>
              <a:t>We use resampling when the training error is too optimistic, and in order to get a better idea of the test set error. </a:t>
            </a:r>
          </a:p>
        </p:txBody>
      </p:sp>
    </p:spTree>
    <p:extLst>
      <p:ext uri="{BB962C8B-B14F-4D97-AF65-F5344CB8AC3E}">
        <p14:creationId xmlns:p14="http://schemas.microsoft.com/office/powerpoint/2010/main" val="362824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FCE8-AF68-4988-873A-3BFDF545A5E1}"/>
              </a:ext>
            </a:extLst>
          </p:cNvPr>
          <p:cNvSpPr>
            <a:spLocks noGrp="1"/>
          </p:cNvSpPr>
          <p:nvPr>
            <p:ph type="title"/>
          </p:nvPr>
        </p:nvSpPr>
        <p:spPr/>
        <p:txBody>
          <a:bodyPr/>
          <a:lstStyle/>
          <a:p>
            <a:r>
              <a:rPr lang="en-US" dirty="0"/>
              <a:t>The Validation Set Approach</a:t>
            </a:r>
          </a:p>
        </p:txBody>
      </p:sp>
      <p:sp>
        <p:nvSpPr>
          <p:cNvPr id="3" name="Content Placeholder 2">
            <a:extLst>
              <a:ext uri="{FF2B5EF4-FFF2-40B4-BE49-F238E27FC236}">
                <a16:creationId xmlns:a16="http://schemas.microsoft.com/office/drawing/2014/main" id="{DBA5AC60-5B5C-494F-A5C7-85A61D9F52BE}"/>
              </a:ext>
            </a:extLst>
          </p:cNvPr>
          <p:cNvSpPr>
            <a:spLocks noGrp="1"/>
          </p:cNvSpPr>
          <p:nvPr>
            <p:ph idx="1"/>
          </p:nvPr>
        </p:nvSpPr>
        <p:spPr/>
        <p:txBody>
          <a:bodyPr/>
          <a:lstStyle/>
          <a:p>
            <a:r>
              <a:rPr lang="en-US" dirty="0"/>
              <a:t>The first up is the validation approach, which consists of randomly splitting the data into two sets: a training set and the remaining other set is used to test the model (the validation set). </a:t>
            </a:r>
          </a:p>
          <a:p>
            <a:pPr lvl="1"/>
            <a:r>
              <a:rPr lang="en-US" dirty="0"/>
              <a:t>In the validation set approach, the testing set can be thought of as the validation set or the hold-out set. </a:t>
            </a:r>
          </a:p>
          <a:p>
            <a:pPr lvl="1"/>
            <a:endParaRPr lang="en-US" dirty="0"/>
          </a:p>
          <a:p>
            <a:pPr lvl="1"/>
            <a:endParaRPr lang="en-US" dirty="0"/>
          </a:p>
          <a:p>
            <a:r>
              <a:rPr lang="en-US" dirty="0"/>
              <a:t>The process works as follows: </a:t>
            </a:r>
          </a:p>
          <a:p>
            <a:pPr marL="600075" lvl="1" indent="-342900">
              <a:buFont typeface="+mj-lt"/>
              <a:buAutoNum type="arabicPeriod"/>
            </a:pPr>
            <a:r>
              <a:rPr lang="en-US" dirty="0"/>
              <a:t>Build a model using the training dataset. </a:t>
            </a:r>
          </a:p>
          <a:p>
            <a:pPr marL="600075" lvl="1" indent="-342900">
              <a:buFont typeface="+mj-lt"/>
              <a:buAutoNum type="arabicPeriod"/>
            </a:pPr>
            <a:r>
              <a:rPr lang="en-US" dirty="0"/>
              <a:t>Apply the model to the testing dataset to predict the outcome of unused observations. </a:t>
            </a:r>
          </a:p>
          <a:p>
            <a:pPr marL="600075" lvl="1" indent="-342900">
              <a:buFont typeface="+mj-lt"/>
              <a:buAutoNum type="arabicPeriod"/>
            </a:pPr>
            <a:r>
              <a:rPr lang="en-US" dirty="0"/>
              <a:t>Quantify the prediction error as the as the mean squared difference between the observed and the predicted outcome values.</a:t>
            </a:r>
          </a:p>
        </p:txBody>
      </p:sp>
    </p:spTree>
    <p:extLst>
      <p:ext uri="{BB962C8B-B14F-4D97-AF65-F5344CB8AC3E}">
        <p14:creationId xmlns:p14="http://schemas.microsoft.com/office/powerpoint/2010/main" val="284441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705E2-260C-480A-83B7-1A9A08573699}"/>
              </a:ext>
            </a:extLst>
          </p:cNvPr>
          <p:cNvSpPr>
            <a:spLocks noGrp="1"/>
          </p:cNvSpPr>
          <p:nvPr>
            <p:ph type="title"/>
          </p:nvPr>
        </p:nvSpPr>
        <p:spPr/>
        <p:txBody>
          <a:bodyPr/>
          <a:lstStyle/>
          <a:p>
            <a:r>
              <a:rPr lang="en-US" dirty="0"/>
              <a:t>Usefulness of MSE in Selecting the Right Model</a:t>
            </a:r>
          </a:p>
        </p:txBody>
      </p:sp>
      <p:sp>
        <p:nvSpPr>
          <p:cNvPr id="11" name="Content Placeholder 10">
            <a:extLst>
              <a:ext uri="{FF2B5EF4-FFF2-40B4-BE49-F238E27FC236}">
                <a16:creationId xmlns:a16="http://schemas.microsoft.com/office/drawing/2014/main" id="{F714630F-590C-444C-B63A-74C0A45BE5DD}"/>
              </a:ext>
            </a:extLst>
          </p:cNvPr>
          <p:cNvSpPr>
            <a:spLocks noGrp="1"/>
          </p:cNvSpPr>
          <p:nvPr>
            <p:ph sz="half" idx="1"/>
          </p:nvPr>
        </p:nvSpPr>
        <p:spPr>
          <a:xfrm>
            <a:off x="1219200" y="3339966"/>
            <a:ext cx="5080000" cy="2786199"/>
          </a:xfrm>
        </p:spPr>
        <p:txBody>
          <a:bodyPr/>
          <a:lstStyle/>
          <a:p>
            <a:r>
              <a:rPr lang="en-US" dirty="0">
                <a:solidFill>
                  <a:srgbClr val="000000"/>
                </a:solidFill>
                <a:latin typeface="Times New Roman" panose="02020603050405020304" pitchFamily="18" charset="0"/>
              </a:rPr>
              <a:t>The validation set MSE for the quadratic fit is considerably smaller than for the linear fit. </a:t>
            </a:r>
          </a:p>
          <a:p>
            <a:r>
              <a:rPr lang="en-US" dirty="0">
                <a:solidFill>
                  <a:srgbClr val="000000"/>
                </a:solidFill>
                <a:latin typeface="Times New Roman" panose="02020603050405020304" pitchFamily="18" charset="0"/>
              </a:rPr>
              <a:t>•The validation set MSE for the cubic fit is actually about the same as the quadratic fit. </a:t>
            </a:r>
          </a:p>
          <a:p>
            <a:r>
              <a:rPr lang="en-US" dirty="0">
                <a:solidFill>
                  <a:srgbClr val="000000"/>
                </a:solidFill>
                <a:latin typeface="Times New Roman" panose="02020603050405020304" pitchFamily="18" charset="0"/>
              </a:rPr>
              <a:t>•This implies that including a cubic term in the regression does not lead to better prediction than simply using a quadratic term.</a:t>
            </a:r>
          </a:p>
          <a:p>
            <a:endParaRPr lang="en-US" dirty="0"/>
          </a:p>
        </p:txBody>
      </p:sp>
      <p:pic>
        <p:nvPicPr>
          <p:cNvPr id="12" name="Content Placeholder 11">
            <a:extLst>
              <a:ext uri="{FF2B5EF4-FFF2-40B4-BE49-F238E27FC236}">
                <a16:creationId xmlns:a16="http://schemas.microsoft.com/office/drawing/2014/main" id="{06960F33-9A80-467D-B13A-4EBAD8DCEB8C}"/>
              </a:ext>
            </a:extLst>
          </p:cNvPr>
          <p:cNvPicPr>
            <a:picLocks noGrp="1" noChangeAspect="1"/>
          </p:cNvPicPr>
          <p:nvPr>
            <p:ph sz="half" idx="13"/>
          </p:nvPr>
        </p:nvPicPr>
        <p:blipFill>
          <a:blip r:embed="rId2"/>
          <a:stretch>
            <a:fillRect/>
          </a:stretch>
        </p:blipFill>
        <p:spPr>
          <a:xfrm>
            <a:off x="1219200" y="1432868"/>
            <a:ext cx="4225573" cy="1649710"/>
          </a:xfrm>
          <a:prstGeom prst="rect">
            <a:avLst/>
          </a:prstGeom>
        </p:spPr>
      </p:pic>
      <p:pic>
        <p:nvPicPr>
          <p:cNvPr id="14" name="Content Placeholder 13">
            <a:extLst>
              <a:ext uri="{FF2B5EF4-FFF2-40B4-BE49-F238E27FC236}">
                <a16:creationId xmlns:a16="http://schemas.microsoft.com/office/drawing/2014/main" id="{AE754F77-416E-488C-8280-53908A878759}"/>
              </a:ext>
            </a:extLst>
          </p:cNvPr>
          <p:cNvPicPr>
            <a:picLocks noGrp="1" noChangeAspect="1"/>
          </p:cNvPicPr>
          <p:nvPr>
            <p:ph sz="half" idx="2"/>
          </p:nvPr>
        </p:nvPicPr>
        <p:blipFill>
          <a:blip r:embed="rId3"/>
          <a:stretch>
            <a:fillRect/>
          </a:stretch>
        </p:blipFill>
        <p:spPr>
          <a:xfrm>
            <a:off x="6669205" y="2374900"/>
            <a:ext cx="4746389" cy="3751263"/>
          </a:xfrm>
          <a:prstGeom prst="rect">
            <a:avLst/>
          </a:prstGeom>
        </p:spPr>
      </p:pic>
    </p:spTree>
    <p:extLst>
      <p:ext uri="{BB962C8B-B14F-4D97-AF65-F5344CB8AC3E}">
        <p14:creationId xmlns:p14="http://schemas.microsoft.com/office/powerpoint/2010/main" val="263619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A29BB4-16E6-4C13-A2AF-3663A77D84B8}"/>
              </a:ext>
            </a:extLst>
          </p:cNvPr>
          <p:cNvPicPr>
            <a:picLocks noGrp="1" noChangeAspect="1"/>
          </p:cNvPicPr>
          <p:nvPr>
            <p:ph sz="half" idx="1"/>
          </p:nvPr>
        </p:nvPicPr>
        <p:blipFill>
          <a:blip r:embed="rId2"/>
          <a:stretch>
            <a:fillRect/>
          </a:stretch>
        </p:blipFill>
        <p:spPr>
          <a:xfrm>
            <a:off x="1793955" y="2374900"/>
            <a:ext cx="3930490" cy="3751263"/>
          </a:xfrm>
          <a:prstGeom prst="rect">
            <a:avLst/>
          </a:prstGeom>
        </p:spPr>
      </p:pic>
      <p:sp>
        <p:nvSpPr>
          <p:cNvPr id="8" name="Title 7">
            <a:extLst>
              <a:ext uri="{FF2B5EF4-FFF2-40B4-BE49-F238E27FC236}">
                <a16:creationId xmlns:a16="http://schemas.microsoft.com/office/drawing/2014/main" id="{73AB1542-D368-475D-BD0D-4BF3F9BBCDAA}"/>
              </a:ext>
            </a:extLst>
          </p:cNvPr>
          <p:cNvSpPr>
            <a:spLocks noGrp="1"/>
          </p:cNvSpPr>
          <p:nvPr>
            <p:ph type="title"/>
          </p:nvPr>
        </p:nvSpPr>
        <p:spPr>
          <a:xfrm>
            <a:off x="1219200" y="241302"/>
            <a:ext cx="4978399" cy="875669"/>
          </a:xfrm>
        </p:spPr>
        <p:txBody>
          <a:bodyPr/>
          <a:lstStyle/>
          <a:p>
            <a:r>
              <a:rPr lang="en-US" dirty="0"/>
              <a:t>Looking at Validation</a:t>
            </a:r>
          </a:p>
        </p:txBody>
      </p:sp>
      <p:sp>
        <p:nvSpPr>
          <p:cNvPr id="9" name="Content Placeholder 8">
            <a:extLst>
              <a:ext uri="{FF2B5EF4-FFF2-40B4-BE49-F238E27FC236}">
                <a16:creationId xmlns:a16="http://schemas.microsoft.com/office/drawing/2014/main" id="{C7BD8B52-C76D-4210-9B0D-21FB60115336}"/>
              </a:ext>
            </a:extLst>
          </p:cNvPr>
          <p:cNvSpPr>
            <a:spLocks noGrp="1"/>
          </p:cNvSpPr>
          <p:nvPr>
            <p:ph sz="half" idx="13"/>
          </p:nvPr>
        </p:nvSpPr>
        <p:spPr>
          <a:xfrm>
            <a:off x="1320799" y="1116971"/>
            <a:ext cx="4876800" cy="1105530"/>
          </a:xfrm>
        </p:spPr>
        <p:txBody>
          <a:bodyPr/>
          <a:lstStyle/>
          <a:p>
            <a:r>
              <a:rPr lang="en-US" dirty="0"/>
              <a:t>Let’s run that multiple times with different random training groups and see how the training MSE changes</a:t>
            </a:r>
          </a:p>
          <a:p>
            <a:endParaRPr lang="en-US" dirty="0"/>
          </a:p>
        </p:txBody>
      </p:sp>
      <p:sp>
        <p:nvSpPr>
          <p:cNvPr id="16" name="Callout: Down Arrow 15">
            <a:extLst>
              <a:ext uri="{FF2B5EF4-FFF2-40B4-BE49-F238E27FC236}">
                <a16:creationId xmlns:a16="http://schemas.microsoft.com/office/drawing/2014/main" id="{D9CAF322-4580-44F5-B3C8-5637A62475A0}"/>
              </a:ext>
            </a:extLst>
          </p:cNvPr>
          <p:cNvSpPr/>
          <p:nvPr/>
        </p:nvSpPr>
        <p:spPr>
          <a:xfrm>
            <a:off x="2329314" y="2222500"/>
            <a:ext cx="2387065" cy="1954863"/>
          </a:xfrm>
          <a:prstGeom prst="downArrowCallout">
            <a:avLst>
              <a:gd name="adj1" fmla="val 25000"/>
              <a:gd name="adj2" fmla="val 25000"/>
              <a:gd name="adj3" fmla="val 25000"/>
              <a:gd name="adj4" fmla="val 4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of the curves results in a different training MSE estimate</a:t>
            </a:r>
          </a:p>
        </p:txBody>
      </p:sp>
      <p:pic>
        <p:nvPicPr>
          <p:cNvPr id="11" name="Content Placeholder 10">
            <a:extLst>
              <a:ext uri="{FF2B5EF4-FFF2-40B4-BE49-F238E27FC236}">
                <a16:creationId xmlns:a16="http://schemas.microsoft.com/office/drawing/2014/main" id="{3238C6A4-CAD0-444C-997B-74C66D48E3A9}"/>
              </a:ext>
            </a:extLst>
          </p:cNvPr>
          <p:cNvPicPr>
            <a:picLocks noGrp="1" noChangeAspect="1"/>
          </p:cNvPicPr>
          <p:nvPr>
            <p:ph sz="half" idx="2"/>
          </p:nvPr>
        </p:nvPicPr>
        <p:blipFill>
          <a:blip r:embed="rId3"/>
          <a:stretch>
            <a:fillRect/>
          </a:stretch>
        </p:blipFill>
        <p:spPr>
          <a:xfrm>
            <a:off x="6730701" y="161366"/>
            <a:ext cx="4876799" cy="5964798"/>
          </a:xfrm>
          <a:prstGeom prst="rect">
            <a:avLst/>
          </a:prstGeom>
        </p:spPr>
      </p:pic>
    </p:spTree>
    <p:extLst>
      <p:ext uri="{BB962C8B-B14F-4D97-AF65-F5344CB8AC3E}">
        <p14:creationId xmlns:p14="http://schemas.microsoft.com/office/powerpoint/2010/main" val="170265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B6DC87-E76E-4300-826B-E3923D1DD7AD}"/>
              </a:ext>
            </a:extLst>
          </p:cNvPr>
          <p:cNvPicPr>
            <a:picLocks noGrp="1" noChangeAspect="1"/>
          </p:cNvPicPr>
          <p:nvPr>
            <p:ph sz="half" idx="1"/>
          </p:nvPr>
        </p:nvPicPr>
        <p:blipFill>
          <a:blip r:embed="rId2"/>
          <a:stretch>
            <a:fillRect/>
          </a:stretch>
        </p:blipFill>
        <p:spPr>
          <a:xfrm>
            <a:off x="1793955" y="2374900"/>
            <a:ext cx="3930490" cy="3751263"/>
          </a:xfrm>
          <a:prstGeom prst="rect">
            <a:avLst/>
          </a:prstGeom>
        </p:spPr>
      </p:pic>
      <p:sp>
        <p:nvSpPr>
          <p:cNvPr id="8" name="Title 7">
            <a:extLst>
              <a:ext uri="{FF2B5EF4-FFF2-40B4-BE49-F238E27FC236}">
                <a16:creationId xmlns:a16="http://schemas.microsoft.com/office/drawing/2014/main" id="{73AB1542-D368-475D-BD0D-4BF3F9BBCDAA}"/>
              </a:ext>
            </a:extLst>
          </p:cNvPr>
          <p:cNvSpPr>
            <a:spLocks noGrp="1"/>
          </p:cNvSpPr>
          <p:nvPr>
            <p:ph type="title"/>
          </p:nvPr>
        </p:nvSpPr>
        <p:spPr>
          <a:xfrm>
            <a:off x="1219200" y="241302"/>
            <a:ext cx="4978399" cy="875669"/>
          </a:xfrm>
        </p:spPr>
        <p:txBody>
          <a:bodyPr/>
          <a:lstStyle/>
          <a:p>
            <a:r>
              <a:rPr lang="en-US" dirty="0"/>
              <a:t>Looking at Validation</a:t>
            </a:r>
          </a:p>
        </p:txBody>
      </p:sp>
      <p:sp>
        <p:nvSpPr>
          <p:cNvPr id="9" name="Content Placeholder 8">
            <a:extLst>
              <a:ext uri="{FF2B5EF4-FFF2-40B4-BE49-F238E27FC236}">
                <a16:creationId xmlns:a16="http://schemas.microsoft.com/office/drawing/2014/main" id="{C7BD8B52-C76D-4210-9B0D-21FB60115336}"/>
              </a:ext>
            </a:extLst>
          </p:cNvPr>
          <p:cNvSpPr>
            <a:spLocks noGrp="1"/>
          </p:cNvSpPr>
          <p:nvPr>
            <p:ph sz="half" idx="13"/>
          </p:nvPr>
        </p:nvSpPr>
        <p:spPr>
          <a:xfrm>
            <a:off x="1320799" y="1116971"/>
            <a:ext cx="4876800" cy="1105530"/>
          </a:xfrm>
        </p:spPr>
        <p:txBody>
          <a:bodyPr/>
          <a:lstStyle/>
          <a:p>
            <a:r>
              <a:rPr lang="en-US" dirty="0"/>
              <a:t>Let’s run that multiple times with different random training groups and see how the testing MSE changes</a:t>
            </a:r>
          </a:p>
          <a:p>
            <a:endParaRPr lang="en-US" dirty="0"/>
          </a:p>
        </p:txBody>
      </p:sp>
      <p:sp>
        <p:nvSpPr>
          <p:cNvPr id="16" name="Callout: Down Arrow 15">
            <a:extLst>
              <a:ext uri="{FF2B5EF4-FFF2-40B4-BE49-F238E27FC236}">
                <a16:creationId xmlns:a16="http://schemas.microsoft.com/office/drawing/2014/main" id="{D9CAF322-4580-44F5-B3C8-5637A62475A0}"/>
              </a:ext>
            </a:extLst>
          </p:cNvPr>
          <p:cNvSpPr/>
          <p:nvPr/>
        </p:nvSpPr>
        <p:spPr>
          <a:xfrm>
            <a:off x="2329314" y="2222500"/>
            <a:ext cx="2387065" cy="1954863"/>
          </a:xfrm>
          <a:prstGeom prst="downArrowCallout">
            <a:avLst>
              <a:gd name="adj1" fmla="val 25000"/>
              <a:gd name="adj2" fmla="val 25000"/>
              <a:gd name="adj3" fmla="val 25000"/>
              <a:gd name="adj4" fmla="val 4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of the curves results in a different testing MSE estimate</a:t>
            </a:r>
          </a:p>
        </p:txBody>
      </p:sp>
      <p:pic>
        <p:nvPicPr>
          <p:cNvPr id="7" name="Content Placeholder 6">
            <a:extLst>
              <a:ext uri="{FF2B5EF4-FFF2-40B4-BE49-F238E27FC236}">
                <a16:creationId xmlns:a16="http://schemas.microsoft.com/office/drawing/2014/main" id="{9AE80151-71BA-46B6-AE81-EB8420442B2C}"/>
              </a:ext>
            </a:extLst>
          </p:cNvPr>
          <p:cNvPicPr>
            <a:picLocks noGrp="1" noChangeAspect="1"/>
          </p:cNvPicPr>
          <p:nvPr>
            <p:ph sz="half" idx="2"/>
          </p:nvPr>
        </p:nvPicPr>
        <p:blipFill>
          <a:blip r:embed="rId3"/>
          <a:stretch>
            <a:fillRect/>
          </a:stretch>
        </p:blipFill>
        <p:spPr>
          <a:xfrm>
            <a:off x="6379705" y="1116971"/>
            <a:ext cx="5686391" cy="5120639"/>
          </a:xfrm>
          <a:prstGeom prst="rect">
            <a:avLst/>
          </a:prstGeom>
        </p:spPr>
      </p:pic>
    </p:spTree>
    <p:extLst>
      <p:ext uri="{BB962C8B-B14F-4D97-AF65-F5344CB8AC3E}">
        <p14:creationId xmlns:p14="http://schemas.microsoft.com/office/powerpoint/2010/main" val="195220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E1653B-705B-4FA9-9F80-C19A45F6663D}"/>
              </a:ext>
            </a:extLst>
          </p:cNvPr>
          <p:cNvSpPr>
            <a:spLocks noGrp="1"/>
          </p:cNvSpPr>
          <p:nvPr>
            <p:ph type="title"/>
          </p:nvPr>
        </p:nvSpPr>
        <p:spPr/>
        <p:txBody>
          <a:bodyPr/>
          <a:lstStyle/>
          <a:p>
            <a:r>
              <a:rPr lang="en-US" dirty="0"/>
              <a:t>Problems with Validation Set approach</a:t>
            </a:r>
          </a:p>
        </p:txBody>
      </p:sp>
      <p:sp>
        <p:nvSpPr>
          <p:cNvPr id="7" name="Content Placeholder 6">
            <a:extLst>
              <a:ext uri="{FF2B5EF4-FFF2-40B4-BE49-F238E27FC236}">
                <a16:creationId xmlns:a16="http://schemas.microsoft.com/office/drawing/2014/main" id="{63C0FC07-6AD0-4672-AD19-64D8CB0245E9}"/>
              </a:ext>
            </a:extLst>
          </p:cNvPr>
          <p:cNvSpPr>
            <a:spLocks noGrp="1"/>
          </p:cNvSpPr>
          <p:nvPr>
            <p:ph idx="1"/>
          </p:nvPr>
        </p:nvSpPr>
        <p:spPr/>
        <p:txBody>
          <a:bodyPr/>
          <a:lstStyle/>
          <a:p>
            <a:r>
              <a:rPr lang="en-US" dirty="0"/>
              <a:t>While the validation set approach is conceptually simple and is easy to implement, it has two potential drawbacks:</a:t>
            </a:r>
          </a:p>
          <a:p>
            <a:pPr lvl="1"/>
            <a:r>
              <a:rPr lang="en-US" dirty="0"/>
              <a:t>The validation estimate of the test error rate can be highly variable, depending on precisely which observations are included in the training set and which observations are included in the validation set.</a:t>
            </a:r>
          </a:p>
          <a:p>
            <a:pPr lvl="1"/>
            <a:r>
              <a:rPr lang="en-US" dirty="0"/>
              <a:t>Only a subset of the observations are used to fit the model. Since statistical methods tend to perform worse when trained on fewer observations, this suggests that the validation set </a:t>
            </a:r>
            <a:r>
              <a:rPr lang="en-US" b="1" i="1" dirty="0"/>
              <a:t>will introduce bias </a:t>
            </a:r>
            <a:r>
              <a:rPr lang="en-US" dirty="0"/>
              <a:t>by systematically </a:t>
            </a:r>
            <a:r>
              <a:rPr lang="en-US" i="1" dirty="0"/>
              <a:t>misestimating </a:t>
            </a:r>
            <a:r>
              <a:rPr lang="en-US" dirty="0"/>
              <a:t>the test error rate for the model fit on the entire data set. </a:t>
            </a:r>
          </a:p>
          <a:p>
            <a:r>
              <a:rPr lang="en-US" i="1" dirty="0"/>
              <a:t>Cross-validation</a:t>
            </a:r>
            <a:r>
              <a:rPr lang="en-US" dirty="0"/>
              <a:t>, a refinement of the validation set approach, addresses these two issues.</a:t>
            </a:r>
          </a:p>
          <a:p>
            <a:endParaRPr lang="en-US" dirty="0"/>
          </a:p>
        </p:txBody>
      </p:sp>
    </p:spTree>
    <p:extLst>
      <p:ext uri="{BB962C8B-B14F-4D97-AF65-F5344CB8AC3E}">
        <p14:creationId xmlns:p14="http://schemas.microsoft.com/office/powerpoint/2010/main" val="421105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D2D2-AF7D-43D2-A128-E7D56E405309}"/>
              </a:ext>
            </a:extLst>
          </p:cNvPr>
          <p:cNvSpPr>
            <a:spLocks noGrp="1"/>
          </p:cNvSpPr>
          <p:nvPr>
            <p:ph type="title"/>
          </p:nvPr>
        </p:nvSpPr>
        <p:spPr/>
        <p:txBody>
          <a:bodyPr/>
          <a:lstStyle/>
          <a:p>
            <a:r>
              <a:rPr lang="en-US" dirty="0"/>
              <a:t>Leave One Out Cross Validation (LOOCV)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87F780-084A-4643-BA0E-DA34BFED31D4}"/>
                  </a:ext>
                </a:extLst>
              </p:cNvPr>
              <p:cNvSpPr>
                <a:spLocks noGrp="1"/>
              </p:cNvSpPr>
              <p:nvPr>
                <p:ph idx="1"/>
              </p:nvPr>
            </p:nvSpPr>
            <p:spPr/>
            <p:txBody>
              <a:bodyPr/>
              <a:lstStyle/>
              <a:p>
                <a:r>
                  <a:rPr lang="en-US" dirty="0"/>
                  <a:t>Like the Validation Set approach, Leave-One-Out Cross-Validation (LOOCV) involves splitting the set of observations into two parts. </a:t>
                </a:r>
              </a:p>
              <a:p>
                <a:r>
                  <a:rPr lang="en-US" dirty="0"/>
                  <a:t>However, instead of creating a validation subset of substantial size, a single observation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oMath>
                </a14:m>
                <a:r>
                  <a:rPr lang="en-US" i="1"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𝑦</m:t>
                        </m:r>
                      </m:e>
                      <m:sub>
                        <m:r>
                          <a:rPr lang="en-US" i="1" dirty="0">
                            <a:latin typeface="Cambria Math" panose="02040503050406030204" pitchFamily="18" charset="0"/>
                          </a:rPr>
                          <m:t>1</m:t>
                        </m:r>
                      </m:sub>
                    </m:sSub>
                  </m:oMath>
                </a14:m>
                <a:r>
                  <a:rPr lang="en-US" dirty="0"/>
                  <a:t>) is used for the validation set, and the remaining observations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r>
                  <a:rPr lang="en-US" i="1"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𝑦</m:t>
                        </m:r>
                      </m:e>
                      <m:sub>
                        <m:r>
                          <a:rPr lang="en-US" i="1" dirty="0">
                            <a:latin typeface="Cambria Math" panose="02040503050406030204" pitchFamily="18" charset="0"/>
                          </a:rPr>
                          <m:t>2</m:t>
                        </m:r>
                      </m:sub>
                    </m:sSub>
                  </m:oMath>
                </a14:m>
                <a:r>
                  <a:rPr lang="en-US" dirty="0"/>
                  <a:t>)</a:t>
                </a:r>
                <a:r>
                  <a:rPr lang="en-US" i="1" dirty="0"/>
                  <a:t>, . . . , </a:t>
                </a:r>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𝑛</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𝑛</m:t>
                        </m:r>
                      </m:sub>
                    </m:sSub>
                  </m:oMath>
                </a14:m>
                <a:r>
                  <a:rPr lang="en-US" dirty="0"/>
                  <a:t>)} make up the training set. </a:t>
                </a:r>
              </a:p>
              <a:p>
                <a:r>
                  <a:rPr lang="en-US" dirty="0"/>
                  <a:t>The machine learning method is fit on the </a:t>
                </a:r>
                <a:r>
                  <a:rPr lang="en-US" i="1" dirty="0"/>
                  <a:t>n − </a:t>
                </a:r>
                <a:r>
                  <a:rPr lang="en-US" dirty="0"/>
                  <a:t>1 training observations, and a prediction </a:t>
                </a:r>
                <a14:m>
                  <m:oMath xmlns:m="http://schemas.openxmlformats.org/officeDocument/2006/math">
                    <m:sSub>
                      <m:sSubPr>
                        <m:ctrlPr>
                          <a:rPr lang="en-US" i="1"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e>
                      <m:sub>
                        <m:r>
                          <a:rPr lang="en-US" b="0" i="1" smtClean="0">
                            <a:latin typeface="Cambria Math" panose="02040503050406030204" pitchFamily="18" charset="0"/>
                          </a:rPr>
                          <m:t>1</m:t>
                        </m:r>
                      </m:sub>
                    </m:sSub>
                  </m:oMath>
                </a14:m>
                <a:r>
                  <a:rPr lang="en-US" dirty="0"/>
                  <a:t>is made for the excluded observation, using its value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1</m:t>
                        </m:r>
                      </m:sub>
                    </m:sSub>
                  </m:oMath>
                </a14:m>
                <a:r>
                  <a:rPr lang="en-US" dirty="0"/>
                  <a:t>. </a:t>
                </a:r>
              </a:p>
              <a:p>
                <a:r>
                  <a:rPr lang="en-US" dirty="0"/>
                  <a:t>Since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oMath>
                </a14:m>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oMath>
                </a14:m>
                <a:r>
                  <a:rPr lang="en-US" dirty="0"/>
                  <a:t>) was not used in the fitting process, MSE provides an approximately unbiased estimate for the test error.</a:t>
                </a:r>
              </a:p>
            </p:txBody>
          </p:sp>
        </mc:Choice>
        <mc:Fallback xmlns="">
          <p:sp>
            <p:nvSpPr>
              <p:cNvPr id="3" name="Content Placeholder 2">
                <a:extLst>
                  <a:ext uri="{FF2B5EF4-FFF2-40B4-BE49-F238E27FC236}">
                    <a16:creationId xmlns:a16="http://schemas.microsoft.com/office/drawing/2014/main" id="{A887F780-084A-4643-BA0E-DA34BFED31D4}"/>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45989832"/>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LogisticRegressionContinued</Template>
  <TotalTime>1878</TotalTime>
  <Words>1554</Words>
  <Application>Microsoft Office PowerPoint</Application>
  <PresentationFormat>Widescreen</PresentationFormat>
  <Paragraphs>130</Paragraphs>
  <Slides>17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Noto Sans Symbols</vt:lpstr>
      <vt:lpstr>Arial</vt:lpstr>
      <vt:lpstr>Calibri</vt:lpstr>
      <vt:lpstr>Cambria Math</vt:lpstr>
      <vt:lpstr>Century Schoolbook</vt:lpstr>
      <vt:lpstr>Courier New</vt:lpstr>
      <vt:lpstr>Tempus Sans ITC</vt:lpstr>
      <vt:lpstr>Times New Roman</vt:lpstr>
      <vt:lpstr>Verdana</vt:lpstr>
      <vt:lpstr>Wingdings</vt:lpstr>
      <vt:lpstr>MasterLayout</vt:lpstr>
      <vt:lpstr>Resampling Methods</vt:lpstr>
      <vt:lpstr>The Error Metrics</vt:lpstr>
      <vt:lpstr>Types of Resampling</vt:lpstr>
      <vt:lpstr>The Validation Set Approach</vt:lpstr>
      <vt:lpstr>Usefulness of MSE in Selecting the Right Model</vt:lpstr>
      <vt:lpstr>Looking at Validation</vt:lpstr>
      <vt:lpstr>Looking at Validation</vt:lpstr>
      <vt:lpstr>Problems with Validation Set approach</vt:lpstr>
      <vt:lpstr>Leave One Out Cross Validation (LOOCV)</vt:lpstr>
      <vt:lpstr>Error Metric for LOOCV</vt:lpstr>
      <vt:lpstr>Leave One Out Cross Validation (LOOCV)</vt:lpstr>
      <vt:lpstr>Advantages of LOOCV</vt:lpstr>
      <vt:lpstr>LOOCV Metrics</vt:lpstr>
      <vt:lpstr>K-Fold</vt:lpstr>
      <vt:lpstr>K-Fold</vt:lpstr>
      <vt:lpstr>K-Fold Error Metrics and R^2 Comparison</vt:lpstr>
      <vt:lpstr>K-Fold 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Resampling Methods</dc:title>
  <dc:creator>Pamela Galluch</dc:creator>
  <cp:lastModifiedBy>Ding, Mengting</cp:lastModifiedBy>
  <cp:revision>59</cp:revision>
  <dcterms:created xsi:type="dcterms:W3CDTF">2020-11-15T13:27:20Z</dcterms:created>
  <dcterms:modified xsi:type="dcterms:W3CDTF">2021-12-01T17:40:40Z</dcterms:modified>
</cp:coreProperties>
</file>