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56" r:id="rId2"/>
    <p:sldId id="323" r:id="rId3"/>
    <p:sldId id="324" r:id="rId4"/>
    <p:sldId id="345" r:id="rId5"/>
    <p:sldId id="325" r:id="rId6"/>
    <p:sldId id="331" r:id="rId7"/>
    <p:sldId id="308" r:id="rId8"/>
    <p:sldId id="332" r:id="rId9"/>
    <p:sldId id="334" r:id="rId10"/>
    <p:sldId id="343" r:id="rId11"/>
    <p:sldId id="340" r:id="rId12"/>
    <p:sldId id="337" r:id="rId13"/>
    <p:sldId id="338" r:id="rId14"/>
    <p:sldId id="342" r:id="rId15"/>
    <p:sldId id="353" r:id="rId16"/>
    <p:sldId id="348" r:id="rId17"/>
    <p:sldId id="354" r:id="rId18"/>
    <p:sldId id="336" r:id="rId19"/>
    <p:sldId id="352" r:id="rId20"/>
    <p:sldId id="356" r:id="rId21"/>
    <p:sldId id="349" r:id="rId22"/>
    <p:sldId id="351" r:id="rId23"/>
    <p:sldId id="330" r:id="rId24"/>
    <p:sldId id="327" r:id="rId25"/>
    <p:sldId id="328" r:id="rId26"/>
    <p:sldId id="257" r:id="rId27"/>
    <p:sldId id="335" r:id="rId28"/>
    <p:sldId id="266" r:id="rId29"/>
    <p:sldId id="304" r:id="rId30"/>
    <p:sldId id="329" r:id="rId31"/>
    <p:sldId id="350" r:id="rId32"/>
    <p:sldId id="269" r:id="rId33"/>
    <p:sldId id="270" r:id="rId34"/>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C39F"/>
    <a:srgbClr val="115740"/>
    <a:srgbClr val="92734A"/>
    <a:srgbClr val="EEEBDE"/>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3837" autoAdjust="0"/>
  </p:normalViewPr>
  <p:slideViewPr>
    <p:cSldViewPr snapToGrid="0">
      <p:cViewPr varScale="1">
        <p:scale>
          <a:sx n="43" d="100"/>
          <a:sy n="43"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B5B27A-3641-4407-BCDD-0CBAA37E1BCE}" type="doc">
      <dgm:prSet loTypeId="urn:microsoft.com/office/officeart/2005/8/layout/venn1" loCatId="relationship" qsTypeId="urn:microsoft.com/office/officeart/2005/8/quickstyle/simple1" qsCatId="simple" csTypeId="urn:microsoft.com/office/officeart/2005/8/colors/accent1_2" csCatId="accent1" phldr="1"/>
      <dgm:spPr/>
    </dgm:pt>
    <dgm:pt modelId="{374211C6-C389-4FD2-AAA1-6AA0E9597C4F}">
      <dgm:prSet phldrT="[Text]" custT="1"/>
      <dgm:spPr/>
      <dgm:t>
        <a:bodyPr/>
        <a:lstStyle/>
        <a:p>
          <a:r>
            <a:rPr lang="en-US" sz="1500" dirty="0"/>
            <a:t>Digital Literacy</a:t>
          </a:r>
        </a:p>
      </dgm:t>
    </dgm:pt>
    <dgm:pt modelId="{2BEA4E53-F3A4-422A-B2C5-6A5571E86352}" type="parTrans" cxnId="{E935DCA3-9A70-4BE5-B85D-BD6065617A7A}">
      <dgm:prSet/>
      <dgm:spPr/>
      <dgm:t>
        <a:bodyPr/>
        <a:lstStyle/>
        <a:p>
          <a:endParaRPr lang="en-US"/>
        </a:p>
      </dgm:t>
    </dgm:pt>
    <dgm:pt modelId="{5246F434-E62F-49FE-A192-986261D88372}" type="sibTrans" cxnId="{E935DCA3-9A70-4BE5-B85D-BD6065617A7A}">
      <dgm:prSet/>
      <dgm:spPr/>
      <dgm:t>
        <a:bodyPr/>
        <a:lstStyle/>
        <a:p>
          <a:endParaRPr lang="en-US"/>
        </a:p>
      </dgm:t>
    </dgm:pt>
    <dgm:pt modelId="{76500204-1404-4DAC-BBD2-E3A87F3BDDB3}">
      <dgm:prSet phldrT="[Text]" custT="1"/>
      <dgm:spPr/>
      <dgm:t>
        <a:bodyPr/>
        <a:lstStyle/>
        <a:p>
          <a:r>
            <a:rPr lang="en-US" sz="1500" dirty="0"/>
            <a:t>Quantitative Literacy</a:t>
          </a:r>
        </a:p>
      </dgm:t>
    </dgm:pt>
    <dgm:pt modelId="{78FB5014-0463-4FCA-A5BD-03FEBFFBF8FA}" type="parTrans" cxnId="{BF13D2FD-8F12-44A8-8024-00B004F50A21}">
      <dgm:prSet/>
      <dgm:spPr/>
      <dgm:t>
        <a:bodyPr/>
        <a:lstStyle/>
        <a:p>
          <a:endParaRPr lang="en-US"/>
        </a:p>
      </dgm:t>
    </dgm:pt>
    <dgm:pt modelId="{053911AB-C280-4851-9D2E-9A5A92094BDA}" type="sibTrans" cxnId="{BF13D2FD-8F12-44A8-8024-00B004F50A21}">
      <dgm:prSet/>
      <dgm:spPr/>
      <dgm:t>
        <a:bodyPr/>
        <a:lstStyle/>
        <a:p>
          <a:endParaRPr lang="en-US"/>
        </a:p>
      </dgm:t>
    </dgm:pt>
    <dgm:pt modelId="{65CABE36-F9B3-4551-8A3D-A819E15833F0}">
      <dgm:prSet phldrT="[Text]" custT="1"/>
      <dgm:spPr/>
      <dgm:t>
        <a:bodyPr/>
        <a:lstStyle/>
        <a:p>
          <a:r>
            <a:rPr lang="en-US" sz="1500" dirty="0"/>
            <a:t>Interdisciplinary Business and Industry Knowledge</a:t>
          </a:r>
        </a:p>
      </dgm:t>
    </dgm:pt>
    <dgm:pt modelId="{EE1C8756-EFBD-4E13-9307-47044AD1860D}" type="parTrans" cxnId="{E7F2638D-50B6-42ED-9339-05F2854B7423}">
      <dgm:prSet/>
      <dgm:spPr/>
      <dgm:t>
        <a:bodyPr/>
        <a:lstStyle/>
        <a:p>
          <a:endParaRPr lang="en-US"/>
        </a:p>
      </dgm:t>
    </dgm:pt>
    <dgm:pt modelId="{303EE91C-6B71-4A53-9B2A-897911393126}" type="sibTrans" cxnId="{E7F2638D-50B6-42ED-9339-05F2854B7423}">
      <dgm:prSet/>
      <dgm:spPr/>
      <dgm:t>
        <a:bodyPr/>
        <a:lstStyle/>
        <a:p>
          <a:endParaRPr lang="en-US"/>
        </a:p>
      </dgm:t>
    </dgm:pt>
    <dgm:pt modelId="{9A74AD5B-6575-4E66-AA09-6F815A979AED}">
      <dgm:prSet phldrT="[Text]" custT="1"/>
      <dgm:spPr/>
      <dgm:t>
        <a:bodyPr/>
        <a:lstStyle/>
        <a:p>
          <a:r>
            <a:rPr lang="en-US" sz="1500" dirty="0"/>
            <a:t>Leadership Competencies</a:t>
          </a:r>
        </a:p>
      </dgm:t>
    </dgm:pt>
    <dgm:pt modelId="{38513CA9-B5AF-470D-959A-539D0409CBF8}" type="parTrans" cxnId="{88E0C03C-D33D-44D7-A76A-E231846A55ED}">
      <dgm:prSet/>
      <dgm:spPr/>
      <dgm:t>
        <a:bodyPr/>
        <a:lstStyle/>
        <a:p>
          <a:endParaRPr lang="en-US"/>
        </a:p>
      </dgm:t>
    </dgm:pt>
    <dgm:pt modelId="{8BE74DAA-1B38-44E4-B9F1-EE4F81ACD550}" type="sibTrans" cxnId="{88E0C03C-D33D-44D7-A76A-E231846A55ED}">
      <dgm:prSet/>
      <dgm:spPr/>
      <dgm:t>
        <a:bodyPr/>
        <a:lstStyle/>
        <a:p>
          <a:endParaRPr lang="en-US"/>
        </a:p>
      </dgm:t>
    </dgm:pt>
    <dgm:pt modelId="{F0CE7AB9-E9E5-428B-ADDC-1BA483E2A790}" type="pres">
      <dgm:prSet presAssocID="{DEB5B27A-3641-4407-BCDD-0CBAA37E1BCE}" presName="compositeShape" presStyleCnt="0">
        <dgm:presLayoutVars>
          <dgm:chMax val="7"/>
          <dgm:dir/>
          <dgm:resizeHandles val="exact"/>
        </dgm:presLayoutVars>
      </dgm:prSet>
      <dgm:spPr/>
    </dgm:pt>
    <dgm:pt modelId="{8389A84B-3173-4A09-8A9F-38E433A62DCB}" type="pres">
      <dgm:prSet presAssocID="{374211C6-C389-4FD2-AAA1-6AA0E9597C4F}" presName="circ1" presStyleLbl="vennNode1" presStyleIdx="0" presStyleCnt="4"/>
      <dgm:spPr/>
    </dgm:pt>
    <dgm:pt modelId="{C206FBC9-3B31-4A81-8076-9E319290B942}" type="pres">
      <dgm:prSet presAssocID="{374211C6-C389-4FD2-AAA1-6AA0E9597C4F}" presName="circ1Tx" presStyleLbl="revTx" presStyleIdx="0" presStyleCnt="0">
        <dgm:presLayoutVars>
          <dgm:chMax val="0"/>
          <dgm:chPref val="0"/>
          <dgm:bulletEnabled val="1"/>
        </dgm:presLayoutVars>
      </dgm:prSet>
      <dgm:spPr/>
    </dgm:pt>
    <dgm:pt modelId="{6D00A5E1-9FE0-4633-9270-E0A57F244031}" type="pres">
      <dgm:prSet presAssocID="{76500204-1404-4DAC-BBD2-E3A87F3BDDB3}" presName="circ2" presStyleLbl="vennNode1" presStyleIdx="1" presStyleCnt="4" custScaleX="117518"/>
      <dgm:spPr/>
    </dgm:pt>
    <dgm:pt modelId="{E45E2A8F-D7AE-43B2-8187-CB7D3B8BBAD0}" type="pres">
      <dgm:prSet presAssocID="{76500204-1404-4DAC-BBD2-E3A87F3BDDB3}" presName="circ2Tx" presStyleLbl="revTx" presStyleIdx="0" presStyleCnt="0">
        <dgm:presLayoutVars>
          <dgm:chMax val="0"/>
          <dgm:chPref val="0"/>
          <dgm:bulletEnabled val="1"/>
        </dgm:presLayoutVars>
      </dgm:prSet>
      <dgm:spPr/>
    </dgm:pt>
    <dgm:pt modelId="{99D3C390-5795-4E47-845C-9182385A7EBD}" type="pres">
      <dgm:prSet presAssocID="{65CABE36-F9B3-4551-8A3D-A819E15833F0}" presName="circ3" presStyleLbl="vennNode1" presStyleIdx="2" presStyleCnt="4" custScaleY="133185"/>
      <dgm:spPr/>
    </dgm:pt>
    <dgm:pt modelId="{E5E68CDA-8023-4960-8CFA-D06AD4F63479}" type="pres">
      <dgm:prSet presAssocID="{65CABE36-F9B3-4551-8A3D-A819E15833F0}" presName="circ3Tx" presStyleLbl="revTx" presStyleIdx="0" presStyleCnt="0">
        <dgm:presLayoutVars>
          <dgm:chMax val="0"/>
          <dgm:chPref val="0"/>
          <dgm:bulletEnabled val="1"/>
        </dgm:presLayoutVars>
      </dgm:prSet>
      <dgm:spPr/>
    </dgm:pt>
    <dgm:pt modelId="{6D98B809-D3B4-45FA-BD60-F424660EE641}" type="pres">
      <dgm:prSet presAssocID="{9A74AD5B-6575-4E66-AA09-6F815A979AED}" presName="circ4" presStyleLbl="vennNode1" presStyleIdx="3" presStyleCnt="4" custScaleX="137901"/>
      <dgm:spPr/>
    </dgm:pt>
    <dgm:pt modelId="{52A98568-0AC0-418B-A502-AC8A77707744}" type="pres">
      <dgm:prSet presAssocID="{9A74AD5B-6575-4E66-AA09-6F815A979AED}" presName="circ4Tx" presStyleLbl="revTx" presStyleIdx="0" presStyleCnt="0">
        <dgm:presLayoutVars>
          <dgm:chMax val="0"/>
          <dgm:chPref val="0"/>
          <dgm:bulletEnabled val="1"/>
        </dgm:presLayoutVars>
      </dgm:prSet>
      <dgm:spPr/>
    </dgm:pt>
  </dgm:ptLst>
  <dgm:cxnLst>
    <dgm:cxn modelId="{6A9A9A02-A6C1-4A5B-947C-6EBD07A7CE4A}" type="presOf" srcId="{9A74AD5B-6575-4E66-AA09-6F815A979AED}" destId="{6D98B809-D3B4-45FA-BD60-F424660EE641}" srcOrd="0" destOrd="0" presId="urn:microsoft.com/office/officeart/2005/8/layout/venn1"/>
    <dgm:cxn modelId="{A5F6DD0D-72E0-4FBE-BD48-1BA3DF2F1393}" type="presOf" srcId="{76500204-1404-4DAC-BBD2-E3A87F3BDDB3}" destId="{6D00A5E1-9FE0-4633-9270-E0A57F244031}" srcOrd="0" destOrd="0" presId="urn:microsoft.com/office/officeart/2005/8/layout/venn1"/>
    <dgm:cxn modelId="{88E0C03C-D33D-44D7-A76A-E231846A55ED}" srcId="{DEB5B27A-3641-4407-BCDD-0CBAA37E1BCE}" destId="{9A74AD5B-6575-4E66-AA09-6F815A979AED}" srcOrd="3" destOrd="0" parTransId="{38513CA9-B5AF-470D-959A-539D0409CBF8}" sibTransId="{8BE74DAA-1B38-44E4-B9F1-EE4F81ACD550}"/>
    <dgm:cxn modelId="{B9DB3A44-5557-4888-8D21-E0CFCD90F19B}" type="presOf" srcId="{76500204-1404-4DAC-BBD2-E3A87F3BDDB3}" destId="{E45E2A8F-D7AE-43B2-8187-CB7D3B8BBAD0}" srcOrd="1" destOrd="0" presId="urn:microsoft.com/office/officeart/2005/8/layout/venn1"/>
    <dgm:cxn modelId="{7A353E71-9241-47E3-95B2-47258F2E6D62}" type="presOf" srcId="{DEB5B27A-3641-4407-BCDD-0CBAA37E1BCE}" destId="{F0CE7AB9-E9E5-428B-ADDC-1BA483E2A790}" srcOrd="0" destOrd="0" presId="urn:microsoft.com/office/officeart/2005/8/layout/venn1"/>
    <dgm:cxn modelId="{759E8C58-173B-486C-990D-2D6825BC31CA}" type="presOf" srcId="{65CABE36-F9B3-4551-8A3D-A819E15833F0}" destId="{E5E68CDA-8023-4960-8CFA-D06AD4F63479}" srcOrd="1" destOrd="0" presId="urn:microsoft.com/office/officeart/2005/8/layout/venn1"/>
    <dgm:cxn modelId="{E7F2638D-50B6-42ED-9339-05F2854B7423}" srcId="{DEB5B27A-3641-4407-BCDD-0CBAA37E1BCE}" destId="{65CABE36-F9B3-4551-8A3D-A819E15833F0}" srcOrd="2" destOrd="0" parTransId="{EE1C8756-EFBD-4E13-9307-47044AD1860D}" sibTransId="{303EE91C-6B71-4A53-9B2A-897911393126}"/>
    <dgm:cxn modelId="{E935DCA3-9A70-4BE5-B85D-BD6065617A7A}" srcId="{DEB5B27A-3641-4407-BCDD-0CBAA37E1BCE}" destId="{374211C6-C389-4FD2-AAA1-6AA0E9597C4F}" srcOrd="0" destOrd="0" parTransId="{2BEA4E53-F3A4-422A-B2C5-6A5571E86352}" sibTransId="{5246F434-E62F-49FE-A192-986261D88372}"/>
    <dgm:cxn modelId="{9C31EAA8-A0AB-4115-97EF-24FB0E1731B4}" type="presOf" srcId="{65CABE36-F9B3-4551-8A3D-A819E15833F0}" destId="{99D3C390-5795-4E47-845C-9182385A7EBD}" srcOrd="0" destOrd="0" presId="urn:microsoft.com/office/officeart/2005/8/layout/venn1"/>
    <dgm:cxn modelId="{936E39B1-08B6-4F77-B033-CF6BED4D9393}" type="presOf" srcId="{9A74AD5B-6575-4E66-AA09-6F815A979AED}" destId="{52A98568-0AC0-418B-A502-AC8A77707744}" srcOrd="1" destOrd="0" presId="urn:microsoft.com/office/officeart/2005/8/layout/venn1"/>
    <dgm:cxn modelId="{CC179DEC-FCE7-449C-9EE8-56314C32FCD0}" type="presOf" srcId="{374211C6-C389-4FD2-AAA1-6AA0E9597C4F}" destId="{C206FBC9-3B31-4A81-8076-9E319290B942}" srcOrd="1" destOrd="0" presId="urn:microsoft.com/office/officeart/2005/8/layout/venn1"/>
    <dgm:cxn modelId="{6BED70FC-7A84-4491-85D2-E5830ACB27DD}" type="presOf" srcId="{374211C6-C389-4FD2-AAA1-6AA0E9597C4F}" destId="{8389A84B-3173-4A09-8A9F-38E433A62DCB}" srcOrd="0" destOrd="0" presId="urn:microsoft.com/office/officeart/2005/8/layout/venn1"/>
    <dgm:cxn modelId="{BF13D2FD-8F12-44A8-8024-00B004F50A21}" srcId="{DEB5B27A-3641-4407-BCDD-0CBAA37E1BCE}" destId="{76500204-1404-4DAC-BBD2-E3A87F3BDDB3}" srcOrd="1" destOrd="0" parTransId="{78FB5014-0463-4FCA-A5BD-03FEBFFBF8FA}" sibTransId="{053911AB-C280-4851-9D2E-9A5A92094BDA}"/>
    <dgm:cxn modelId="{177C1779-2B74-4435-9200-33EDAAA20D73}" type="presParOf" srcId="{F0CE7AB9-E9E5-428B-ADDC-1BA483E2A790}" destId="{8389A84B-3173-4A09-8A9F-38E433A62DCB}" srcOrd="0" destOrd="0" presId="urn:microsoft.com/office/officeart/2005/8/layout/venn1"/>
    <dgm:cxn modelId="{ABF8E96F-CCDE-4DC1-B6A9-E59E2292E213}" type="presParOf" srcId="{F0CE7AB9-E9E5-428B-ADDC-1BA483E2A790}" destId="{C206FBC9-3B31-4A81-8076-9E319290B942}" srcOrd="1" destOrd="0" presId="urn:microsoft.com/office/officeart/2005/8/layout/venn1"/>
    <dgm:cxn modelId="{3F4673C3-EEA0-4CF2-A71C-985E867162B2}" type="presParOf" srcId="{F0CE7AB9-E9E5-428B-ADDC-1BA483E2A790}" destId="{6D00A5E1-9FE0-4633-9270-E0A57F244031}" srcOrd="2" destOrd="0" presId="urn:microsoft.com/office/officeart/2005/8/layout/venn1"/>
    <dgm:cxn modelId="{EA33E378-A90C-4339-825E-33B64AC4BE3F}" type="presParOf" srcId="{F0CE7AB9-E9E5-428B-ADDC-1BA483E2A790}" destId="{E45E2A8F-D7AE-43B2-8187-CB7D3B8BBAD0}" srcOrd="3" destOrd="0" presId="urn:microsoft.com/office/officeart/2005/8/layout/venn1"/>
    <dgm:cxn modelId="{3548CAD3-7753-4C15-A173-B2B8FE67E0C6}" type="presParOf" srcId="{F0CE7AB9-E9E5-428B-ADDC-1BA483E2A790}" destId="{99D3C390-5795-4E47-845C-9182385A7EBD}" srcOrd="4" destOrd="0" presId="urn:microsoft.com/office/officeart/2005/8/layout/venn1"/>
    <dgm:cxn modelId="{12A12672-3ADE-44F8-8E1E-DE444FC57A99}" type="presParOf" srcId="{F0CE7AB9-E9E5-428B-ADDC-1BA483E2A790}" destId="{E5E68CDA-8023-4960-8CFA-D06AD4F63479}" srcOrd="5" destOrd="0" presId="urn:microsoft.com/office/officeart/2005/8/layout/venn1"/>
    <dgm:cxn modelId="{AD4C70A1-BDB3-4B48-9716-DDA37E6C27D0}" type="presParOf" srcId="{F0CE7AB9-E9E5-428B-ADDC-1BA483E2A790}" destId="{6D98B809-D3B4-45FA-BD60-F424660EE641}" srcOrd="6" destOrd="0" presId="urn:microsoft.com/office/officeart/2005/8/layout/venn1"/>
    <dgm:cxn modelId="{27998667-7244-45B0-8411-A2FCD98185F4}" type="presParOf" srcId="{F0CE7AB9-E9E5-428B-ADDC-1BA483E2A790}" destId="{52A98568-0AC0-418B-A502-AC8A77707744}"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A0259F-9796-4A7D-9035-F43D3318E2E5}" type="doc">
      <dgm:prSet loTypeId="urn:microsoft.com/office/officeart/2005/8/layout/arrow2" loCatId="process" qsTypeId="urn:microsoft.com/office/officeart/2005/8/quickstyle/simple1" qsCatId="simple" csTypeId="urn:microsoft.com/office/officeart/2005/8/colors/accent1_2" csCatId="accent1" phldr="1"/>
      <dgm:spPr/>
    </dgm:pt>
    <dgm:pt modelId="{860AF06C-C893-4FBD-8F52-72AB7E53D093}">
      <dgm:prSet phldrT="[Text]" custT="1"/>
      <dgm:spPr>
        <a:solidFill>
          <a:srgbClr val="EEEBDE"/>
        </a:solidFill>
        <a:ln>
          <a:solidFill>
            <a:srgbClr val="007FA3"/>
          </a:solidFill>
        </a:ln>
      </dgm:spPr>
      <dgm:t>
        <a:bodyPr/>
        <a:lstStyle/>
        <a:p>
          <a:pPr algn="ctr">
            <a:buSzPts val="2400"/>
          </a:pPr>
          <a:r>
            <a:rPr lang="en-US" sz="1600" b="0" kern="1200" dirty="0">
              <a:solidFill>
                <a:srgbClr val="000000"/>
              </a:solidFill>
            </a:rPr>
            <a:t>Descriptive analytics: What happened? the use of data to understand past </a:t>
          </a:r>
          <a:r>
            <a:rPr lang="en-US" sz="1600" b="0" kern="1200" dirty="0">
              <a:solidFill>
                <a:srgbClr val="000000"/>
              </a:solidFill>
              <a:latin typeface="Times New Roman"/>
              <a:ea typeface="+mn-ea"/>
              <a:cs typeface="+mn-cs"/>
            </a:rPr>
            <a:t>and</a:t>
          </a:r>
          <a:r>
            <a:rPr lang="en-US" sz="1600" b="0" kern="1200" dirty="0">
              <a:solidFill>
                <a:srgbClr val="000000"/>
              </a:solidFill>
            </a:rPr>
            <a:t> current business performance and make informed decisions.</a:t>
          </a:r>
          <a:endParaRPr lang="en-US" sz="1600" b="0" kern="1200" dirty="0"/>
        </a:p>
      </dgm:t>
    </dgm:pt>
    <dgm:pt modelId="{BA918606-CC6B-4AEA-9A15-F49F0A6B054F}" type="parTrans" cxnId="{1AFA4358-B3A1-4964-B1FE-1700B4C51397}">
      <dgm:prSet/>
      <dgm:spPr/>
      <dgm:t>
        <a:bodyPr/>
        <a:lstStyle/>
        <a:p>
          <a:endParaRPr lang="en-US"/>
        </a:p>
      </dgm:t>
    </dgm:pt>
    <dgm:pt modelId="{ADE668F4-44C1-4080-A7DE-56DFBD957860}" type="sibTrans" cxnId="{1AFA4358-B3A1-4964-B1FE-1700B4C51397}">
      <dgm:prSet/>
      <dgm:spPr/>
      <dgm:t>
        <a:bodyPr/>
        <a:lstStyle/>
        <a:p>
          <a:endParaRPr lang="en-US"/>
        </a:p>
      </dgm:t>
    </dgm:pt>
    <dgm:pt modelId="{3DFC8C40-4630-4232-88E6-B7580A6D4770}">
      <dgm:prSet phldrT="[Text]" custT="1"/>
      <dgm:spPr>
        <a:solidFill>
          <a:srgbClr val="EEEBDE"/>
        </a:solidFill>
        <a:ln>
          <a:solidFill>
            <a:srgbClr val="007FA3"/>
          </a:solidFill>
        </a:ln>
      </dgm:spPr>
      <dgm:t>
        <a:bodyPr/>
        <a:lstStyle/>
        <a:p>
          <a:pPr>
            <a:buSzPts val="2400"/>
          </a:pPr>
          <a:r>
            <a:rPr lang="en-US" sz="1600" b="0" kern="1200" dirty="0">
              <a:solidFill>
                <a:srgbClr val="000000"/>
              </a:solidFill>
            </a:rPr>
            <a:t>Predictive analytics: What will happen? predict the future by examining historical data, detecting </a:t>
          </a:r>
          <a:r>
            <a:rPr lang="en-US" sz="1600" b="0" kern="1200" dirty="0">
              <a:solidFill>
                <a:srgbClr val="000000"/>
              </a:solidFill>
              <a:latin typeface="Times New Roman"/>
              <a:ea typeface="+mn-ea"/>
              <a:cs typeface="+mn-cs"/>
            </a:rPr>
            <a:t>patterns</a:t>
          </a:r>
          <a:r>
            <a:rPr lang="en-US" sz="1600" b="0" kern="1200" dirty="0">
              <a:solidFill>
                <a:srgbClr val="000000"/>
              </a:solidFill>
            </a:rPr>
            <a:t> or relationships in these data, and then extrapolating these relationships forward in time.</a:t>
          </a:r>
          <a:endParaRPr lang="en-US" sz="1600" b="0" kern="1200" dirty="0"/>
        </a:p>
      </dgm:t>
    </dgm:pt>
    <dgm:pt modelId="{238C2746-9930-412C-AFFC-DF02EEB01408}" type="parTrans" cxnId="{2D258904-28E4-4961-B678-515C48438EAF}">
      <dgm:prSet/>
      <dgm:spPr/>
      <dgm:t>
        <a:bodyPr/>
        <a:lstStyle/>
        <a:p>
          <a:endParaRPr lang="en-US"/>
        </a:p>
      </dgm:t>
    </dgm:pt>
    <dgm:pt modelId="{A85B6C0A-042A-4D2A-A21D-429852B45B17}" type="sibTrans" cxnId="{2D258904-28E4-4961-B678-515C48438EAF}">
      <dgm:prSet/>
      <dgm:spPr/>
      <dgm:t>
        <a:bodyPr/>
        <a:lstStyle/>
        <a:p>
          <a:endParaRPr lang="en-US"/>
        </a:p>
      </dgm:t>
    </dgm:pt>
    <dgm:pt modelId="{586E70AB-8AEF-46CE-ACA8-2CD766006604}">
      <dgm:prSet phldrT="[Text]" custT="1"/>
      <dgm:spPr>
        <a:solidFill>
          <a:srgbClr val="EEEBDE"/>
        </a:solidFill>
        <a:ln>
          <a:solidFill>
            <a:srgbClr val="007FA3"/>
          </a:solidFill>
        </a:ln>
      </dgm:spPr>
      <dgm:t>
        <a:bodyPr/>
        <a:lstStyle/>
        <a:p>
          <a:pPr>
            <a:buSzPts val="2400"/>
          </a:pPr>
          <a:r>
            <a:rPr lang="en-US" sz="1600" b="0" dirty="0">
              <a:solidFill>
                <a:srgbClr val="000000"/>
              </a:solidFill>
            </a:rPr>
            <a:t>Prescriptive analytics: What should I do? identify the best alternatives to minimize or maximize some objective.</a:t>
          </a:r>
          <a:endParaRPr lang="en-US" sz="1600" b="0" dirty="0"/>
        </a:p>
      </dgm:t>
    </dgm:pt>
    <dgm:pt modelId="{DF3A04C5-B219-4B17-B709-BCB6B9B3A19F}" type="parTrans" cxnId="{A506A9EA-D552-49E6-9A6B-DF45CA200B57}">
      <dgm:prSet/>
      <dgm:spPr/>
      <dgm:t>
        <a:bodyPr/>
        <a:lstStyle/>
        <a:p>
          <a:endParaRPr lang="en-US"/>
        </a:p>
      </dgm:t>
    </dgm:pt>
    <dgm:pt modelId="{95E03680-983F-44D3-A303-7C1E849B4449}" type="sibTrans" cxnId="{A506A9EA-D552-49E6-9A6B-DF45CA200B57}">
      <dgm:prSet/>
      <dgm:spPr/>
      <dgm:t>
        <a:bodyPr/>
        <a:lstStyle/>
        <a:p>
          <a:endParaRPr lang="en-US"/>
        </a:p>
      </dgm:t>
    </dgm:pt>
    <dgm:pt modelId="{11BBC8D3-9AFE-43F1-BEC0-B84850882053}" type="pres">
      <dgm:prSet presAssocID="{ECA0259F-9796-4A7D-9035-F43D3318E2E5}" presName="arrowDiagram" presStyleCnt="0">
        <dgm:presLayoutVars>
          <dgm:chMax val="5"/>
          <dgm:dir/>
          <dgm:resizeHandles val="exact"/>
        </dgm:presLayoutVars>
      </dgm:prSet>
      <dgm:spPr/>
    </dgm:pt>
    <dgm:pt modelId="{3B69AA71-18F8-494C-AB7A-5F720C9AAEA7}" type="pres">
      <dgm:prSet presAssocID="{ECA0259F-9796-4A7D-9035-F43D3318E2E5}" presName="arrow" presStyleLbl="bgShp" presStyleIdx="0" presStyleCnt="1" custScaleX="139257" custLinFactNeighborX="406" custLinFactNeighborY="-1863"/>
      <dgm:spPr/>
    </dgm:pt>
    <dgm:pt modelId="{F7F6C208-187D-4334-BA11-864106487B44}" type="pres">
      <dgm:prSet presAssocID="{ECA0259F-9796-4A7D-9035-F43D3318E2E5}" presName="arrowDiagram3" presStyleCnt="0"/>
      <dgm:spPr/>
    </dgm:pt>
    <dgm:pt modelId="{7B0C29EB-6D70-4299-82CB-DC2D88FA9D16}" type="pres">
      <dgm:prSet presAssocID="{860AF06C-C893-4FBD-8F52-72AB7E53D093}" presName="bullet3a" presStyleLbl="node1" presStyleIdx="0" presStyleCnt="3" custLinFactX="-100000" custLinFactY="-80097" custLinFactNeighborX="-106452" custLinFactNeighborY="-100000"/>
      <dgm:spPr/>
    </dgm:pt>
    <dgm:pt modelId="{882F452D-1C0D-4E38-8F6F-3A2E592E5BB2}" type="pres">
      <dgm:prSet presAssocID="{860AF06C-C893-4FBD-8F52-72AB7E53D093}" presName="textBox3a" presStyleLbl="revTx" presStyleIdx="0" presStyleCnt="3" custScaleX="143659" custScaleY="87628" custLinFactNeighborX="-34589" custLinFactNeighborY="-15145">
        <dgm:presLayoutVars>
          <dgm:bulletEnabled val="1"/>
        </dgm:presLayoutVars>
      </dgm:prSet>
      <dgm:spPr/>
    </dgm:pt>
    <dgm:pt modelId="{47006C62-6F63-46F0-B4A1-6CCD3E4356E2}" type="pres">
      <dgm:prSet presAssocID="{3DFC8C40-4630-4232-88E6-B7580A6D4770}" presName="bullet3b" presStyleLbl="node1" presStyleIdx="1" presStyleCnt="3"/>
      <dgm:spPr/>
    </dgm:pt>
    <dgm:pt modelId="{97CD8A71-0115-4A59-BCD1-253F02BB3C92}" type="pres">
      <dgm:prSet presAssocID="{3DFC8C40-4630-4232-88E6-B7580A6D4770}" presName="textBox3b" presStyleLbl="revTx" presStyleIdx="1" presStyleCnt="3" custScaleX="136415" custScaleY="81380" custLinFactNeighborX="19991" custLinFactNeighborY="-2563">
        <dgm:presLayoutVars>
          <dgm:bulletEnabled val="1"/>
        </dgm:presLayoutVars>
      </dgm:prSet>
      <dgm:spPr/>
    </dgm:pt>
    <dgm:pt modelId="{404877B9-42DE-4E41-82BB-82164EA293B9}" type="pres">
      <dgm:prSet presAssocID="{586E70AB-8AEF-46CE-ACA8-2CD766006604}" presName="bullet3c" presStyleLbl="node1" presStyleIdx="2" presStyleCnt="3" custLinFactNeighborX="88686" custLinFactNeighborY="-10705"/>
      <dgm:spPr/>
    </dgm:pt>
    <dgm:pt modelId="{923690B9-699A-4097-85B5-4114B43A594D}" type="pres">
      <dgm:prSet presAssocID="{586E70AB-8AEF-46CE-ACA8-2CD766006604}" presName="textBox3c" presStyleLbl="revTx" presStyleIdx="2" presStyleCnt="3" custScaleX="164448" custScaleY="31108" custLinFactNeighborX="52575" custLinFactNeighborY="-32952">
        <dgm:presLayoutVars>
          <dgm:bulletEnabled val="1"/>
        </dgm:presLayoutVars>
      </dgm:prSet>
      <dgm:spPr/>
    </dgm:pt>
  </dgm:ptLst>
  <dgm:cxnLst>
    <dgm:cxn modelId="{2D258904-28E4-4961-B678-515C48438EAF}" srcId="{ECA0259F-9796-4A7D-9035-F43D3318E2E5}" destId="{3DFC8C40-4630-4232-88E6-B7580A6D4770}" srcOrd="1" destOrd="0" parTransId="{238C2746-9930-412C-AFFC-DF02EEB01408}" sibTransId="{A85B6C0A-042A-4D2A-A21D-429852B45B17}"/>
    <dgm:cxn modelId="{62867546-0BAA-4D12-BCFA-69BC7049E0B7}" type="presOf" srcId="{586E70AB-8AEF-46CE-ACA8-2CD766006604}" destId="{923690B9-699A-4097-85B5-4114B43A594D}" srcOrd="0" destOrd="0" presId="urn:microsoft.com/office/officeart/2005/8/layout/arrow2"/>
    <dgm:cxn modelId="{1AFA4358-B3A1-4964-B1FE-1700B4C51397}" srcId="{ECA0259F-9796-4A7D-9035-F43D3318E2E5}" destId="{860AF06C-C893-4FBD-8F52-72AB7E53D093}" srcOrd="0" destOrd="0" parTransId="{BA918606-CC6B-4AEA-9A15-F49F0A6B054F}" sibTransId="{ADE668F4-44C1-4080-A7DE-56DFBD957860}"/>
    <dgm:cxn modelId="{32C4728C-A6ED-47FB-BD8E-233AA7AD0CA0}" type="presOf" srcId="{ECA0259F-9796-4A7D-9035-F43D3318E2E5}" destId="{11BBC8D3-9AFE-43F1-BEC0-B84850882053}" srcOrd="0" destOrd="0" presId="urn:microsoft.com/office/officeart/2005/8/layout/arrow2"/>
    <dgm:cxn modelId="{B84DE79A-3CC6-4A33-8197-6228C802FF88}" type="presOf" srcId="{860AF06C-C893-4FBD-8F52-72AB7E53D093}" destId="{882F452D-1C0D-4E38-8F6F-3A2E592E5BB2}" srcOrd="0" destOrd="0" presId="urn:microsoft.com/office/officeart/2005/8/layout/arrow2"/>
    <dgm:cxn modelId="{DE9098BD-8C3E-481F-BDDE-DFC8632C025F}" type="presOf" srcId="{3DFC8C40-4630-4232-88E6-B7580A6D4770}" destId="{97CD8A71-0115-4A59-BCD1-253F02BB3C92}" srcOrd="0" destOrd="0" presId="urn:microsoft.com/office/officeart/2005/8/layout/arrow2"/>
    <dgm:cxn modelId="{A506A9EA-D552-49E6-9A6B-DF45CA200B57}" srcId="{ECA0259F-9796-4A7D-9035-F43D3318E2E5}" destId="{586E70AB-8AEF-46CE-ACA8-2CD766006604}" srcOrd="2" destOrd="0" parTransId="{DF3A04C5-B219-4B17-B709-BCB6B9B3A19F}" sibTransId="{95E03680-983F-44D3-A303-7C1E849B4449}"/>
    <dgm:cxn modelId="{11051B25-1E5D-4F28-98B1-360CBCAB6721}" type="presParOf" srcId="{11BBC8D3-9AFE-43F1-BEC0-B84850882053}" destId="{3B69AA71-18F8-494C-AB7A-5F720C9AAEA7}" srcOrd="0" destOrd="0" presId="urn:microsoft.com/office/officeart/2005/8/layout/arrow2"/>
    <dgm:cxn modelId="{D05E4618-D5A9-4ECE-9189-B3B18E2551FF}" type="presParOf" srcId="{11BBC8D3-9AFE-43F1-BEC0-B84850882053}" destId="{F7F6C208-187D-4334-BA11-864106487B44}" srcOrd="1" destOrd="0" presId="urn:microsoft.com/office/officeart/2005/8/layout/arrow2"/>
    <dgm:cxn modelId="{175B4A21-B71E-4923-BD44-DD5C39DB9A7B}" type="presParOf" srcId="{F7F6C208-187D-4334-BA11-864106487B44}" destId="{7B0C29EB-6D70-4299-82CB-DC2D88FA9D16}" srcOrd="0" destOrd="0" presId="urn:microsoft.com/office/officeart/2005/8/layout/arrow2"/>
    <dgm:cxn modelId="{DB031597-F617-441C-AE47-E89C9C78D4B8}" type="presParOf" srcId="{F7F6C208-187D-4334-BA11-864106487B44}" destId="{882F452D-1C0D-4E38-8F6F-3A2E592E5BB2}" srcOrd="1" destOrd="0" presId="urn:microsoft.com/office/officeart/2005/8/layout/arrow2"/>
    <dgm:cxn modelId="{EE8E848C-C90E-48E6-96A4-72E00D561D90}" type="presParOf" srcId="{F7F6C208-187D-4334-BA11-864106487B44}" destId="{47006C62-6F63-46F0-B4A1-6CCD3E4356E2}" srcOrd="2" destOrd="0" presId="urn:microsoft.com/office/officeart/2005/8/layout/arrow2"/>
    <dgm:cxn modelId="{57F452DB-91A0-4FE4-A775-6022B631DAB2}" type="presParOf" srcId="{F7F6C208-187D-4334-BA11-864106487B44}" destId="{97CD8A71-0115-4A59-BCD1-253F02BB3C92}" srcOrd="3" destOrd="0" presId="urn:microsoft.com/office/officeart/2005/8/layout/arrow2"/>
    <dgm:cxn modelId="{A8FFD412-42C0-4BE3-B160-2E446455B18C}" type="presParOf" srcId="{F7F6C208-187D-4334-BA11-864106487B44}" destId="{404877B9-42DE-4E41-82BB-82164EA293B9}" srcOrd="4" destOrd="0" presId="urn:microsoft.com/office/officeart/2005/8/layout/arrow2"/>
    <dgm:cxn modelId="{27C9500D-B6F6-4B5E-AB84-EBFDF68B15FC}" type="presParOf" srcId="{F7F6C208-187D-4334-BA11-864106487B44}" destId="{923690B9-699A-4097-85B5-4114B43A594D}"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9A84B-3173-4A09-8A9F-38E433A62DCB}">
      <dsp:nvSpPr>
        <dsp:cNvPr id="0" name=""/>
        <dsp:cNvSpPr/>
      </dsp:nvSpPr>
      <dsp:spPr>
        <a:xfrm>
          <a:off x="1165135" y="-142521"/>
          <a:ext cx="2236279" cy="2236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Digital Literacy</a:t>
          </a:r>
        </a:p>
      </dsp:txBody>
      <dsp:txXfrm>
        <a:off x="1423167" y="158515"/>
        <a:ext cx="1720215" cy="709588"/>
      </dsp:txXfrm>
    </dsp:sp>
    <dsp:sp modelId="{6D00A5E1-9FE0-4633-9270-E0A57F244031}">
      <dsp:nvSpPr>
        <dsp:cNvPr id="0" name=""/>
        <dsp:cNvSpPr/>
      </dsp:nvSpPr>
      <dsp:spPr>
        <a:xfrm>
          <a:off x="1958383" y="846601"/>
          <a:ext cx="2628031" cy="2236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Quantitative Literacy</a:t>
          </a:r>
        </a:p>
      </dsp:txBody>
      <dsp:txXfrm>
        <a:off x="3373477" y="1104634"/>
        <a:ext cx="1010781" cy="1720215"/>
      </dsp:txXfrm>
    </dsp:sp>
    <dsp:sp modelId="{99D3C390-5795-4E47-845C-9182385A7EBD}">
      <dsp:nvSpPr>
        <dsp:cNvPr id="0" name=""/>
        <dsp:cNvSpPr/>
      </dsp:nvSpPr>
      <dsp:spPr>
        <a:xfrm>
          <a:off x="1165135" y="1464670"/>
          <a:ext cx="2236279" cy="29783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Interdisciplinary Business and Industry Knowledge</a:t>
          </a:r>
        </a:p>
      </dsp:txBody>
      <dsp:txXfrm>
        <a:off x="1423167" y="3097057"/>
        <a:ext cx="1720215" cy="945065"/>
      </dsp:txXfrm>
    </dsp:sp>
    <dsp:sp modelId="{6D98B809-D3B4-45FA-BD60-F424660EE641}">
      <dsp:nvSpPr>
        <dsp:cNvPr id="0" name=""/>
        <dsp:cNvSpPr/>
      </dsp:nvSpPr>
      <dsp:spPr>
        <a:xfrm>
          <a:off x="-247774" y="846601"/>
          <a:ext cx="3083852" cy="2236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Leadership Competencies</a:t>
          </a:r>
        </a:p>
      </dsp:txBody>
      <dsp:txXfrm>
        <a:off x="-10555" y="1104634"/>
        <a:ext cx="1186096" cy="17202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9AA71-18F8-494C-AB7A-5F720C9AAEA7}">
      <dsp:nvSpPr>
        <dsp:cNvPr id="0" name=""/>
        <dsp:cNvSpPr/>
      </dsp:nvSpPr>
      <dsp:spPr>
        <a:xfrm>
          <a:off x="-30358" y="0"/>
          <a:ext cx="10423916" cy="467836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0C29EB-6D70-4299-82CB-DC2D88FA9D16}">
      <dsp:nvSpPr>
        <dsp:cNvPr id="0" name=""/>
        <dsp:cNvSpPr/>
      </dsp:nvSpPr>
      <dsp:spPr>
        <a:xfrm>
          <a:off x="1987756" y="2878501"/>
          <a:ext cx="194619" cy="1946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2F452D-1C0D-4E38-8F6F-3A2E592E5BB2}">
      <dsp:nvSpPr>
        <dsp:cNvPr id="0" name=""/>
        <dsp:cNvSpPr/>
      </dsp:nvSpPr>
      <dsp:spPr>
        <a:xfrm>
          <a:off x="1502871" y="3205186"/>
          <a:ext cx="2505547" cy="1184771"/>
        </a:xfrm>
        <a:prstGeom prst="rect">
          <a:avLst/>
        </a:prstGeom>
        <a:solidFill>
          <a:srgbClr val="EEEBDE"/>
        </a:solidFill>
        <a:ln>
          <a:solidFill>
            <a:srgbClr val="007FA3"/>
          </a:solidFill>
        </a:ln>
        <a:effectLst/>
      </dsp:spPr>
      <dsp:style>
        <a:lnRef idx="0">
          <a:scrgbClr r="0" g="0" b="0"/>
        </a:lnRef>
        <a:fillRef idx="0">
          <a:scrgbClr r="0" g="0" b="0"/>
        </a:fillRef>
        <a:effectRef idx="0">
          <a:scrgbClr r="0" g="0" b="0"/>
        </a:effectRef>
        <a:fontRef idx="minor"/>
      </dsp:style>
      <dsp:txBody>
        <a:bodyPr spcFirstLastPara="0" vert="horz" wrap="square" lIns="103125" tIns="0" rIns="0" bIns="0" numCol="1" spcCol="1270" anchor="t" anchorCtr="0">
          <a:noAutofit/>
        </a:bodyPr>
        <a:lstStyle/>
        <a:p>
          <a:pPr marL="0" lvl="0" indent="0" algn="ctr" defTabSz="711200">
            <a:lnSpc>
              <a:spcPct val="90000"/>
            </a:lnSpc>
            <a:spcBef>
              <a:spcPct val="0"/>
            </a:spcBef>
            <a:spcAft>
              <a:spcPct val="35000"/>
            </a:spcAft>
            <a:buSzPts val="2400"/>
            <a:buNone/>
          </a:pPr>
          <a:r>
            <a:rPr lang="en-US" sz="1600" b="0" kern="1200" dirty="0">
              <a:solidFill>
                <a:srgbClr val="000000"/>
              </a:solidFill>
            </a:rPr>
            <a:t>Descriptive analytics: What happened? the use of data to understand past </a:t>
          </a:r>
          <a:r>
            <a:rPr lang="en-US" sz="1600" b="0" kern="1200" dirty="0">
              <a:solidFill>
                <a:srgbClr val="000000"/>
              </a:solidFill>
              <a:latin typeface="Times New Roman"/>
              <a:ea typeface="+mn-ea"/>
              <a:cs typeface="+mn-cs"/>
            </a:rPr>
            <a:t>and</a:t>
          </a:r>
          <a:r>
            <a:rPr lang="en-US" sz="1600" b="0" kern="1200" dirty="0">
              <a:solidFill>
                <a:srgbClr val="000000"/>
              </a:solidFill>
            </a:rPr>
            <a:t> current business performance and make informed decisions.</a:t>
          </a:r>
          <a:endParaRPr lang="en-US" sz="1600" b="0" kern="1200" dirty="0"/>
        </a:p>
      </dsp:txBody>
      <dsp:txXfrm>
        <a:off x="1502871" y="3205186"/>
        <a:ext cx="2505547" cy="1184771"/>
      </dsp:txXfrm>
    </dsp:sp>
    <dsp:sp modelId="{47006C62-6F63-46F0-B4A1-6CCD3E4356E2}">
      <dsp:nvSpPr>
        <dsp:cNvPr id="0" name=""/>
        <dsp:cNvSpPr/>
      </dsp:nvSpPr>
      <dsp:spPr>
        <a:xfrm>
          <a:off x="4107447" y="1957427"/>
          <a:ext cx="351812" cy="3518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CD8A71-0115-4A59-BCD1-253F02BB3C92}">
      <dsp:nvSpPr>
        <dsp:cNvPr id="0" name=""/>
        <dsp:cNvSpPr/>
      </dsp:nvSpPr>
      <dsp:spPr>
        <a:xfrm>
          <a:off x="4315394" y="2305046"/>
          <a:ext cx="2450683" cy="2071144"/>
        </a:xfrm>
        <a:prstGeom prst="rect">
          <a:avLst/>
        </a:prstGeom>
        <a:solidFill>
          <a:srgbClr val="EEEBDE"/>
        </a:solidFill>
        <a:ln>
          <a:solidFill>
            <a:srgbClr val="007FA3"/>
          </a:solidFill>
        </a:ln>
        <a:effectLst/>
      </dsp:spPr>
      <dsp:style>
        <a:lnRef idx="0">
          <a:scrgbClr r="0" g="0" b="0"/>
        </a:lnRef>
        <a:fillRef idx="0">
          <a:scrgbClr r="0" g="0" b="0"/>
        </a:fillRef>
        <a:effectRef idx="0">
          <a:scrgbClr r="0" g="0" b="0"/>
        </a:effectRef>
        <a:fontRef idx="minor"/>
      </dsp:style>
      <dsp:txBody>
        <a:bodyPr spcFirstLastPara="0" vert="horz" wrap="square" lIns="186418" tIns="0" rIns="0" bIns="0" numCol="1" spcCol="1270" anchor="t" anchorCtr="0">
          <a:noAutofit/>
        </a:bodyPr>
        <a:lstStyle/>
        <a:p>
          <a:pPr marL="0" lvl="0" indent="0" algn="l" defTabSz="711200">
            <a:lnSpc>
              <a:spcPct val="90000"/>
            </a:lnSpc>
            <a:spcBef>
              <a:spcPct val="0"/>
            </a:spcBef>
            <a:spcAft>
              <a:spcPct val="35000"/>
            </a:spcAft>
            <a:buSzPts val="2400"/>
            <a:buNone/>
          </a:pPr>
          <a:r>
            <a:rPr lang="en-US" sz="1600" b="0" kern="1200" dirty="0">
              <a:solidFill>
                <a:srgbClr val="000000"/>
              </a:solidFill>
            </a:rPr>
            <a:t>Predictive analytics: What will happen? predict the future by examining historical data, detecting </a:t>
          </a:r>
          <a:r>
            <a:rPr lang="en-US" sz="1600" b="0" kern="1200" dirty="0">
              <a:solidFill>
                <a:srgbClr val="000000"/>
              </a:solidFill>
              <a:latin typeface="Times New Roman"/>
              <a:ea typeface="+mn-ea"/>
              <a:cs typeface="+mn-cs"/>
            </a:rPr>
            <a:t>patterns</a:t>
          </a:r>
          <a:r>
            <a:rPr lang="en-US" sz="1600" b="0" kern="1200" dirty="0">
              <a:solidFill>
                <a:srgbClr val="000000"/>
              </a:solidFill>
            </a:rPr>
            <a:t> or relationships in these data, and then extrapolating these relationships forward in time.</a:t>
          </a:r>
          <a:endParaRPr lang="en-US" sz="1600" b="0" kern="1200" dirty="0"/>
        </a:p>
      </dsp:txBody>
      <dsp:txXfrm>
        <a:off x="4315394" y="2305046"/>
        <a:ext cx="2450683" cy="2071144"/>
      </dsp:txXfrm>
    </dsp:sp>
    <dsp:sp modelId="{404877B9-42DE-4E41-82BB-82164EA293B9}">
      <dsp:nvSpPr>
        <dsp:cNvPr id="0" name=""/>
        <dsp:cNvSpPr/>
      </dsp:nvSpPr>
      <dsp:spPr>
        <a:xfrm>
          <a:off x="6604914" y="1131540"/>
          <a:ext cx="486549" cy="4865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690B9-699A-4097-85B5-4114B43A594D}">
      <dsp:nvSpPr>
        <dsp:cNvPr id="0" name=""/>
        <dsp:cNvSpPr/>
      </dsp:nvSpPr>
      <dsp:spPr>
        <a:xfrm>
          <a:off x="6782291" y="1475477"/>
          <a:ext cx="2954294" cy="1011464"/>
        </a:xfrm>
        <a:prstGeom prst="rect">
          <a:avLst/>
        </a:prstGeom>
        <a:solidFill>
          <a:srgbClr val="EEEBDE"/>
        </a:solidFill>
        <a:ln>
          <a:solidFill>
            <a:srgbClr val="007FA3"/>
          </a:solidFill>
        </a:ln>
        <a:effectLst/>
      </dsp:spPr>
      <dsp:style>
        <a:lnRef idx="0">
          <a:scrgbClr r="0" g="0" b="0"/>
        </a:lnRef>
        <a:fillRef idx="0">
          <a:scrgbClr r="0" g="0" b="0"/>
        </a:fillRef>
        <a:effectRef idx="0">
          <a:scrgbClr r="0" g="0" b="0"/>
        </a:effectRef>
        <a:fontRef idx="minor"/>
      </dsp:style>
      <dsp:txBody>
        <a:bodyPr spcFirstLastPara="0" vert="horz" wrap="square" lIns="257813" tIns="0" rIns="0" bIns="0" numCol="1" spcCol="1270" anchor="t" anchorCtr="0">
          <a:noAutofit/>
        </a:bodyPr>
        <a:lstStyle/>
        <a:p>
          <a:pPr marL="0" lvl="0" indent="0" algn="l" defTabSz="711200">
            <a:lnSpc>
              <a:spcPct val="90000"/>
            </a:lnSpc>
            <a:spcBef>
              <a:spcPct val="0"/>
            </a:spcBef>
            <a:spcAft>
              <a:spcPct val="35000"/>
            </a:spcAft>
            <a:buSzPts val="2400"/>
            <a:buNone/>
          </a:pPr>
          <a:r>
            <a:rPr lang="en-US" sz="1600" b="0" kern="1200" dirty="0">
              <a:solidFill>
                <a:srgbClr val="000000"/>
              </a:solidFill>
            </a:rPr>
            <a:t>Prescriptive analytics: What should I do? identify the best alternatives to minimize or maximize some objective.</a:t>
          </a:r>
          <a:endParaRPr lang="en-US" sz="1600" b="0" kern="1200" dirty="0"/>
        </a:p>
      </dsp:txBody>
      <dsp:txXfrm>
        <a:off x="6782291" y="1475477"/>
        <a:ext cx="2954294" cy="101146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2" tIns="46587" rIns="93172" bIns="46587"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2" tIns="46587" rIns="93172" bIns="46587" rtlCol="0"/>
          <a:lstStyle>
            <a:lvl1pPr algn="r">
              <a:defRPr sz="1200"/>
            </a:lvl1pPr>
          </a:lstStyle>
          <a:p>
            <a:fld id="{13146C47-300B-40B7-A184-BC8A176F28C4}" type="datetimeFigureOut">
              <a:rPr lang="en-US" smtClean="0"/>
              <a:t>9/20/2021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2" tIns="46587" rIns="93172" bIns="46587"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2" tIns="46587" rIns="93172" bIns="4658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72" tIns="46587" rIns="93172" bIns="46587"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72" tIns="46587" rIns="93172" bIns="46587" rtlCol="0" anchor="b"/>
          <a:lstStyle>
            <a:lvl1pPr algn="r">
              <a:defRPr sz="1200"/>
            </a:lvl1pPr>
          </a:lstStyle>
          <a:p>
            <a:fld id="{7DBC80EC-FFE4-43C6-9464-52B03690C646}" type="slidenum">
              <a:rPr lang="en-US" smtClean="0"/>
              <a:t>‹#›</a:t>
            </a:fld>
            <a:endParaRPr lang="en-US"/>
          </a:p>
        </p:txBody>
      </p:sp>
    </p:spTree>
    <p:extLst>
      <p:ext uri="{BB962C8B-B14F-4D97-AF65-F5344CB8AC3E}">
        <p14:creationId xmlns:p14="http://schemas.microsoft.com/office/powerpoint/2010/main" val="233989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BC80EC-FFE4-43C6-9464-52B03690C646}" type="slidenum">
              <a:rPr lang="en-US" smtClean="0"/>
              <a:t>1</a:t>
            </a:fld>
            <a:endParaRPr lang="en-US"/>
          </a:p>
        </p:txBody>
      </p:sp>
    </p:spTree>
    <p:extLst>
      <p:ext uri="{BB962C8B-B14F-4D97-AF65-F5344CB8AC3E}">
        <p14:creationId xmlns:p14="http://schemas.microsoft.com/office/powerpoint/2010/main" val="230683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DBC80EC-FFE4-43C6-9464-52B03690C646}" type="slidenum">
              <a:rPr lang="en-US" smtClean="0"/>
              <a:t>7</a:t>
            </a:fld>
            <a:endParaRPr lang="en-US"/>
          </a:p>
        </p:txBody>
      </p:sp>
    </p:spTree>
    <p:extLst>
      <p:ext uri="{BB962C8B-B14F-4D97-AF65-F5344CB8AC3E}">
        <p14:creationId xmlns:p14="http://schemas.microsoft.com/office/powerpoint/2010/main" val="270614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BC80EC-FFE4-43C6-9464-52B03690C646}" type="slidenum">
              <a:rPr lang="en-US" smtClean="0"/>
              <a:t>8</a:t>
            </a:fld>
            <a:endParaRPr lang="en-US"/>
          </a:p>
        </p:txBody>
      </p:sp>
    </p:spTree>
    <p:extLst>
      <p:ext uri="{BB962C8B-B14F-4D97-AF65-F5344CB8AC3E}">
        <p14:creationId xmlns:p14="http://schemas.microsoft.com/office/powerpoint/2010/main" val="245096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DBC80EC-FFE4-43C6-9464-52B03690C646}" type="slidenum">
              <a:rPr lang="en-US" smtClean="0"/>
              <a:t>24</a:t>
            </a:fld>
            <a:endParaRPr lang="en-US"/>
          </a:p>
        </p:txBody>
      </p:sp>
    </p:spTree>
    <p:extLst>
      <p:ext uri="{BB962C8B-B14F-4D97-AF65-F5344CB8AC3E}">
        <p14:creationId xmlns:p14="http://schemas.microsoft.com/office/powerpoint/2010/main" val="248959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BC80EC-FFE4-43C6-9464-52B03690C646}" type="slidenum">
              <a:rPr lang="en-US" smtClean="0"/>
              <a:t>25</a:t>
            </a:fld>
            <a:endParaRPr lang="en-US"/>
          </a:p>
        </p:txBody>
      </p:sp>
    </p:spTree>
    <p:extLst>
      <p:ext uri="{BB962C8B-B14F-4D97-AF65-F5344CB8AC3E}">
        <p14:creationId xmlns:p14="http://schemas.microsoft.com/office/powerpoint/2010/main" val="920151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notes"/>
          <p:cNvSpPr txBox="1">
            <a:spLocks noGrp="1"/>
          </p:cNvSpPr>
          <p:nvPr>
            <p:ph type="body" idx="1"/>
          </p:nvPr>
        </p:nvSpPr>
        <p:spPr>
          <a:xfrm>
            <a:off x="701040" y="4415790"/>
            <a:ext cx="5608320" cy="4183380"/>
          </a:xfrm>
          <a:prstGeom prst="rect">
            <a:avLst/>
          </a:prstGeom>
        </p:spPr>
        <p:txBody>
          <a:bodyPr spcFirstLastPara="1" wrap="square" lIns="93157" tIns="46565" rIns="93157" bIns="46565" anchor="t" anchorCtr="0">
            <a:noAutofit/>
          </a:bodyPr>
          <a:lstStyle/>
          <a:p>
            <a:endParaRPr dirty="0"/>
          </a:p>
        </p:txBody>
      </p:sp>
      <p:sp>
        <p:nvSpPr>
          <p:cNvPr id="220" name="Google Shape;220;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37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https://hdsr.mitpress.mit.edu/pub/l7a2t45s/release/1</a:t>
            </a:r>
            <a:endParaRPr dirty="0"/>
          </a:p>
        </p:txBody>
      </p:sp>
      <p:sp>
        <p:nvSpPr>
          <p:cNvPr id="277" name="Google Shape;27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8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7" tIns="46565" rIns="93157" bIns="46565" anchor="t" anchorCtr="0">
            <a:noAutofit/>
          </a:bodyPr>
          <a:lstStyle/>
          <a:p>
            <a:endParaRPr dirty="0"/>
          </a:p>
        </p:txBody>
      </p:sp>
      <p:sp>
        <p:nvSpPr>
          <p:cNvPr id="250" name="Google Shape;250;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826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0" name="Google Shape;25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40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800" dirty="0"/>
          </a:p>
        </p:txBody>
      </p:sp>
      <p:sp>
        <p:nvSpPr>
          <p:cNvPr id="3074" name="Rectangle 2"/>
          <p:cNvSpPr>
            <a:spLocks noGrp="1" noChangeArrowheads="1"/>
          </p:cNvSpPr>
          <p:nvPr>
            <p:ph type="ctrTitle"/>
          </p:nvPr>
        </p:nvSpPr>
        <p:spPr>
          <a:xfrm>
            <a:off x="1742883" y="1781182"/>
            <a:ext cx="9328109" cy="1470025"/>
          </a:xfrm>
        </p:spPr>
        <p:txBody>
          <a:bodyPr/>
          <a:lstStyle>
            <a:lvl1pPr>
              <a:defRPr sz="405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24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009187FC-BE19-45FE-88B3-71B39C98803B}" type="slidenum">
              <a:rPr lang="en-US" smtClean="0"/>
              <a:t>‹#›</a:t>
            </a:fld>
            <a:endParaRPr lang="en-US"/>
          </a:p>
        </p:txBody>
      </p:sp>
    </p:spTree>
    <p:extLst>
      <p:ext uri="{BB962C8B-B14F-4D97-AF65-F5344CB8AC3E}">
        <p14:creationId xmlns:p14="http://schemas.microsoft.com/office/powerpoint/2010/main" val="118704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marL="240030" indent="-240030">
              <a:defRPr sz="2700"/>
            </a:lvl1pPr>
            <a:lvl2pPr marL="555498" indent="-212598">
              <a:defRPr sz="2400"/>
            </a:lvl2pPr>
            <a:lvl3pPr marL="898398" indent="-212598">
              <a:defRPr sz="2100"/>
            </a:lvl3pPr>
            <a:lvl4pPr marL="1241298" indent="-212598">
              <a:defRPr sz="1350"/>
            </a:lvl4pPr>
            <a:lvl5pPr marL="1584198" indent="-212598">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Tree>
    <p:extLst>
      <p:ext uri="{BB962C8B-B14F-4D97-AF65-F5344CB8AC3E}">
        <p14:creationId xmlns:p14="http://schemas.microsoft.com/office/powerpoint/2010/main" val="357994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1" y="2700243"/>
            <a:ext cx="10363199" cy="1718335"/>
          </a:xfrm>
        </p:spPr>
        <p:txBody>
          <a:bodyPr anchor="b"/>
          <a:lstStyle>
            <a:lvl1pPr algn="l">
              <a:defRPr sz="2625"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2250"/>
            </a:lvl1pPr>
            <a:lvl2pPr marL="192881" indent="0">
              <a:buNone/>
              <a:defRPr sz="1875"/>
            </a:lvl2pPr>
            <a:lvl3pPr marL="385763" indent="0">
              <a:buNone/>
              <a:defRPr sz="675"/>
            </a:lvl3pPr>
            <a:lvl4pPr marL="578644" indent="0">
              <a:buNone/>
              <a:defRPr sz="591"/>
            </a:lvl4pPr>
            <a:lvl5pPr marL="771525" indent="0">
              <a:buNone/>
              <a:defRPr sz="591"/>
            </a:lvl5pPr>
            <a:lvl6pPr marL="964406" indent="0">
              <a:buNone/>
              <a:defRPr sz="591"/>
            </a:lvl6pPr>
            <a:lvl7pPr marL="1157288" indent="0">
              <a:buNone/>
              <a:defRPr sz="591"/>
            </a:lvl7pPr>
            <a:lvl8pPr marL="1350169" indent="0">
              <a:buNone/>
              <a:defRPr sz="591"/>
            </a:lvl8pPr>
            <a:lvl9pPr marL="1543050" indent="0">
              <a:buNone/>
              <a:defRPr sz="591"/>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Tree>
    <p:extLst>
      <p:ext uri="{BB962C8B-B14F-4D97-AF65-F5344CB8AC3E}">
        <p14:creationId xmlns:p14="http://schemas.microsoft.com/office/powerpoint/2010/main" val="224883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02400" y="1447800"/>
            <a:ext cx="5080000" cy="4678363"/>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Tree>
    <p:extLst>
      <p:ext uri="{BB962C8B-B14F-4D97-AF65-F5344CB8AC3E}">
        <p14:creationId xmlns:p14="http://schemas.microsoft.com/office/powerpoint/2010/main" val="12312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1219200" y="2374900"/>
            <a:ext cx="5080000" cy="3751263"/>
          </a:xfrm>
        </p:spPr>
        <p:txBody>
          <a:bodyPr/>
          <a:lstStyle>
            <a:lvl1pPr marL="0" indent="0">
              <a:buNone/>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02400" y="2374900"/>
            <a:ext cx="5080000" cy="3751263"/>
          </a:xfrm>
        </p:spPr>
        <p:txBody>
          <a:bodyPr/>
          <a:lstStyle>
            <a:lvl1pPr marL="0" indent="0">
              <a:buNone/>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0"/>
            <a:ext cx="5080000" cy="774699"/>
          </a:xfrm>
        </p:spPr>
        <p:txBody>
          <a:bodyPr/>
          <a:lstStyle>
            <a:lvl1pPr marL="0" indent="0">
              <a:buNone/>
              <a:defRPr sz="18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0"/>
            <a:ext cx="5080000" cy="774699"/>
          </a:xfrm>
        </p:spPr>
        <p:txBody>
          <a:bodyPr/>
          <a:lstStyle>
            <a:lvl1pPr marL="0" indent="0">
              <a:buNone/>
              <a:defRPr sz="18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p:txBody>
      </p:sp>
    </p:spTree>
    <p:extLst>
      <p:ext uri="{BB962C8B-B14F-4D97-AF65-F5344CB8AC3E}">
        <p14:creationId xmlns:p14="http://schemas.microsoft.com/office/powerpoint/2010/main" val="74404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3" y="1447800"/>
            <a:ext cx="3305693" cy="4678363"/>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7" y="1447799"/>
            <a:ext cx="3305693" cy="4678363"/>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21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3" y="2197101"/>
            <a:ext cx="3305693" cy="3929062"/>
          </a:xfrm>
        </p:spPr>
        <p:txBody>
          <a:bodyPr/>
          <a:lstStyle>
            <a:lvl1pPr marL="0" indent="0">
              <a:buNone/>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7" y="2197100"/>
            <a:ext cx="3305693" cy="3929062"/>
          </a:xfrm>
        </p:spPr>
        <p:txBody>
          <a:bodyPr/>
          <a:lstStyle>
            <a:lvl1pPr marL="0" indent="0">
              <a:buNone/>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69"/>
            <a:ext cx="3305693" cy="605631"/>
          </a:xfrm>
        </p:spPr>
        <p:txBody>
          <a:bodyPr/>
          <a:lstStyle>
            <a:lvl1pPr marL="0" indent="0">
              <a:buNone/>
              <a:defRPr sz="20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3" y="1464469"/>
            <a:ext cx="3305693" cy="605631"/>
          </a:xfrm>
        </p:spPr>
        <p:txBody>
          <a:bodyPr/>
          <a:lstStyle>
            <a:lvl1pPr marL="0" indent="0">
              <a:buNone/>
              <a:defRPr sz="20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7" y="1464468"/>
            <a:ext cx="3305693" cy="605631"/>
          </a:xfrm>
        </p:spPr>
        <p:txBody>
          <a:bodyPr/>
          <a:lstStyle>
            <a:lvl1pPr marL="0" indent="0">
              <a:buNone/>
              <a:defRPr sz="20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dirty="0"/>
              <a:t>Edit Master text styles</a:t>
            </a:r>
          </a:p>
          <a:p>
            <a:pPr lvl="4"/>
            <a:endParaRPr lang="en-US" dirty="0"/>
          </a:p>
        </p:txBody>
      </p:sp>
    </p:spTree>
    <p:extLst>
      <p:ext uri="{BB962C8B-B14F-4D97-AF65-F5344CB8AC3E}">
        <p14:creationId xmlns:p14="http://schemas.microsoft.com/office/powerpoint/2010/main" val="246592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1219199" y="1447801"/>
            <a:ext cx="10363199" cy="2874818"/>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2400"/>
            </a:lvl1pPr>
            <a:lvl2pPr>
              <a:defRPr sz="2100"/>
            </a:lvl2pPr>
            <a:lvl3pPr>
              <a:defRPr sz="1800"/>
            </a:lvl3pPr>
            <a:lvl4pPr>
              <a:defRPr sz="1350"/>
            </a:lvl4pPr>
            <a:lvl5pPr>
              <a:defRPr sz="1350"/>
            </a:lvl5pPr>
            <a:lvl6pPr>
              <a:defRPr sz="760"/>
            </a:lvl6pPr>
            <a:lvl7pPr>
              <a:defRPr sz="760"/>
            </a:lvl7pPr>
            <a:lvl8pPr>
              <a:defRPr sz="760"/>
            </a:lvl8pPr>
            <a:lvl9pPr>
              <a:defRPr sz="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09187FC-BE19-45FE-88B3-71B39C98803B}" type="slidenum">
              <a:rPr lang="en-US" smtClean="0"/>
              <a:t>‹#›</a:t>
            </a:fld>
            <a:endParaRPr lang="en-US"/>
          </a:p>
        </p:txBody>
      </p:sp>
    </p:spTree>
    <p:extLst>
      <p:ext uri="{BB962C8B-B14F-4D97-AF65-F5344CB8AC3E}">
        <p14:creationId xmlns:p14="http://schemas.microsoft.com/office/powerpoint/2010/main" val="300296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3"/>
          <p:cNvSpPr txBox="1">
            <a:spLocks noGrp="1"/>
          </p:cNvSpPr>
          <p:nvPr>
            <p:ph type="body" idx="1"/>
          </p:nvPr>
        </p:nvSpPr>
        <p:spPr>
          <a:xfrm>
            <a:off x="609600" y="1600201"/>
            <a:ext cx="109728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75013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0"/>
            <a:ext cx="10363200" cy="875669"/>
          </a:xfrm>
          <a:prstGeom prst="rect">
            <a:avLst/>
          </a:prstGeom>
          <a:solidFill>
            <a:srgbClr val="EEEBDE">
              <a:alpha val="25000"/>
            </a:srgbClr>
          </a:solidFill>
          <a:ln>
            <a:noFill/>
          </a:ln>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smtClean="0">
                <a:solidFill>
                  <a:schemeClr val="bg1"/>
                </a:solidFill>
                <a:latin typeface="+mn-lt"/>
              </a:defRPr>
            </a:lvl1pPr>
          </a:lstStyle>
          <a:p>
            <a:fld id="{009187FC-BE19-45FE-88B3-71B39C98803B}" type="slidenum">
              <a:rPr lang="en-US" smtClean="0"/>
              <a:t>‹#›</a:t>
            </a:fld>
            <a:endParaRPr lang="en-US"/>
          </a:p>
        </p:txBody>
      </p:sp>
      <p:sp>
        <p:nvSpPr>
          <p:cNvPr id="1032" name="Rectangle 8"/>
          <p:cNvSpPr>
            <a:spLocks noChangeArrowheads="1"/>
          </p:cNvSpPr>
          <p:nvPr/>
        </p:nvSpPr>
        <p:spPr bwMode="auto">
          <a:xfrm>
            <a:off x="843015"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800" dirty="0"/>
          </a:p>
        </p:txBody>
      </p:sp>
      <p:sp>
        <p:nvSpPr>
          <p:cNvPr id="1156" name="Rectangle 132"/>
          <p:cNvSpPr>
            <a:spLocks noChangeArrowheads="1"/>
          </p:cNvSpPr>
          <p:nvPr/>
        </p:nvSpPr>
        <p:spPr bwMode="auto">
          <a:xfrm>
            <a:off x="900166"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80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8482876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0" r:id="rId5"/>
    <p:sldLayoutId id="2147483668" r:id="rId6"/>
    <p:sldLayoutId id="2147483669" r:id="rId7"/>
    <p:sldLayoutId id="2147483666" r:id="rId8"/>
    <p:sldLayoutId id="2147483667" r:id="rId9"/>
  </p:sldLayoutIdLst>
  <p:txStyles>
    <p:titleStyle>
      <a:lvl1pPr algn="ctr" rtl="0" eaLnBrk="1" fontAlgn="base" hangingPunct="1">
        <a:spcBef>
          <a:spcPct val="0"/>
        </a:spcBef>
        <a:spcAft>
          <a:spcPct val="0"/>
        </a:spcAft>
        <a:defRPr sz="36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856">
          <a:solidFill>
            <a:schemeClr val="tx2"/>
          </a:solidFill>
          <a:latin typeface="Times New Roman" pitchFamily="18" charset="0"/>
        </a:defRPr>
      </a:lvl2pPr>
      <a:lvl3pPr algn="ctr" rtl="0" eaLnBrk="1" fontAlgn="base" hangingPunct="1">
        <a:spcBef>
          <a:spcPct val="0"/>
        </a:spcBef>
        <a:spcAft>
          <a:spcPct val="0"/>
        </a:spcAft>
        <a:defRPr sz="1856">
          <a:solidFill>
            <a:schemeClr val="tx2"/>
          </a:solidFill>
          <a:latin typeface="Times New Roman" pitchFamily="18" charset="0"/>
        </a:defRPr>
      </a:lvl3pPr>
      <a:lvl4pPr algn="ctr" rtl="0" eaLnBrk="1" fontAlgn="base" hangingPunct="1">
        <a:spcBef>
          <a:spcPct val="0"/>
        </a:spcBef>
        <a:spcAft>
          <a:spcPct val="0"/>
        </a:spcAft>
        <a:defRPr sz="1856">
          <a:solidFill>
            <a:schemeClr val="tx2"/>
          </a:solidFill>
          <a:latin typeface="Times New Roman" pitchFamily="18" charset="0"/>
        </a:defRPr>
      </a:lvl4pPr>
      <a:lvl5pPr algn="ctr" rtl="0" eaLnBrk="1" fontAlgn="base" hangingPunct="1">
        <a:spcBef>
          <a:spcPct val="0"/>
        </a:spcBef>
        <a:spcAft>
          <a:spcPct val="0"/>
        </a:spcAft>
        <a:defRPr sz="1856">
          <a:solidFill>
            <a:schemeClr val="tx2"/>
          </a:solidFill>
          <a:latin typeface="Times New Roman" pitchFamily="18" charset="0"/>
        </a:defRPr>
      </a:lvl5pPr>
      <a:lvl6pPr marL="192881" algn="ctr" rtl="0" eaLnBrk="1" fontAlgn="base" hangingPunct="1">
        <a:spcBef>
          <a:spcPct val="0"/>
        </a:spcBef>
        <a:spcAft>
          <a:spcPct val="0"/>
        </a:spcAft>
        <a:defRPr sz="1856">
          <a:solidFill>
            <a:schemeClr val="tx2"/>
          </a:solidFill>
          <a:latin typeface="Times New Roman" pitchFamily="18" charset="0"/>
        </a:defRPr>
      </a:lvl6pPr>
      <a:lvl7pPr marL="385763" algn="ctr" rtl="0" eaLnBrk="1" fontAlgn="base" hangingPunct="1">
        <a:spcBef>
          <a:spcPct val="0"/>
        </a:spcBef>
        <a:spcAft>
          <a:spcPct val="0"/>
        </a:spcAft>
        <a:defRPr sz="1856">
          <a:solidFill>
            <a:schemeClr val="tx2"/>
          </a:solidFill>
          <a:latin typeface="Times New Roman" pitchFamily="18" charset="0"/>
        </a:defRPr>
      </a:lvl7pPr>
      <a:lvl8pPr marL="578644" algn="ctr" rtl="0" eaLnBrk="1" fontAlgn="base" hangingPunct="1">
        <a:spcBef>
          <a:spcPct val="0"/>
        </a:spcBef>
        <a:spcAft>
          <a:spcPct val="0"/>
        </a:spcAft>
        <a:defRPr sz="1856">
          <a:solidFill>
            <a:schemeClr val="tx2"/>
          </a:solidFill>
          <a:latin typeface="Times New Roman" pitchFamily="18" charset="0"/>
        </a:defRPr>
      </a:lvl8pPr>
      <a:lvl9pPr marL="771525" algn="ctr" rtl="0" eaLnBrk="1" fontAlgn="base" hangingPunct="1">
        <a:spcBef>
          <a:spcPct val="0"/>
        </a:spcBef>
        <a:spcAft>
          <a:spcPct val="0"/>
        </a:spcAft>
        <a:defRPr sz="1856">
          <a:solidFill>
            <a:schemeClr val="tx2"/>
          </a:solidFill>
          <a:latin typeface="Times New Roman" pitchFamily="18" charset="0"/>
        </a:defRPr>
      </a:lvl9pPr>
    </p:titleStyle>
    <p:bodyStyle>
      <a:lvl1pPr marL="240030" indent="-240030" algn="l" rtl="0" eaLnBrk="1" fontAlgn="base" hangingPunct="1">
        <a:spcBef>
          <a:spcPct val="20000"/>
        </a:spcBef>
        <a:spcAft>
          <a:spcPct val="0"/>
        </a:spcAft>
        <a:buFont typeface="Wingdings" panose="05000000000000000000" pitchFamily="2" charset="2"/>
        <a:buChar char="v"/>
        <a:defRPr sz="2700">
          <a:solidFill>
            <a:schemeClr val="tx1"/>
          </a:solidFill>
          <a:latin typeface="Century Schoolbook" panose="02040604050505020304" pitchFamily="18" charset="0"/>
          <a:ea typeface="+mn-ea"/>
          <a:cs typeface="+mn-cs"/>
        </a:defRPr>
      </a:lvl1pPr>
      <a:lvl2pPr marL="771525" indent="-428625" algn="l" rtl="0" eaLnBrk="1" fontAlgn="base" hangingPunct="1">
        <a:spcBef>
          <a:spcPct val="20000"/>
        </a:spcBef>
        <a:spcAft>
          <a:spcPct val="0"/>
        </a:spcAft>
        <a:buFont typeface="Wingdings" panose="05000000000000000000" pitchFamily="2" charset="2"/>
        <a:buChar char="Ø"/>
        <a:defRPr sz="2400">
          <a:solidFill>
            <a:schemeClr val="tx1"/>
          </a:solidFill>
          <a:latin typeface="Century Schoolbook" panose="02040604050505020304" pitchFamily="18" charset="0"/>
        </a:defRPr>
      </a:lvl2pPr>
      <a:lvl3pPr marL="925830" indent="-240030" algn="l" rtl="0" eaLnBrk="1" fontAlgn="base" hangingPunct="1">
        <a:spcBef>
          <a:spcPct val="20000"/>
        </a:spcBef>
        <a:spcAft>
          <a:spcPct val="0"/>
        </a:spcAft>
        <a:buFont typeface="Courier New" panose="02070309020205020404" pitchFamily="49" charset="0"/>
        <a:buChar char="o"/>
        <a:defRPr sz="2250">
          <a:solidFill>
            <a:schemeClr val="tx1"/>
          </a:solidFill>
          <a:latin typeface="Century Schoolbook" panose="02040604050505020304" pitchFamily="18" charset="0"/>
        </a:defRPr>
      </a:lvl3pPr>
      <a:lvl4pPr marL="1268730" indent="-240030" algn="l" rtl="0" eaLnBrk="1" fontAlgn="base" hangingPunct="1">
        <a:spcBef>
          <a:spcPct val="20000"/>
        </a:spcBef>
        <a:spcAft>
          <a:spcPct val="0"/>
        </a:spcAft>
        <a:buFont typeface="Wingdings" panose="05000000000000000000" pitchFamily="2" charset="2"/>
        <a:buChar char="§"/>
        <a:defRPr sz="1500">
          <a:solidFill>
            <a:schemeClr val="tx1"/>
          </a:solidFill>
          <a:latin typeface="Century Schoolbook" panose="02040604050505020304" pitchFamily="18" charset="0"/>
        </a:defRPr>
      </a:lvl4pPr>
      <a:lvl5pPr marL="1611630" indent="-240030" algn="l" rtl="0" eaLnBrk="1" fontAlgn="base" hangingPunct="1">
        <a:spcBef>
          <a:spcPct val="20000"/>
        </a:spcBef>
        <a:spcAft>
          <a:spcPct val="0"/>
        </a:spcAft>
        <a:buChar char="»"/>
        <a:defRPr sz="1500">
          <a:solidFill>
            <a:schemeClr val="tx1"/>
          </a:solidFill>
          <a:latin typeface="Century Schoolbook" panose="02040604050505020304" pitchFamily="18" charset="0"/>
        </a:defRPr>
      </a:lvl5pPr>
      <a:lvl6pPr marL="1060847" indent="-96441" algn="l" rtl="0" eaLnBrk="1" fontAlgn="base" hangingPunct="1">
        <a:spcBef>
          <a:spcPct val="20000"/>
        </a:spcBef>
        <a:spcAft>
          <a:spcPct val="0"/>
        </a:spcAft>
        <a:buChar char="»"/>
        <a:defRPr sz="844">
          <a:solidFill>
            <a:schemeClr val="tx1"/>
          </a:solidFill>
          <a:latin typeface="+mn-lt"/>
        </a:defRPr>
      </a:lvl6pPr>
      <a:lvl7pPr marL="1253729" indent="-96441" algn="l" rtl="0" eaLnBrk="1" fontAlgn="base" hangingPunct="1">
        <a:spcBef>
          <a:spcPct val="20000"/>
        </a:spcBef>
        <a:spcAft>
          <a:spcPct val="0"/>
        </a:spcAft>
        <a:buChar char="»"/>
        <a:defRPr sz="844">
          <a:solidFill>
            <a:schemeClr val="tx1"/>
          </a:solidFill>
          <a:latin typeface="+mn-lt"/>
        </a:defRPr>
      </a:lvl7pPr>
      <a:lvl8pPr marL="1446610" indent="-96441" algn="l" rtl="0" eaLnBrk="1" fontAlgn="base" hangingPunct="1">
        <a:spcBef>
          <a:spcPct val="20000"/>
        </a:spcBef>
        <a:spcAft>
          <a:spcPct val="0"/>
        </a:spcAft>
        <a:buChar char="»"/>
        <a:defRPr sz="844">
          <a:solidFill>
            <a:schemeClr val="tx1"/>
          </a:solidFill>
          <a:latin typeface="+mn-lt"/>
        </a:defRPr>
      </a:lvl8pPr>
      <a:lvl9pPr marL="1639491" indent="-96441" algn="l" rtl="0" eaLnBrk="1" fontAlgn="base" hangingPunct="1">
        <a:spcBef>
          <a:spcPct val="20000"/>
        </a:spcBef>
        <a:spcAft>
          <a:spcPct val="0"/>
        </a:spcAft>
        <a:buChar char="»"/>
        <a:defRPr sz="844">
          <a:solidFill>
            <a:schemeClr val="tx1"/>
          </a:solidFill>
          <a:latin typeface="+mn-lt"/>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m.edu/sas"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pgschlosser@wm.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tatlearning.com/resources-first-edition" TargetMode="External"/><Relationship Id="rId2" Type="http://schemas.openxmlformats.org/officeDocument/2006/relationships/hyperlink" Target="https://www.statlearning.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tatlearning.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jpg"/><Relationship Id="rId5" Type="http://schemas.openxmlformats.org/officeDocument/2006/relationships/hyperlink" Target="https://link.springer.com/book/10.1007/978-1-4614-7138-7" TargetMode="External"/><Relationship Id="rId4" Type="http://schemas.openxmlformats.org/officeDocument/2006/relationships/hyperlink" Target="https://www.statlearning.com/resources-first-edi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4F77E-34B6-4146-BF03-6428EDBD3CB3}"/>
              </a:ext>
            </a:extLst>
          </p:cNvPr>
          <p:cNvSpPr>
            <a:spLocks noGrp="1"/>
          </p:cNvSpPr>
          <p:nvPr>
            <p:ph type="ctrTitle"/>
          </p:nvPr>
        </p:nvSpPr>
        <p:spPr/>
        <p:txBody>
          <a:bodyPr/>
          <a:lstStyle/>
          <a:p>
            <a:r>
              <a:rPr lang="en-US" dirty="0"/>
              <a:t>BUAD5072</a:t>
            </a:r>
          </a:p>
        </p:txBody>
      </p:sp>
      <p:sp>
        <p:nvSpPr>
          <p:cNvPr id="5" name="Subtitle 4">
            <a:extLst>
              <a:ext uri="{FF2B5EF4-FFF2-40B4-BE49-F238E27FC236}">
                <a16:creationId xmlns:a16="http://schemas.microsoft.com/office/drawing/2014/main" id="{FE5C1271-2E0C-43C7-A2D3-67BE7714A256}"/>
              </a:ext>
            </a:extLst>
          </p:cNvPr>
          <p:cNvSpPr>
            <a:spLocks noGrp="1"/>
          </p:cNvSpPr>
          <p:nvPr>
            <p:ph type="subTitle" idx="1"/>
          </p:nvPr>
        </p:nvSpPr>
        <p:spPr/>
        <p:txBody>
          <a:bodyPr/>
          <a:lstStyle/>
          <a:p>
            <a:r>
              <a:rPr lang="en-US" sz="3200" dirty="0"/>
              <a:t>Machine Learning I</a:t>
            </a:r>
          </a:p>
        </p:txBody>
      </p:sp>
    </p:spTree>
    <p:extLst>
      <p:ext uri="{BB962C8B-B14F-4D97-AF65-F5344CB8AC3E}">
        <p14:creationId xmlns:p14="http://schemas.microsoft.com/office/powerpoint/2010/main" val="2684904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80CC85-81A2-471C-82BD-1BEC0F1C3757}"/>
              </a:ext>
            </a:extLst>
          </p:cNvPr>
          <p:cNvSpPr>
            <a:spLocks noGrp="1"/>
          </p:cNvSpPr>
          <p:nvPr>
            <p:ph type="title"/>
          </p:nvPr>
        </p:nvSpPr>
        <p:spPr/>
        <p:txBody>
          <a:bodyPr/>
          <a:lstStyle/>
          <a:p>
            <a:r>
              <a:rPr lang="en-US" dirty="0"/>
              <a:t>Covid-19 Acknowledgement</a:t>
            </a:r>
          </a:p>
        </p:txBody>
      </p:sp>
      <p:sp>
        <p:nvSpPr>
          <p:cNvPr id="6" name="Content Placeholder 5">
            <a:extLst>
              <a:ext uri="{FF2B5EF4-FFF2-40B4-BE49-F238E27FC236}">
                <a16:creationId xmlns:a16="http://schemas.microsoft.com/office/drawing/2014/main" id="{EA179CA1-9E68-4217-AF05-C4845453C7D3}"/>
              </a:ext>
            </a:extLst>
          </p:cNvPr>
          <p:cNvSpPr>
            <a:spLocks noGrp="1"/>
          </p:cNvSpPr>
          <p:nvPr>
            <p:ph idx="1"/>
          </p:nvPr>
        </p:nvSpPr>
        <p:spPr/>
        <p:txBody>
          <a:bodyPr/>
          <a:lstStyle/>
          <a:p>
            <a:pPr lvl="1"/>
            <a:r>
              <a:rPr lang="en-US" sz="2800" dirty="0"/>
              <a:t>This is a dynamic syllabus, meaning it may undergo change. This class will follow the rules and guidelines outlined by the university regarding best practices surrounding Covid-19. There is a chance that recommended protocols for delivering class material will change based on new information. In the event this happens, I will update our syllabus on Blackboard and inform you in class or via email. It is the student’s responsibility for reviewing the syllabus for changes each week on Blackboard.</a:t>
            </a:r>
          </a:p>
        </p:txBody>
      </p:sp>
    </p:spTree>
    <p:extLst>
      <p:ext uri="{BB962C8B-B14F-4D97-AF65-F5344CB8AC3E}">
        <p14:creationId xmlns:p14="http://schemas.microsoft.com/office/powerpoint/2010/main" val="116194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7F57E8-F4FF-4E4A-8E6D-7A0249DC3170}"/>
              </a:ext>
            </a:extLst>
          </p:cNvPr>
          <p:cNvSpPr>
            <a:spLocks noGrp="1"/>
          </p:cNvSpPr>
          <p:nvPr>
            <p:ph type="title"/>
          </p:nvPr>
        </p:nvSpPr>
        <p:spPr/>
        <p:txBody>
          <a:bodyPr/>
          <a:lstStyle/>
          <a:p>
            <a:r>
              <a:rPr lang="en-US" dirty="0"/>
              <a:t>Attendance and Punctuality</a:t>
            </a:r>
          </a:p>
        </p:txBody>
      </p:sp>
      <p:sp>
        <p:nvSpPr>
          <p:cNvPr id="6" name="Content Placeholder 5">
            <a:extLst>
              <a:ext uri="{FF2B5EF4-FFF2-40B4-BE49-F238E27FC236}">
                <a16:creationId xmlns:a16="http://schemas.microsoft.com/office/drawing/2014/main" id="{73C87A53-93C8-4A5C-99E8-AA4215747CDF}"/>
              </a:ext>
            </a:extLst>
          </p:cNvPr>
          <p:cNvSpPr>
            <a:spLocks noGrp="1"/>
          </p:cNvSpPr>
          <p:nvPr>
            <p:ph idx="1"/>
          </p:nvPr>
        </p:nvSpPr>
        <p:spPr/>
        <p:txBody>
          <a:bodyPr/>
          <a:lstStyle/>
          <a:p>
            <a:r>
              <a:rPr lang="en-US" dirty="0"/>
              <a:t>Attendance is required and I will take attendance regularly. I expect you to be present and ready to begin work at the scheduled class start-time. Punctuality is very important as late arrivals or late entrants can be highly disruptive to the flow of the material. As such, absences and tardiness are treated equally. Please be considerate of your fellow students and make every effort to arrive on time and avoid leaving class once it has started. Unless an approved exception has occurred, students must keep the class time open for continual synchronous delivery in person all semester.</a:t>
            </a:r>
          </a:p>
        </p:txBody>
      </p:sp>
    </p:spTree>
    <p:extLst>
      <p:ext uri="{BB962C8B-B14F-4D97-AF65-F5344CB8AC3E}">
        <p14:creationId xmlns:p14="http://schemas.microsoft.com/office/powerpoint/2010/main" val="342839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73E567-F335-448B-90D5-02A0B0D3A506}"/>
              </a:ext>
            </a:extLst>
          </p:cNvPr>
          <p:cNvSpPr>
            <a:spLocks noGrp="1"/>
          </p:cNvSpPr>
          <p:nvPr>
            <p:ph type="title"/>
          </p:nvPr>
        </p:nvSpPr>
        <p:spPr/>
        <p:txBody>
          <a:bodyPr/>
          <a:lstStyle/>
          <a:p>
            <a:r>
              <a:rPr lang="en-US" dirty="0"/>
              <a:t>Information on Accommodations and Codes</a:t>
            </a:r>
          </a:p>
        </p:txBody>
      </p:sp>
      <p:sp>
        <p:nvSpPr>
          <p:cNvPr id="3" name="Content Placeholder 2">
            <a:extLst>
              <a:ext uri="{FF2B5EF4-FFF2-40B4-BE49-F238E27FC236}">
                <a16:creationId xmlns:a16="http://schemas.microsoft.com/office/drawing/2014/main" id="{996D168D-E67D-4654-AC8A-F91E95406150}"/>
              </a:ext>
            </a:extLst>
          </p:cNvPr>
          <p:cNvSpPr>
            <a:spLocks noGrp="1"/>
          </p:cNvSpPr>
          <p:nvPr>
            <p:ph sz="half" idx="1"/>
          </p:nvPr>
        </p:nvSpPr>
        <p:spPr/>
        <p:txBody>
          <a:bodyPr/>
          <a:lstStyle/>
          <a:p>
            <a:r>
              <a:rPr lang="en-US" sz="1400" dirty="0"/>
              <a:t>William &amp; Mary accommodates students with disabilities in accordance with federal laws and university policy. Any student who feels they may need an accommodation based on the impact of a learning, psychiatric, physical, or chronic health diagnosis should contact Student Accessibility Services staff at 757-221-2512 or at sas@wm.edu to determine if accommodations are warranted and to obtain an official letter of accommodation. For more information, please see </a:t>
            </a:r>
            <a:r>
              <a:rPr lang="en-US" sz="1400" u="sng" dirty="0">
                <a:hlinkClick r:id="rId2"/>
              </a:rPr>
              <a:t>www.wm.edu/sas</a:t>
            </a:r>
            <a:r>
              <a:rPr lang="en-US" sz="1400" dirty="0"/>
              <a:t>. Students must receive clearance from the Student Accessibility Office (SAS) before faculty are obligated to accommodate extra time on exams, etc. </a:t>
            </a:r>
          </a:p>
          <a:p>
            <a:r>
              <a:rPr lang="en-US" sz="1400" dirty="0"/>
              <a:t> </a:t>
            </a:r>
          </a:p>
          <a:p>
            <a:r>
              <a:rPr lang="en-US" sz="1400" dirty="0"/>
              <a:t>Accommodations must be double checked by the student and confirmed with the professor</a:t>
            </a:r>
            <a:r>
              <a:rPr lang="en-US" sz="1400" b="1" i="1" dirty="0"/>
              <a:t> prior</a:t>
            </a:r>
            <a:r>
              <a:rPr lang="en-US" sz="1400" dirty="0"/>
              <a:t> to any exam for correctness.</a:t>
            </a:r>
            <a:endParaRPr lang="en-US" sz="900" dirty="0"/>
          </a:p>
        </p:txBody>
      </p:sp>
      <p:sp>
        <p:nvSpPr>
          <p:cNvPr id="5" name="Content Placeholder 4">
            <a:extLst>
              <a:ext uri="{FF2B5EF4-FFF2-40B4-BE49-F238E27FC236}">
                <a16:creationId xmlns:a16="http://schemas.microsoft.com/office/drawing/2014/main" id="{EE7EC87E-0F83-4B10-94FE-0EFE1D561A7B}"/>
              </a:ext>
            </a:extLst>
          </p:cNvPr>
          <p:cNvSpPr>
            <a:spLocks noGrp="1"/>
          </p:cNvSpPr>
          <p:nvPr>
            <p:ph sz="half" idx="2"/>
          </p:nvPr>
        </p:nvSpPr>
        <p:spPr>
          <a:xfrm>
            <a:off x="6502400" y="2374900"/>
            <a:ext cx="5080000" cy="4025900"/>
          </a:xfrm>
        </p:spPr>
        <p:txBody>
          <a:bodyPr/>
          <a:lstStyle/>
          <a:p>
            <a:pPr>
              <a:lnSpc>
                <a:spcPct val="107000"/>
              </a:lnSpc>
              <a:spcBef>
                <a:spcPts val="0"/>
              </a:spcBef>
              <a:spcAft>
                <a:spcPts val="0"/>
              </a:spcAft>
            </a:pPr>
            <a:r>
              <a:rPr lang="en-US" sz="1600" dirty="0"/>
              <a:t>The College of William &amp; Mary has had an honor code since at least 1779. Academic integrity is at the heart of the College, and we all are responsible for upholding the ideals of honor and integrity.  The student-led honor system is responsible for resolving any suspected violations of the Honor Code, and I will report all suspected instances of academic dishonesty to the honor system. The Student Handbook (www.wm.edu/studenthandbook) includes your responsibilities as a student and the full Code. Your full participation and observance of the Honor Code is expected. To read the Honor Code, see www.wm.edu/honor. All academic work in this course is to be your own.</a:t>
            </a:r>
            <a:endParaRPr lang="en-US" sz="1800" dirty="0">
              <a:solidFill>
                <a:srgbClr val="92734A"/>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EE7546D-5AF3-4242-83F0-066DA7A4C302}"/>
              </a:ext>
            </a:extLst>
          </p:cNvPr>
          <p:cNvSpPr>
            <a:spLocks noGrp="1"/>
          </p:cNvSpPr>
          <p:nvPr>
            <p:ph sz="half" idx="13"/>
          </p:nvPr>
        </p:nvSpPr>
        <p:spPr/>
        <p:txBody>
          <a:bodyPr/>
          <a:lstStyle/>
          <a:p>
            <a:r>
              <a:rPr lang="en-US" sz="3200" b="1" dirty="0"/>
              <a:t>ADA Accommodation</a:t>
            </a:r>
            <a:endParaRPr lang="en-US" sz="3200" dirty="0"/>
          </a:p>
        </p:txBody>
      </p:sp>
      <p:sp>
        <p:nvSpPr>
          <p:cNvPr id="4" name="Content Placeholder 3">
            <a:extLst>
              <a:ext uri="{FF2B5EF4-FFF2-40B4-BE49-F238E27FC236}">
                <a16:creationId xmlns:a16="http://schemas.microsoft.com/office/drawing/2014/main" id="{BD3B0028-8395-4FFC-BFC2-DEBDE4642184}"/>
              </a:ext>
            </a:extLst>
          </p:cNvPr>
          <p:cNvSpPr>
            <a:spLocks noGrp="1"/>
          </p:cNvSpPr>
          <p:nvPr>
            <p:ph sz="half" idx="14"/>
          </p:nvPr>
        </p:nvSpPr>
        <p:spPr/>
        <p:txBody>
          <a:bodyPr/>
          <a:lstStyle/>
          <a:p>
            <a:r>
              <a:rPr lang="en-US" sz="3200" b="1" dirty="0"/>
              <a:t>W&amp;M Honor Code</a:t>
            </a:r>
            <a:endParaRPr lang="en-US" sz="3200" dirty="0"/>
          </a:p>
          <a:p>
            <a:endParaRPr lang="en-US" sz="3200" dirty="0"/>
          </a:p>
        </p:txBody>
      </p:sp>
    </p:spTree>
    <p:extLst>
      <p:ext uri="{BB962C8B-B14F-4D97-AF65-F5344CB8AC3E}">
        <p14:creationId xmlns:p14="http://schemas.microsoft.com/office/powerpoint/2010/main" val="4467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F1B7EF-AE04-40EE-B0D7-A20BFF6F4FA6}"/>
              </a:ext>
            </a:extLst>
          </p:cNvPr>
          <p:cNvSpPr>
            <a:spLocks noGrp="1"/>
          </p:cNvSpPr>
          <p:nvPr>
            <p:ph type="title"/>
          </p:nvPr>
        </p:nvSpPr>
        <p:spPr/>
        <p:txBody>
          <a:bodyPr/>
          <a:lstStyle/>
          <a:p>
            <a:r>
              <a:rPr lang="en-US" dirty="0"/>
              <a:t>Information on Recording and Copyright</a:t>
            </a:r>
          </a:p>
        </p:txBody>
      </p:sp>
      <p:sp>
        <p:nvSpPr>
          <p:cNvPr id="7" name="Content Placeholder 6">
            <a:extLst>
              <a:ext uri="{FF2B5EF4-FFF2-40B4-BE49-F238E27FC236}">
                <a16:creationId xmlns:a16="http://schemas.microsoft.com/office/drawing/2014/main" id="{EBB2A761-C644-49EE-AFC5-8DC1FF54E2B3}"/>
              </a:ext>
            </a:extLst>
          </p:cNvPr>
          <p:cNvSpPr>
            <a:spLocks noGrp="1"/>
          </p:cNvSpPr>
          <p:nvPr>
            <p:ph sz="half" idx="1"/>
          </p:nvPr>
        </p:nvSpPr>
        <p:spPr>
          <a:xfrm>
            <a:off x="1219200" y="2374900"/>
            <a:ext cx="5080000" cy="3751263"/>
          </a:xfrm>
        </p:spPr>
        <p:txBody>
          <a:bodyPr/>
          <a:lstStyle/>
          <a:p>
            <a:pPr>
              <a:lnSpc>
                <a:spcPct val="107000"/>
              </a:lnSpc>
              <a:spcBef>
                <a:spcPts val="0"/>
              </a:spcBef>
              <a:spcAft>
                <a:spcPts val="0"/>
              </a:spcAft>
            </a:pPr>
            <a:r>
              <a:rPr lang="en-US" sz="1800" dirty="0"/>
              <a:t>Students are strictly prohibited from recording class sessions and other interactions with the instructor using any type of technology. Recordings and synchronous class sessions provided by the instructor are protected by both copyright and the Family Education Rights and Privacy Act (FERPA) and may not be shared or redistributed to anyone at any time now or in the future. To do so is both a violation of law and of W&amp;M’s Honor Code.</a:t>
            </a:r>
            <a:endParaRPr lang="en-US" sz="2000" dirty="0">
              <a:solidFill>
                <a:srgbClr val="92734A"/>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2C573056-F9B1-4B6A-BD6F-D3F7DA44DE0C}"/>
              </a:ext>
            </a:extLst>
          </p:cNvPr>
          <p:cNvSpPr>
            <a:spLocks noGrp="1"/>
          </p:cNvSpPr>
          <p:nvPr>
            <p:ph sz="half" idx="2"/>
          </p:nvPr>
        </p:nvSpPr>
        <p:spPr/>
        <p:txBody>
          <a:bodyPr/>
          <a:lstStyle/>
          <a:p>
            <a:pPr marL="0" indent="0">
              <a:buNone/>
            </a:pPr>
            <a:r>
              <a:rPr lang="en-US" sz="1500" dirty="0"/>
              <a:t>All course materials, including the syllabus, lectures, presentations, recordings, quizzes, assessments, tests, exams, outlines, assignments, electronic files, and similar materials, for this course are protected by copyright and are the sole property of the course instructor. You may use these materials for your personal, non-commercial educational use. You may not, nor may you knowingly allow others, to reproduce or distribute any course materials publicly without the express written consent of the instructor. This includes providing materials to commercial course material suppliers such as </a:t>
            </a:r>
            <a:r>
              <a:rPr lang="en-US" sz="1500" dirty="0" err="1"/>
              <a:t>CourseHero</a:t>
            </a:r>
            <a:r>
              <a:rPr lang="en-US" sz="1500" dirty="0"/>
              <a:t> and other similar services. To do so is both a copyright violation and a violation of W&amp;M’s Honor Code.</a:t>
            </a:r>
          </a:p>
        </p:txBody>
      </p:sp>
      <p:sp>
        <p:nvSpPr>
          <p:cNvPr id="2" name="Content Placeholder 1">
            <a:extLst>
              <a:ext uri="{FF2B5EF4-FFF2-40B4-BE49-F238E27FC236}">
                <a16:creationId xmlns:a16="http://schemas.microsoft.com/office/drawing/2014/main" id="{701490A6-C290-4BE8-9C62-BA409D1EF8AE}"/>
              </a:ext>
            </a:extLst>
          </p:cNvPr>
          <p:cNvSpPr>
            <a:spLocks noGrp="1"/>
          </p:cNvSpPr>
          <p:nvPr>
            <p:ph sz="half" idx="13"/>
          </p:nvPr>
        </p:nvSpPr>
        <p:spPr/>
        <p:txBody>
          <a:bodyPr/>
          <a:lstStyle/>
          <a:p>
            <a:r>
              <a:rPr lang="en-US" sz="2800" b="1" dirty="0"/>
              <a:t>Recording Class Sessions</a:t>
            </a:r>
          </a:p>
          <a:p>
            <a:endParaRPr lang="en-US" sz="2800" dirty="0"/>
          </a:p>
        </p:txBody>
      </p:sp>
      <p:sp>
        <p:nvSpPr>
          <p:cNvPr id="3" name="Content Placeholder 2">
            <a:extLst>
              <a:ext uri="{FF2B5EF4-FFF2-40B4-BE49-F238E27FC236}">
                <a16:creationId xmlns:a16="http://schemas.microsoft.com/office/drawing/2014/main" id="{7AEA3844-D322-4FDE-96BF-D532F4139107}"/>
              </a:ext>
            </a:extLst>
          </p:cNvPr>
          <p:cNvSpPr>
            <a:spLocks noGrp="1"/>
          </p:cNvSpPr>
          <p:nvPr>
            <p:ph sz="half" idx="14"/>
          </p:nvPr>
        </p:nvSpPr>
        <p:spPr/>
        <p:txBody>
          <a:bodyPr/>
          <a:lstStyle/>
          <a:p>
            <a:r>
              <a:rPr lang="en-US" sz="2800" b="1" dirty="0"/>
              <a:t>Notice of Copyright</a:t>
            </a:r>
          </a:p>
          <a:p>
            <a:endParaRPr lang="en-US" sz="2800" dirty="0"/>
          </a:p>
        </p:txBody>
      </p:sp>
    </p:spTree>
    <p:extLst>
      <p:ext uri="{BB962C8B-B14F-4D97-AF65-F5344CB8AC3E}">
        <p14:creationId xmlns:p14="http://schemas.microsoft.com/office/powerpoint/2010/main" val="238127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07B521-BE47-44DC-AE7D-06A280E99FF4}"/>
              </a:ext>
            </a:extLst>
          </p:cNvPr>
          <p:cNvSpPr>
            <a:spLocks noGrp="1"/>
          </p:cNvSpPr>
          <p:nvPr>
            <p:ph type="title"/>
          </p:nvPr>
        </p:nvSpPr>
        <p:spPr/>
        <p:txBody>
          <a:bodyPr/>
          <a:lstStyle/>
          <a:p>
            <a:r>
              <a:rPr lang="en-US" dirty="0"/>
              <a:t>Diversity and Inclusion</a:t>
            </a:r>
          </a:p>
        </p:txBody>
      </p:sp>
      <p:sp>
        <p:nvSpPr>
          <p:cNvPr id="6" name="Content Placeholder 5">
            <a:extLst>
              <a:ext uri="{FF2B5EF4-FFF2-40B4-BE49-F238E27FC236}">
                <a16:creationId xmlns:a16="http://schemas.microsoft.com/office/drawing/2014/main" id="{C30D4878-593B-4A0C-A85D-1D00F20E8646}"/>
              </a:ext>
            </a:extLst>
          </p:cNvPr>
          <p:cNvSpPr>
            <a:spLocks noGrp="1"/>
          </p:cNvSpPr>
          <p:nvPr>
            <p:ph sz="half" idx="1"/>
          </p:nvPr>
        </p:nvSpPr>
        <p:spPr/>
        <p:txBody>
          <a:bodyPr/>
          <a:lstStyle/>
          <a:p>
            <a:r>
              <a:rPr lang="en-US" sz="1750" dirty="0"/>
              <a:t>William and Mary welcomes students from around the country and around the world, and their unique perspectives enrich our learning community. It is our collective responsibility to create and foster an environment that is inclusive and respectful for all. To do this we must demonstrate:</a:t>
            </a:r>
          </a:p>
          <a:p>
            <a:pPr lvl="1"/>
            <a:r>
              <a:rPr lang="en-US" sz="1750" dirty="0"/>
              <a:t>Respect and responsibility for self and others</a:t>
            </a:r>
          </a:p>
          <a:p>
            <a:pPr lvl="1"/>
            <a:r>
              <a:rPr lang="en-US" sz="1750" dirty="0"/>
              <a:t>A spirit of generosity </a:t>
            </a:r>
          </a:p>
          <a:p>
            <a:pPr lvl="1"/>
            <a:r>
              <a:rPr lang="en-US" sz="1750" dirty="0"/>
              <a:t>A life dedicated to inquisitive learning and development</a:t>
            </a:r>
          </a:p>
          <a:p>
            <a:pPr lvl="1"/>
            <a:r>
              <a:rPr lang="en-US" sz="1750" dirty="0"/>
              <a:t>An acknowledgement that an individual’s own words, actions, and relationships show a commitment to these values</a:t>
            </a:r>
          </a:p>
          <a:p>
            <a:endParaRPr lang="en-US" sz="1750" dirty="0"/>
          </a:p>
          <a:p>
            <a:endParaRPr lang="en-US" sz="1750" dirty="0"/>
          </a:p>
        </p:txBody>
      </p:sp>
      <p:sp>
        <p:nvSpPr>
          <p:cNvPr id="9" name="Content Placeholder 8">
            <a:extLst>
              <a:ext uri="{FF2B5EF4-FFF2-40B4-BE49-F238E27FC236}">
                <a16:creationId xmlns:a16="http://schemas.microsoft.com/office/drawing/2014/main" id="{0A179F3E-2FC5-40A9-BE0A-6EEA7D852FF2}"/>
              </a:ext>
            </a:extLst>
          </p:cNvPr>
          <p:cNvSpPr>
            <a:spLocks noGrp="1"/>
          </p:cNvSpPr>
          <p:nvPr>
            <p:ph sz="half" idx="2"/>
          </p:nvPr>
        </p:nvSpPr>
        <p:spPr/>
        <p:txBody>
          <a:bodyPr/>
          <a:lstStyle/>
          <a:p>
            <a:r>
              <a:rPr lang="en-US" sz="1800" dirty="0"/>
              <a:t>I would like to create a learning environment that supports a diversity of thoughts, perspectives and experiences, and honors your identity. To help accomplish this, please notify me: </a:t>
            </a:r>
          </a:p>
          <a:p>
            <a:pPr lvl="1"/>
            <a:r>
              <a:rPr lang="en-US" sz="1800" dirty="0"/>
              <a:t>If you have a name and/or set of pronouns that differ from those that appear in your official W&amp;M records.</a:t>
            </a:r>
          </a:p>
          <a:p>
            <a:pPr lvl="1"/>
            <a:r>
              <a:rPr lang="en-US" sz="1800" dirty="0"/>
              <a:t>If you feel like your performance in the class is being impacted by your experiences outside of class.</a:t>
            </a:r>
          </a:p>
          <a:p>
            <a:pPr lvl="1"/>
            <a:r>
              <a:rPr lang="en-US" sz="1800" dirty="0"/>
              <a:t>If something was said or done in the classroom, by either myself or another student, that causes discomfort or offense.</a:t>
            </a:r>
          </a:p>
          <a:p>
            <a:endParaRPr lang="en-US" sz="1800" dirty="0"/>
          </a:p>
        </p:txBody>
      </p:sp>
    </p:spTree>
    <p:extLst>
      <p:ext uri="{BB962C8B-B14F-4D97-AF65-F5344CB8AC3E}">
        <p14:creationId xmlns:p14="http://schemas.microsoft.com/office/powerpoint/2010/main" val="374339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BD03B-26E8-4D64-BEDA-3055BF1DB34C}"/>
              </a:ext>
            </a:extLst>
          </p:cNvPr>
          <p:cNvSpPr>
            <a:spLocks noGrp="1"/>
          </p:cNvSpPr>
          <p:nvPr>
            <p:ph type="title"/>
          </p:nvPr>
        </p:nvSpPr>
        <p:spPr/>
        <p:txBody>
          <a:bodyPr/>
          <a:lstStyle/>
          <a:p>
            <a:r>
              <a:rPr lang="en-US" dirty="0"/>
              <a:t>Face Mask Policy</a:t>
            </a:r>
          </a:p>
        </p:txBody>
      </p:sp>
      <p:sp>
        <p:nvSpPr>
          <p:cNvPr id="6" name="Content Placeholder 5">
            <a:extLst>
              <a:ext uri="{FF2B5EF4-FFF2-40B4-BE49-F238E27FC236}">
                <a16:creationId xmlns:a16="http://schemas.microsoft.com/office/drawing/2014/main" id="{31C91B38-A6BB-49C7-8F13-FE71E227E5EB}"/>
              </a:ext>
            </a:extLst>
          </p:cNvPr>
          <p:cNvSpPr>
            <a:spLocks noGrp="1"/>
          </p:cNvSpPr>
          <p:nvPr>
            <p:ph idx="1"/>
          </p:nvPr>
        </p:nvSpPr>
        <p:spPr/>
        <p:txBody>
          <a:bodyPr/>
          <a:lstStyle/>
          <a:p>
            <a:r>
              <a:rPr lang="en-US" dirty="0"/>
              <a:t>Please do your part in keeping our university community safe. Per university policy, wearing of face mask is required in all public or communal spaces including classrooms until further notice. This face mask must fully cover your mouth and nose. Although students and faculty normally interact in close proximity during class, especially just before and just after class at or near the podium, that will not be possible this semester. To better accommodate our need to be in close proximity to review assignments or assist in solving technology issues, office hours will be held via Zoom to allow screen sharing.</a:t>
            </a:r>
          </a:p>
        </p:txBody>
      </p:sp>
    </p:spTree>
    <p:extLst>
      <p:ext uri="{BB962C8B-B14F-4D97-AF65-F5344CB8AC3E}">
        <p14:creationId xmlns:p14="http://schemas.microsoft.com/office/powerpoint/2010/main" val="314260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3F42CC-1DEA-420C-B0F9-59781A1BAF36}"/>
              </a:ext>
            </a:extLst>
          </p:cNvPr>
          <p:cNvSpPr>
            <a:spLocks noGrp="1"/>
          </p:cNvSpPr>
          <p:nvPr>
            <p:ph type="title"/>
          </p:nvPr>
        </p:nvSpPr>
        <p:spPr/>
        <p:txBody>
          <a:bodyPr/>
          <a:lstStyle/>
          <a:p>
            <a:r>
              <a:rPr lang="en-US" dirty="0"/>
              <a:t>Recommended Equipment</a:t>
            </a:r>
          </a:p>
        </p:txBody>
      </p:sp>
      <p:sp>
        <p:nvSpPr>
          <p:cNvPr id="3" name="Content Placeholder 2">
            <a:extLst>
              <a:ext uri="{FF2B5EF4-FFF2-40B4-BE49-F238E27FC236}">
                <a16:creationId xmlns:a16="http://schemas.microsoft.com/office/drawing/2014/main" id="{27D6482B-46BD-4935-BDC9-05150DAD0866}"/>
              </a:ext>
            </a:extLst>
          </p:cNvPr>
          <p:cNvSpPr>
            <a:spLocks noGrp="1"/>
          </p:cNvSpPr>
          <p:nvPr>
            <p:ph idx="1"/>
          </p:nvPr>
        </p:nvSpPr>
        <p:spPr/>
        <p:txBody>
          <a:bodyPr/>
          <a:lstStyle/>
          <a:p>
            <a:r>
              <a:rPr lang="en-US" sz="2100" dirty="0"/>
              <a:t>Because you will be remote for at least some portion of this course due to social distancing requirements, I strongly advise you to obtain a secondary monitor to work effectively in the course. This is because one monitor will need to be used to receive my shared screen which will contain multiple windows and there is simply not enough space on your laptops to then split my shared screen with your own version of software we are using to work along with me. The plan, therefore, is to have one monitor to view my shared screen and the other monitor for your own software. External monitors (try to get a 24 to 27 inch one) are inexpensive to purchase, but you may also use a high-definition television for this second monitor. This second monitor will come in handy for any other hybrid or remote courses you take. You should also have a quality headset (preferable noise cancelling) with a built-in microphone to use while on Zoom both in and outside of class.</a:t>
            </a:r>
          </a:p>
        </p:txBody>
      </p:sp>
    </p:spTree>
    <p:extLst>
      <p:ext uri="{BB962C8B-B14F-4D97-AF65-F5344CB8AC3E}">
        <p14:creationId xmlns:p14="http://schemas.microsoft.com/office/powerpoint/2010/main" val="1893338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A950-CC77-4512-AF21-6B292EBB4073}"/>
              </a:ext>
            </a:extLst>
          </p:cNvPr>
          <p:cNvSpPr>
            <a:spLocks noGrp="1"/>
          </p:cNvSpPr>
          <p:nvPr>
            <p:ph type="title"/>
          </p:nvPr>
        </p:nvSpPr>
        <p:spPr/>
        <p:txBody>
          <a:bodyPr/>
          <a:lstStyle/>
          <a:p>
            <a:r>
              <a:rPr lang="en-US" dirty="0"/>
              <a:t>Dress Code Policy</a:t>
            </a:r>
          </a:p>
        </p:txBody>
      </p:sp>
      <p:sp>
        <p:nvSpPr>
          <p:cNvPr id="3" name="Content Placeholder 2">
            <a:extLst>
              <a:ext uri="{FF2B5EF4-FFF2-40B4-BE49-F238E27FC236}">
                <a16:creationId xmlns:a16="http://schemas.microsoft.com/office/drawing/2014/main" id="{7E99B1C3-A0F3-4861-9906-30D688B18A01}"/>
              </a:ext>
            </a:extLst>
          </p:cNvPr>
          <p:cNvSpPr>
            <a:spLocks noGrp="1"/>
          </p:cNvSpPr>
          <p:nvPr>
            <p:ph idx="1"/>
          </p:nvPr>
        </p:nvSpPr>
        <p:spPr/>
        <p:txBody>
          <a:bodyPr/>
          <a:lstStyle/>
          <a:p>
            <a:r>
              <a:rPr lang="en-US" dirty="0"/>
              <a:t>ML1 follows the dress code outlined by the MSBA program:</a:t>
            </a:r>
          </a:p>
          <a:p>
            <a:endParaRPr lang="en-US" dirty="0"/>
          </a:p>
          <a:p>
            <a:r>
              <a:rPr lang="en-US" dirty="0"/>
              <a:t>Business Casual: The expected dress is long khaki pants and a button-down shirt, or dress of comparable formality. </a:t>
            </a:r>
          </a:p>
          <a:p>
            <a:r>
              <a:rPr lang="en-US" dirty="0"/>
              <a:t>Casual Friday: formality of dress is relaxed on Friday, although attire should never be distracting, sloppy, or too revealing. For example, jeans and a polo shirt are acceptable: athletic shorts, pajamas, and sweatpants are not.</a:t>
            </a:r>
          </a:p>
          <a:p>
            <a:r>
              <a:rPr lang="en-US" dirty="0"/>
              <a:t>Guest Speakers: dress is business causal on any day on which we are hosting a guest speaker.</a:t>
            </a:r>
          </a:p>
          <a:p>
            <a:endParaRPr lang="en-US" dirty="0"/>
          </a:p>
        </p:txBody>
      </p:sp>
    </p:spTree>
    <p:extLst>
      <p:ext uri="{BB962C8B-B14F-4D97-AF65-F5344CB8AC3E}">
        <p14:creationId xmlns:p14="http://schemas.microsoft.com/office/powerpoint/2010/main" val="313384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EED2B3-C99D-4BE4-8173-C4E47EF563DE}"/>
              </a:ext>
            </a:extLst>
          </p:cNvPr>
          <p:cNvSpPr>
            <a:spLocks noGrp="1"/>
          </p:cNvSpPr>
          <p:nvPr>
            <p:ph type="title"/>
          </p:nvPr>
        </p:nvSpPr>
        <p:spPr/>
        <p:txBody>
          <a:bodyPr/>
          <a:lstStyle/>
          <a:p>
            <a:r>
              <a:rPr lang="en-US"/>
              <a:t>Deliverables and Grading: Case Study Policy</a:t>
            </a:r>
            <a:endParaRPr lang="en-US" dirty="0"/>
          </a:p>
        </p:txBody>
      </p:sp>
      <p:sp>
        <p:nvSpPr>
          <p:cNvPr id="5" name="Content Placeholder 4">
            <a:extLst>
              <a:ext uri="{FF2B5EF4-FFF2-40B4-BE49-F238E27FC236}">
                <a16:creationId xmlns:a16="http://schemas.microsoft.com/office/drawing/2014/main" id="{57AEC649-ADE4-4056-9E33-92D360832E84}"/>
              </a:ext>
            </a:extLst>
          </p:cNvPr>
          <p:cNvSpPr>
            <a:spLocks noGrp="1"/>
          </p:cNvSpPr>
          <p:nvPr>
            <p:ph sz="half" idx="1"/>
          </p:nvPr>
        </p:nvSpPr>
        <p:spPr/>
        <p:txBody>
          <a:bodyPr/>
          <a:lstStyle/>
          <a:p>
            <a:r>
              <a:rPr lang="en-US" sz="2200" dirty="0"/>
              <a:t>There are 4 category B case studies: a group assignment. These case studies will be completed asynchronously within the window allowed and stated on Blackboard. These case studies must be completed and submitted through Blackboard by the due date in the system unless an approved accommodation is made in advance. Absolutely no case studies will be accepted via email unless directly requested by the instructor. </a:t>
            </a:r>
          </a:p>
        </p:txBody>
      </p:sp>
      <p:sp>
        <p:nvSpPr>
          <p:cNvPr id="4" name="Content Placeholder 3">
            <a:extLst>
              <a:ext uri="{FF2B5EF4-FFF2-40B4-BE49-F238E27FC236}">
                <a16:creationId xmlns:a16="http://schemas.microsoft.com/office/drawing/2014/main" id="{80FD3EC6-1380-47DA-AF8C-DD5B30992E34}"/>
              </a:ext>
            </a:extLst>
          </p:cNvPr>
          <p:cNvSpPr>
            <a:spLocks noGrp="1"/>
          </p:cNvSpPr>
          <p:nvPr>
            <p:ph sz="half" idx="2"/>
          </p:nvPr>
        </p:nvSpPr>
        <p:spPr>
          <a:xfrm>
            <a:off x="6502400" y="1447800"/>
            <a:ext cx="5384800" cy="5168900"/>
          </a:xfrm>
        </p:spPr>
        <p:txBody>
          <a:bodyPr/>
          <a:lstStyle/>
          <a:p>
            <a:r>
              <a:rPr lang="en-US" sz="2000" dirty="0"/>
              <a:t>Exceptions to Case Study policy may include a documented University activity or a documented emergency situation beyond the student's control. This documentation must be received through the dean of student’s office or SAS. </a:t>
            </a:r>
          </a:p>
          <a:p>
            <a:r>
              <a:rPr lang="en-US" sz="2000" dirty="0"/>
              <a:t>The dates are set on the last page of the syllabus for these assignments. If a documented exception is made for one person in a group, and that group member was unable to contribute, the remaining group members should submit their group assignment on time and the person with the approved accommodation will require a separate individual assignment. </a:t>
            </a:r>
          </a:p>
          <a:p>
            <a:endParaRPr lang="en-US" dirty="0"/>
          </a:p>
        </p:txBody>
      </p:sp>
    </p:spTree>
    <p:extLst>
      <p:ext uri="{BB962C8B-B14F-4D97-AF65-F5344CB8AC3E}">
        <p14:creationId xmlns:p14="http://schemas.microsoft.com/office/powerpoint/2010/main" val="3213889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8070AB-8A98-4C48-A15B-58E3530D0F02}"/>
              </a:ext>
            </a:extLst>
          </p:cNvPr>
          <p:cNvSpPr>
            <a:spLocks noGrp="1"/>
          </p:cNvSpPr>
          <p:nvPr>
            <p:ph type="title"/>
          </p:nvPr>
        </p:nvSpPr>
        <p:spPr/>
        <p:txBody>
          <a:bodyPr/>
          <a:lstStyle/>
          <a:p>
            <a:r>
              <a:rPr lang="en-US" dirty="0"/>
              <a:t>Deliverables and Grading: </a:t>
            </a:r>
            <a:br>
              <a:rPr lang="en-US" dirty="0"/>
            </a:br>
            <a:r>
              <a:rPr lang="en-US" sz="2800" dirty="0"/>
              <a:t>Attendance, Punctuality, and Participation Policy</a:t>
            </a:r>
            <a:endParaRPr lang="en-US" dirty="0"/>
          </a:p>
        </p:txBody>
      </p:sp>
      <p:sp>
        <p:nvSpPr>
          <p:cNvPr id="8" name="Content Placeholder 7">
            <a:extLst>
              <a:ext uri="{FF2B5EF4-FFF2-40B4-BE49-F238E27FC236}">
                <a16:creationId xmlns:a16="http://schemas.microsoft.com/office/drawing/2014/main" id="{E3977A32-B5FC-4A20-9FF7-5FCF8D2A2427}"/>
              </a:ext>
            </a:extLst>
          </p:cNvPr>
          <p:cNvSpPr>
            <a:spLocks noGrp="1"/>
          </p:cNvSpPr>
          <p:nvPr>
            <p:ph idx="1"/>
          </p:nvPr>
        </p:nvSpPr>
        <p:spPr/>
        <p:txBody>
          <a:bodyPr/>
          <a:lstStyle/>
          <a:p>
            <a:r>
              <a:rPr lang="en-US" sz="2400" dirty="0"/>
              <a:t>Attendance will be taken regularly and punctuality is expected. At various class times, participation exercises will be given to ensure attentiveness. If recommended swirl exercises are completed during class time, they will count towards your participation grade. Other activities completed during class time will also count towards participation and attendance is required to receive completion credits.</a:t>
            </a:r>
          </a:p>
          <a:p>
            <a:r>
              <a:rPr lang="en-US" sz="2400" dirty="0"/>
              <a:t>Swirl exercises will be open note/open book, and are designed as checks to test for active learning of the material. These exercises are to be taken in R using the swirl package. You may take these swirl exercises as many times as you want in R to practice outside of class. </a:t>
            </a:r>
          </a:p>
          <a:p>
            <a:endParaRPr lang="en-US" sz="2400" dirty="0"/>
          </a:p>
        </p:txBody>
      </p:sp>
    </p:spTree>
    <p:extLst>
      <p:ext uri="{BB962C8B-B14F-4D97-AF65-F5344CB8AC3E}">
        <p14:creationId xmlns:p14="http://schemas.microsoft.com/office/powerpoint/2010/main" val="316954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64A4-B334-4D5A-BAD7-409E2270318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729F7D5-1AC7-4055-AA4E-35666C8F8B39}"/>
              </a:ext>
            </a:extLst>
          </p:cNvPr>
          <p:cNvSpPr>
            <a:spLocks noGrp="1"/>
          </p:cNvSpPr>
          <p:nvPr>
            <p:ph idx="1"/>
          </p:nvPr>
        </p:nvSpPr>
        <p:spPr/>
        <p:txBody>
          <a:bodyPr/>
          <a:lstStyle/>
          <a:p>
            <a:r>
              <a:rPr lang="en-US" dirty="0"/>
              <a:t>What Will Be Doing and Why it is Important</a:t>
            </a:r>
          </a:p>
          <a:p>
            <a:r>
              <a:rPr lang="en-US" dirty="0"/>
              <a:t>A Look at the Syllabus</a:t>
            </a:r>
          </a:p>
          <a:p>
            <a:r>
              <a:rPr lang="en-US" dirty="0"/>
              <a:t>My Expectations, Deliverables, and Grading</a:t>
            </a:r>
          </a:p>
          <a:p>
            <a:r>
              <a:rPr lang="en-US" dirty="0"/>
              <a:t>Basic Concepts</a:t>
            </a:r>
          </a:p>
          <a:p>
            <a:r>
              <a:rPr lang="en-US" dirty="0"/>
              <a:t>Getting Started with Swirl</a:t>
            </a:r>
          </a:p>
        </p:txBody>
      </p:sp>
    </p:spTree>
    <p:extLst>
      <p:ext uri="{BB962C8B-B14F-4D97-AF65-F5344CB8AC3E}">
        <p14:creationId xmlns:p14="http://schemas.microsoft.com/office/powerpoint/2010/main" val="142472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848D-EDD5-491E-8096-1F290CBC7608}"/>
              </a:ext>
            </a:extLst>
          </p:cNvPr>
          <p:cNvSpPr>
            <a:spLocks noGrp="1"/>
          </p:cNvSpPr>
          <p:nvPr>
            <p:ph type="title"/>
          </p:nvPr>
        </p:nvSpPr>
        <p:spPr/>
        <p:txBody>
          <a:bodyPr/>
          <a:lstStyle/>
          <a:p>
            <a:r>
              <a:rPr lang="en-US" dirty="0"/>
              <a:t>Deliverables and Grading: Examinations Policy</a:t>
            </a:r>
          </a:p>
        </p:txBody>
      </p:sp>
      <p:sp>
        <p:nvSpPr>
          <p:cNvPr id="3" name="Content Placeholder 2">
            <a:extLst>
              <a:ext uri="{FF2B5EF4-FFF2-40B4-BE49-F238E27FC236}">
                <a16:creationId xmlns:a16="http://schemas.microsoft.com/office/drawing/2014/main" id="{4AADB955-E578-466C-BDE6-5FD570EEBE27}"/>
              </a:ext>
            </a:extLst>
          </p:cNvPr>
          <p:cNvSpPr>
            <a:spLocks noGrp="1"/>
          </p:cNvSpPr>
          <p:nvPr>
            <p:ph idx="1"/>
          </p:nvPr>
        </p:nvSpPr>
        <p:spPr/>
        <p:txBody>
          <a:bodyPr/>
          <a:lstStyle/>
          <a:p>
            <a:r>
              <a:rPr lang="en-US" dirty="0"/>
              <a:t>Exams: There will be one midterm and one cumulative final exam delivered during the scheduled block time. These exams will cover all assigned textbook readings, R scripts, and in-class material. All work must be shown on programming problems in order to receive credit. In other words, if you do not show your work, you may not receive any credit, even if your answer is correct.</a:t>
            </a:r>
          </a:p>
          <a:p>
            <a:pPr lvl="1"/>
            <a:r>
              <a:rPr lang="en-US" dirty="0"/>
              <a:t>The midterm exam is currently scheduled in Brinkley on Friday, October 22</a:t>
            </a:r>
            <a:r>
              <a:rPr lang="en-US" baseline="30000" dirty="0"/>
              <a:t>nd </a:t>
            </a:r>
            <a:r>
              <a:rPr lang="en-US" dirty="0"/>
              <a:t>from 9:30AM-11:00AM. </a:t>
            </a:r>
          </a:p>
          <a:p>
            <a:pPr lvl="1"/>
            <a:r>
              <a:rPr lang="en-US" dirty="0"/>
              <a:t>The final exam is scheduled for December 16</a:t>
            </a:r>
            <a:r>
              <a:rPr lang="en-US" baseline="30000" dirty="0"/>
              <a:t>th</a:t>
            </a:r>
            <a:r>
              <a:rPr lang="en-US" dirty="0"/>
              <a:t> time pending. </a:t>
            </a:r>
          </a:p>
        </p:txBody>
      </p:sp>
    </p:spTree>
    <p:extLst>
      <p:ext uri="{BB962C8B-B14F-4D97-AF65-F5344CB8AC3E}">
        <p14:creationId xmlns:p14="http://schemas.microsoft.com/office/powerpoint/2010/main" val="1090456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3B5E196-BF38-46DD-999D-7AB51502E482}"/>
              </a:ext>
            </a:extLst>
          </p:cNvPr>
          <p:cNvSpPr>
            <a:spLocks noGrp="1"/>
          </p:cNvSpPr>
          <p:nvPr>
            <p:ph type="title"/>
          </p:nvPr>
        </p:nvSpPr>
        <p:spPr/>
        <p:txBody>
          <a:bodyPr/>
          <a:lstStyle/>
          <a:p>
            <a:r>
              <a:rPr lang="en-US"/>
              <a:t>Grading Policies and Procedures</a:t>
            </a:r>
            <a:endParaRPr lang="en-US" dirty="0"/>
          </a:p>
        </p:txBody>
      </p:sp>
      <p:graphicFrame>
        <p:nvGraphicFramePr>
          <p:cNvPr id="13" name="Content Placeholder 12">
            <a:extLst>
              <a:ext uri="{FF2B5EF4-FFF2-40B4-BE49-F238E27FC236}">
                <a16:creationId xmlns:a16="http://schemas.microsoft.com/office/drawing/2014/main" id="{49FE747A-0570-4261-B844-507C55A65F7D}"/>
              </a:ext>
            </a:extLst>
          </p:cNvPr>
          <p:cNvGraphicFramePr>
            <a:graphicFrameLocks noGrp="1"/>
          </p:cNvGraphicFramePr>
          <p:nvPr>
            <p:ph sz="half" idx="1"/>
            <p:extLst>
              <p:ext uri="{D42A27DB-BD31-4B8C-83A1-F6EECF244321}">
                <p14:modId xmlns:p14="http://schemas.microsoft.com/office/powerpoint/2010/main" val="4161087296"/>
              </p:ext>
            </p:extLst>
          </p:nvPr>
        </p:nvGraphicFramePr>
        <p:xfrm>
          <a:off x="1219200" y="1447800"/>
          <a:ext cx="5080000" cy="2026920"/>
        </p:xfrm>
        <a:graphic>
          <a:graphicData uri="http://schemas.openxmlformats.org/drawingml/2006/table">
            <a:tbl>
              <a:tblPr firstRow="1" bandRow="1">
                <a:tableStyleId>{21E4AEA4-8DFA-4A89-87EB-49C32662AFE0}</a:tableStyleId>
              </a:tblPr>
              <a:tblGrid>
                <a:gridCol w="2927131">
                  <a:extLst>
                    <a:ext uri="{9D8B030D-6E8A-4147-A177-3AD203B41FA5}">
                      <a16:colId xmlns:a16="http://schemas.microsoft.com/office/drawing/2014/main" val="1385144894"/>
                    </a:ext>
                  </a:extLst>
                </a:gridCol>
                <a:gridCol w="2152869">
                  <a:extLst>
                    <a:ext uri="{9D8B030D-6E8A-4147-A177-3AD203B41FA5}">
                      <a16:colId xmlns:a16="http://schemas.microsoft.com/office/drawing/2014/main" val="4051932754"/>
                    </a:ext>
                  </a:extLst>
                </a:gridCol>
              </a:tblGrid>
              <a:tr h="0">
                <a:tc gridSpan="2">
                  <a:txBody>
                    <a:bodyPr/>
                    <a:lstStyle/>
                    <a:p>
                      <a:pPr algn="ctr">
                        <a:spcAft>
                          <a:spcPts val="0"/>
                        </a:spcAft>
                      </a:pPr>
                      <a:r>
                        <a:rPr lang="en-US" sz="2000" dirty="0">
                          <a:solidFill>
                            <a:srgbClr val="FFFFFF"/>
                          </a:solidFill>
                          <a:effectLst/>
                          <a:latin typeface="+mj-lt"/>
                          <a:cs typeface="Times New Roman" panose="02020603050405020304" pitchFamily="18" charset="0"/>
                        </a:rPr>
                        <a:t>Grade Components</a:t>
                      </a:r>
                      <a:endParaRPr lang="en-US" sz="2800" dirty="0">
                        <a:solidFill>
                          <a:srgbClr val="92734A"/>
                        </a:solidFill>
                        <a:effectLst/>
                        <a:latin typeface="+mj-lt"/>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54928332"/>
                  </a:ext>
                </a:extLst>
              </a:tr>
              <a:tr h="370840">
                <a:tc>
                  <a:txBody>
                    <a:bodyPr/>
                    <a:lstStyle/>
                    <a:p>
                      <a:pPr>
                        <a:spcAft>
                          <a:spcPts val="0"/>
                        </a:spcAft>
                      </a:pPr>
                      <a:r>
                        <a:rPr lang="en-US" sz="2000" dirty="0">
                          <a:solidFill>
                            <a:schemeClr val="tx1"/>
                          </a:solidFill>
                          <a:effectLst/>
                          <a:latin typeface="+mj-lt"/>
                          <a:cs typeface="Times New Roman" panose="02020603050405020304" pitchFamily="18" charset="0"/>
                        </a:rPr>
                        <a:t>Case Study</a:t>
                      </a:r>
                      <a:endParaRPr lang="en-US" sz="2800" dirty="0">
                        <a:solidFill>
                          <a:schemeClr val="tx1"/>
                        </a:solidFill>
                        <a:effectLst/>
                        <a:latin typeface="+mj-lt"/>
                        <a:cs typeface="Times New Roman" panose="02020603050405020304" pitchFamily="18" charset="0"/>
                      </a:endParaRPr>
                    </a:p>
                  </a:txBody>
                  <a:tcPr marL="68580" marR="68580" marT="0" marB="0"/>
                </a:tc>
                <a:tc>
                  <a:txBody>
                    <a:bodyPr/>
                    <a:lstStyle/>
                    <a:p>
                      <a:pPr>
                        <a:spcAft>
                          <a:spcPts val="0"/>
                        </a:spcAft>
                      </a:pPr>
                      <a:r>
                        <a:rPr lang="en-US" sz="2000" dirty="0">
                          <a:solidFill>
                            <a:schemeClr val="tx1"/>
                          </a:solidFill>
                          <a:effectLst/>
                          <a:latin typeface="+mj-lt"/>
                          <a:cs typeface="Times New Roman" panose="02020603050405020304" pitchFamily="18" charset="0"/>
                        </a:rPr>
                        <a:t>32%</a:t>
                      </a:r>
                      <a:endParaRPr lang="en-US" sz="2800" dirty="0">
                        <a:solidFill>
                          <a:schemeClr val="tx1"/>
                        </a:solidFill>
                        <a:effectLst/>
                        <a:latin typeface="+mj-lt"/>
                        <a:cs typeface="Times New Roman" panose="02020603050405020304" pitchFamily="18" charset="0"/>
                      </a:endParaRPr>
                    </a:p>
                  </a:txBody>
                  <a:tcPr marL="68580" marR="68580" marT="0" marB="0"/>
                </a:tc>
                <a:extLst>
                  <a:ext uri="{0D108BD9-81ED-4DB2-BD59-A6C34878D82A}">
                    <a16:rowId xmlns:a16="http://schemas.microsoft.com/office/drawing/2014/main" val="2344575801"/>
                  </a:ext>
                </a:extLst>
              </a:tr>
              <a:tr h="370840">
                <a:tc>
                  <a:txBody>
                    <a:bodyPr/>
                    <a:lstStyle/>
                    <a:p>
                      <a:pPr>
                        <a:spcAft>
                          <a:spcPts val="0"/>
                        </a:spcAft>
                      </a:pPr>
                      <a:r>
                        <a:rPr lang="en-US" sz="2000" dirty="0">
                          <a:solidFill>
                            <a:schemeClr val="tx1"/>
                          </a:solidFill>
                          <a:effectLst/>
                          <a:latin typeface="+mj-lt"/>
                          <a:cs typeface="Times New Roman" panose="02020603050405020304" pitchFamily="18" charset="0"/>
                        </a:rPr>
                        <a:t>Attendance and Participation</a:t>
                      </a:r>
                      <a:endParaRPr lang="en-US" sz="2800" dirty="0">
                        <a:solidFill>
                          <a:schemeClr val="tx1"/>
                        </a:solidFill>
                        <a:effectLst/>
                        <a:latin typeface="+mj-lt"/>
                        <a:cs typeface="Times New Roman" panose="02020603050405020304" pitchFamily="18" charset="0"/>
                      </a:endParaRPr>
                    </a:p>
                  </a:txBody>
                  <a:tcPr marL="68580" marR="68580" marT="0" marB="0"/>
                </a:tc>
                <a:tc>
                  <a:txBody>
                    <a:bodyPr/>
                    <a:lstStyle/>
                    <a:p>
                      <a:pPr>
                        <a:spcAft>
                          <a:spcPts val="0"/>
                        </a:spcAft>
                      </a:pPr>
                      <a:r>
                        <a:rPr lang="en-US" sz="2000" dirty="0">
                          <a:solidFill>
                            <a:schemeClr val="tx1"/>
                          </a:solidFill>
                          <a:effectLst/>
                          <a:latin typeface="+mj-lt"/>
                          <a:cs typeface="Times New Roman" panose="02020603050405020304" pitchFamily="18" charset="0"/>
                        </a:rPr>
                        <a:t>8%</a:t>
                      </a:r>
                      <a:endParaRPr lang="en-US" sz="2800" dirty="0">
                        <a:solidFill>
                          <a:schemeClr val="tx1"/>
                        </a:solidFill>
                        <a:effectLst/>
                        <a:latin typeface="+mj-lt"/>
                        <a:cs typeface="Times New Roman" panose="02020603050405020304" pitchFamily="18" charset="0"/>
                      </a:endParaRPr>
                    </a:p>
                  </a:txBody>
                  <a:tcPr marL="68580" marR="68580" marT="0" marB="0"/>
                </a:tc>
                <a:extLst>
                  <a:ext uri="{0D108BD9-81ED-4DB2-BD59-A6C34878D82A}">
                    <a16:rowId xmlns:a16="http://schemas.microsoft.com/office/drawing/2014/main" val="2323691898"/>
                  </a:ext>
                </a:extLst>
              </a:tr>
              <a:tr h="370840">
                <a:tc>
                  <a:txBody>
                    <a:bodyPr/>
                    <a:lstStyle/>
                    <a:p>
                      <a:pPr>
                        <a:spcAft>
                          <a:spcPts val="0"/>
                        </a:spcAft>
                      </a:pPr>
                      <a:r>
                        <a:rPr lang="en-US" sz="2000">
                          <a:solidFill>
                            <a:schemeClr val="tx1"/>
                          </a:solidFill>
                          <a:effectLst/>
                          <a:latin typeface="+mj-lt"/>
                          <a:cs typeface="Times New Roman" panose="02020603050405020304" pitchFamily="18" charset="0"/>
                        </a:rPr>
                        <a:t>Midterm</a:t>
                      </a:r>
                      <a:endParaRPr lang="en-US" sz="2800">
                        <a:solidFill>
                          <a:schemeClr val="tx1"/>
                        </a:solidFill>
                        <a:effectLst/>
                        <a:latin typeface="+mj-lt"/>
                        <a:cs typeface="Times New Roman" panose="02020603050405020304" pitchFamily="18" charset="0"/>
                      </a:endParaRPr>
                    </a:p>
                  </a:txBody>
                  <a:tcPr marL="68580" marR="68580" marT="0" marB="0"/>
                </a:tc>
                <a:tc>
                  <a:txBody>
                    <a:bodyPr/>
                    <a:lstStyle/>
                    <a:p>
                      <a:pPr>
                        <a:spcAft>
                          <a:spcPts val="0"/>
                        </a:spcAft>
                      </a:pPr>
                      <a:r>
                        <a:rPr lang="en-US" sz="2000" dirty="0">
                          <a:solidFill>
                            <a:schemeClr val="tx1"/>
                          </a:solidFill>
                          <a:effectLst/>
                          <a:latin typeface="+mj-lt"/>
                          <a:cs typeface="Times New Roman" panose="02020603050405020304" pitchFamily="18" charset="0"/>
                        </a:rPr>
                        <a:t>30%</a:t>
                      </a:r>
                      <a:endParaRPr lang="en-US" sz="2800" dirty="0">
                        <a:solidFill>
                          <a:schemeClr val="tx1"/>
                        </a:solidFill>
                        <a:effectLst/>
                        <a:latin typeface="+mj-lt"/>
                        <a:cs typeface="Times New Roman" panose="02020603050405020304" pitchFamily="18" charset="0"/>
                      </a:endParaRPr>
                    </a:p>
                  </a:txBody>
                  <a:tcPr marL="68580" marR="68580" marT="0" marB="0"/>
                </a:tc>
                <a:extLst>
                  <a:ext uri="{0D108BD9-81ED-4DB2-BD59-A6C34878D82A}">
                    <a16:rowId xmlns:a16="http://schemas.microsoft.com/office/drawing/2014/main" val="2094188520"/>
                  </a:ext>
                </a:extLst>
              </a:tr>
              <a:tr h="370840">
                <a:tc>
                  <a:txBody>
                    <a:bodyPr/>
                    <a:lstStyle/>
                    <a:p>
                      <a:pPr>
                        <a:spcAft>
                          <a:spcPts val="0"/>
                        </a:spcAft>
                      </a:pPr>
                      <a:r>
                        <a:rPr lang="en-US" sz="2000">
                          <a:solidFill>
                            <a:schemeClr val="tx1"/>
                          </a:solidFill>
                          <a:effectLst/>
                          <a:latin typeface="+mj-lt"/>
                          <a:cs typeface="Times New Roman" panose="02020603050405020304" pitchFamily="18" charset="0"/>
                        </a:rPr>
                        <a:t>Final Exam </a:t>
                      </a:r>
                      <a:endParaRPr lang="en-US" sz="2800">
                        <a:solidFill>
                          <a:schemeClr val="tx1"/>
                        </a:solidFill>
                        <a:effectLst/>
                        <a:latin typeface="+mj-lt"/>
                        <a:cs typeface="Times New Roman" panose="02020603050405020304" pitchFamily="18" charset="0"/>
                      </a:endParaRPr>
                    </a:p>
                  </a:txBody>
                  <a:tcPr marL="68580" marR="68580" marT="0" marB="0"/>
                </a:tc>
                <a:tc>
                  <a:txBody>
                    <a:bodyPr/>
                    <a:lstStyle/>
                    <a:p>
                      <a:pPr>
                        <a:spcAft>
                          <a:spcPts val="0"/>
                        </a:spcAft>
                      </a:pPr>
                      <a:r>
                        <a:rPr lang="en-US" sz="2000" dirty="0">
                          <a:solidFill>
                            <a:schemeClr val="tx1"/>
                          </a:solidFill>
                          <a:effectLst/>
                          <a:latin typeface="+mj-lt"/>
                          <a:cs typeface="Times New Roman" panose="02020603050405020304" pitchFamily="18" charset="0"/>
                        </a:rPr>
                        <a:t>30%</a:t>
                      </a:r>
                      <a:endParaRPr lang="en-US" sz="2800" dirty="0">
                        <a:solidFill>
                          <a:schemeClr val="tx1"/>
                        </a:solidFill>
                        <a:effectLst/>
                        <a:latin typeface="+mj-lt"/>
                        <a:cs typeface="Times New Roman" panose="02020603050405020304" pitchFamily="18" charset="0"/>
                      </a:endParaRPr>
                    </a:p>
                  </a:txBody>
                  <a:tcPr marL="68580" marR="68580" marT="0" marB="0"/>
                </a:tc>
                <a:extLst>
                  <a:ext uri="{0D108BD9-81ED-4DB2-BD59-A6C34878D82A}">
                    <a16:rowId xmlns:a16="http://schemas.microsoft.com/office/drawing/2014/main" val="1824389502"/>
                  </a:ext>
                </a:extLst>
              </a:tr>
            </a:tbl>
          </a:graphicData>
        </a:graphic>
      </p:graphicFrame>
      <p:graphicFrame>
        <p:nvGraphicFramePr>
          <p:cNvPr id="14" name="Content Placeholder 13">
            <a:extLst>
              <a:ext uri="{FF2B5EF4-FFF2-40B4-BE49-F238E27FC236}">
                <a16:creationId xmlns:a16="http://schemas.microsoft.com/office/drawing/2014/main" id="{D4739E5E-8FE0-4337-92D5-AC2B555569E4}"/>
              </a:ext>
            </a:extLst>
          </p:cNvPr>
          <p:cNvGraphicFramePr>
            <a:graphicFrameLocks noGrp="1"/>
          </p:cNvGraphicFramePr>
          <p:nvPr>
            <p:ph sz="half" idx="2"/>
            <p:extLst>
              <p:ext uri="{D42A27DB-BD31-4B8C-83A1-F6EECF244321}">
                <p14:modId xmlns:p14="http://schemas.microsoft.com/office/powerpoint/2010/main" val="855280548"/>
              </p:ext>
            </p:extLst>
          </p:nvPr>
        </p:nvGraphicFramePr>
        <p:xfrm>
          <a:off x="6502400" y="1447800"/>
          <a:ext cx="5194300" cy="2133600"/>
        </p:xfrm>
        <a:graphic>
          <a:graphicData uri="http://schemas.openxmlformats.org/drawingml/2006/table">
            <a:tbl>
              <a:tblPr firstRow="1" bandRow="1">
                <a:tableStyleId>{21E4AEA4-8DFA-4A89-87EB-49C32662AFE0}</a:tableStyleId>
              </a:tblPr>
              <a:tblGrid>
                <a:gridCol w="1445515">
                  <a:extLst>
                    <a:ext uri="{9D8B030D-6E8A-4147-A177-3AD203B41FA5}">
                      <a16:colId xmlns:a16="http://schemas.microsoft.com/office/drawing/2014/main" val="2036038395"/>
                    </a:ext>
                  </a:extLst>
                </a:gridCol>
                <a:gridCol w="799977">
                  <a:extLst>
                    <a:ext uri="{9D8B030D-6E8A-4147-A177-3AD203B41FA5}">
                      <a16:colId xmlns:a16="http://schemas.microsoft.com/office/drawing/2014/main" val="968171730"/>
                    </a:ext>
                  </a:extLst>
                </a:gridCol>
                <a:gridCol w="599984">
                  <a:extLst>
                    <a:ext uri="{9D8B030D-6E8A-4147-A177-3AD203B41FA5}">
                      <a16:colId xmlns:a16="http://schemas.microsoft.com/office/drawing/2014/main" val="3653749925"/>
                    </a:ext>
                  </a:extLst>
                </a:gridCol>
                <a:gridCol w="149996">
                  <a:extLst>
                    <a:ext uri="{9D8B030D-6E8A-4147-A177-3AD203B41FA5}">
                      <a16:colId xmlns:a16="http://schemas.microsoft.com/office/drawing/2014/main" val="2977345762"/>
                    </a:ext>
                  </a:extLst>
                </a:gridCol>
                <a:gridCol w="827228">
                  <a:extLst>
                    <a:ext uri="{9D8B030D-6E8A-4147-A177-3AD203B41FA5}">
                      <a16:colId xmlns:a16="http://schemas.microsoft.com/office/drawing/2014/main" val="379703468"/>
                    </a:ext>
                  </a:extLst>
                </a:gridCol>
                <a:gridCol w="635000">
                  <a:extLst>
                    <a:ext uri="{9D8B030D-6E8A-4147-A177-3AD203B41FA5}">
                      <a16:colId xmlns:a16="http://schemas.microsoft.com/office/drawing/2014/main" val="2132891449"/>
                    </a:ext>
                  </a:extLst>
                </a:gridCol>
                <a:gridCol w="736600">
                  <a:extLst>
                    <a:ext uri="{9D8B030D-6E8A-4147-A177-3AD203B41FA5}">
                      <a16:colId xmlns:a16="http://schemas.microsoft.com/office/drawing/2014/main" val="3510125020"/>
                    </a:ext>
                  </a:extLst>
                </a:gridCol>
              </a:tblGrid>
              <a:tr h="130396">
                <a:tc gridSpan="7">
                  <a:txBody>
                    <a:bodyPr/>
                    <a:lstStyle/>
                    <a:p>
                      <a:pPr algn="ctr">
                        <a:spcAft>
                          <a:spcPts val="0"/>
                        </a:spcAft>
                      </a:pPr>
                      <a:r>
                        <a:rPr lang="en-US" sz="2000" dirty="0">
                          <a:effectLst/>
                          <a:latin typeface="+mj-lt"/>
                        </a:rPr>
                        <a:t>Grading Point System</a:t>
                      </a:r>
                      <a:endParaRPr lang="en-US" sz="2000" dirty="0">
                        <a:solidFill>
                          <a:srgbClr val="92734A"/>
                        </a:solidFill>
                        <a:effectLst/>
                        <a:latin typeface="+mj-lt"/>
                        <a:cs typeface="Times New Roman" panose="02020603050405020304" pitchFamily="18" charset="0"/>
                      </a:endParaRPr>
                    </a:p>
                  </a:txBody>
                  <a:tcPr marL="58678" marR="5867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83023183"/>
                  </a:ext>
                </a:extLst>
              </a:tr>
              <a:tr h="260791">
                <a:tc>
                  <a:txBody>
                    <a:bodyPr/>
                    <a:lstStyle/>
                    <a:p>
                      <a:pPr>
                        <a:spcAft>
                          <a:spcPts val="0"/>
                        </a:spcAft>
                      </a:pPr>
                      <a:r>
                        <a:rPr lang="en-US" sz="2000">
                          <a:effectLst/>
                          <a:latin typeface="+mj-lt"/>
                        </a:rPr>
                        <a:t>Grade</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&gt;=</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&lt;</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 </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Grade</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solidFill>
                            <a:srgbClr val="92734A"/>
                          </a:solidFill>
                          <a:effectLst/>
                          <a:latin typeface="+mj-lt"/>
                          <a:cs typeface="Times New Roman" panose="02020603050405020304" pitchFamily="18" charset="0"/>
                        </a:rPr>
                        <a:t>&gt;=</a:t>
                      </a:r>
                    </a:p>
                  </a:txBody>
                  <a:tcPr marL="58678" marR="58678" marT="0" marB="0"/>
                </a:tc>
                <a:tc>
                  <a:txBody>
                    <a:bodyPr/>
                    <a:lstStyle/>
                    <a:p>
                      <a:pPr>
                        <a:spcAft>
                          <a:spcPts val="0"/>
                        </a:spcAft>
                      </a:pPr>
                      <a:r>
                        <a:rPr lang="en-US" sz="2000" dirty="0">
                          <a:solidFill>
                            <a:srgbClr val="92734A"/>
                          </a:solidFill>
                          <a:effectLst/>
                          <a:latin typeface="+mj-lt"/>
                          <a:cs typeface="Times New Roman" panose="02020603050405020304" pitchFamily="18" charset="0"/>
                        </a:rPr>
                        <a:t>&lt;</a:t>
                      </a:r>
                    </a:p>
                  </a:txBody>
                  <a:tcPr marL="58678" marR="58678" marT="0" marB="0"/>
                </a:tc>
                <a:extLst>
                  <a:ext uri="{0D108BD9-81ED-4DB2-BD59-A6C34878D82A}">
                    <a16:rowId xmlns:a16="http://schemas.microsoft.com/office/drawing/2014/main" val="2180917667"/>
                  </a:ext>
                </a:extLst>
              </a:tr>
              <a:tr h="130396">
                <a:tc>
                  <a:txBody>
                    <a:bodyPr/>
                    <a:lstStyle/>
                    <a:p>
                      <a:pPr>
                        <a:spcAft>
                          <a:spcPts val="0"/>
                        </a:spcAft>
                      </a:pPr>
                      <a:r>
                        <a:rPr lang="en-US" sz="2000">
                          <a:effectLst/>
                          <a:latin typeface="+mj-lt"/>
                        </a:rPr>
                        <a:t>A</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95%</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 </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C+</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77%</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80%</a:t>
                      </a:r>
                      <a:endParaRPr lang="en-US" sz="2000" dirty="0">
                        <a:solidFill>
                          <a:srgbClr val="92734A"/>
                        </a:solidFill>
                        <a:effectLst/>
                        <a:latin typeface="+mj-lt"/>
                        <a:cs typeface="Times New Roman" panose="02020603050405020304" pitchFamily="18" charset="0"/>
                      </a:endParaRPr>
                    </a:p>
                  </a:txBody>
                  <a:tcPr marL="58678" marR="58678" marT="0" marB="0"/>
                </a:tc>
                <a:extLst>
                  <a:ext uri="{0D108BD9-81ED-4DB2-BD59-A6C34878D82A}">
                    <a16:rowId xmlns:a16="http://schemas.microsoft.com/office/drawing/2014/main" val="3080113505"/>
                  </a:ext>
                </a:extLst>
              </a:tr>
              <a:tr h="130396">
                <a:tc>
                  <a:txBody>
                    <a:bodyPr/>
                    <a:lstStyle/>
                    <a:p>
                      <a:pPr>
                        <a:spcAft>
                          <a:spcPts val="0"/>
                        </a:spcAft>
                      </a:pPr>
                      <a:r>
                        <a:rPr lang="en-US" sz="2000">
                          <a:effectLst/>
                          <a:latin typeface="+mj-lt"/>
                        </a:rPr>
                        <a:t>A-</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90%</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95%</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 </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C</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73%</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77%</a:t>
                      </a:r>
                      <a:endParaRPr lang="en-US" sz="2000">
                        <a:solidFill>
                          <a:srgbClr val="92734A"/>
                        </a:solidFill>
                        <a:effectLst/>
                        <a:latin typeface="+mj-lt"/>
                        <a:cs typeface="Times New Roman" panose="02020603050405020304" pitchFamily="18" charset="0"/>
                      </a:endParaRPr>
                    </a:p>
                  </a:txBody>
                  <a:tcPr marL="58678" marR="58678" marT="0" marB="0"/>
                </a:tc>
                <a:extLst>
                  <a:ext uri="{0D108BD9-81ED-4DB2-BD59-A6C34878D82A}">
                    <a16:rowId xmlns:a16="http://schemas.microsoft.com/office/drawing/2014/main" val="2821581165"/>
                  </a:ext>
                </a:extLst>
              </a:tr>
              <a:tr h="130396">
                <a:tc>
                  <a:txBody>
                    <a:bodyPr/>
                    <a:lstStyle/>
                    <a:p>
                      <a:pPr>
                        <a:spcAft>
                          <a:spcPts val="0"/>
                        </a:spcAft>
                      </a:pPr>
                      <a:r>
                        <a:rPr lang="en-US" sz="2000">
                          <a:effectLst/>
                          <a:latin typeface="+mj-lt"/>
                        </a:rPr>
                        <a:t>B+</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87%</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90%</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 </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C-</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70%</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73%</a:t>
                      </a:r>
                      <a:endParaRPr lang="en-US" sz="2000">
                        <a:solidFill>
                          <a:srgbClr val="92734A"/>
                        </a:solidFill>
                        <a:effectLst/>
                        <a:latin typeface="+mj-lt"/>
                        <a:cs typeface="Times New Roman" panose="02020603050405020304" pitchFamily="18" charset="0"/>
                      </a:endParaRPr>
                    </a:p>
                  </a:txBody>
                  <a:tcPr marL="58678" marR="58678" marT="0" marB="0"/>
                </a:tc>
                <a:extLst>
                  <a:ext uri="{0D108BD9-81ED-4DB2-BD59-A6C34878D82A}">
                    <a16:rowId xmlns:a16="http://schemas.microsoft.com/office/drawing/2014/main" val="1157690733"/>
                  </a:ext>
                </a:extLst>
              </a:tr>
              <a:tr h="130396">
                <a:tc>
                  <a:txBody>
                    <a:bodyPr/>
                    <a:lstStyle/>
                    <a:p>
                      <a:pPr>
                        <a:spcAft>
                          <a:spcPts val="0"/>
                        </a:spcAft>
                      </a:pPr>
                      <a:r>
                        <a:rPr lang="en-US" sz="2000">
                          <a:effectLst/>
                          <a:latin typeface="+mj-lt"/>
                        </a:rPr>
                        <a:t>B</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83%</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87%</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 </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b="0" dirty="0">
                          <a:effectLst/>
                          <a:latin typeface="+mj-lt"/>
                        </a:rPr>
                        <a:t>F</a:t>
                      </a:r>
                      <a:endParaRPr lang="en-US" sz="2000" b="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b="0" dirty="0">
                          <a:effectLst/>
                          <a:latin typeface="+mj-lt"/>
                        </a:rPr>
                        <a:t>---</a:t>
                      </a:r>
                      <a:endParaRPr lang="en-US" sz="2000" b="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b="0" dirty="0">
                          <a:effectLst/>
                          <a:latin typeface="+mj-lt"/>
                        </a:rPr>
                        <a:t>70%</a:t>
                      </a:r>
                      <a:endParaRPr lang="en-US" sz="2000" b="0" dirty="0">
                        <a:solidFill>
                          <a:srgbClr val="92734A"/>
                        </a:solidFill>
                        <a:effectLst/>
                        <a:latin typeface="+mj-lt"/>
                        <a:cs typeface="Times New Roman" panose="02020603050405020304" pitchFamily="18" charset="0"/>
                      </a:endParaRPr>
                    </a:p>
                  </a:txBody>
                  <a:tcPr marL="58678" marR="58678" marT="0" marB="0"/>
                </a:tc>
                <a:extLst>
                  <a:ext uri="{0D108BD9-81ED-4DB2-BD59-A6C34878D82A}">
                    <a16:rowId xmlns:a16="http://schemas.microsoft.com/office/drawing/2014/main" val="1647061881"/>
                  </a:ext>
                </a:extLst>
              </a:tr>
              <a:tr h="231996">
                <a:tc>
                  <a:txBody>
                    <a:bodyPr/>
                    <a:lstStyle/>
                    <a:p>
                      <a:pPr>
                        <a:spcAft>
                          <a:spcPts val="0"/>
                        </a:spcAft>
                      </a:pPr>
                      <a:r>
                        <a:rPr lang="en-US" sz="2000">
                          <a:effectLst/>
                          <a:latin typeface="+mj-lt"/>
                        </a:rPr>
                        <a:t>B-</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dirty="0">
                          <a:effectLst/>
                          <a:latin typeface="+mj-lt"/>
                        </a:rPr>
                        <a:t>80%</a:t>
                      </a:r>
                      <a:endParaRPr lang="en-US" sz="2000" dirty="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83%</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pPr>
                        <a:spcAft>
                          <a:spcPts val="0"/>
                        </a:spcAft>
                      </a:pPr>
                      <a:r>
                        <a:rPr lang="en-US" sz="2000">
                          <a:effectLst/>
                          <a:latin typeface="+mj-lt"/>
                        </a:rPr>
                        <a:t> </a:t>
                      </a:r>
                      <a:endParaRPr lang="en-US" sz="2000">
                        <a:solidFill>
                          <a:srgbClr val="92734A"/>
                        </a:solidFill>
                        <a:effectLst/>
                        <a:latin typeface="+mj-lt"/>
                        <a:cs typeface="Times New Roman" panose="02020603050405020304" pitchFamily="18" charset="0"/>
                      </a:endParaRPr>
                    </a:p>
                  </a:txBody>
                  <a:tcPr marL="58678" marR="58678" marT="0" marB="0"/>
                </a:tc>
                <a:tc>
                  <a:txBody>
                    <a:bodyPr/>
                    <a:lstStyle/>
                    <a:p>
                      <a:endParaRPr lang="en-US">
                        <a:latin typeface="+mj-lt"/>
                      </a:endParaRPr>
                    </a:p>
                  </a:txBody>
                  <a:tcPr marL="58678" marR="58678" marT="0" marB="0"/>
                </a:tc>
                <a:tc>
                  <a:txBody>
                    <a:bodyPr/>
                    <a:lstStyle/>
                    <a:p>
                      <a:endParaRPr lang="en-US" dirty="0">
                        <a:latin typeface="+mj-lt"/>
                      </a:endParaRPr>
                    </a:p>
                  </a:txBody>
                  <a:tcPr marL="58678" marR="58678" marT="0" marB="0"/>
                </a:tc>
                <a:tc>
                  <a:txBody>
                    <a:bodyPr/>
                    <a:lstStyle/>
                    <a:p>
                      <a:endParaRPr lang="en-US" dirty="0">
                        <a:latin typeface="+mj-lt"/>
                      </a:endParaRPr>
                    </a:p>
                  </a:txBody>
                  <a:tcPr marL="58678" marR="58678" marT="0" marB="0"/>
                </a:tc>
                <a:extLst>
                  <a:ext uri="{0D108BD9-81ED-4DB2-BD59-A6C34878D82A}">
                    <a16:rowId xmlns:a16="http://schemas.microsoft.com/office/drawing/2014/main" val="1534656676"/>
                  </a:ext>
                </a:extLst>
              </a:tr>
            </a:tbl>
          </a:graphicData>
        </a:graphic>
      </p:graphicFrame>
    </p:spTree>
    <p:extLst>
      <p:ext uri="{BB962C8B-B14F-4D97-AF65-F5344CB8AC3E}">
        <p14:creationId xmlns:p14="http://schemas.microsoft.com/office/powerpoint/2010/main" val="3531156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5472E6-46F4-40BA-AF35-AC9B17A708A3}"/>
              </a:ext>
            </a:extLst>
          </p:cNvPr>
          <p:cNvSpPr>
            <a:spLocks noGrp="1"/>
          </p:cNvSpPr>
          <p:nvPr>
            <p:ph type="title"/>
          </p:nvPr>
        </p:nvSpPr>
        <p:spPr/>
        <p:txBody>
          <a:bodyPr/>
          <a:lstStyle/>
          <a:p>
            <a:r>
              <a:rPr lang="en-US" dirty="0"/>
              <a:t>Timeline of Events</a:t>
            </a:r>
          </a:p>
        </p:txBody>
      </p:sp>
      <p:pic>
        <p:nvPicPr>
          <p:cNvPr id="7" name="Content Placeholder 6">
            <a:extLst>
              <a:ext uri="{FF2B5EF4-FFF2-40B4-BE49-F238E27FC236}">
                <a16:creationId xmlns:a16="http://schemas.microsoft.com/office/drawing/2014/main" id="{184DA06A-CC8E-42A2-85AD-D5823CF2D8F5}"/>
              </a:ext>
            </a:extLst>
          </p:cNvPr>
          <p:cNvPicPr>
            <a:picLocks noGrp="1" noChangeAspect="1"/>
          </p:cNvPicPr>
          <p:nvPr>
            <p:ph idx="1"/>
          </p:nvPr>
        </p:nvPicPr>
        <p:blipFill>
          <a:blip r:embed="rId2"/>
          <a:stretch>
            <a:fillRect/>
          </a:stretch>
        </p:blipFill>
        <p:spPr>
          <a:xfrm>
            <a:off x="3557032" y="1447800"/>
            <a:ext cx="5687535" cy="4678363"/>
          </a:xfrm>
          <a:prstGeom prst="rect">
            <a:avLst/>
          </a:prstGeom>
        </p:spPr>
      </p:pic>
    </p:spTree>
    <p:extLst>
      <p:ext uri="{BB962C8B-B14F-4D97-AF65-F5344CB8AC3E}">
        <p14:creationId xmlns:p14="http://schemas.microsoft.com/office/powerpoint/2010/main" val="3510758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0E93-66F2-47A2-93E7-859A328D7A30}"/>
              </a:ext>
            </a:extLst>
          </p:cNvPr>
          <p:cNvSpPr>
            <a:spLocks noGrp="1"/>
          </p:cNvSpPr>
          <p:nvPr>
            <p:ph type="title"/>
          </p:nvPr>
        </p:nvSpPr>
        <p:spPr/>
        <p:txBody>
          <a:bodyPr/>
          <a:lstStyle/>
          <a:p>
            <a:r>
              <a:rPr lang="en-US"/>
              <a:t>My Expectations About What You Already Know</a:t>
            </a:r>
            <a:endParaRPr lang="en-US" dirty="0"/>
          </a:p>
        </p:txBody>
      </p:sp>
      <p:sp>
        <p:nvSpPr>
          <p:cNvPr id="3" name="Content Placeholder 2">
            <a:extLst>
              <a:ext uri="{FF2B5EF4-FFF2-40B4-BE49-F238E27FC236}">
                <a16:creationId xmlns:a16="http://schemas.microsoft.com/office/drawing/2014/main" id="{408F262F-9177-4C8A-8C82-257BF6B8B021}"/>
              </a:ext>
            </a:extLst>
          </p:cNvPr>
          <p:cNvSpPr>
            <a:spLocks noGrp="1"/>
          </p:cNvSpPr>
          <p:nvPr>
            <p:ph idx="1"/>
          </p:nvPr>
        </p:nvSpPr>
        <p:spPr/>
        <p:txBody>
          <a:bodyPr>
            <a:normAutofit fontScale="70000" lnSpcReduction="20000"/>
          </a:bodyPr>
          <a:lstStyle/>
          <a:p>
            <a:r>
              <a:rPr lang="en-US" dirty="0"/>
              <a:t>Knowledge about the computer</a:t>
            </a:r>
          </a:p>
          <a:p>
            <a:pPr lvl="1"/>
            <a:r>
              <a:rPr lang="en-US" dirty="0"/>
              <a:t>Saving Files</a:t>
            </a:r>
          </a:p>
          <a:p>
            <a:pPr lvl="1"/>
            <a:r>
              <a:rPr lang="en-US" dirty="0"/>
              <a:t>Zipping Files</a:t>
            </a:r>
          </a:p>
          <a:p>
            <a:pPr lvl="1"/>
            <a:r>
              <a:rPr lang="en-US" dirty="0"/>
              <a:t>Locating Files </a:t>
            </a:r>
          </a:p>
          <a:p>
            <a:pPr lvl="1"/>
            <a:r>
              <a:rPr lang="en-US" dirty="0"/>
              <a:t>Using Blackboard</a:t>
            </a:r>
          </a:p>
          <a:p>
            <a:r>
              <a:rPr lang="en-US" dirty="0"/>
              <a:t>Probability and Statistics</a:t>
            </a:r>
          </a:p>
          <a:p>
            <a:pPr lvl="1"/>
            <a:r>
              <a:rPr lang="en-US" dirty="0"/>
              <a:t>The basic elements of probability and statistics from your introductory Statistics course, with emphasis on </a:t>
            </a:r>
            <a:r>
              <a:rPr lang="en-US" b="1" i="1" dirty="0"/>
              <a:t>descriptive statistics </a:t>
            </a:r>
            <a:r>
              <a:rPr lang="en-US" dirty="0"/>
              <a:t>(e.g.: mean, variance, standard deviation), probability</a:t>
            </a:r>
          </a:p>
          <a:p>
            <a:r>
              <a:rPr lang="en-US" sz="2800" dirty="0"/>
              <a:t>Basic Knowledge of Programming</a:t>
            </a:r>
          </a:p>
          <a:p>
            <a:pPr lvl="1"/>
            <a:r>
              <a:rPr lang="en-US" sz="2500" dirty="0"/>
              <a:t>Variables</a:t>
            </a:r>
          </a:p>
          <a:p>
            <a:pPr lvl="1"/>
            <a:r>
              <a:rPr lang="en-US" sz="2500" dirty="0"/>
              <a:t>Functions</a:t>
            </a:r>
          </a:p>
          <a:p>
            <a:pPr lvl="1"/>
            <a:r>
              <a:rPr lang="en-US" sz="2500" dirty="0"/>
              <a:t>Formulas</a:t>
            </a:r>
          </a:p>
          <a:p>
            <a:pPr lvl="1"/>
            <a:r>
              <a:rPr lang="en-US" sz="2500" dirty="0"/>
              <a:t>Conditional Statements</a:t>
            </a:r>
          </a:p>
          <a:p>
            <a:pPr lvl="1"/>
            <a:r>
              <a:rPr lang="en-US" sz="2500" dirty="0"/>
              <a:t>Loops</a:t>
            </a:r>
            <a:endParaRPr lang="en-US" dirty="0"/>
          </a:p>
          <a:p>
            <a:r>
              <a:rPr lang="en-US" dirty="0"/>
              <a:t>Information from Bootcamp.</a:t>
            </a:r>
          </a:p>
          <a:p>
            <a:r>
              <a:rPr lang="en-US" dirty="0"/>
              <a:t>We’ll review these principles as we go along, as necessary.</a:t>
            </a:r>
          </a:p>
          <a:p>
            <a:pPr lvl="1"/>
            <a:endParaRPr lang="en-US" dirty="0"/>
          </a:p>
          <a:p>
            <a:pPr lvl="1"/>
            <a:endParaRPr lang="en-US" dirty="0"/>
          </a:p>
        </p:txBody>
      </p:sp>
    </p:spTree>
    <p:extLst>
      <p:ext uri="{BB962C8B-B14F-4D97-AF65-F5344CB8AC3E}">
        <p14:creationId xmlns:p14="http://schemas.microsoft.com/office/powerpoint/2010/main" val="2253938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1CDE-9E2A-40BA-8F83-D83F4B77871F}"/>
              </a:ext>
            </a:extLst>
          </p:cNvPr>
          <p:cNvSpPr>
            <a:spLocks noGrp="1"/>
          </p:cNvSpPr>
          <p:nvPr>
            <p:ph type="title"/>
          </p:nvPr>
        </p:nvSpPr>
        <p:spPr/>
        <p:txBody>
          <a:bodyPr/>
          <a:lstStyle/>
          <a:p>
            <a:r>
              <a:rPr lang="en-US" dirty="0"/>
              <a:t>Terms: Data Science vs. Business Analytics</a:t>
            </a:r>
          </a:p>
        </p:txBody>
      </p:sp>
      <p:sp>
        <p:nvSpPr>
          <p:cNvPr id="3" name="Content Placeholder 2">
            <a:extLst>
              <a:ext uri="{FF2B5EF4-FFF2-40B4-BE49-F238E27FC236}">
                <a16:creationId xmlns:a16="http://schemas.microsoft.com/office/drawing/2014/main" id="{4FEF05F7-EA2C-4C1B-A434-5A5ACB52302D}"/>
              </a:ext>
            </a:extLst>
          </p:cNvPr>
          <p:cNvSpPr>
            <a:spLocks noGrp="1"/>
          </p:cNvSpPr>
          <p:nvPr>
            <p:ph idx="1"/>
          </p:nvPr>
        </p:nvSpPr>
        <p:spPr/>
        <p:txBody>
          <a:bodyPr>
            <a:normAutofit/>
          </a:bodyPr>
          <a:lstStyle/>
          <a:p>
            <a:r>
              <a:rPr lang="en-US" dirty="0"/>
              <a:t>These terms are evolving, and there is presently little agreement on their precise meanings and the relationships among them.</a:t>
            </a:r>
          </a:p>
          <a:p>
            <a:r>
              <a:rPr lang="en-US" dirty="0"/>
              <a:t>Data Science is the broader term –it is often used to refer to high-level principles associated with extracting useful and actionable knowledge from data. </a:t>
            </a:r>
          </a:p>
          <a:p>
            <a:r>
              <a:rPr lang="en-US" dirty="0"/>
              <a:t>Business Analytics is then Data Science applied to business.</a:t>
            </a:r>
          </a:p>
          <a:p>
            <a:pPr lvl="1"/>
            <a:r>
              <a:rPr lang="en-US" dirty="0"/>
              <a:t>Machine Learning, Statistical Learning, Data Mining and Business Intelligence are particular approaches to Business Analytics (others are Simulation and Optimization). </a:t>
            </a:r>
          </a:p>
          <a:p>
            <a:endParaRPr lang="en-US" dirty="0"/>
          </a:p>
        </p:txBody>
      </p:sp>
    </p:spTree>
    <p:extLst>
      <p:ext uri="{BB962C8B-B14F-4D97-AF65-F5344CB8AC3E}">
        <p14:creationId xmlns:p14="http://schemas.microsoft.com/office/powerpoint/2010/main" val="257617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DA9FCB-7CD8-4250-A979-17BB84B6DC7D}"/>
              </a:ext>
            </a:extLst>
          </p:cNvPr>
          <p:cNvSpPr>
            <a:spLocks noGrp="1"/>
          </p:cNvSpPr>
          <p:nvPr>
            <p:ph type="title"/>
          </p:nvPr>
        </p:nvSpPr>
        <p:spPr/>
        <p:txBody>
          <a:bodyPr/>
          <a:lstStyle/>
          <a:p>
            <a:r>
              <a:rPr lang="en-US" sz="3000" dirty="0"/>
              <a:t>Business Analytics is Much More than Information Technology</a:t>
            </a:r>
          </a:p>
        </p:txBody>
      </p:sp>
      <p:graphicFrame>
        <p:nvGraphicFramePr>
          <p:cNvPr id="4" name="Content Placeholder 3">
            <a:extLst>
              <a:ext uri="{FF2B5EF4-FFF2-40B4-BE49-F238E27FC236}">
                <a16:creationId xmlns:a16="http://schemas.microsoft.com/office/drawing/2014/main" id="{82C4C65E-1AA1-482A-80F7-F6CF2E4242F0}"/>
              </a:ext>
            </a:extLst>
          </p:cNvPr>
          <p:cNvGraphicFramePr>
            <a:graphicFrameLocks noGrp="1"/>
          </p:cNvGraphicFramePr>
          <p:nvPr>
            <p:ph sz="half" idx="1"/>
            <p:extLst>
              <p:ext uri="{D42A27DB-BD31-4B8C-83A1-F6EECF244321}">
                <p14:modId xmlns:p14="http://schemas.microsoft.com/office/powerpoint/2010/main" val="3763633548"/>
              </p:ext>
            </p:extLst>
          </p:nvPr>
        </p:nvGraphicFramePr>
        <p:xfrm>
          <a:off x="590200" y="1825625"/>
          <a:ext cx="4338640"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7">
            <a:extLst>
              <a:ext uri="{FF2B5EF4-FFF2-40B4-BE49-F238E27FC236}">
                <a16:creationId xmlns:a16="http://schemas.microsoft.com/office/drawing/2014/main" id="{3D964AD4-CE2A-421D-88DD-BEDCE8C4D25F}"/>
              </a:ext>
            </a:extLst>
          </p:cNvPr>
          <p:cNvSpPr>
            <a:spLocks noGrp="1"/>
          </p:cNvSpPr>
          <p:nvPr>
            <p:ph sz="half" idx="13"/>
          </p:nvPr>
        </p:nvSpPr>
        <p:spPr>
          <a:xfrm>
            <a:off x="5127092" y="1447800"/>
            <a:ext cx="3305693" cy="4678363"/>
          </a:xfrm>
        </p:spPr>
        <p:txBody>
          <a:bodyPr>
            <a:normAutofit fontScale="92500" lnSpcReduction="10000"/>
          </a:bodyPr>
          <a:lstStyle/>
          <a:p>
            <a:r>
              <a:rPr lang="en-US" dirty="0"/>
              <a:t>Digital Literacy: </a:t>
            </a:r>
          </a:p>
          <a:p>
            <a:pPr lvl="1"/>
            <a:r>
              <a:rPr lang="en-US" dirty="0"/>
              <a:t>Data Management</a:t>
            </a:r>
          </a:p>
          <a:p>
            <a:pPr lvl="1"/>
            <a:r>
              <a:rPr lang="en-US" dirty="0"/>
              <a:t>Analysis Tools for Data Analysis</a:t>
            </a:r>
          </a:p>
          <a:p>
            <a:pPr lvl="1"/>
            <a:r>
              <a:rPr lang="en-US" dirty="0"/>
              <a:t>Programming</a:t>
            </a:r>
          </a:p>
          <a:p>
            <a:pPr lvl="1"/>
            <a:r>
              <a:rPr lang="en-US" dirty="0"/>
              <a:t>Systems Design and Development</a:t>
            </a:r>
          </a:p>
          <a:p>
            <a:r>
              <a:rPr lang="en-US" dirty="0"/>
              <a:t>Quantitative Literacy</a:t>
            </a:r>
          </a:p>
          <a:p>
            <a:pPr lvl="1"/>
            <a:r>
              <a:rPr lang="en-US" dirty="0"/>
              <a:t>Data Analysis</a:t>
            </a:r>
          </a:p>
          <a:p>
            <a:pPr lvl="1"/>
            <a:r>
              <a:rPr lang="en-US" dirty="0"/>
              <a:t>Probability</a:t>
            </a:r>
          </a:p>
          <a:p>
            <a:pPr lvl="1"/>
            <a:r>
              <a:rPr lang="en-US" dirty="0"/>
              <a:t>Descriptive and Inferential Statistics</a:t>
            </a:r>
          </a:p>
          <a:p>
            <a:pPr lvl="1"/>
            <a:r>
              <a:rPr lang="en-US" dirty="0"/>
              <a:t>Optimization</a:t>
            </a:r>
          </a:p>
          <a:p>
            <a:pPr lvl="1"/>
            <a:r>
              <a:rPr lang="en-US" dirty="0"/>
              <a:t>Experimental Design</a:t>
            </a:r>
          </a:p>
          <a:p>
            <a:pPr lvl="1"/>
            <a:endParaRPr lang="en-US" dirty="0"/>
          </a:p>
        </p:txBody>
      </p:sp>
      <p:sp>
        <p:nvSpPr>
          <p:cNvPr id="2" name="Content Placeholder 1">
            <a:extLst>
              <a:ext uri="{FF2B5EF4-FFF2-40B4-BE49-F238E27FC236}">
                <a16:creationId xmlns:a16="http://schemas.microsoft.com/office/drawing/2014/main" id="{D7A58D0F-EAA0-4925-BAAD-F625CBAF8B42}"/>
              </a:ext>
            </a:extLst>
          </p:cNvPr>
          <p:cNvSpPr>
            <a:spLocks noGrp="1"/>
          </p:cNvSpPr>
          <p:nvPr>
            <p:ph sz="half" idx="14"/>
          </p:nvPr>
        </p:nvSpPr>
        <p:spPr>
          <a:xfrm>
            <a:off x="8675246" y="1447799"/>
            <a:ext cx="3305693" cy="4678363"/>
          </a:xfrm>
        </p:spPr>
        <p:txBody>
          <a:bodyPr/>
          <a:lstStyle/>
          <a:p>
            <a:r>
              <a:rPr lang="en-US" sz="1400" dirty="0"/>
              <a:t>Interdisciplinary Business and Industry Knowledge</a:t>
            </a:r>
          </a:p>
          <a:p>
            <a:pPr lvl="1"/>
            <a:r>
              <a:rPr lang="en-US" sz="1400" dirty="0"/>
              <a:t>Marketing</a:t>
            </a:r>
          </a:p>
          <a:p>
            <a:pPr lvl="1"/>
            <a:r>
              <a:rPr lang="en-US" sz="1400" dirty="0"/>
              <a:t>Finance</a:t>
            </a:r>
          </a:p>
          <a:p>
            <a:pPr lvl="1"/>
            <a:r>
              <a:rPr lang="en-US" sz="1400" dirty="0"/>
              <a:t>Economics</a:t>
            </a:r>
          </a:p>
          <a:p>
            <a:pPr lvl="1"/>
            <a:r>
              <a:rPr lang="en-US" sz="1400" dirty="0"/>
              <a:t>Operations</a:t>
            </a:r>
          </a:p>
          <a:p>
            <a:pPr lvl="1"/>
            <a:r>
              <a:rPr lang="en-US" sz="1400" dirty="0"/>
              <a:t>Supply Chain</a:t>
            </a:r>
          </a:p>
          <a:p>
            <a:pPr lvl="1"/>
            <a:r>
              <a:rPr lang="en-US" sz="1400" dirty="0"/>
              <a:t>Human Resource Management</a:t>
            </a:r>
          </a:p>
          <a:p>
            <a:r>
              <a:rPr lang="en-US" sz="1400" dirty="0"/>
              <a:t>Leadership Competencies</a:t>
            </a:r>
          </a:p>
          <a:p>
            <a:pPr lvl="1"/>
            <a:r>
              <a:rPr lang="en-US" sz="1400" dirty="0"/>
              <a:t>Creative Problem Solving</a:t>
            </a:r>
          </a:p>
          <a:p>
            <a:pPr lvl="1"/>
            <a:r>
              <a:rPr lang="en-US" sz="1400" dirty="0"/>
              <a:t>Building Relationships</a:t>
            </a:r>
          </a:p>
          <a:p>
            <a:pPr lvl="1"/>
            <a:r>
              <a:rPr lang="en-US" sz="1400" dirty="0"/>
              <a:t>Project Management and Business Process Design</a:t>
            </a:r>
          </a:p>
          <a:p>
            <a:pPr lvl="1"/>
            <a:r>
              <a:rPr lang="en-US" sz="1400" dirty="0"/>
              <a:t>Communicating with Impact</a:t>
            </a:r>
          </a:p>
          <a:p>
            <a:pPr lvl="1"/>
            <a:r>
              <a:rPr lang="en-US" sz="1400" dirty="0"/>
              <a:t>Teamwork and Negotiation Skills</a:t>
            </a:r>
          </a:p>
          <a:p>
            <a:endParaRPr lang="en-US" dirty="0"/>
          </a:p>
        </p:txBody>
      </p:sp>
      <p:sp>
        <p:nvSpPr>
          <p:cNvPr id="9" name="Callout: Double Bent Line 8">
            <a:extLst>
              <a:ext uri="{FF2B5EF4-FFF2-40B4-BE49-F238E27FC236}">
                <a16:creationId xmlns:a16="http://schemas.microsoft.com/office/drawing/2014/main" id="{8D4509C5-1B16-4808-8461-621457E71CFE}"/>
              </a:ext>
            </a:extLst>
          </p:cNvPr>
          <p:cNvSpPr/>
          <p:nvPr/>
        </p:nvSpPr>
        <p:spPr>
          <a:xfrm>
            <a:off x="907473" y="1166310"/>
            <a:ext cx="1862051" cy="914762"/>
          </a:xfrm>
          <a:prstGeom prst="borderCallout3">
            <a:avLst>
              <a:gd name="adj1" fmla="val 18750"/>
              <a:gd name="adj2" fmla="val -8333"/>
              <a:gd name="adj3" fmla="val 18750"/>
              <a:gd name="adj4" fmla="val -16667"/>
              <a:gd name="adj5" fmla="val 100000"/>
              <a:gd name="adj6" fmla="val -16667"/>
              <a:gd name="adj7" fmla="val 288436"/>
              <a:gd name="adj8" fmla="val 9990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Business Analytics Lives Here</a:t>
            </a:r>
          </a:p>
        </p:txBody>
      </p:sp>
      <p:sp>
        <p:nvSpPr>
          <p:cNvPr id="10" name="Content Placeholder 7">
            <a:extLst>
              <a:ext uri="{FF2B5EF4-FFF2-40B4-BE49-F238E27FC236}">
                <a16:creationId xmlns:a16="http://schemas.microsoft.com/office/drawing/2014/main" id="{0562FD8A-AF67-4BA5-9B5E-C1C4D23787BA}"/>
              </a:ext>
            </a:extLst>
          </p:cNvPr>
          <p:cNvSpPr txBox="1">
            <a:spLocks/>
          </p:cNvSpPr>
          <p:nvPr/>
        </p:nvSpPr>
        <p:spPr>
          <a:xfrm>
            <a:off x="9193033" y="1825625"/>
            <a:ext cx="2868433" cy="425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251763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p:txBody>
          <a:bodyPr/>
          <a:lstStyle/>
          <a:p>
            <a:r>
              <a:rPr lang="en-US" dirty="0"/>
              <a:t>Business Analytics is the use of:</a:t>
            </a:r>
          </a:p>
        </p:txBody>
      </p:sp>
      <p:sp>
        <p:nvSpPr>
          <p:cNvPr id="223" name="Google Shape;223;p23"/>
          <p:cNvSpPr txBox="1">
            <a:spLocks noGrp="1"/>
          </p:cNvSpPr>
          <p:nvPr>
            <p:ph idx="1"/>
          </p:nvPr>
        </p:nvSpPr>
        <p:spPr/>
        <p:txBody>
          <a:bodyPr/>
          <a:lstStyle/>
          <a:p>
            <a:r>
              <a:rPr lang="en-US" sz="2400" dirty="0"/>
              <a:t>data,</a:t>
            </a:r>
          </a:p>
          <a:p>
            <a:r>
              <a:rPr lang="en-US" sz="2400" dirty="0"/>
              <a:t>information technology,</a:t>
            </a:r>
          </a:p>
          <a:p>
            <a:r>
              <a:rPr lang="en-US" sz="2400" dirty="0"/>
              <a:t>statistical analysis,</a:t>
            </a:r>
          </a:p>
          <a:p>
            <a:r>
              <a:rPr lang="en-US" sz="2400" dirty="0"/>
              <a:t>quantitative methods, and</a:t>
            </a:r>
          </a:p>
          <a:p>
            <a:r>
              <a:rPr lang="en-US" sz="2400" dirty="0"/>
              <a:t>mathematical or computer-based models </a:t>
            </a:r>
          </a:p>
          <a:p>
            <a:r>
              <a:rPr lang="en-US" sz="2400" dirty="0"/>
              <a:t>to help managers gain improved insight about their business operations and make better, fact-based decisions.</a:t>
            </a:r>
          </a:p>
          <a:p>
            <a:endParaRPr lang="en-US" sz="2400" dirty="0"/>
          </a:p>
          <a:p>
            <a:r>
              <a:rPr lang="en-US" sz="2400" dirty="0"/>
              <a:t>Machine Learning/Statistical Learning/Data Mining</a:t>
            </a:r>
          </a:p>
          <a:p>
            <a:r>
              <a:rPr lang="en-US" sz="2400" dirty="0"/>
              <a:t>These terms differ slightly in scope and emphasis, but there is a very large overlap and we will use them synonymously in this class</a:t>
            </a:r>
          </a:p>
          <a:p>
            <a:endParaRPr lang="en-US" dirty="0"/>
          </a:p>
        </p:txBody>
      </p:sp>
    </p:spTree>
    <p:extLst>
      <p:ext uri="{BB962C8B-B14F-4D97-AF65-F5344CB8AC3E}">
        <p14:creationId xmlns:p14="http://schemas.microsoft.com/office/powerpoint/2010/main" val="3382569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C0FF-ACA5-4918-A266-2E1756E92CF4}"/>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3175CB3E-A0B6-4ACF-B059-A91263C84EE6}"/>
              </a:ext>
            </a:extLst>
          </p:cNvPr>
          <p:cNvSpPr>
            <a:spLocks noGrp="1"/>
          </p:cNvSpPr>
          <p:nvPr>
            <p:ph idx="1"/>
          </p:nvPr>
        </p:nvSpPr>
        <p:spPr/>
        <p:txBody>
          <a:bodyPr/>
          <a:lstStyle/>
          <a:p>
            <a:r>
              <a:rPr lang="en-US" dirty="0"/>
              <a:t>Machine Learning is the analysis of (often large) observational data to find unsuspected relationships and to summarize the data in novel ways that are understandable , actionable and useful to the business strategically, tactically and/or operationally.</a:t>
            </a:r>
          </a:p>
          <a:p>
            <a:r>
              <a:rPr lang="en-US" dirty="0"/>
              <a:t>Another perspective:</a:t>
            </a:r>
          </a:p>
          <a:p>
            <a:pPr lvl="1"/>
            <a:r>
              <a:rPr lang="en-US" dirty="0"/>
              <a:t>Traditional: (databases, computer programs)</a:t>
            </a:r>
          </a:p>
          <a:p>
            <a:pPr lvl="1"/>
            <a:r>
              <a:rPr lang="en-US" dirty="0"/>
              <a:t>Model driven (simulation, optimization)</a:t>
            </a:r>
          </a:p>
          <a:p>
            <a:pPr lvl="1"/>
            <a:r>
              <a:rPr lang="en-US" dirty="0"/>
              <a:t>Data driven (machine learning)</a:t>
            </a:r>
          </a:p>
        </p:txBody>
      </p:sp>
    </p:spTree>
    <p:extLst>
      <p:ext uri="{BB962C8B-B14F-4D97-AF65-F5344CB8AC3E}">
        <p14:creationId xmlns:p14="http://schemas.microsoft.com/office/powerpoint/2010/main" val="3604272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title"/>
          </p:nvPr>
        </p:nvSpPr>
        <p:spPr/>
        <p:txBody>
          <a:bodyPr/>
          <a:lstStyle/>
          <a:p>
            <a:r>
              <a:rPr lang="en-US" dirty="0"/>
              <a:t>What is Big Data in Machine Learning?</a:t>
            </a:r>
          </a:p>
        </p:txBody>
      </p:sp>
      <p:sp>
        <p:nvSpPr>
          <p:cNvPr id="280" name="Google Shape;280;p32"/>
          <p:cNvSpPr txBox="1">
            <a:spLocks noGrp="1"/>
          </p:cNvSpPr>
          <p:nvPr>
            <p:ph idx="1"/>
          </p:nvPr>
        </p:nvSpPr>
        <p:spPr/>
        <p:txBody>
          <a:bodyPr/>
          <a:lstStyle/>
          <a:p>
            <a:r>
              <a:rPr lang="en-US" sz="2400" dirty="0"/>
              <a:t>Data: numbers or textual data that are collected through some type of measurement process</a:t>
            </a:r>
          </a:p>
          <a:p>
            <a:r>
              <a:rPr lang="en-US" sz="2400" dirty="0"/>
              <a:t>Information: result of analyzing data; that is, extracting meaning from data to support evaluation and decision making</a:t>
            </a:r>
          </a:p>
          <a:p>
            <a:pPr lvl="0"/>
            <a:r>
              <a:rPr lang="en-US" sz="2400" b="1" dirty="0"/>
              <a:t>Big Data </a:t>
            </a:r>
            <a:r>
              <a:rPr lang="en-US" sz="2400" dirty="0"/>
              <a:t>refers to massive amounts of business data </a:t>
            </a:r>
            <a:r>
              <a:rPr lang="en-US" sz="2400" b="1" dirty="0"/>
              <a:t>(volume) </a:t>
            </a:r>
            <a:r>
              <a:rPr lang="en-US" sz="2400" dirty="0"/>
              <a:t>from a wide variety of sources </a:t>
            </a:r>
            <a:r>
              <a:rPr lang="en-US" sz="2400" b="1" dirty="0"/>
              <a:t>(variety), </a:t>
            </a:r>
            <a:r>
              <a:rPr lang="en-US" sz="2400" dirty="0"/>
              <a:t>much of which is available in real time </a:t>
            </a:r>
            <a:r>
              <a:rPr lang="en-US" sz="2400" b="1" dirty="0"/>
              <a:t>(velocity). </a:t>
            </a:r>
            <a:r>
              <a:rPr lang="en-US" sz="2400" dirty="0"/>
              <a:t>Big data includes data that needs to be clean and accurate </a:t>
            </a:r>
            <a:r>
              <a:rPr lang="en-US" sz="2400" b="1" dirty="0"/>
              <a:t>(veracity) </a:t>
            </a:r>
            <a:r>
              <a:rPr lang="en-US" sz="2400" dirty="0"/>
              <a:t>and have </a:t>
            </a:r>
            <a:r>
              <a:rPr lang="en-US" sz="2400" b="1" dirty="0"/>
              <a:t>value. </a:t>
            </a:r>
          </a:p>
          <a:p>
            <a:pPr lvl="0"/>
            <a:r>
              <a:rPr lang="en-US" sz="2400" b="1" dirty="0"/>
              <a:t>Variability </a:t>
            </a:r>
            <a:r>
              <a:rPr lang="en-US" sz="2400" dirty="0"/>
              <a:t>has also been of concern because the data is always changing. </a:t>
            </a:r>
            <a:r>
              <a:rPr lang="en-US" dirty="0"/>
              <a:t> </a:t>
            </a:r>
            <a:r>
              <a:rPr lang="en-US" b="1" dirty="0"/>
              <a:t> </a:t>
            </a:r>
          </a:p>
        </p:txBody>
      </p:sp>
    </p:spTree>
    <p:extLst>
      <p:ext uri="{BB962C8B-B14F-4D97-AF65-F5344CB8AC3E}">
        <p14:creationId xmlns:p14="http://schemas.microsoft.com/office/powerpoint/2010/main" val="3105146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p:txBody>
          <a:bodyPr/>
          <a:lstStyle/>
          <a:p>
            <a:r>
              <a:rPr lang="en-US"/>
              <a:t>Descriptive, Predictive, and Prescriptive Analytics</a:t>
            </a:r>
            <a:endParaRPr lang="en-US" dirty="0"/>
          </a:p>
        </p:txBody>
      </p:sp>
      <p:sp>
        <p:nvSpPr>
          <p:cNvPr id="253" name="Google Shape;253;p28"/>
          <p:cNvSpPr txBox="1">
            <a:spLocks noGrp="1"/>
          </p:cNvSpPr>
          <p:nvPr>
            <p:ph idx="1"/>
          </p:nvPr>
        </p:nvSpPr>
        <p:spPr/>
        <p:txBody>
          <a:bodyPr/>
          <a:lstStyle/>
          <a:p>
            <a:r>
              <a:rPr lang="en-US" dirty="0"/>
              <a:t>Descriptive analytics: the use of data to understand past and current business performance and make informed decisions</a:t>
            </a:r>
          </a:p>
          <a:p>
            <a:r>
              <a:rPr lang="en-US" dirty="0"/>
              <a:t>Predictive analytics: predict the future by examining historical data, detecting patterns or relationships in these data, and then extrapolating these relationships forward in time.</a:t>
            </a:r>
          </a:p>
          <a:p>
            <a:r>
              <a:rPr lang="en-US" dirty="0"/>
              <a:t>Prescriptive analytics: identify the best alternatives to minimize or maximize some objective</a:t>
            </a:r>
          </a:p>
        </p:txBody>
      </p:sp>
    </p:spTree>
    <p:extLst>
      <p:ext uri="{BB962C8B-B14F-4D97-AF65-F5344CB8AC3E}">
        <p14:creationId xmlns:p14="http://schemas.microsoft.com/office/powerpoint/2010/main" val="123406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E66C-C572-4B23-81DB-8E9CD903D6D6}"/>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197D4FE7-442D-4937-AB72-18987C65FB21}"/>
              </a:ext>
            </a:extLst>
          </p:cNvPr>
          <p:cNvSpPr>
            <a:spLocks noGrp="1"/>
          </p:cNvSpPr>
          <p:nvPr>
            <p:ph idx="1"/>
          </p:nvPr>
        </p:nvSpPr>
        <p:spPr/>
        <p:txBody>
          <a:bodyPr/>
          <a:lstStyle/>
          <a:p>
            <a:r>
              <a:rPr lang="en-US" dirty="0"/>
              <a:t>Dr. Pamela Schlosser</a:t>
            </a:r>
          </a:p>
          <a:p>
            <a:r>
              <a:rPr lang="en-US" dirty="0"/>
              <a:t>Office: Miller Hall, Room 3010</a:t>
            </a:r>
          </a:p>
          <a:p>
            <a:r>
              <a:rPr lang="en-US" dirty="0"/>
              <a:t>Zoom Office Hours: T 4:00pm-5:00pm; MW 11:00am-12:00pm</a:t>
            </a:r>
          </a:p>
          <a:p>
            <a:r>
              <a:rPr lang="en-US" dirty="0"/>
              <a:t>Phone:757-221-7415 </a:t>
            </a:r>
          </a:p>
          <a:p>
            <a:r>
              <a:rPr lang="en-US" dirty="0"/>
              <a:t>Email: </a:t>
            </a:r>
            <a:r>
              <a:rPr lang="en-US" dirty="0">
                <a:hlinkClick r:id="rId2"/>
              </a:rPr>
              <a:t>pamela.schlosser@mason.wm.edu</a:t>
            </a:r>
            <a:endParaRPr lang="en-US" dirty="0"/>
          </a:p>
          <a:p>
            <a:endParaRPr lang="en-US" dirty="0"/>
          </a:p>
        </p:txBody>
      </p:sp>
    </p:spTree>
    <p:extLst>
      <p:ext uri="{BB962C8B-B14F-4D97-AF65-F5344CB8AC3E}">
        <p14:creationId xmlns:p14="http://schemas.microsoft.com/office/powerpoint/2010/main" val="1347234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p:txBody>
          <a:bodyPr/>
          <a:lstStyle/>
          <a:p>
            <a:r>
              <a:rPr lang="en-US"/>
              <a:t>Descriptive, Predictive, and Prescriptive Analytics</a:t>
            </a:r>
            <a:endParaRPr lang="en-US" dirty="0"/>
          </a:p>
        </p:txBody>
      </p:sp>
      <p:graphicFrame>
        <p:nvGraphicFramePr>
          <p:cNvPr id="7" name="Content Placeholder 6">
            <a:extLst>
              <a:ext uri="{FF2B5EF4-FFF2-40B4-BE49-F238E27FC236}">
                <a16:creationId xmlns:a16="http://schemas.microsoft.com/office/drawing/2014/main" id="{3DF27406-171C-4B49-A8D6-E8176814CB03}"/>
              </a:ext>
            </a:extLst>
          </p:cNvPr>
          <p:cNvGraphicFramePr>
            <a:graphicFrameLocks noGrp="1"/>
          </p:cNvGraphicFramePr>
          <p:nvPr>
            <p:ph idx="1"/>
            <p:extLst/>
          </p:nvPr>
        </p:nvGraphicFramePr>
        <p:xfrm>
          <a:off x="1219200" y="1447800"/>
          <a:ext cx="10363200" cy="4678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allout: Double Bent Line 7">
            <a:extLst>
              <a:ext uri="{FF2B5EF4-FFF2-40B4-BE49-F238E27FC236}">
                <a16:creationId xmlns:a16="http://schemas.microsoft.com/office/drawing/2014/main" id="{91835E24-6985-40BA-B992-BEAB3D08922D}"/>
              </a:ext>
            </a:extLst>
          </p:cNvPr>
          <p:cNvSpPr/>
          <p:nvPr/>
        </p:nvSpPr>
        <p:spPr>
          <a:xfrm>
            <a:off x="317569" y="1967033"/>
            <a:ext cx="3064627" cy="1461967"/>
          </a:xfrm>
          <a:prstGeom prst="borderCallout3">
            <a:avLst>
              <a:gd name="adj1" fmla="val 100875"/>
              <a:gd name="adj2" fmla="val 40185"/>
              <a:gd name="adj3" fmla="val 131333"/>
              <a:gd name="adj4" fmla="val 34186"/>
              <a:gd name="adj5" fmla="val 151668"/>
              <a:gd name="adj6" fmla="val 40413"/>
              <a:gd name="adj7" fmla="val 166667"/>
              <a:gd name="adj8" fmla="val 9561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Descriptive Learning: Intended to inform, describe, track, alert, generate hypotheses, but not to predict, explain, or prescribe.</a:t>
            </a:r>
          </a:p>
        </p:txBody>
      </p:sp>
      <p:sp>
        <p:nvSpPr>
          <p:cNvPr id="5" name="Callout: Double Bent Line 4">
            <a:extLst>
              <a:ext uri="{FF2B5EF4-FFF2-40B4-BE49-F238E27FC236}">
                <a16:creationId xmlns:a16="http://schemas.microsoft.com/office/drawing/2014/main" id="{7BF5956E-7996-45AE-A918-F3C14F6721AD}"/>
              </a:ext>
            </a:extLst>
          </p:cNvPr>
          <p:cNvSpPr/>
          <p:nvPr/>
        </p:nvSpPr>
        <p:spPr>
          <a:xfrm>
            <a:off x="3695307" y="1360649"/>
            <a:ext cx="3064627" cy="1461967"/>
          </a:xfrm>
          <a:prstGeom prst="borderCallout3">
            <a:avLst>
              <a:gd name="adj1" fmla="val 100875"/>
              <a:gd name="adj2" fmla="val 40185"/>
              <a:gd name="adj3" fmla="val 131333"/>
              <a:gd name="adj4" fmla="val 34186"/>
              <a:gd name="adj5" fmla="val 151668"/>
              <a:gd name="adj6" fmla="val 40413"/>
              <a:gd name="adj7" fmla="val 154182"/>
              <a:gd name="adj8" fmla="val 5254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Predictive Learning: Intended to predict what will happen based on historical data and trends. </a:t>
            </a:r>
          </a:p>
        </p:txBody>
      </p:sp>
      <p:sp>
        <p:nvSpPr>
          <p:cNvPr id="2" name="Rectangle 1">
            <a:extLst>
              <a:ext uri="{FF2B5EF4-FFF2-40B4-BE49-F238E27FC236}">
                <a16:creationId xmlns:a16="http://schemas.microsoft.com/office/drawing/2014/main" id="{B4E5EDB3-1F64-4CBB-9AA8-F5B5B5F2F82E}"/>
              </a:ext>
            </a:extLst>
          </p:cNvPr>
          <p:cNvSpPr/>
          <p:nvPr/>
        </p:nvSpPr>
        <p:spPr>
          <a:xfrm>
            <a:off x="1829146" y="1243293"/>
            <a:ext cx="1603965" cy="369332"/>
          </a:xfrm>
          <a:prstGeom prst="rect">
            <a:avLst/>
          </a:prstGeom>
          <a:solidFill>
            <a:schemeClr val="accent2"/>
          </a:solidFill>
          <a:ln>
            <a:solidFill>
              <a:schemeClr val="accent1"/>
            </a:solidFill>
          </a:ln>
        </p:spPr>
        <p:txBody>
          <a:bodyPr wrap="none">
            <a:spAutoFit/>
          </a:bodyPr>
          <a:lstStyle/>
          <a:p>
            <a:pPr algn="ctr"/>
            <a:r>
              <a:rPr lang="en-US" dirty="0"/>
              <a:t>We will cover:</a:t>
            </a:r>
          </a:p>
        </p:txBody>
      </p:sp>
      <p:cxnSp>
        <p:nvCxnSpPr>
          <p:cNvPr id="4" name="Straight Arrow Connector 3">
            <a:extLst>
              <a:ext uri="{FF2B5EF4-FFF2-40B4-BE49-F238E27FC236}">
                <a16:creationId xmlns:a16="http://schemas.microsoft.com/office/drawing/2014/main" id="{12E3EC8D-4E30-4EFB-8AB4-F6FBBCC73278}"/>
              </a:ext>
            </a:extLst>
          </p:cNvPr>
          <p:cNvCxnSpPr>
            <a:stCxn id="2" idx="2"/>
            <a:endCxn id="8" idx="3"/>
          </p:cNvCxnSpPr>
          <p:nvPr/>
        </p:nvCxnSpPr>
        <p:spPr>
          <a:xfrm flipH="1">
            <a:off x="1849883" y="1612625"/>
            <a:ext cx="781246" cy="354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EA600FD-7E9E-433E-B35E-9E3EC0D522E8}"/>
              </a:ext>
            </a:extLst>
          </p:cNvPr>
          <p:cNvCxnSpPr>
            <a:stCxn id="2" idx="2"/>
          </p:cNvCxnSpPr>
          <p:nvPr/>
        </p:nvCxnSpPr>
        <p:spPr>
          <a:xfrm>
            <a:off x="2631129" y="1612625"/>
            <a:ext cx="1013263" cy="21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704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57DC-9CBF-4A89-B6BD-DCD4EA566830}"/>
              </a:ext>
            </a:extLst>
          </p:cNvPr>
          <p:cNvSpPr>
            <a:spLocks noGrp="1"/>
          </p:cNvSpPr>
          <p:nvPr>
            <p:ph type="title"/>
          </p:nvPr>
        </p:nvSpPr>
        <p:spPr/>
        <p:txBody>
          <a:bodyPr/>
          <a:lstStyle/>
          <a:p>
            <a:r>
              <a:rPr lang="en-US"/>
              <a:t>To do:</a:t>
            </a:r>
            <a:endParaRPr lang="en-US" dirty="0"/>
          </a:p>
        </p:txBody>
      </p:sp>
      <p:sp>
        <p:nvSpPr>
          <p:cNvPr id="3" name="Content Placeholder 2">
            <a:extLst>
              <a:ext uri="{FF2B5EF4-FFF2-40B4-BE49-F238E27FC236}">
                <a16:creationId xmlns:a16="http://schemas.microsoft.com/office/drawing/2014/main" id="{74881CE1-23A1-42DB-9433-FB4BEECFC244}"/>
              </a:ext>
            </a:extLst>
          </p:cNvPr>
          <p:cNvSpPr>
            <a:spLocks noGrp="1"/>
          </p:cNvSpPr>
          <p:nvPr>
            <p:ph idx="1"/>
          </p:nvPr>
        </p:nvSpPr>
        <p:spPr/>
        <p:txBody>
          <a:bodyPr/>
          <a:lstStyle/>
          <a:p>
            <a:r>
              <a:rPr lang="en-US" dirty="0"/>
              <a:t>Get acquainted with the Syllabus on Blackboard.</a:t>
            </a:r>
          </a:p>
          <a:p>
            <a:r>
              <a:rPr lang="en-US" dirty="0"/>
              <a:t>Find and download the book (or order it).</a:t>
            </a:r>
          </a:p>
          <a:p>
            <a:pPr lvl="1"/>
            <a:r>
              <a:rPr lang="en-US" sz="2500" u="sng" dirty="0">
                <a:hlinkClick r:id="rId2"/>
              </a:rPr>
              <a:t>https://www.statlearning.com/</a:t>
            </a:r>
            <a:r>
              <a:rPr lang="en-US" sz="2500" u="sng" dirty="0"/>
              <a:t> </a:t>
            </a:r>
            <a:endParaRPr lang="en-US" sz="2500" dirty="0"/>
          </a:p>
          <a:p>
            <a:r>
              <a:rPr lang="en-US" dirty="0"/>
              <a:t>Go onto the authors website and download the data files for future use.  </a:t>
            </a:r>
          </a:p>
          <a:p>
            <a:pPr lvl="1"/>
            <a:r>
              <a:rPr lang="en-US" u="sng" dirty="0">
                <a:hlinkClick r:id="rId3"/>
              </a:rPr>
              <a:t>https://www.statlearning.com/resources-first-edition</a:t>
            </a:r>
            <a:r>
              <a:rPr lang="en-US" dirty="0"/>
              <a:t> </a:t>
            </a:r>
          </a:p>
          <a:p>
            <a:r>
              <a:rPr lang="en-US" dirty="0"/>
              <a:t>Complete your first swirl exercise for participation credits: Vectors</a:t>
            </a:r>
          </a:p>
          <a:p>
            <a:endParaRPr lang="en-US" dirty="0"/>
          </a:p>
          <a:p>
            <a:pPr lvl="1"/>
            <a:endParaRPr lang="en-US" dirty="0"/>
          </a:p>
        </p:txBody>
      </p:sp>
    </p:spTree>
    <p:extLst>
      <p:ext uri="{BB962C8B-B14F-4D97-AF65-F5344CB8AC3E}">
        <p14:creationId xmlns:p14="http://schemas.microsoft.com/office/powerpoint/2010/main" val="3906997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1C424B6-26D3-401F-92E3-5FB65A869144}"/>
              </a:ext>
            </a:extLst>
          </p:cNvPr>
          <p:cNvSpPr>
            <a:spLocks noGrp="1"/>
          </p:cNvSpPr>
          <p:nvPr>
            <p:ph type="title"/>
          </p:nvPr>
        </p:nvSpPr>
        <p:spPr/>
        <p:txBody>
          <a:bodyPr/>
          <a:lstStyle/>
          <a:p>
            <a:r>
              <a:rPr lang="en-US" dirty="0"/>
              <a:t>Adding Our Swirl Class to R</a:t>
            </a:r>
          </a:p>
        </p:txBody>
      </p:sp>
      <p:sp>
        <p:nvSpPr>
          <p:cNvPr id="17" name="Content Placeholder 16">
            <a:extLst>
              <a:ext uri="{FF2B5EF4-FFF2-40B4-BE49-F238E27FC236}">
                <a16:creationId xmlns:a16="http://schemas.microsoft.com/office/drawing/2014/main" id="{936866A0-58E1-4712-A1AE-D807B492315C}"/>
              </a:ext>
            </a:extLst>
          </p:cNvPr>
          <p:cNvSpPr>
            <a:spLocks noGrp="1"/>
          </p:cNvSpPr>
          <p:nvPr>
            <p:ph sz="half" idx="1"/>
          </p:nvPr>
        </p:nvSpPr>
        <p:spPr/>
        <p:txBody>
          <a:bodyPr/>
          <a:lstStyle/>
          <a:p>
            <a:pPr marL="0" indent="0">
              <a:buNone/>
            </a:pPr>
            <a:r>
              <a:rPr lang="en-US" sz="1200" dirty="0"/>
              <a:t>#### Manual Installation From an R Script File </a:t>
            </a:r>
          </a:p>
          <a:p>
            <a:pPr marL="0" indent="0">
              <a:buNone/>
            </a:pPr>
            <a:r>
              <a:rPr lang="en-US" sz="1200" dirty="0"/>
              <a:t>#1. Download [this](</a:t>
            </a:r>
            <a:r>
              <a:rPr lang="en-US" sz="1200" dirty="0" err="1"/>
              <a:t>MachineLearning.swc</a:t>
            </a:r>
            <a:r>
              <a:rPr lang="en-US" sz="1200" dirty="0"/>
              <a:t>) file.</a:t>
            </a:r>
          </a:p>
          <a:p>
            <a:pPr marL="0" indent="0">
              <a:buNone/>
            </a:pPr>
            <a:r>
              <a:rPr lang="en-US" sz="1200" dirty="0"/>
              <a:t>#2. Use </a:t>
            </a:r>
            <a:r>
              <a:rPr lang="en-US" sz="1200" dirty="0" err="1"/>
              <a:t>install.packages</a:t>
            </a:r>
            <a:r>
              <a:rPr lang="en-US" sz="1200" dirty="0"/>
              <a:t>('swirl')</a:t>
            </a:r>
          </a:p>
          <a:p>
            <a:pPr marL="0" indent="0">
              <a:buNone/>
            </a:pPr>
            <a:r>
              <a:rPr lang="en-US" sz="1200" dirty="0" err="1"/>
              <a:t>install.packages</a:t>
            </a:r>
            <a:r>
              <a:rPr lang="en-US" sz="1200" dirty="0"/>
              <a:t>(‘swirl’)</a:t>
            </a:r>
          </a:p>
          <a:p>
            <a:pPr marL="0" indent="0">
              <a:buNone/>
            </a:pPr>
            <a:r>
              <a:rPr lang="en-US" sz="1200" dirty="0"/>
              <a:t>#3. Run `swirl::</a:t>
            </a:r>
            <a:r>
              <a:rPr lang="en-US" sz="1200" dirty="0" err="1"/>
              <a:t>install_course</a:t>
            </a:r>
            <a:r>
              <a:rPr lang="en-US" sz="1200" dirty="0"/>
              <a:t>()`.</a:t>
            </a:r>
          </a:p>
          <a:p>
            <a:pPr marL="0" indent="0">
              <a:buNone/>
            </a:pPr>
            <a:r>
              <a:rPr lang="en-US" sz="1200" dirty="0"/>
              <a:t>swirl::</a:t>
            </a:r>
            <a:r>
              <a:rPr lang="en-US" sz="1200" dirty="0" err="1"/>
              <a:t>install_course</a:t>
            </a:r>
            <a:r>
              <a:rPr lang="en-US" sz="1200" dirty="0"/>
              <a:t>()</a:t>
            </a:r>
          </a:p>
          <a:p>
            <a:pPr marL="0" indent="0">
              <a:buNone/>
            </a:pPr>
            <a:r>
              <a:rPr lang="en-US" sz="1200" dirty="0"/>
              <a:t>#4. Select the file you just downloaded.</a:t>
            </a:r>
          </a:p>
          <a:p>
            <a:pPr marL="0" indent="0">
              <a:buNone/>
            </a:pPr>
            <a:r>
              <a:rPr lang="en-US" sz="1200" dirty="0"/>
              <a:t>#5. In console, library(swirl) and execute the code</a:t>
            </a:r>
          </a:p>
          <a:p>
            <a:pPr marL="0" indent="0">
              <a:buNone/>
            </a:pPr>
            <a:r>
              <a:rPr lang="en-US" sz="1200" dirty="0"/>
              <a:t>library(swirl)</a:t>
            </a:r>
          </a:p>
          <a:p>
            <a:pPr marL="0" indent="0">
              <a:buNone/>
            </a:pPr>
            <a:r>
              <a:rPr lang="en-US" sz="1200" dirty="0"/>
              <a:t>#6. Type swirl() and then follow instructions to activate the swirl course you just downloaded</a:t>
            </a:r>
          </a:p>
          <a:p>
            <a:pPr marL="0" indent="0">
              <a:buNone/>
            </a:pPr>
            <a:r>
              <a:rPr lang="en-US" sz="1200" dirty="0"/>
              <a:t>swirl()</a:t>
            </a:r>
          </a:p>
          <a:p>
            <a:pPr marL="0" indent="0">
              <a:buNone/>
            </a:pPr>
            <a:r>
              <a:rPr lang="en-US" sz="1200" dirty="0"/>
              <a:t>## **Note: If you have other classes, when it asks if you would like to continue with one of these lessons, you may need to say No. Let me start something new. </a:t>
            </a:r>
          </a:p>
          <a:p>
            <a:pPr marL="0" indent="0">
              <a:buNone/>
            </a:pPr>
            <a:r>
              <a:rPr lang="en-US" sz="1200" dirty="0"/>
              <a:t>#7. Select the appropriate class and lesson and follow instructions from there.  </a:t>
            </a:r>
          </a:p>
          <a:p>
            <a:endParaRPr lang="en-US" sz="1200" dirty="0"/>
          </a:p>
          <a:p>
            <a:endParaRPr lang="en-US" sz="1200" dirty="0"/>
          </a:p>
          <a:p>
            <a:endParaRPr lang="en-US" sz="1200" dirty="0"/>
          </a:p>
        </p:txBody>
      </p:sp>
      <p:pic>
        <p:nvPicPr>
          <p:cNvPr id="18" name="Content Placeholder 9">
            <a:extLst>
              <a:ext uri="{FF2B5EF4-FFF2-40B4-BE49-F238E27FC236}">
                <a16:creationId xmlns:a16="http://schemas.microsoft.com/office/drawing/2014/main" id="{27483768-AFDD-4C44-A10E-353F8A5BC730}"/>
              </a:ext>
            </a:extLst>
          </p:cNvPr>
          <p:cNvPicPr>
            <a:picLocks noGrp="1" noChangeAspect="1"/>
          </p:cNvPicPr>
          <p:nvPr>
            <p:ph sz="half" idx="2"/>
          </p:nvPr>
        </p:nvPicPr>
        <p:blipFill>
          <a:blip r:embed="rId2"/>
          <a:stretch>
            <a:fillRect/>
          </a:stretch>
        </p:blipFill>
        <p:spPr>
          <a:xfrm>
            <a:off x="6502400" y="1725358"/>
            <a:ext cx="5080000" cy="4123246"/>
          </a:xfrm>
          <a:prstGeom prst="rect">
            <a:avLst/>
          </a:prstGeom>
        </p:spPr>
      </p:pic>
    </p:spTree>
    <p:extLst>
      <p:ext uri="{BB962C8B-B14F-4D97-AF65-F5344CB8AC3E}">
        <p14:creationId xmlns:p14="http://schemas.microsoft.com/office/powerpoint/2010/main" val="4106004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115C-C0B2-4417-812E-E3F4CFBA1C3B}"/>
              </a:ext>
            </a:extLst>
          </p:cNvPr>
          <p:cNvSpPr>
            <a:spLocks noGrp="1"/>
          </p:cNvSpPr>
          <p:nvPr>
            <p:ph type="title"/>
          </p:nvPr>
        </p:nvSpPr>
        <p:spPr/>
        <p:txBody>
          <a:bodyPr/>
          <a:lstStyle/>
          <a:p>
            <a:r>
              <a:rPr lang="en-US"/>
              <a:t>Adding Our </a:t>
            </a:r>
            <a:r>
              <a:rPr lang="en-US" dirty="0"/>
              <a:t>Swirl Class to R</a:t>
            </a:r>
          </a:p>
        </p:txBody>
      </p:sp>
      <p:sp>
        <p:nvSpPr>
          <p:cNvPr id="4" name="Content Placeholder 3">
            <a:extLst>
              <a:ext uri="{FF2B5EF4-FFF2-40B4-BE49-F238E27FC236}">
                <a16:creationId xmlns:a16="http://schemas.microsoft.com/office/drawing/2014/main" id="{33879C14-4DAC-464F-BB4F-1DC3EAC525C0}"/>
              </a:ext>
            </a:extLst>
          </p:cNvPr>
          <p:cNvSpPr>
            <a:spLocks noGrp="1"/>
          </p:cNvSpPr>
          <p:nvPr>
            <p:ph sz="half" idx="2"/>
          </p:nvPr>
        </p:nvSpPr>
        <p:spPr>
          <a:xfrm>
            <a:off x="6502400" y="1447800"/>
            <a:ext cx="5080000" cy="4678363"/>
          </a:xfrm>
        </p:spPr>
        <p:txBody>
          <a:bodyPr/>
          <a:lstStyle/>
          <a:p>
            <a:r>
              <a:rPr lang="en-US" dirty="0"/>
              <a:t>After you go through the housekeeping items, you should select the Machine Learning class.</a:t>
            </a:r>
          </a:p>
          <a:p>
            <a:r>
              <a:rPr lang="en-US" dirty="0"/>
              <a:t>Our first participation exercise is </a:t>
            </a:r>
            <a:r>
              <a:rPr lang="en-US"/>
              <a:t>Option 1: </a:t>
            </a:r>
            <a:r>
              <a:rPr lang="en-US" dirty="0"/>
              <a:t>Vectors. This exercise has a lot of intro information about R. </a:t>
            </a:r>
          </a:p>
        </p:txBody>
      </p:sp>
      <p:pic>
        <p:nvPicPr>
          <p:cNvPr id="7" name="Content Placeholder 6">
            <a:extLst>
              <a:ext uri="{FF2B5EF4-FFF2-40B4-BE49-F238E27FC236}">
                <a16:creationId xmlns:a16="http://schemas.microsoft.com/office/drawing/2014/main" id="{6A28F98D-CDC3-4D83-9547-5FA38BE65B4F}"/>
              </a:ext>
            </a:extLst>
          </p:cNvPr>
          <p:cNvPicPr>
            <a:picLocks noGrp="1" noChangeAspect="1"/>
          </p:cNvPicPr>
          <p:nvPr>
            <p:ph sz="half" idx="1"/>
          </p:nvPr>
        </p:nvPicPr>
        <p:blipFill>
          <a:blip r:embed="rId2"/>
          <a:stretch>
            <a:fillRect/>
          </a:stretch>
        </p:blipFill>
        <p:spPr>
          <a:xfrm>
            <a:off x="1219200" y="2184943"/>
            <a:ext cx="5080000" cy="3204076"/>
          </a:xfrm>
          <a:prstGeom prst="rect">
            <a:avLst/>
          </a:prstGeom>
        </p:spPr>
      </p:pic>
      <p:cxnSp>
        <p:nvCxnSpPr>
          <p:cNvPr id="6" name="Straight Arrow Connector 5">
            <a:extLst>
              <a:ext uri="{FF2B5EF4-FFF2-40B4-BE49-F238E27FC236}">
                <a16:creationId xmlns:a16="http://schemas.microsoft.com/office/drawing/2014/main" id="{B57CE2E1-9930-42BF-BA92-E2656F0AB852}"/>
              </a:ext>
            </a:extLst>
          </p:cNvPr>
          <p:cNvCxnSpPr>
            <a:cxnSpLocks/>
          </p:cNvCxnSpPr>
          <p:nvPr/>
        </p:nvCxnSpPr>
        <p:spPr>
          <a:xfrm flipH="1">
            <a:off x="2365131" y="2458854"/>
            <a:ext cx="4417648" cy="12339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0A10B3AB-C466-48C8-957E-EFFC41AC02CD}"/>
              </a:ext>
            </a:extLst>
          </p:cNvPr>
          <p:cNvCxnSpPr>
            <a:cxnSpLocks/>
          </p:cNvCxnSpPr>
          <p:nvPr/>
        </p:nvCxnSpPr>
        <p:spPr>
          <a:xfrm flipH="1">
            <a:off x="1951892" y="4152900"/>
            <a:ext cx="4690209" cy="3135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300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7478-224C-4938-BC37-C5377A94632D}"/>
              </a:ext>
            </a:extLst>
          </p:cNvPr>
          <p:cNvSpPr>
            <a:spLocks noGrp="1"/>
          </p:cNvSpPr>
          <p:nvPr>
            <p:ph type="title"/>
          </p:nvPr>
        </p:nvSpPr>
        <p:spPr/>
        <p:txBody>
          <a:bodyPr/>
          <a:lstStyle/>
          <a:p>
            <a:r>
              <a:rPr lang="en-US" dirty="0"/>
              <a:t>Course Description</a:t>
            </a:r>
          </a:p>
        </p:txBody>
      </p:sp>
      <p:sp>
        <p:nvSpPr>
          <p:cNvPr id="3" name="Content Placeholder 2">
            <a:extLst>
              <a:ext uri="{FF2B5EF4-FFF2-40B4-BE49-F238E27FC236}">
                <a16:creationId xmlns:a16="http://schemas.microsoft.com/office/drawing/2014/main" id="{71E31149-67E8-4DEB-9BA1-A124987C87BC}"/>
              </a:ext>
            </a:extLst>
          </p:cNvPr>
          <p:cNvSpPr>
            <a:spLocks noGrp="1"/>
          </p:cNvSpPr>
          <p:nvPr>
            <p:ph idx="1"/>
          </p:nvPr>
        </p:nvSpPr>
        <p:spPr/>
        <p:txBody>
          <a:bodyPr/>
          <a:lstStyle/>
          <a:p>
            <a:r>
              <a:rPr lang="en-US" sz="2400" dirty="0"/>
              <a:t>CRN:11917 -- Machine Learning 1 -- This is the first of two courses designed to equip students with the kinds of analytical skills used in the era of Big Data to reveal the hidden patterns in, and relationships among, data elements being created by internal transaction systems, social media and the Internet of Things. A family of analytical methods, collectively referred to as "Machine Learning" methods, has grown out of the Artificial Intelligence community and has become commonplace in many of the world’s leading analytics competitors. This first course focuses on the basics of machine learning, regression techniques, classification techniques and how to avoid over-fitting predictive models. The R language is used extensively in this course.</a:t>
            </a:r>
          </a:p>
        </p:txBody>
      </p:sp>
    </p:spTree>
    <p:extLst>
      <p:ext uri="{BB962C8B-B14F-4D97-AF65-F5344CB8AC3E}">
        <p14:creationId xmlns:p14="http://schemas.microsoft.com/office/powerpoint/2010/main" val="292988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331E-FCFF-45EC-BDE4-15CE3266ABF6}"/>
              </a:ext>
            </a:extLst>
          </p:cNvPr>
          <p:cNvSpPr>
            <a:spLocks noGrp="1"/>
          </p:cNvSpPr>
          <p:nvPr>
            <p:ph type="title"/>
          </p:nvPr>
        </p:nvSpPr>
        <p:spPr/>
        <p:txBody>
          <a:bodyPr/>
          <a:lstStyle/>
          <a:p>
            <a:r>
              <a:rPr lang="en-US" dirty="0"/>
              <a:t>Course Goals</a:t>
            </a:r>
          </a:p>
        </p:txBody>
      </p:sp>
      <p:sp>
        <p:nvSpPr>
          <p:cNvPr id="3" name="Content Placeholder 2">
            <a:extLst>
              <a:ext uri="{FF2B5EF4-FFF2-40B4-BE49-F238E27FC236}">
                <a16:creationId xmlns:a16="http://schemas.microsoft.com/office/drawing/2014/main" id="{CBF943FF-E820-4139-B609-379A4C987A58}"/>
              </a:ext>
            </a:extLst>
          </p:cNvPr>
          <p:cNvSpPr>
            <a:spLocks noGrp="1"/>
          </p:cNvSpPr>
          <p:nvPr>
            <p:ph idx="1"/>
          </p:nvPr>
        </p:nvSpPr>
        <p:spPr/>
        <p:txBody>
          <a:bodyPr/>
          <a:lstStyle/>
          <a:p>
            <a:r>
              <a:rPr lang="en-US" dirty="0"/>
              <a:t>Broadly: To approach business problems analytically</a:t>
            </a:r>
          </a:p>
          <a:p>
            <a:pPr lvl="1"/>
            <a:r>
              <a:rPr lang="en-US" dirty="0"/>
              <a:t>Think carefully and systematically about whether and how data can improve business performance</a:t>
            </a:r>
          </a:p>
          <a:p>
            <a:r>
              <a:rPr lang="en-US" dirty="0"/>
              <a:t>Specifically: To develop competency in machine learning methods through hands-on experience (using R)</a:t>
            </a:r>
          </a:p>
          <a:p>
            <a:pPr lvl="1"/>
            <a:r>
              <a:rPr lang="en-US" dirty="0"/>
              <a:t>Know the basics of the most common machine learning concepts, processes, and model-building techniques. In doing so, we will seek to understand the underlying algorithms for each technique </a:t>
            </a:r>
          </a:p>
          <a:p>
            <a:endParaRPr lang="en-US" dirty="0"/>
          </a:p>
        </p:txBody>
      </p:sp>
    </p:spTree>
    <p:extLst>
      <p:ext uri="{BB962C8B-B14F-4D97-AF65-F5344CB8AC3E}">
        <p14:creationId xmlns:p14="http://schemas.microsoft.com/office/powerpoint/2010/main" val="345979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D41B-C58D-4B48-8FFF-C23804954B7E}"/>
              </a:ext>
            </a:extLst>
          </p:cNvPr>
          <p:cNvSpPr>
            <a:spLocks noGrp="1"/>
          </p:cNvSpPr>
          <p:nvPr>
            <p:ph type="title"/>
          </p:nvPr>
        </p:nvSpPr>
        <p:spPr/>
        <p:txBody>
          <a:bodyPr/>
          <a:lstStyle/>
          <a:p>
            <a:r>
              <a:rPr lang="en-US" dirty="0"/>
              <a:t>This Course</a:t>
            </a:r>
          </a:p>
        </p:txBody>
      </p:sp>
      <p:sp>
        <p:nvSpPr>
          <p:cNvPr id="3" name="Content Placeholder 2">
            <a:extLst>
              <a:ext uri="{FF2B5EF4-FFF2-40B4-BE49-F238E27FC236}">
                <a16:creationId xmlns:a16="http://schemas.microsoft.com/office/drawing/2014/main" id="{E5C67049-1045-474B-83A6-D07BF7F2556B}"/>
              </a:ext>
            </a:extLst>
          </p:cNvPr>
          <p:cNvSpPr>
            <a:spLocks noGrp="1"/>
          </p:cNvSpPr>
          <p:nvPr>
            <p:ph idx="1"/>
          </p:nvPr>
        </p:nvSpPr>
        <p:spPr/>
        <p:txBody>
          <a:bodyPr/>
          <a:lstStyle/>
          <a:p>
            <a:r>
              <a:rPr lang="en-US" dirty="0"/>
              <a:t>This course lives at the intersection of computer science and applied math. </a:t>
            </a:r>
          </a:p>
          <a:p>
            <a:r>
              <a:rPr lang="en-US" dirty="0"/>
              <a:t>Machine Learning is particularly well-suited to the world of Big Data, where Volume and Variety are extreme.</a:t>
            </a:r>
          </a:p>
          <a:p>
            <a:pPr lvl="1"/>
            <a:r>
              <a:rPr lang="en-US" dirty="0"/>
              <a:t>The number of potential predictor variables is often very large.</a:t>
            </a:r>
          </a:p>
          <a:p>
            <a:pPr lvl="1"/>
            <a:r>
              <a:rPr lang="en-US" sz="2500" dirty="0"/>
              <a:t>Patterns and relationships are often difficult to perceive due to high levels of variability in small-sample observational data –with Big Data, we approach n= All, providing the statistical power necessary to reveal these subtle effects.</a:t>
            </a:r>
          </a:p>
          <a:p>
            <a:pPr lvl="1"/>
            <a:r>
              <a:rPr lang="en-US" sz="2500" dirty="0"/>
              <a:t>Important patterns and associations in data are often unintuitive. </a:t>
            </a:r>
          </a:p>
          <a:p>
            <a:pPr lvl="1"/>
            <a:endParaRPr lang="en-US" dirty="0"/>
          </a:p>
          <a:p>
            <a:endParaRPr lang="en-US" dirty="0"/>
          </a:p>
        </p:txBody>
      </p:sp>
    </p:spTree>
    <p:extLst>
      <p:ext uri="{BB962C8B-B14F-4D97-AF65-F5344CB8AC3E}">
        <p14:creationId xmlns:p14="http://schemas.microsoft.com/office/powerpoint/2010/main" val="340274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Book and Software Used</a:t>
            </a:r>
          </a:p>
        </p:txBody>
      </p:sp>
      <p:sp>
        <p:nvSpPr>
          <p:cNvPr id="3" name="Text Placeholder 2"/>
          <p:cNvSpPr>
            <a:spLocks noGrp="1"/>
          </p:cNvSpPr>
          <p:nvPr>
            <p:ph sz="half" idx="1"/>
          </p:nvPr>
        </p:nvSpPr>
        <p:spPr/>
        <p:txBody>
          <a:bodyPr>
            <a:normAutofit/>
          </a:bodyPr>
          <a:lstStyle/>
          <a:p>
            <a:r>
              <a:rPr lang="en-US" dirty="0"/>
              <a:t>Book: Link to text: </a:t>
            </a:r>
            <a:r>
              <a:rPr lang="en-US" u="sng" dirty="0">
                <a:hlinkClick r:id="rId3"/>
              </a:rPr>
              <a:t>https://www.statlearning.com/</a:t>
            </a:r>
            <a:r>
              <a:rPr lang="en-US" u="sng" dirty="0"/>
              <a:t> </a:t>
            </a:r>
            <a:r>
              <a:rPr lang="en-US" dirty="0"/>
              <a:t>Software</a:t>
            </a:r>
          </a:p>
          <a:p>
            <a:pPr lvl="1"/>
            <a:r>
              <a:rPr lang="en-US" dirty="0"/>
              <a:t>R &gt;4.0</a:t>
            </a:r>
          </a:p>
          <a:p>
            <a:r>
              <a:rPr lang="en-US" dirty="0"/>
              <a:t>Link to datasets: </a:t>
            </a:r>
            <a:r>
              <a:rPr lang="en-US" dirty="0">
                <a:hlinkClick r:id="rId4"/>
              </a:rPr>
              <a:t>https://www.statlearning.com/resources-first-edition</a:t>
            </a:r>
            <a:r>
              <a:rPr lang="en-US" dirty="0"/>
              <a:t> </a:t>
            </a:r>
          </a:p>
          <a:p>
            <a:r>
              <a:rPr lang="en-US" dirty="0"/>
              <a:t>The instructor will always use a Windows computer</a:t>
            </a:r>
          </a:p>
        </p:txBody>
      </p:sp>
      <p:pic>
        <p:nvPicPr>
          <p:cNvPr id="9" name="Content Placeholder 8">
            <a:hlinkClick r:id="rId5"/>
            <a:extLst>
              <a:ext uri="{FF2B5EF4-FFF2-40B4-BE49-F238E27FC236}">
                <a16:creationId xmlns:a16="http://schemas.microsoft.com/office/drawing/2014/main" id="{8311A82D-A086-4E8C-8E93-9A1F7E85DE46}"/>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7585075" y="1596231"/>
            <a:ext cx="2914650" cy="4381500"/>
          </a:xfrm>
          <a:prstGeom prst="rect">
            <a:avLst/>
          </a:prstGeom>
        </p:spPr>
      </p:pic>
    </p:spTree>
    <p:extLst>
      <p:ext uri="{BB962C8B-B14F-4D97-AF65-F5344CB8AC3E}">
        <p14:creationId xmlns:p14="http://schemas.microsoft.com/office/powerpoint/2010/main" val="279823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99ED75-D874-4435-B21D-FC5C785A1EE1}"/>
              </a:ext>
            </a:extLst>
          </p:cNvPr>
          <p:cNvSpPr>
            <a:spLocks noGrp="1"/>
          </p:cNvSpPr>
          <p:nvPr>
            <p:ph type="title"/>
          </p:nvPr>
        </p:nvSpPr>
        <p:spPr/>
        <p:txBody>
          <a:bodyPr/>
          <a:lstStyle/>
          <a:p>
            <a:r>
              <a:rPr lang="en-US" dirty="0"/>
              <a:t>Why R?</a:t>
            </a:r>
          </a:p>
        </p:txBody>
      </p:sp>
      <p:sp>
        <p:nvSpPr>
          <p:cNvPr id="6" name="Content Placeholder 5">
            <a:extLst>
              <a:ext uri="{FF2B5EF4-FFF2-40B4-BE49-F238E27FC236}">
                <a16:creationId xmlns:a16="http://schemas.microsoft.com/office/drawing/2014/main" id="{5FC4F1CC-7D87-4AC2-8BDD-8E92479E0258}"/>
              </a:ext>
            </a:extLst>
          </p:cNvPr>
          <p:cNvSpPr>
            <a:spLocks noGrp="1"/>
          </p:cNvSpPr>
          <p:nvPr>
            <p:ph idx="1"/>
          </p:nvPr>
        </p:nvSpPr>
        <p:spPr/>
        <p:txBody>
          <a:bodyPr/>
          <a:lstStyle/>
          <a:p>
            <a:r>
              <a:rPr lang="en-US" dirty="0"/>
              <a:t>R is a very sophisticated statistical software package</a:t>
            </a:r>
          </a:p>
          <a:p>
            <a:r>
              <a:rPr lang="en-US" dirty="0"/>
              <a:t>Easily installed, state-of-the-art, and it is free and open source</a:t>
            </a:r>
          </a:p>
          <a:p>
            <a:r>
              <a:rPr lang="en-US" dirty="0"/>
              <a:t>Enter R statements one-at-a-time through the command line, or write scripts using the R language</a:t>
            </a:r>
          </a:p>
          <a:p>
            <a:r>
              <a:rPr lang="en-US" dirty="0"/>
              <a:t>Steeper learning curve, but once over the hurdle, becomes relatively easy</a:t>
            </a:r>
          </a:p>
        </p:txBody>
      </p:sp>
    </p:spTree>
    <p:extLst>
      <p:ext uri="{BB962C8B-B14F-4D97-AF65-F5344CB8AC3E}">
        <p14:creationId xmlns:p14="http://schemas.microsoft.com/office/powerpoint/2010/main" val="150442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345D62-9F3F-41F2-86B4-B8EA81D59B5B}"/>
              </a:ext>
            </a:extLst>
          </p:cNvPr>
          <p:cNvSpPr>
            <a:spLocks noGrp="1"/>
          </p:cNvSpPr>
          <p:nvPr>
            <p:ph type="title"/>
          </p:nvPr>
        </p:nvSpPr>
        <p:spPr/>
        <p:txBody>
          <a:bodyPr/>
          <a:lstStyle/>
          <a:p>
            <a:r>
              <a:rPr lang="en-US"/>
              <a:t>Overview of Class Schedule</a:t>
            </a:r>
            <a:endParaRPr lang="en-US" dirty="0"/>
          </a:p>
        </p:txBody>
      </p:sp>
      <p:sp>
        <p:nvSpPr>
          <p:cNvPr id="3" name="Content Placeholder 2">
            <a:extLst>
              <a:ext uri="{FF2B5EF4-FFF2-40B4-BE49-F238E27FC236}">
                <a16:creationId xmlns:a16="http://schemas.microsoft.com/office/drawing/2014/main" id="{AA981A11-3AE3-4FAC-8348-7A9D7CE82A72}"/>
              </a:ext>
            </a:extLst>
          </p:cNvPr>
          <p:cNvSpPr>
            <a:spLocks noGrp="1"/>
          </p:cNvSpPr>
          <p:nvPr>
            <p:ph sz="half" idx="1"/>
          </p:nvPr>
        </p:nvSpPr>
        <p:spPr>
          <a:xfrm>
            <a:off x="1219200" y="2383468"/>
            <a:ext cx="5080000" cy="3742695"/>
          </a:xfrm>
        </p:spPr>
        <p:txBody>
          <a:bodyPr/>
          <a:lstStyle/>
          <a:p>
            <a:r>
              <a:rPr lang="en-US" dirty="0"/>
              <a:t>Getting Started</a:t>
            </a:r>
          </a:p>
          <a:p>
            <a:r>
              <a:rPr lang="en-US" dirty="0"/>
              <a:t>Creating and Manipulating Data in R</a:t>
            </a:r>
          </a:p>
          <a:p>
            <a:r>
              <a:rPr lang="en-US" dirty="0"/>
              <a:t>Basic Data Management in R</a:t>
            </a:r>
          </a:p>
          <a:p>
            <a:r>
              <a:rPr lang="en-US" dirty="0"/>
              <a:t>Advanced Data Management in R</a:t>
            </a:r>
          </a:p>
          <a:p>
            <a:pPr marL="531495" lvl="1" indent="0">
              <a:buNone/>
            </a:pPr>
            <a:endParaRPr lang="en-US" dirty="0"/>
          </a:p>
          <a:p>
            <a:endParaRPr lang="en-US" dirty="0"/>
          </a:p>
        </p:txBody>
      </p:sp>
      <p:sp>
        <p:nvSpPr>
          <p:cNvPr id="5" name="Content Placeholder 4">
            <a:extLst>
              <a:ext uri="{FF2B5EF4-FFF2-40B4-BE49-F238E27FC236}">
                <a16:creationId xmlns:a16="http://schemas.microsoft.com/office/drawing/2014/main" id="{4B83A928-BA80-4361-94F4-28D475E64D24}"/>
              </a:ext>
            </a:extLst>
          </p:cNvPr>
          <p:cNvSpPr>
            <a:spLocks noGrp="1"/>
          </p:cNvSpPr>
          <p:nvPr>
            <p:ph sz="half" idx="2"/>
          </p:nvPr>
        </p:nvSpPr>
        <p:spPr>
          <a:xfrm>
            <a:off x="6502400" y="2383468"/>
            <a:ext cx="5080000" cy="3742695"/>
          </a:xfrm>
        </p:spPr>
        <p:txBody>
          <a:bodyPr/>
          <a:lstStyle/>
          <a:p>
            <a:r>
              <a:rPr lang="en-US"/>
              <a:t>Data Visualization</a:t>
            </a:r>
          </a:p>
          <a:p>
            <a:r>
              <a:rPr lang="en-US" sz="2700"/>
              <a:t>Linear Regression</a:t>
            </a:r>
          </a:p>
          <a:p>
            <a:r>
              <a:rPr lang="en-US" sz="2700"/>
              <a:t>Logistic Regression</a:t>
            </a:r>
          </a:p>
          <a:p>
            <a:r>
              <a:rPr lang="en-US" sz="2700"/>
              <a:t>Discriminant Analysis</a:t>
            </a:r>
            <a:endParaRPr lang="en-US" sz="2700" dirty="0"/>
          </a:p>
        </p:txBody>
      </p:sp>
      <p:sp>
        <p:nvSpPr>
          <p:cNvPr id="2" name="Content Placeholder 1">
            <a:extLst>
              <a:ext uri="{FF2B5EF4-FFF2-40B4-BE49-F238E27FC236}">
                <a16:creationId xmlns:a16="http://schemas.microsoft.com/office/drawing/2014/main" id="{7EDAAA0D-FEC1-4F82-A499-FA38FB481B95}"/>
              </a:ext>
            </a:extLst>
          </p:cNvPr>
          <p:cNvSpPr>
            <a:spLocks noGrp="1"/>
          </p:cNvSpPr>
          <p:nvPr>
            <p:ph sz="half" idx="4294967295"/>
          </p:nvPr>
        </p:nvSpPr>
        <p:spPr>
          <a:xfrm>
            <a:off x="1219200" y="1447800"/>
            <a:ext cx="5080000" cy="604837"/>
          </a:xfrm>
        </p:spPr>
        <p:txBody>
          <a:bodyPr/>
          <a:lstStyle/>
          <a:p>
            <a:pPr marL="0" indent="0">
              <a:buNone/>
            </a:pPr>
            <a:r>
              <a:rPr lang="en-US" sz="1800" dirty="0"/>
              <a:t>Part 1: Learning R</a:t>
            </a:r>
          </a:p>
        </p:txBody>
      </p:sp>
      <p:sp>
        <p:nvSpPr>
          <p:cNvPr id="7" name="Content Placeholder 6">
            <a:extLst>
              <a:ext uri="{FF2B5EF4-FFF2-40B4-BE49-F238E27FC236}">
                <a16:creationId xmlns:a16="http://schemas.microsoft.com/office/drawing/2014/main" id="{FAA677A5-B095-4F87-A7CB-9DD684F177ED}"/>
              </a:ext>
            </a:extLst>
          </p:cNvPr>
          <p:cNvSpPr>
            <a:spLocks noGrp="1"/>
          </p:cNvSpPr>
          <p:nvPr>
            <p:ph sz="half" idx="4294967295"/>
          </p:nvPr>
        </p:nvSpPr>
        <p:spPr>
          <a:xfrm>
            <a:off x="6502400" y="1447800"/>
            <a:ext cx="5080000" cy="604837"/>
          </a:xfrm>
        </p:spPr>
        <p:txBody>
          <a:bodyPr/>
          <a:lstStyle/>
          <a:p>
            <a:pPr marL="0" indent="0">
              <a:buNone/>
            </a:pPr>
            <a:r>
              <a:rPr lang="en-US" sz="1800" dirty="0"/>
              <a:t>Part 2: Descriptive and Predictive Learning</a:t>
            </a:r>
          </a:p>
          <a:p>
            <a:pPr marL="0" indent="0">
              <a:buNone/>
            </a:pPr>
            <a:endParaRPr lang="en-US" dirty="0"/>
          </a:p>
        </p:txBody>
      </p:sp>
    </p:spTree>
    <p:extLst>
      <p:ext uri="{BB962C8B-B14F-4D97-AF65-F5344CB8AC3E}">
        <p14:creationId xmlns:p14="http://schemas.microsoft.com/office/powerpoint/2010/main" val="1689153605"/>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1786</TotalTime>
  <Words>3262</Words>
  <Application>Microsoft Office PowerPoint</Application>
  <PresentationFormat>Widescreen</PresentationFormat>
  <Paragraphs>261</Paragraphs>
  <Slides>33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Century Schoolbook</vt:lpstr>
      <vt:lpstr>Courier New</vt:lpstr>
      <vt:lpstr>Noto Sans Symbols</vt:lpstr>
      <vt:lpstr>Tempus Sans ITC</vt:lpstr>
      <vt:lpstr>Times New Roman</vt:lpstr>
      <vt:lpstr>Wingdings</vt:lpstr>
      <vt:lpstr>MasterLayout</vt:lpstr>
      <vt:lpstr>BUAD5072</vt:lpstr>
      <vt:lpstr>Agenda</vt:lpstr>
      <vt:lpstr>Contact Info</vt:lpstr>
      <vt:lpstr>Course Description</vt:lpstr>
      <vt:lpstr>Course Goals</vt:lpstr>
      <vt:lpstr>This Course</vt:lpstr>
      <vt:lpstr>Our Book and Software Used</vt:lpstr>
      <vt:lpstr>Why R?</vt:lpstr>
      <vt:lpstr>Overview of Class Schedule</vt:lpstr>
      <vt:lpstr>Covid-19 Acknowledgement</vt:lpstr>
      <vt:lpstr>Attendance and Punctuality</vt:lpstr>
      <vt:lpstr>Information on Accommodations and Codes</vt:lpstr>
      <vt:lpstr>Information on Recording and Copyright</vt:lpstr>
      <vt:lpstr>Diversity and Inclusion</vt:lpstr>
      <vt:lpstr>Face Mask Policy</vt:lpstr>
      <vt:lpstr>Recommended Equipment</vt:lpstr>
      <vt:lpstr>Dress Code Policy</vt:lpstr>
      <vt:lpstr>Deliverables and Grading: Case Study Policy</vt:lpstr>
      <vt:lpstr>Deliverables and Grading:  Attendance, Punctuality, and Participation Policy</vt:lpstr>
      <vt:lpstr>Deliverables and Grading: Examinations Policy</vt:lpstr>
      <vt:lpstr>Grading Policies and Procedures</vt:lpstr>
      <vt:lpstr>Timeline of Events</vt:lpstr>
      <vt:lpstr>My Expectations About What You Already Know</vt:lpstr>
      <vt:lpstr>Terms: Data Science vs. Business Analytics</vt:lpstr>
      <vt:lpstr>Business Analytics is Much More than Information Technology</vt:lpstr>
      <vt:lpstr>Business Analytics is the use of:</vt:lpstr>
      <vt:lpstr>What is Machine Learning?</vt:lpstr>
      <vt:lpstr>What is Big Data in Machine Learning?</vt:lpstr>
      <vt:lpstr>Descriptive, Predictive, and Prescriptive Analytics</vt:lpstr>
      <vt:lpstr>Descriptive, Predictive, and Prescriptive Analytics</vt:lpstr>
      <vt:lpstr>To do:</vt:lpstr>
      <vt:lpstr>Adding Our Swirl Class to R</vt:lpstr>
      <vt:lpstr>Adding Our Swirl Class to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Galluch</dc:creator>
  <cp:lastModifiedBy>Pamela Galluch</cp:lastModifiedBy>
  <cp:revision>138</cp:revision>
  <cp:lastPrinted>2020-01-15T14:09:19Z</cp:lastPrinted>
  <dcterms:created xsi:type="dcterms:W3CDTF">2020-01-14T15:16:46Z</dcterms:created>
  <dcterms:modified xsi:type="dcterms:W3CDTF">2021-09-21T00:01:56Z</dcterms:modified>
</cp:coreProperties>
</file>