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56" r:id="rId2"/>
    <p:sldId id="329" r:id="rId3"/>
    <p:sldId id="331" r:id="rId4"/>
    <p:sldId id="291" r:id="rId5"/>
    <p:sldId id="258" r:id="rId6"/>
    <p:sldId id="269" r:id="rId7"/>
    <p:sldId id="272" r:id="rId8"/>
    <p:sldId id="273" r:id="rId9"/>
    <p:sldId id="271" r:id="rId10"/>
    <p:sldId id="332" r:id="rId11"/>
    <p:sldId id="333" r:id="rId12"/>
    <p:sldId id="330" r:id="rId13"/>
    <p:sldId id="300" r:id="rId14"/>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39F"/>
    <a:srgbClr val="92734A"/>
    <a:srgbClr val="115740"/>
    <a:srgbClr val="EEEBDE"/>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4" autoAdjust="0"/>
    <p:restoredTop sz="86364" autoAdjust="0"/>
  </p:normalViewPr>
  <p:slideViewPr>
    <p:cSldViewPr snapToGrid="0">
      <p:cViewPr>
        <p:scale>
          <a:sx n="50" d="100"/>
          <a:sy n="50" d="100"/>
        </p:scale>
        <p:origin x="-374" y="6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0259F-9796-4A7D-9035-F43D3318E2E5}" type="doc">
      <dgm:prSet loTypeId="urn:microsoft.com/office/officeart/2005/8/layout/arrow2" loCatId="process" qsTypeId="urn:microsoft.com/office/officeart/2005/8/quickstyle/simple1" qsCatId="simple" csTypeId="urn:microsoft.com/office/officeart/2005/8/colors/accent1_2" csCatId="accent1" phldr="1"/>
      <dgm:spPr/>
    </dgm:pt>
    <dgm:pt modelId="{860AF06C-C893-4FBD-8F52-72AB7E53D093}">
      <dgm:prSet phldrT="[Text]" custT="1"/>
      <dgm:spPr>
        <a:solidFill>
          <a:srgbClr val="EEEBDE"/>
        </a:solidFill>
        <a:ln>
          <a:solidFill>
            <a:srgbClr val="007FA3"/>
          </a:solidFill>
        </a:ln>
      </dgm:spPr>
      <dgm:t>
        <a:bodyPr/>
        <a:lstStyle/>
        <a:p>
          <a:pPr algn="ctr">
            <a:buSzPts val="2400"/>
          </a:pPr>
          <a:r>
            <a:rPr lang="en-US" sz="1600" b="0" kern="1200" dirty="0">
              <a:solidFill>
                <a:srgbClr val="000000"/>
              </a:solidFill>
            </a:rPr>
            <a:t>Descriptive analytics: What happened? the use of data to understand past </a:t>
          </a:r>
          <a:r>
            <a:rPr lang="en-US" sz="1600" b="0" kern="1200" dirty="0">
              <a:solidFill>
                <a:srgbClr val="000000"/>
              </a:solidFill>
              <a:latin typeface="Times New Roman"/>
              <a:ea typeface="+mn-ea"/>
              <a:cs typeface="+mn-cs"/>
            </a:rPr>
            <a:t>and</a:t>
          </a:r>
          <a:r>
            <a:rPr lang="en-US" sz="1600" b="0" kern="1200" dirty="0">
              <a:solidFill>
                <a:srgbClr val="000000"/>
              </a:solidFill>
            </a:rPr>
            <a:t> current business performance and make informed decisions.</a:t>
          </a:r>
          <a:endParaRPr lang="en-US" sz="1600" b="0" kern="1200" dirty="0"/>
        </a:p>
      </dgm:t>
    </dgm:pt>
    <dgm:pt modelId="{BA918606-CC6B-4AEA-9A15-F49F0A6B054F}" type="parTrans" cxnId="{1AFA4358-B3A1-4964-B1FE-1700B4C51397}">
      <dgm:prSet/>
      <dgm:spPr/>
      <dgm:t>
        <a:bodyPr/>
        <a:lstStyle/>
        <a:p>
          <a:endParaRPr lang="en-US"/>
        </a:p>
      </dgm:t>
    </dgm:pt>
    <dgm:pt modelId="{ADE668F4-44C1-4080-A7DE-56DFBD957860}" type="sibTrans" cxnId="{1AFA4358-B3A1-4964-B1FE-1700B4C51397}">
      <dgm:prSet/>
      <dgm:spPr/>
      <dgm:t>
        <a:bodyPr/>
        <a:lstStyle/>
        <a:p>
          <a:endParaRPr lang="en-US"/>
        </a:p>
      </dgm:t>
    </dgm:pt>
    <dgm:pt modelId="{3DFC8C40-4630-4232-88E6-B7580A6D4770}">
      <dgm:prSet phldrT="[Text]" custT="1"/>
      <dgm:spPr>
        <a:solidFill>
          <a:srgbClr val="EEEBDE"/>
        </a:solidFill>
        <a:ln>
          <a:solidFill>
            <a:srgbClr val="007FA3"/>
          </a:solidFill>
        </a:ln>
      </dgm:spPr>
      <dgm:t>
        <a:bodyPr/>
        <a:lstStyle/>
        <a:p>
          <a:pPr>
            <a:buSzPts val="2400"/>
          </a:pPr>
          <a:r>
            <a:rPr lang="en-US" sz="1600" b="0" kern="1200" dirty="0">
              <a:solidFill>
                <a:srgbClr val="000000"/>
              </a:solidFill>
            </a:rPr>
            <a:t>Predictive analytics: What will happen? predict the future by examining historical data, detecting </a:t>
          </a:r>
          <a:r>
            <a:rPr lang="en-US" sz="1600" b="0" kern="1200" dirty="0">
              <a:solidFill>
                <a:srgbClr val="000000"/>
              </a:solidFill>
              <a:latin typeface="Times New Roman"/>
              <a:ea typeface="+mn-ea"/>
              <a:cs typeface="+mn-cs"/>
            </a:rPr>
            <a:t>patterns</a:t>
          </a:r>
          <a:r>
            <a:rPr lang="en-US" sz="1600" b="0" kern="1200" dirty="0">
              <a:solidFill>
                <a:srgbClr val="000000"/>
              </a:solidFill>
            </a:rPr>
            <a:t> or relationships in these data, and then extrapolating these relationships forward in time.</a:t>
          </a:r>
          <a:endParaRPr lang="en-US" sz="1600" b="0" kern="1200" dirty="0"/>
        </a:p>
      </dgm:t>
    </dgm:pt>
    <dgm:pt modelId="{238C2746-9930-412C-AFFC-DF02EEB01408}" type="parTrans" cxnId="{2D258904-28E4-4961-B678-515C48438EAF}">
      <dgm:prSet/>
      <dgm:spPr/>
      <dgm:t>
        <a:bodyPr/>
        <a:lstStyle/>
        <a:p>
          <a:endParaRPr lang="en-US"/>
        </a:p>
      </dgm:t>
    </dgm:pt>
    <dgm:pt modelId="{A85B6C0A-042A-4D2A-A21D-429852B45B17}" type="sibTrans" cxnId="{2D258904-28E4-4961-B678-515C48438EAF}">
      <dgm:prSet/>
      <dgm:spPr/>
      <dgm:t>
        <a:bodyPr/>
        <a:lstStyle/>
        <a:p>
          <a:endParaRPr lang="en-US"/>
        </a:p>
      </dgm:t>
    </dgm:pt>
    <dgm:pt modelId="{586E70AB-8AEF-46CE-ACA8-2CD766006604}">
      <dgm:prSet phldrT="[Text]" custT="1"/>
      <dgm:spPr>
        <a:solidFill>
          <a:srgbClr val="EEEBDE"/>
        </a:solidFill>
        <a:ln>
          <a:solidFill>
            <a:srgbClr val="007FA3"/>
          </a:solidFill>
        </a:ln>
      </dgm:spPr>
      <dgm:t>
        <a:bodyPr/>
        <a:lstStyle/>
        <a:p>
          <a:pPr>
            <a:buSzPts val="2400"/>
          </a:pPr>
          <a:r>
            <a:rPr lang="en-US" sz="1600" b="0" dirty="0">
              <a:solidFill>
                <a:srgbClr val="000000"/>
              </a:solidFill>
            </a:rPr>
            <a:t>Prescriptive analytics: What should I do? identify the best alternatives to minimize or maximize some objective.</a:t>
          </a:r>
          <a:endParaRPr lang="en-US" sz="1600" b="0" dirty="0"/>
        </a:p>
      </dgm:t>
    </dgm:pt>
    <dgm:pt modelId="{DF3A04C5-B219-4B17-B709-BCB6B9B3A19F}" type="parTrans" cxnId="{A506A9EA-D552-49E6-9A6B-DF45CA200B57}">
      <dgm:prSet/>
      <dgm:spPr/>
      <dgm:t>
        <a:bodyPr/>
        <a:lstStyle/>
        <a:p>
          <a:endParaRPr lang="en-US"/>
        </a:p>
      </dgm:t>
    </dgm:pt>
    <dgm:pt modelId="{95E03680-983F-44D3-A303-7C1E849B4449}" type="sibTrans" cxnId="{A506A9EA-D552-49E6-9A6B-DF45CA200B57}">
      <dgm:prSet/>
      <dgm:spPr/>
      <dgm:t>
        <a:bodyPr/>
        <a:lstStyle/>
        <a:p>
          <a:endParaRPr lang="en-US"/>
        </a:p>
      </dgm:t>
    </dgm:pt>
    <dgm:pt modelId="{11BBC8D3-9AFE-43F1-BEC0-B84850882053}" type="pres">
      <dgm:prSet presAssocID="{ECA0259F-9796-4A7D-9035-F43D3318E2E5}" presName="arrowDiagram" presStyleCnt="0">
        <dgm:presLayoutVars>
          <dgm:chMax val="5"/>
          <dgm:dir/>
          <dgm:resizeHandles val="exact"/>
        </dgm:presLayoutVars>
      </dgm:prSet>
      <dgm:spPr/>
    </dgm:pt>
    <dgm:pt modelId="{3B69AA71-18F8-494C-AB7A-5F720C9AAEA7}" type="pres">
      <dgm:prSet presAssocID="{ECA0259F-9796-4A7D-9035-F43D3318E2E5}" presName="arrow" presStyleLbl="bgShp" presStyleIdx="0" presStyleCnt="1" custScaleX="139257" custLinFactNeighborX="406" custLinFactNeighborY="-1863"/>
      <dgm:spPr/>
    </dgm:pt>
    <dgm:pt modelId="{F7F6C208-187D-4334-BA11-864106487B44}" type="pres">
      <dgm:prSet presAssocID="{ECA0259F-9796-4A7D-9035-F43D3318E2E5}" presName="arrowDiagram3" presStyleCnt="0"/>
      <dgm:spPr/>
    </dgm:pt>
    <dgm:pt modelId="{7B0C29EB-6D70-4299-82CB-DC2D88FA9D16}" type="pres">
      <dgm:prSet presAssocID="{860AF06C-C893-4FBD-8F52-72AB7E53D093}" presName="bullet3a" presStyleLbl="node1" presStyleIdx="0" presStyleCnt="3" custLinFactX="-100000" custLinFactY="-80097" custLinFactNeighborX="-106452" custLinFactNeighborY="-100000"/>
      <dgm:spPr/>
    </dgm:pt>
    <dgm:pt modelId="{882F452D-1C0D-4E38-8F6F-3A2E592E5BB2}" type="pres">
      <dgm:prSet presAssocID="{860AF06C-C893-4FBD-8F52-72AB7E53D093}" presName="textBox3a" presStyleLbl="revTx" presStyleIdx="0" presStyleCnt="3" custScaleX="158166" custScaleY="107872" custLinFactNeighborX="-55351" custLinFactNeighborY="-12326">
        <dgm:presLayoutVars>
          <dgm:bulletEnabled val="1"/>
        </dgm:presLayoutVars>
      </dgm:prSet>
      <dgm:spPr/>
    </dgm:pt>
    <dgm:pt modelId="{47006C62-6F63-46F0-B4A1-6CCD3E4356E2}" type="pres">
      <dgm:prSet presAssocID="{3DFC8C40-4630-4232-88E6-B7580A6D4770}" presName="bullet3b" presStyleLbl="node1" presStyleIdx="1" presStyleCnt="3"/>
      <dgm:spPr/>
    </dgm:pt>
    <dgm:pt modelId="{97CD8A71-0115-4A59-BCD1-253F02BB3C92}" type="pres">
      <dgm:prSet presAssocID="{3DFC8C40-4630-4232-88E6-B7580A6D4770}" presName="textBox3b" presStyleLbl="revTx" presStyleIdx="1" presStyleCnt="3" custScaleX="167590" custScaleY="85685" custLinFactNeighborX="19991" custLinFactNeighborY="-2563">
        <dgm:presLayoutVars>
          <dgm:bulletEnabled val="1"/>
        </dgm:presLayoutVars>
      </dgm:prSet>
      <dgm:spPr/>
    </dgm:pt>
    <dgm:pt modelId="{404877B9-42DE-4E41-82BB-82164EA293B9}" type="pres">
      <dgm:prSet presAssocID="{586E70AB-8AEF-46CE-ACA8-2CD766006604}" presName="bullet3c" presStyleLbl="node1" presStyleIdx="2" presStyleCnt="3" custLinFactNeighborX="88686" custLinFactNeighborY="-10705"/>
      <dgm:spPr/>
    </dgm:pt>
    <dgm:pt modelId="{923690B9-699A-4097-85B5-4114B43A594D}" type="pres">
      <dgm:prSet presAssocID="{586E70AB-8AEF-46CE-ACA8-2CD766006604}" presName="textBox3c" presStyleLbl="revTx" presStyleIdx="2" presStyleCnt="3" custScaleX="111127" custScaleY="58591" custLinFactNeighborX="67382" custLinFactNeighborY="-12755">
        <dgm:presLayoutVars>
          <dgm:bulletEnabled val="1"/>
        </dgm:presLayoutVars>
      </dgm:prSet>
      <dgm:spPr/>
    </dgm:pt>
  </dgm:ptLst>
  <dgm:cxnLst>
    <dgm:cxn modelId="{2D258904-28E4-4961-B678-515C48438EAF}" srcId="{ECA0259F-9796-4A7D-9035-F43D3318E2E5}" destId="{3DFC8C40-4630-4232-88E6-B7580A6D4770}" srcOrd="1" destOrd="0" parTransId="{238C2746-9930-412C-AFFC-DF02EEB01408}" sibTransId="{A85B6C0A-042A-4D2A-A21D-429852B45B17}"/>
    <dgm:cxn modelId="{62867546-0BAA-4D12-BCFA-69BC7049E0B7}" type="presOf" srcId="{586E70AB-8AEF-46CE-ACA8-2CD766006604}" destId="{923690B9-699A-4097-85B5-4114B43A594D}" srcOrd="0" destOrd="0" presId="urn:microsoft.com/office/officeart/2005/8/layout/arrow2"/>
    <dgm:cxn modelId="{1AFA4358-B3A1-4964-B1FE-1700B4C51397}" srcId="{ECA0259F-9796-4A7D-9035-F43D3318E2E5}" destId="{860AF06C-C893-4FBD-8F52-72AB7E53D093}" srcOrd="0" destOrd="0" parTransId="{BA918606-CC6B-4AEA-9A15-F49F0A6B054F}" sibTransId="{ADE668F4-44C1-4080-A7DE-56DFBD957860}"/>
    <dgm:cxn modelId="{32C4728C-A6ED-47FB-BD8E-233AA7AD0CA0}" type="presOf" srcId="{ECA0259F-9796-4A7D-9035-F43D3318E2E5}" destId="{11BBC8D3-9AFE-43F1-BEC0-B84850882053}" srcOrd="0" destOrd="0" presId="urn:microsoft.com/office/officeart/2005/8/layout/arrow2"/>
    <dgm:cxn modelId="{B84DE79A-3CC6-4A33-8197-6228C802FF88}" type="presOf" srcId="{860AF06C-C893-4FBD-8F52-72AB7E53D093}" destId="{882F452D-1C0D-4E38-8F6F-3A2E592E5BB2}" srcOrd="0" destOrd="0" presId="urn:microsoft.com/office/officeart/2005/8/layout/arrow2"/>
    <dgm:cxn modelId="{DE9098BD-8C3E-481F-BDDE-DFC8632C025F}" type="presOf" srcId="{3DFC8C40-4630-4232-88E6-B7580A6D4770}" destId="{97CD8A71-0115-4A59-BCD1-253F02BB3C92}" srcOrd="0" destOrd="0" presId="urn:microsoft.com/office/officeart/2005/8/layout/arrow2"/>
    <dgm:cxn modelId="{A506A9EA-D552-49E6-9A6B-DF45CA200B57}" srcId="{ECA0259F-9796-4A7D-9035-F43D3318E2E5}" destId="{586E70AB-8AEF-46CE-ACA8-2CD766006604}" srcOrd="2" destOrd="0" parTransId="{DF3A04C5-B219-4B17-B709-BCB6B9B3A19F}" sibTransId="{95E03680-983F-44D3-A303-7C1E849B4449}"/>
    <dgm:cxn modelId="{11051B25-1E5D-4F28-98B1-360CBCAB6721}" type="presParOf" srcId="{11BBC8D3-9AFE-43F1-BEC0-B84850882053}" destId="{3B69AA71-18F8-494C-AB7A-5F720C9AAEA7}" srcOrd="0" destOrd="0" presId="urn:microsoft.com/office/officeart/2005/8/layout/arrow2"/>
    <dgm:cxn modelId="{D05E4618-D5A9-4ECE-9189-B3B18E2551FF}" type="presParOf" srcId="{11BBC8D3-9AFE-43F1-BEC0-B84850882053}" destId="{F7F6C208-187D-4334-BA11-864106487B44}" srcOrd="1" destOrd="0" presId="urn:microsoft.com/office/officeart/2005/8/layout/arrow2"/>
    <dgm:cxn modelId="{175B4A21-B71E-4923-BD44-DD5C39DB9A7B}" type="presParOf" srcId="{F7F6C208-187D-4334-BA11-864106487B44}" destId="{7B0C29EB-6D70-4299-82CB-DC2D88FA9D16}" srcOrd="0" destOrd="0" presId="urn:microsoft.com/office/officeart/2005/8/layout/arrow2"/>
    <dgm:cxn modelId="{DB031597-F617-441C-AE47-E89C9C78D4B8}" type="presParOf" srcId="{F7F6C208-187D-4334-BA11-864106487B44}" destId="{882F452D-1C0D-4E38-8F6F-3A2E592E5BB2}" srcOrd="1" destOrd="0" presId="urn:microsoft.com/office/officeart/2005/8/layout/arrow2"/>
    <dgm:cxn modelId="{EE8E848C-C90E-48E6-96A4-72E00D561D90}" type="presParOf" srcId="{F7F6C208-187D-4334-BA11-864106487B44}" destId="{47006C62-6F63-46F0-B4A1-6CCD3E4356E2}" srcOrd="2" destOrd="0" presId="urn:microsoft.com/office/officeart/2005/8/layout/arrow2"/>
    <dgm:cxn modelId="{57F452DB-91A0-4FE4-A775-6022B631DAB2}" type="presParOf" srcId="{F7F6C208-187D-4334-BA11-864106487B44}" destId="{97CD8A71-0115-4A59-BCD1-253F02BB3C92}" srcOrd="3" destOrd="0" presId="urn:microsoft.com/office/officeart/2005/8/layout/arrow2"/>
    <dgm:cxn modelId="{A8FFD412-42C0-4BE3-B160-2E446455B18C}" type="presParOf" srcId="{F7F6C208-187D-4334-BA11-864106487B44}" destId="{404877B9-42DE-4E41-82BB-82164EA293B9}" srcOrd="4" destOrd="0" presId="urn:microsoft.com/office/officeart/2005/8/layout/arrow2"/>
    <dgm:cxn modelId="{27C9500D-B6F6-4B5E-AB84-EBFDF68B15FC}" type="presParOf" srcId="{F7F6C208-187D-4334-BA11-864106487B44}" destId="{923690B9-699A-4097-85B5-4114B43A594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9AA71-18F8-494C-AB7A-5F720C9AAEA7}">
      <dsp:nvSpPr>
        <dsp:cNvPr id="0" name=""/>
        <dsp:cNvSpPr/>
      </dsp:nvSpPr>
      <dsp:spPr>
        <a:xfrm>
          <a:off x="722350" y="-23212"/>
          <a:ext cx="9093441" cy="408123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C29EB-6D70-4299-82CB-DC2D88FA9D16}">
      <dsp:nvSpPr>
        <dsp:cNvPr id="0" name=""/>
        <dsp:cNvSpPr/>
      </dsp:nvSpPr>
      <dsp:spPr>
        <a:xfrm>
          <a:off x="2456368" y="2487886"/>
          <a:ext cx="169779" cy="1697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2F452D-1C0D-4E38-8F6F-3A2E592E5BB2}">
      <dsp:nvSpPr>
        <dsp:cNvPr id="0" name=""/>
        <dsp:cNvSpPr/>
      </dsp:nvSpPr>
      <dsp:spPr>
        <a:xfrm>
          <a:off x="1607121" y="2686737"/>
          <a:ext cx="2406469" cy="1272324"/>
        </a:xfrm>
        <a:prstGeom prst="rect">
          <a:avLst/>
        </a:prstGeom>
        <a:solidFill>
          <a:srgbClr val="EEEBDE"/>
        </a:solidFill>
        <a:ln>
          <a:solidFill>
            <a:srgbClr val="007FA3"/>
          </a:solidFill>
        </a:ln>
        <a:effectLst/>
      </dsp:spPr>
      <dsp:style>
        <a:lnRef idx="0">
          <a:scrgbClr r="0" g="0" b="0"/>
        </a:lnRef>
        <a:fillRef idx="0">
          <a:scrgbClr r="0" g="0" b="0"/>
        </a:fillRef>
        <a:effectRef idx="0">
          <a:scrgbClr r="0" g="0" b="0"/>
        </a:effectRef>
        <a:fontRef idx="minor"/>
      </dsp:style>
      <dsp:txBody>
        <a:bodyPr spcFirstLastPara="0" vert="horz" wrap="square" lIns="89963" tIns="0" rIns="0" bIns="0" numCol="1" spcCol="1270" anchor="t" anchorCtr="0">
          <a:noAutofit/>
        </a:bodyPr>
        <a:lstStyle/>
        <a:p>
          <a:pPr marL="0" lvl="0" indent="0" algn="ctr" defTabSz="711200">
            <a:lnSpc>
              <a:spcPct val="90000"/>
            </a:lnSpc>
            <a:spcBef>
              <a:spcPct val="0"/>
            </a:spcBef>
            <a:spcAft>
              <a:spcPct val="35000"/>
            </a:spcAft>
            <a:buSzPts val="2400"/>
            <a:buNone/>
          </a:pPr>
          <a:r>
            <a:rPr lang="en-US" sz="1600" b="0" kern="1200" dirty="0">
              <a:solidFill>
                <a:srgbClr val="000000"/>
              </a:solidFill>
            </a:rPr>
            <a:t>Descriptive analytics: What happened? the use of data to understand past </a:t>
          </a:r>
          <a:r>
            <a:rPr lang="en-US" sz="1600" b="0" kern="1200" dirty="0">
              <a:solidFill>
                <a:srgbClr val="000000"/>
              </a:solidFill>
              <a:latin typeface="Times New Roman"/>
              <a:ea typeface="+mn-ea"/>
              <a:cs typeface="+mn-cs"/>
            </a:rPr>
            <a:t>and</a:t>
          </a:r>
          <a:r>
            <a:rPr lang="en-US" sz="1600" b="0" kern="1200" dirty="0">
              <a:solidFill>
                <a:srgbClr val="000000"/>
              </a:solidFill>
            </a:rPr>
            <a:t> current business performance and make informed decisions.</a:t>
          </a:r>
          <a:endParaRPr lang="en-US" sz="1600" b="0" kern="1200" dirty="0"/>
        </a:p>
      </dsp:txBody>
      <dsp:txXfrm>
        <a:off x="1607121" y="2686737"/>
        <a:ext cx="2406469" cy="1272324"/>
      </dsp:txXfrm>
    </dsp:sp>
    <dsp:sp modelId="{47006C62-6F63-46F0-B4A1-6CCD3E4356E2}">
      <dsp:nvSpPr>
        <dsp:cNvPr id="0" name=""/>
        <dsp:cNvSpPr/>
      </dsp:nvSpPr>
      <dsp:spPr>
        <a:xfrm>
          <a:off x="4305509" y="1684375"/>
          <a:ext cx="306908" cy="3069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D8A71-0115-4A59-BCD1-253F02BB3C92}">
      <dsp:nvSpPr>
        <dsp:cNvPr id="0" name=""/>
        <dsp:cNvSpPr/>
      </dsp:nvSpPr>
      <dsp:spPr>
        <a:xfrm>
          <a:off x="4242628" y="1939836"/>
          <a:ext cx="2626458" cy="1902369"/>
        </a:xfrm>
        <a:prstGeom prst="rect">
          <a:avLst/>
        </a:prstGeom>
        <a:solidFill>
          <a:srgbClr val="EEEBDE"/>
        </a:solidFill>
        <a:ln>
          <a:solidFill>
            <a:srgbClr val="007FA3"/>
          </a:solidFill>
        </a:ln>
        <a:effectLst/>
      </dsp:spPr>
      <dsp:style>
        <a:lnRef idx="0">
          <a:scrgbClr r="0" g="0" b="0"/>
        </a:lnRef>
        <a:fillRef idx="0">
          <a:scrgbClr r="0" g="0" b="0"/>
        </a:fillRef>
        <a:effectRef idx="0">
          <a:scrgbClr r="0" g="0" b="0"/>
        </a:effectRef>
        <a:fontRef idx="minor"/>
      </dsp:style>
      <dsp:txBody>
        <a:bodyPr spcFirstLastPara="0" vert="horz" wrap="square" lIns="162625" tIns="0" rIns="0" bIns="0" numCol="1" spcCol="1270" anchor="t" anchorCtr="0">
          <a:noAutofit/>
        </a:bodyPr>
        <a:lstStyle/>
        <a:p>
          <a:pPr marL="0" lvl="0" indent="0" algn="l" defTabSz="711200">
            <a:lnSpc>
              <a:spcPct val="90000"/>
            </a:lnSpc>
            <a:spcBef>
              <a:spcPct val="0"/>
            </a:spcBef>
            <a:spcAft>
              <a:spcPct val="35000"/>
            </a:spcAft>
            <a:buSzPts val="2400"/>
            <a:buNone/>
          </a:pPr>
          <a:r>
            <a:rPr lang="en-US" sz="1600" b="0" kern="1200" dirty="0">
              <a:solidFill>
                <a:srgbClr val="000000"/>
              </a:solidFill>
            </a:rPr>
            <a:t>Predictive analytics: What will happen? predict the future by examining historical data, detecting </a:t>
          </a:r>
          <a:r>
            <a:rPr lang="en-US" sz="1600" b="0" kern="1200" dirty="0">
              <a:solidFill>
                <a:srgbClr val="000000"/>
              </a:solidFill>
              <a:latin typeface="Times New Roman"/>
              <a:ea typeface="+mn-ea"/>
              <a:cs typeface="+mn-cs"/>
            </a:rPr>
            <a:t>patterns</a:t>
          </a:r>
          <a:r>
            <a:rPr lang="en-US" sz="1600" b="0" kern="1200" dirty="0">
              <a:solidFill>
                <a:srgbClr val="000000"/>
              </a:solidFill>
            </a:rPr>
            <a:t> or relationships in these data, and then extrapolating these relationships forward in time.</a:t>
          </a:r>
          <a:endParaRPr lang="en-US" sz="1600" b="0" kern="1200" dirty="0"/>
        </a:p>
      </dsp:txBody>
      <dsp:txXfrm>
        <a:off x="4242628" y="1939836"/>
        <a:ext cx="2626458" cy="1902369"/>
      </dsp:txXfrm>
    </dsp:sp>
    <dsp:sp modelId="{404877B9-42DE-4E41-82BB-82164EA293B9}">
      <dsp:nvSpPr>
        <dsp:cNvPr id="0" name=""/>
        <dsp:cNvSpPr/>
      </dsp:nvSpPr>
      <dsp:spPr>
        <a:xfrm>
          <a:off x="6484207" y="963902"/>
          <a:ext cx="424448" cy="4244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690B9-699A-4097-85B5-4114B43A594D}">
      <dsp:nvSpPr>
        <dsp:cNvPr id="0" name=""/>
        <dsp:cNvSpPr/>
      </dsp:nvSpPr>
      <dsp:spPr>
        <a:xfrm>
          <a:off x="7288820" y="1447047"/>
          <a:ext cx="1741574" cy="1661908"/>
        </a:xfrm>
        <a:prstGeom prst="rect">
          <a:avLst/>
        </a:prstGeom>
        <a:solidFill>
          <a:srgbClr val="EEEBDE"/>
        </a:solidFill>
        <a:ln>
          <a:solidFill>
            <a:srgbClr val="007FA3"/>
          </a:solidFill>
        </a:ln>
        <a:effectLst/>
      </dsp:spPr>
      <dsp:style>
        <a:lnRef idx="0">
          <a:scrgbClr r="0" g="0" b="0"/>
        </a:lnRef>
        <a:fillRef idx="0">
          <a:scrgbClr r="0" g="0" b="0"/>
        </a:fillRef>
        <a:effectRef idx="0">
          <a:scrgbClr r="0" g="0" b="0"/>
        </a:effectRef>
        <a:fontRef idx="minor"/>
      </dsp:style>
      <dsp:txBody>
        <a:bodyPr spcFirstLastPara="0" vert="horz" wrap="square" lIns="224906" tIns="0" rIns="0" bIns="0" numCol="1" spcCol="1270" anchor="t" anchorCtr="0">
          <a:noAutofit/>
        </a:bodyPr>
        <a:lstStyle/>
        <a:p>
          <a:pPr marL="0" lvl="0" indent="0" algn="l" defTabSz="711200">
            <a:lnSpc>
              <a:spcPct val="90000"/>
            </a:lnSpc>
            <a:spcBef>
              <a:spcPct val="0"/>
            </a:spcBef>
            <a:spcAft>
              <a:spcPct val="35000"/>
            </a:spcAft>
            <a:buSzPts val="2400"/>
            <a:buNone/>
          </a:pPr>
          <a:r>
            <a:rPr lang="en-US" sz="1600" b="0" kern="1200" dirty="0">
              <a:solidFill>
                <a:srgbClr val="000000"/>
              </a:solidFill>
            </a:rPr>
            <a:t>Prescriptive analytics: What should I do? identify the best alternatives to minimize or maximize some objective.</a:t>
          </a:r>
          <a:endParaRPr lang="en-US" sz="1600" b="0" kern="1200" dirty="0"/>
        </a:p>
      </dsp:txBody>
      <dsp:txXfrm>
        <a:off x="7288820" y="1447047"/>
        <a:ext cx="1741574" cy="166190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2" tIns="46587" rIns="93172" bIns="46587"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2" tIns="46587" rIns="93172" bIns="46587" rtlCol="0"/>
          <a:lstStyle>
            <a:lvl1pPr algn="r">
              <a:defRPr sz="1200"/>
            </a:lvl1pPr>
          </a:lstStyle>
          <a:p>
            <a:fld id="{13146C47-300B-40B7-A184-BC8A176F28C4}" type="datetimeFigureOut">
              <a:rPr lang="en-US" smtClean="0"/>
              <a:t>9/23/2021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2" tIns="46587" rIns="93172" bIns="46587"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7" rIns="93172" bIns="4658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72" tIns="46587" rIns="93172"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72" tIns="46587" rIns="93172" bIns="46587" rtlCol="0" anchor="b"/>
          <a:lstStyle>
            <a:lvl1pPr algn="r">
              <a:defRPr sz="1200"/>
            </a:lvl1pPr>
          </a:lstStyle>
          <a:p>
            <a:fld id="{7DBC80EC-FFE4-43C6-9464-52B03690C646}" type="slidenum">
              <a:rPr lang="en-US" smtClean="0"/>
              <a:t>‹#›</a:t>
            </a:fld>
            <a:endParaRPr lang="en-US"/>
          </a:p>
        </p:txBody>
      </p:sp>
    </p:spTree>
    <p:extLst>
      <p:ext uri="{BB962C8B-B14F-4D97-AF65-F5344CB8AC3E}">
        <p14:creationId xmlns:p14="http://schemas.microsoft.com/office/powerpoint/2010/main" val="233989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0" name="Google Shape;2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40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6Vs: volume, variety, velocity, variability, veracity, value</a:t>
            </a:r>
          </a:p>
          <a:p>
            <a:r>
              <a:rPr lang="en-US" altLang="zh-CN" dirty="0"/>
              <a:t>Veracity: truthfulness &amp; accuracy</a:t>
            </a:r>
          </a:p>
          <a:p>
            <a:endParaRPr lang="zh-CN" altLang="en-US" sz="2800" dirty="0"/>
          </a:p>
        </p:txBody>
      </p:sp>
      <p:sp>
        <p:nvSpPr>
          <p:cNvPr id="4" name="灯片编号占位符 3"/>
          <p:cNvSpPr>
            <a:spLocks noGrp="1"/>
          </p:cNvSpPr>
          <p:nvPr>
            <p:ph type="sldNum" sz="quarter" idx="5"/>
          </p:nvPr>
        </p:nvSpPr>
        <p:spPr/>
        <p:txBody>
          <a:bodyPr/>
          <a:lstStyle/>
          <a:p>
            <a:fld id="{7DBC80EC-FFE4-43C6-9464-52B03690C646}" type="slidenum">
              <a:rPr lang="en-US" smtClean="0"/>
              <a:t>3</a:t>
            </a:fld>
            <a:endParaRPr lang="en-US"/>
          </a:p>
        </p:txBody>
      </p:sp>
    </p:spTree>
    <p:extLst>
      <p:ext uri="{BB962C8B-B14F-4D97-AF65-F5344CB8AC3E}">
        <p14:creationId xmlns:p14="http://schemas.microsoft.com/office/powerpoint/2010/main" val="325216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6:notes"/>
          <p:cNvSpPr txBox="1">
            <a:spLocks noGrp="1"/>
          </p:cNvSpPr>
          <p:nvPr>
            <p:ph type="body" idx="1"/>
          </p:nvPr>
        </p:nvSpPr>
        <p:spPr>
          <a:xfrm>
            <a:off x="701040" y="4415790"/>
            <a:ext cx="5608320" cy="4183380"/>
          </a:xfrm>
          <a:prstGeom prst="rect">
            <a:avLst/>
          </a:prstGeom>
        </p:spPr>
        <p:txBody>
          <a:bodyPr spcFirstLastPara="1" wrap="square" lIns="93157" tIns="46565" rIns="93157" bIns="46565" anchor="t" anchorCtr="0">
            <a:noAutofit/>
          </a:bodyPr>
          <a:lstStyle/>
          <a:p>
            <a:r>
              <a:rPr lang="en-US" dirty="0"/>
              <a:t>Validity: measuring what it supposed to measure, (are u collecting data ???)</a:t>
            </a:r>
          </a:p>
          <a:p>
            <a:r>
              <a:rPr lang="en-US" dirty="0"/>
              <a:t>Balance risk and uncertainty </a:t>
            </a:r>
          </a:p>
          <a:p>
            <a:endParaRPr dirty="0"/>
          </a:p>
        </p:txBody>
      </p:sp>
      <p:sp>
        <p:nvSpPr>
          <p:cNvPr id="456" name="Google Shape;456;p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33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notes"/>
          <p:cNvSpPr txBox="1">
            <a:spLocks noGrp="1"/>
          </p:cNvSpPr>
          <p:nvPr>
            <p:ph type="body" idx="1"/>
          </p:nvPr>
        </p:nvSpPr>
        <p:spPr>
          <a:xfrm>
            <a:off x="701040" y="4415790"/>
            <a:ext cx="5608320" cy="4183380"/>
          </a:xfrm>
          <a:prstGeom prst="rect">
            <a:avLst/>
          </a:prstGeom>
        </p:spPr>
        <p:txBody>
          <a:bodyPr spcFirstLastPara="1" wrap="square" lIns="93157" tIns="46565" rIns="93157" bIns="46565" anchor="t" anchorCtr="0">
            <a:noAutofit/>
          </a:bodyPr>
          <a:lstStyle/>
          <a:p>
            <a:endParaRPr dirty="0"/>
          </a:p>
        </p:txBody>
      </p:sp>
      <p:sp>
        <p:nvSpPr>
          <p:cNvPr id="226" name="Google Shape;226;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68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Temporal precedence: x happens before y happens, x, y have a causal relationship</a:t>
            </a:r>
          </a:p>
          <a:p>
            <a:r>
              <a:rPr lang="en-US" altLang="zh-CN" dirty="0"/>
              <a:t>Correlation</a:t>
            </a:r>
            <a:r>
              <a:rPr lang="en-US" altLang="zh-CN" baseline="0" dirty="0"/>
              <a:t> =/= causation</a:t>
            </a:r>
          </a:p>
          <a:p>
            <a:r>
              <a:rPr lang="en-US" altLang="zh-CN" baseline="0" dirty="0"/>
              <a:t>How to irrationalize?</a:t>
            </a:r>
            <a:endParaRPr lang="zh-CN" altLang="en-US" dirty="0"/>
          </a:p>
        </p:txBody>
      </p:sp>
      <p:sp>
        <p:nvSpPr>
          <p:cNvPr id="4" name="灯片编号占位符 3"/>
          <p:cNvSpPr>
            <a:spLocks noGrp="1"/>
          </p:cNvSpPr>
          <p:nvPr>
            <p:ph type="sldNum" sz="quarter" idx="5"/>
          </p:nvPr>
        </p:nvSpPr>
        <p:spPr/>
        <p:txBody>
          <a:bodyPr/>
          <a:lstStyle/>
          <a:p>
            <a:fld id="{7DBC80EC-FFE4-43C6-9464-52B03690C646}" type="slidenum">
              <a:rPr lang="en-US" smtClean="0"/>
              <a:t>7</a:t>
            </a:fld>
            <a:endParaRPr lang="en-US"/>
          </a:p>
        </p:txBody>
      </p:sp>
    </p:spTree>
    <p:extLst>
      <p:ext uri="{BB962C8B-B14F-4D97-AF65-F5344CB8AC3E}">
        <p14:creationId xmlns:p14="http://schemas.microsoft.com/office/powerpoint/2010/main" val="4210513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Pre-existing bias: </a:t>
            </a:r>
          </a:p>
        </p:txBody>
      </p:sp>
      <p:sp>
        <p:nvSpPr>
          <p:cNvPr id="4" name="Slide Number Placeholder 3"/>
          <p:cNvSpPr>
            <a:spLocks noGrp="1"/>
          </p:cNvSpPr>
          <p:nvPr>
            <p:ph type="sldNum" sz="quarter" idx="10"/>
          </p:nvPr>
        </p:nvSpPr>
        <p:spPr/>
        <p:txBody>
          <a:bodyPr/>
          <a:lstStyle/>
          <a:p>
            <a:pPr>
              <a:defRPr/>
            </a:pPr>
            <a:fld id="{02480DB3-3EE9-4106-A3B0-CFF7F406CF70}" type="slidenum">
              <a:rPr lang="en-US" smtClean="0"/>
              <a:pPr>
                <a:defRPr/>
              </a:pPr>
              <a:t>8</a:t>
            </a:fld>
            <a:endParaRPr lang="en-US"/>
          </a:p>
        </p:txBody>
      </p:sp>
    </p:spTree>
    <p:extLst>
      <p:ext uri="{BB962C8B-B14F-4D97-AF65-F5344CB8AC3E}">
        <p14:creationId xmlns:p14="http://schemas.microsoft.com/office/powerpoint/2010/main" val="68309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Spurious relationship: </a:t>
            </a:r>
            <a:endParaRPr lang="zh-CN" altLang="en-US" dirty="0"/>
          </a:p>
        </p:txBody>
      </p:sp>
      <p:sp>
        <p:nvSpPr>
          <p:cNvPr id="4" name="灯片编号占位符 3"/>
          <p:cNvSpPr>
            <a:spLocks noGrp="1"/>
          </p:cNvSpPr>
          <p:nvPr>
            <p:ph type="sldNum" sz="quarter" idx="5"/>
          </p:nvPr>
        </p:nvSpPr>
        <p:spPr/>
        <p:txBody>
          <a:bodyPr/>
          <a:lstStyle/>
          <a:p>
            <a:fld id="{7DBC80EC-FFE4-43C6-9464-52B03690C646}" type="slidenum">
              <a:rPr lang="en-US" smtClean="0"/>
              <a:t>9</a:t>
            </a:fld>
            <a:endParaRPr lang="en-US"/>
          </a:p>
        </p:txBody>
      </p:sp>
    </p:spTree>
    <p:extLst>
      <p:ext uri="{BB962C8B-B14F-4D97-AF65-F5344CB8AC3E}">
        <p14:creationId xmlns:p14="http://schemas.microsoft.com/office/powerpoint/2010/main" val="44039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DBC80EC-FFE4-43C6-9464-52B03690C646}" type="slidenum">
              <a:rPr lang="en-US" smtClean="0"/>
              <a:t>10</a:t>
            </a:fld>
            <a:endParaRPr lang="en-US"/>
          </a:p>
        </p:txBody>
      </p:sp>
    </p:spTree>
    <p:extLst>
      <p:ext uri="{BB962C8B-B14F-4D97-AF65-F5344CB8AC3E}">
        <p14:creationId xmlns:p14="http://schemas.microsoft.com/office/powerpoint/2010/main" val="137787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Theoretical representation</a:t>
            </a:r>
          </a:p>
          <a:p>
            <a:r>
              <a:rPr lang="en-US" altLang="zh-CN" dirty="0"/>
              <a:t>Causality</a:t>
            </a:r>
          </a:p>
          <a:p>
            <a:r>
              <a:rPr lang="en-US" altLang="zh-CN" dirty="0"/>
              <a:t>Making sense</a:t>
            </a:r>
            <a:r>
              <a:rPr lang="zh-CN" altLang="en-US" dirty="0"/>
              <a:t> </a:t>
            </a:r>
            <a:r>
              <a:rPr lang="en-US" altLang="zh-CN" dirty="0"/>
              <a:t>–</a:t>
            </a:r>
            <a:r>
              <a:rPr lang="zh-CN" altLang="en-US" dirty="0"/>
              <a:t> </a:t>
            </a:r>
            <a:r>
              <a:rPr lang="en-US" altLang="zh-CN" dirty="0"/>
              <a:t>interpretable</a:t>
            </a:r>
          </a:p>
          <a:p>
            <a:r>
              <a:rPr lang="en-US" altLang="zh-CN" dirty="0"/>
              <a:t>Balance error and implication</a:t>
            </a:r>
          </a:p>
        </p:txBody>
      </p:sp>
      <p:sp>
        <p:nvSpPr>
          <p:cNvPr id="4" name="灯片编号占位符 3"/>
          <p:cNvSpPr>
            <a:spLocks noGrp="1"/>
          </p:cNvSpPr>
          <p:nvPr>
            <p:ph type="sldNum" sz="quarter" idx="5"/>
          </p:nvPr>
        </p:nvSpPr>
        <p:spPr/>
        <p:txBody>
          <a:bodyPr/>
          <a:lstStyle/>
          <a:p>
            <a:fld id="{7DBC80EC-FFE4-43C6-9464-52B03690C646}" type="slidenum">
              <a:rPr lang="en-US" smtClean="0"/>
              <a:t>12</a:t>
            </a:fld>
            <a:endParaRPr lang="en-US"/>
          </a:p>
        </p:txBody>
      </p:sp>
    </p:spTree>
    <p:extLst>
      <p:ext uri="{BB962C8B-B14F-4D97-AF65-F5344CB8AC3E}">
        <p14:creationId xmlns:p14="http://schemas.microsoft.com/office/powerpoint/2010/main" val="346226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800" dirty="0"/>
          </a:p>
        </p:txBody>
      </p:sp>
      <p:sp>
        <p:nvSpPr>
          <p:cNvPr id="3074" name="Rectangle 2"/>
          <p:cNvSpPr>
            <a:spLocks noGrp="1" noChangeArrowheads="1"/>
          </p:cNvSpPr>
          <p:nvPr>
            <p:ph type="ctrTitle"/>
          </p:nvPr>
        </p:nvSpPr>
        <p:spPr>
          <a:xfrm>
            <a:off x="1742883" y="1781182"/>
            <a:ext cx="9328109" cy="1470025"/>
          </a:xfrm>
        </p:spPr>
        <p:txBody>
          <a:bodyPr/>
          <a:lstStyle>
            <a:lvl1pPr>
              <a:defRPr sz="405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24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009187FC-BE19-45FE-88B3-71B39C98803B}" type="slidenum">
              <a:rPr lang="en-US" smtClean="0"/>
              <a:t>‹#›</a:t>
            </a:fld>
            <a:endParaRPr lang="en-US"/>
          </a:p>
        </p:txBody>
      </p:sp>
    </p:spTree>
    <p:extLst>
      <p:ext uri="{BB962C8B-B14F-4D97-AF65-F5344CB8AC3E}">
        <p14:creationId xmlns:p14="http://schemas.microsoft.com/office/powerpoint/2010/main" val="118704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marL="240030" indent="-240030">
              <a:defRPr sz="2700"/>
            </a:lvl1pPr>
            <a:lvl2pPr marL="555498" indent="-212598">
              <a:defRPr sz="2400"/>
            </a:lvl2pPr>
            <a:lvl3pPr marL="898398" indent="-212598">
              <a:defRPr sz="2100"/>
            </a:lvl3pPr>
            <a:lvl4pPr marL="1241298" indent="-212598">
              <a:defRPr sz="1350"/>
            </a:lvl4pPr>
            <a:lvl5pPr marL="1584198" indent="-212598">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357994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1" y="2700243"/>
            <a:ext cx="10363199" cy="1718335"/>
          </a:xfrm>
        </p:spPr>
        <p:txBody>
          <a:bodyPr anchor="b"/>
          <a:lstStyle>
            <a:lvl1pPr algn="l">
              <a:defRPr sz="2625"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2250"/>
            </a:lvl1pPr>
            <a:lvl2pPr marL="192881" indent="0">
              <a:buNone/>
              <a:defRPr sz="1875"/>
            </a:lvl2pPr>
            <a:lvl3pPr marL="385763" indent="0">
              <a:buNone/>
              <a:defRPr sz="675"/>
            </a:lvl3pPr>
            <a:lvl4pPr marL="578644" indent="0">
              <a:buNone/>
              <a:defRPr sz="591"/>
            </a:lvl4pPr>
            <a:lvl5pPr marL="771525" indent="0">
              <a:buNone/>
              <a:defRPr sz="591"/>
            </a:lvl5pPr>
            <a:lvl6pPr marL="964406" indent="0">
              <a:buNone/>
              <a:defRPr sz="591"/>
            </a:lvl6pPr>
            <a:lvl7pPr marL="1157288" indent="0">
              <a:buNone/>
              <a:defRPr sz="591"/>
            </a:lvl7pPr>
            <a:lvl8pPr marL="1350169" indent="0">
              <a:buNone/>
              <a:defRPr sz="591"/>
            </a:lvl8pPr>
            <a:lvl9pPr marL="1543050" indent="0">
              <a:buNone/>
              <a:defRPr sz="591"/>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224883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1447800"/>
            <a:ext cx="5080000"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12312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2374900"/>
            <a:ext cx="5080000" cy="3751263"/>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2374900"/>
            <a:ext cx="5080000" cy="3751263"/>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0"/>
            <a:ext cx="5080000" cy="774699"/>
          </a:xfrm>
        </p:spPr>
        <p:txBody>
          <a:bodyPr/>
          <a:lstStyle>
            <a:lvl1pPr marL="0" indent="0">
              <a:buNone/>
              <a:defRPr sz="18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0"/>
            <a:ext cx="5080000" cy="774699"/>
          </a:xfrm>
        </p:spPr>
        <p:txBody>
          <a:bodyPr/>
          <a:lstStyle>
            <a:lvl1pPr marL="0" indent="0">
              <a:buNone/>
              <a:defRPr sz="18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Tree>
    <p:extLst>
      <p:ext uri="{BB962C8B-B14F-4D97-AF65-F5344CB8AC3E}">
        <p14:creationId xmlns:p14="http://schemas.microsoft.com/office/powerpoint/2010/main" val="7440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3" y="1447800"/>
            <a:ext cx="3305693"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7" y="1447799"/>
            <a:ext cx="3305693"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21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3" y="2197101"/>
            <a:ext cx="3305693" cy="3929062"/>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7" y="2197100"/>
            <a:ext cx="3305693" cy="3929062"/>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69"/>
            <a:ext cx="3305693" cy="605631"/>
          </a:xfrm>
        </p:spPr>
        <p:txBody>
          <a:bodyPr/>
          <a:lstStyle>
            <a:lvl1pPr marL="0" indent="0">
              <a:buNone/>
              <a:defRPr sz="20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3" y="1464469"/>
            <a:ext cx="3305693" cy="605631"/>
          </a:xfrm>
        </p:spPr>
        <p:txBody>
          <a:bodyPr/>
          <a:lstStyle>
            <a:lvl1pPr marL="0" indent="0">
              <a:buNone/>
              <a:defRPr sz="20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7" y="1464468"/>
            <a:ext cx="3305693" cy="605631"/>
          </a:xfrm>
        </p:spPr>
        <p:txBody>
          <a:bodyPr/>
          <a:lstStyle>
            <a:lvl1pPr marL="0" indent="0">
              <a:buNone/>
              <a:defRPr sz="20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4"/>
            <a:endParaRPr lang="en-US" dirty="0"/>
          </a:p>
        </p:txBody>
      </p:sp>
    </p:spTree>
    <p:extLst>
      <p:ext uri="{BB962C8B-B14F-4D97-AF65-F5344CB8AC3E}">
        <p14:creationId xmlns:p14="http://schemas.microsoft.com/office/powerpoint/2010/main" val="246592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199" y="1447801"/>
            <a:ext cx="10363199" cy="2874818"/>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300296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3"/>
          <p:cNvSpPr txBox="1">
            <a:spLocks noGrp="1"/>
          </p:cNvSpPr>
          <p:nvPr>
            <p:ph type="body" idx="1"/>
          </p:nvPr>
        </p:nvSpPr>
        <p:spPr>
          <a:xfrm>
            <a:off x="609600" y="1600201"/>
            <a:ext cx="109728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75013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0"/>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smtClean="0">
                <a:solidFill>
                  <a:schemeClr val="bg1"/>
                </a:solidFill>
                <a:latin typeface="+mn-lt"/>
              </a:defRPr>
            </a:lvl1pPr>
          </a:lstStyle>
          <a:p>
            <a:fld id="{009187FC-BE19-45FE-88B3-71B39C98803B}" type="slidenum">
              <a:rPr lang="en-US" smtClean="0"/>
              <a:t>‹#›</a:t>
            </a:fld>
            <a:endParaRPr lang="en-US"/>
          </a:p>
        </p:txBody>
      </p:sp>
      <p:sp>
        <p:nvSpPr>
          <p:cNvPr id="1032" name="Rectangle 8"/>
          <p:cNvSpPr>
            <a:spLocks noChangeArrowheads="1"/>
          </p:cNvSpPr>
          <p:nvPr/>
        </p:nvSpPr>
        <p:spPr bwMode="auto">
          <a:xfrm>
            <a:off x="843015"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800" dirty="0"/>
          </a:p>
        </p:txBody>
      </p:sp>
      <p:sp>
        <p:nvSpPr>
          <p:cNvPr id="1156" name="Rectangle 132"/>
          <p:cNvSpPr>
            <a:spLocks noChangeArrowheads="1"/>
          </p:cNvSpPr>
          <p:nvPr/>
        </p:nvSpPr>
        <p:spPr bwMode="auto">
          <a:xfrm>
            <a:off x="900166"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80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8482876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0" r:id="rId5"/>
    <p:sldLayoutId id="2147483668" r:id="rId6"/>
    <p:sldLayoutId id="2147483669" r:id="rId7"/>
    <p:sldLayoutId id="2147483666" r:id="rId8"/>
    <p:sldLayoutId id="2147483667" r:id="rId9"/>
  </p:sldLayoutIdLst>
  <p:txStyles>
    <p:titleStyle>
      <a:lvl1pPr algn="ctr" rtl="0" eaLnBrk="1" fontAlgn="base" hangingPunct="1">
        <a:spcBef>
          <a:spcPct val="0"/>
        </a:spcBef>
        <a:spcAft>
          <a:spcPct val="0"/>
        </a:spcAft>
        <a:defRPr sz="36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856">
          <a:solidFill>
            <a:schemeClr val="tx2"/>
          </a:solidFill>
          <a:latin typeface="Times New Roman" pitchFamily="18" charset="0"/>
        </a:defRPr>
      </a:lvl2pPr>
      <a:lvl3pPr algn="ctr" rtl="0" eaLnBrk="1" fontAlgn="base" hangingPunct="1">
        <a:spcBef>
          <a:spcPct val="0"/>
        </a:spcBef>
        <a:spcAft>
          <a:spcPct val="0"/>
        </a:spcAft>
        <a:defRPr sz="1856">
          <a:solidFill>
            <a:schemeClr val="tx2"/>
          </a:solidFill>
          <a:latin typeface="Times New Roman" pitchFamily="18" charset="0"/>
        </a:defRPr>
      </a:lvl3pPr>
      <a:lvl4pPr algn="ctr" rtl="0" eaLnBrk="1" fontAlgn="base" hangingPunct="1">
        <a:spcBef>
          <a:spcPct val="0"/>
        </a:spcBef>
        <a:spcAft>
          <a:spcPct val="0"/>
        </a:spcAft>
        <a:defRPr sz="1856">
          <a:solidFill>
            <a:schemeClr val="tx2"/>
          </a:solidFill>
          <a:latin typeface="Times New Roman" pitchFamily="18" charset="0"/>
        </a:defRPr>
      </a:lvl4pPr>
      <a:lvl5pPr algn="ctr" rtl="0" eaLnBrk="1" fontAlgn="base" hangingPunct="1">
        <a:spcBef>
          <a:spcPct val="0"/>
        </a:spcBef>
        <a:spcAft>
          <a:spcPct val="0"/>
        </a:spcAft>
        <a:defRPr sz="1856">
          <a:solidFill>
            <a:schemeClr val="tx2"/>
          </a:solidFill>
          <a:latin typeface="Times New Roman" pitchFamily="18" charset="0"/>
        </a:defRPr>
      </a:lvl5pPr>
      <a:lvl6pPr marL="192881" algn="ctr" rtl="0" eaLnBrk="1" fontAlgn="base" hangingPunct="1">
        <a:spcBef>
          <a:spcPct val="0"/>
        </a:spcBef>
        <a:spcAft>
          <a:spcPct val="0"/>
        </a:spcAft>
        <a:defRPr sz="1856">
          <a:solidFill>
            <a:schemeClr val="tx2"/>
          </a:solidFill>
          <a:latin typeface="Times New Roman" pitchFamily="18" charset="0"/>
        </a:defRPr>
      </a:lvl6pPr>
      <a:lvl7pPr marL="385763" algn="ctr" rtl="0" eaLnBrk="1" fontAlgn="base" hangingPunct="1">
        <a:spcBef>
          <a:spcPct val="0"/>
        </a:spcBef>
        <a:spcAft>
          <a:spcPct val="0"/>
        </a:spcAft>
        <a:defRPr sz="1856">
          <a:solidFill>
            <a:schemeClr val="tx2"/>
          </a:solidFill>
          <a:latin typeface="Times New Roman" pitchFamily="18" charset="0"/>
        </a:defRPr>
      </a:lvl7pPr>
      <a:lvl8pPr marL="578644" algn="ctr" rtl="0" eaLnBrk="1" fontAlgn="base" hangingPunct="1">
        <a:spcBef>
          <a:spcPct val="0"/>
        </a:spcBef>
        <a:spcAft>
          <a:spcPct val="0"/>
        </a:spcAft>
        <a:defRPr sz="1856">
          <a:solidFill>
            <a:schemeClr val="tx2"/>
          </a:solidFill>
          <a:latin typeface="Times New Roman" pitchFamily="18" charset="0"/>
        </a:defRPr>
      </a:lvl8pPr>
      <a:lvl9pPr marL="771525" algn="ctr" rtl="0" eaLnBrk="1" fontAlgn="base" hangingPunct="1">
        <a:spcBef>
          <a:spcPct val="0"/>
        </a:spcBef>
        <a:spcAft>
          <a:spcPct val="0"/>
        </a:spcAft>
        <a:defRPr sz="1856">
          <a:solidFill>
            <a:schemeClr val="tx2"/>
          </a:solidFill>
          <a:latin typeface="Times New Roman" pitchFamily="18" charset="0"/>
        </a:defRPr>
      </a:lvl9pPr>
    </p:titleStyle>
    <p:bodyStyle>
      <a:lvl1pPr marL="240030" indent="-240030" algn="l" rtl="0" eaLnBrk="1" fontAlgn="base" hangingPunct="1">
        <a:spcBef>
          <a:spcPct val="20000"/>
        </a:spcBef>
        <a:spcAft>
          <a:spcPct val="0"/>
        </a:spcAft>
        <a:buFont typeface="Wingdings" panose="05000000000000000000" pitchFamily="2" charset="2"/>
        <a:buChar char="v"/>
        <a:defRPr sz="2700">
          <a:solidFill>
            <a:schemeClr val="tx1"/>
          </a:solidFill>
          <a:latin typeface="Century Schoolbook" panose="02040604050505020304" pitchFamily="18" charset="0"/>
          <a:ea typeface="+mn-ea"/>
          <a:cs typeface="+mn-cs"/>
        </a:defRPr>
      </a:lvl1pPr>
      <a:lvl2pPr marL="771525" indent="-428625" algn="l" rtl="0" eaLnBrk="1" fontAlgn="base" hangingPunct="1">
        <a:spcBef>
          <a:spcPct val="20000"/>
        </a:spcBef>
        <a:spcAft>
          <a:spcPct val="0"/>
        </a:spcAft>
        <a:buFont typeface="Wingdings" panose="05000000000000000000" pitchFamily="2" charset="2"/>
        <a:buChar char="Ø"/>
        <a:defRPr sz="2400">
          <a:solidFill>
            <a:schemeClr val="tx1"/>
          </a:solidFill>
          <a:latin typeface="Century Schoolbook" panose="02040604050505020304" pitchFamily="18" charset="0"/>
        </a:defRPr>
      </a:lvl2pPr>
      <a:lvl3pPr marL="925830" indent="-240030" algn="l" rtl="0" eaLnBrk="1" fontAlgn="base" hangingPunct="1">
        <a:spcBef>
          <a:spcPct val="20000"/>
        </a:spcBef>
        <a:spcAft>
          <a:spcPct val="0"/>
        </a:spcAft>
        <a:buFont typeface="Courier New" panose="02070309020205020404" pitchFamily="49" charset="0"/>
        <a:buChar char="o"/>
        <a:defRPr sz="2250">
          <a:solidFill>
            <a:schemeClr val="tx1"/>
          </a:solidFill>
          <a:latin typeface="Century Schoolbook" panose="02040604050505020304" pitchFamily="18" charset="0"/>
        </a:defRPr>
      </a:lvl3pPr>
      <a:lvl4pPr marL="1268730" indent="-240030" algn="l" rtl="0" eaLnBrk="1" fontAlgn="base" hangingPunct="1">
        <a:spcBef>
          <a:spcPct val="20000"/>
        </a:spcBef>
        <a:spcAft>
          <a:spcPct val="0"/>
        </a:spcAft>
        <a:buFont typeface="Wingdings" panose="05000000000000000000" pitchFamily="2" charset="2"/>
        <a:buChar char="§"/>
        <a:defRPr sz="1500">
          <a:solidFill>
            <a:schemeClr val="tx1"/>
          </a:solidFill>
          <a:latin typeface="Century Schoolbook" panose="02040604050505020304" pitchFamily="18" charset="0"/>
        </a:defRPr>
      </a:lvl4pPr>
      <a:lvl5pPr marL="1611630" indent="-240030" algn="l" rtl="0" eaLnBrk="1" fontAlgn="base" hangingPunct="1">
        <a:spcBef>
          <a:spcPct val="20000"/>
        </a:spcBef>
        <a:spcAft>
          <a:spcPct val="0"/>
        </a:spcAft>
        <a:buChar char="»"/>
        <a:defRPr sz="1500">
          <a:solidFill>
            <a:schemeClr val="tx1"/>
          </a:solidFill>
          <a:latin typeface="Century Schoolbook" panose="02040604050505020304" pitchFamily="18" charset="0"/>
        </a:defRPr>
      </a:lvl5pPr>
      <a:lvl6pPr marL="1060847" indent="-96441" algn="l" rtl="0" eaLnBrk="1" fontAlgn="base" hangingPunct="1">
        <a:spcBef>
          <a:spcPct val="20000"/>
        </a:spcBef>
        <a:spcAft>
          <a:spcPct val="0"/>
        </a:spcAft>
        <a:buChar char="»"/>
        <a:defRPr sz="844">
          <a:solidFill>
            <a:schemeClr val="tx1"/>
          </a:solidFill>
          <a:latin typeface="+mn-lt"/>
        </a:defRPr>
      </a:lvl6pPr>
      <a:lvl7pPr marL="1253729" indent="-96441" algn="l" rtl="0" eaLnBrk="1" fontAlgn="base" hangingPunct="1">
        <a:spcBef>
          <a:spcPct val="20000"/>
        </a:spcBef>
        <a:spcAft>
          <a:spcPct val="0"/>
        </a:spcAft>
        <a:buChar char="»"/>
        <a:defRPr sz="844">
          <a:solidFill>
            <a:schemeClr val="tx1"/>
          </a:solidFill>
          <a:latin typeface="+mn-lt"/>
        </a:defRPr>
      </a:lvl7pPr>
      <a:lvl8pPr marL="1446610" indent="-96441" algn="l" rtl="0" eaLnBrk="1" fontAlgn="base" hangingPunct="1">
        <a:spcBef>
          <a:spcPct val="20000"/>
        </a:spcBef>
        <a:spcAft>
          <a:spcPct val="0"/>
        </a:spcAft>
        <a:buChar char="»"/>
        <a:defRPr sz="844">
          <a:solidFill>
            <a:schemeClr val="tx1"/>
          </a:solidFill>
          <a:latin typeface="+mn-lt"/>
        </a:defRPr>
      </a:lvl8pPr>
      <a:lvl9pPr marL="1639491" indent="-96441" algn="l" rtl="0" eaLnBrk="1" fontAlgn="base" hangingPunct="1">
        <a:spcBef>
          <a:spcPct val="20000"/>
        </a:spcBef>
        <a:spcAft>
          <a:spcPct val="0"/>
        </a:spcAft>
        <a:buChar char="»"/>
        <a:defRPr sz="844">
          <a:solidFill>
            <a:schemeClr val="tx1"/>
          </a:solidFill>
          <a:latin typeface="+mn-lt"/>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0DC7-006E-4D35-A8EF-D74888710496}"/>
              </a:ext>
            </a:extLst>
          </p:cNvPr>
          <p:cNvSpPr>
            <a:spLocks noGrp="1"/>
          </p:cNvSpPr>
          <p:nvPr>
            <p:ph type="ctrTitle"/>
          </p:nvPr>
        </p:nvSpPr>
        <p:spPr/>
        <p:txBody>
          <a:bodyPr/>
          <a:lstStyle/>
          <a:p>
            <a:r>
              <a:rPr lang="en-US" dirty="0"/>
              <a:t>Defining Statistical Learning and the Scientific Understanding of Behavior</a:t>
            </a:r>
          </a:p>
        </p:txBody>
      </p:sp>
      <p:sp>
        <p:nvSpPr>
          <p:cNvPr id="3" name="Subtitle 2">
            <a:extLst>
              <a:ext uri="{FF2B5EF4-FFF2-40B4-BE49-F238E27FC236}">
                <a16:creationId xmlns:a16="http://schemas.microsoft.com/office/drawing/2014/main" id="{09D6D452-1478-4312-AA4F-A265C9D78AEC}"/>
              </a:ext>
            </a:extLst>
          </p:cNvPr>
          <p:cNvSpPr>
            <a:spLocks noGrp="1"/>
          </p:cNvSpPr>
          <p:nvPr>
            <p:ph type="subTitle" idx="1"/>
          </p:nvPr>
        </p:nvSpPr>
        <p:spPr/>
        <p:txBody>
          <a:bodyPr/>
          <a:lstStyle/>
          <a:p>
            <a:r>
              <a:rPr lang="en-US" dirty="0"/>
              <a:t>Chapter 1</a:t>
            </a:r>
          </a:p>
        </p:txBody>
      </p:sp>
    </p:spTree>
    <p:extLst>
      <p:ext uri="{BB962C8B-B14F-4D97-AF65-F5344CB8AC3E}">
        <p14:creationId xmlns:p14="http://schemas.microsoft.com/office/powerpoint/2010/main" val="282300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377BA6-CF2C-46BA-BBB0-F5FF64D0FE60}"/>
              </a:ext>
            </a:extLst>
          </p:cNvPr>
          <p:cNvSpPr>
            <a:spLocks noGrp="1"/>
          </p:cNvSpPr>
          <p:nvPr>
            <p:ph type="title"/>
          </p:nvPr>
        </p:nvSpPr>
        <p:spPr/>
        <p:txBody>
          <a:bodyPr/>
          <a:lstStyle/>
          <a:p>
            <a:r>
              <a:rPr lang="en-US"/>
              <a:t>Some Issues with Statistical Analysis</a:t>
            </a:r>
            <a:endParaRPr lang="en-US" dirty="0"/>
          </a:p>
        </p:txBody>
      </p:sp>
      <p:sp>
        <p:nvSpPr>
          <p:cNvPr id="3" name="Content Placeholder 2">
            <a:extLst>
              <a:ext uri="{FF2B5EF4-FFF2-40B4-BE49-F238E27FC236}">
                <a16:creationId xmlns:a16="http://schemas.microsoft.com/office/drawing/2014/main" id="{23CC18F6-5211-4C4F-8DFD-9109DE391D2D}"/>
              </a:ext>
            </a:extLst>
          </p:cNvPr>
          <p:cNvSpPr>
            <a:spLocks noGrp="1"/>
          </p:cNvSpPr>
          <p:nvPr>
            <p:ph idx="1"/>
          </p:nvPr>
        </p:nvSpPr>
        <p:spPr/>
        <p:txBody>
          <a:bodyPr/>
          <a:lstStyle/>
          <a:p>
            <a:r>
              <a:rPr lang="en-US" sz="2400" dirty="0"/>
              <a:t>The Directionality Problem </a:t>
            </a:r>
          </a:p>
          <a:p>
            <a:pPr lvl="1"/>
            <a:r>
              <a:rPr lang="en-US" sz="2000" dirty="0"/>
              <a:t>When your input and output variables are switched and you model Y~ X, when your model really needs to be X~Y.</a:t>
            </a:r>
          </a:p>
          <a:p>
            <a:pPr lvl="2"/>
            <a:r>
              <a:rPr lang="en-US" sz="2000" dirty="0"/>
              <a:t>Happiness and Exercise</a:t>
            </a:r>
          </a:p>
          <a:p>
            <a:pPr lvl="2"/>
            <a:r>
              <a:rPr lang="en-US" sz="2000" dirty="0"/>
              <a:t>Eye Movements and Reading Comprehension</a:t>
            </a:r>
          </a:p>
          <a:p>
            <a:pPr lvl="2"/>
            <a:r>
              <a:rPr lang="en-US" sz="2000" dirty="0"/>
              <a:t>Aggression and video games</a:t>
            </a:r>
          </a:p>
          <a:p>
            <a:r>
              <a:rPr lang="en-US" sz="2400" dirty="0"/>
              <a:t>Selection Bias </a:t>
            </a:r>
          </a:p>
          <a:p>
            <a:pPr lvl="1"/>
            <a:r>
              <a:rPr lang="en-US" sz="2000" dirty="0"/>
              <a:t>a bias that is introduced into a study when participants choose whether or not to participate in the project, and the group that chooses to participate is not equivalent (in terms of the research criteria) to the group that opts out.</a:t>
            </a:r>
          </a:p>
          <a:p>
            <a:pPr lvl="2"/>
            <a:r>
              <a:rPr lang="en-US" sz="2000" dirty="0"/>
              <a:t>Respiratory illness and Arizona</a:t>
            </a:r>
          </a:p>
          <a:p>
            <a:pPr lvl="2"/>
            <a:r>
              <a:rPr lang="en-US" sz="2000" dirty="0"/>
              <a:t>COVID testing and university students</a:t>
            </a:r>
          </a:p>
          <a:p>
            <a:endParaRPr lang="en-US" dirty="0"/>
          </a:p>
        </p:txBody>
      </p:sp>
    </p:spTree>
    <p:extLst>
      <p:ext uri="{BB962C8B-B14F-4D97-AF65-F5344CB8AC3E}">
        <p14:creationId xmlns:p14="http://schemas.microsoft.com/office/powerpoint/2010/main" val="175208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5091-74E6-4163-BAE0-67BC2A8F8B6F}"/>
              </a:ext>
            </a:extLst>
          </p:cNvPr>
          <p:cNvSpPr>
            <a:spLocks noGrp="1"/>
          </p:cNvSpPr>
          <p:nvPr>
            <p:ph type="title"/>
          </p:nvPr>
        </p:nvSpPr>
        <p:spPr/>
        <p:txBody>
          <a:bodyPr/>
          <a:lstStyle/>
          <a:p>
            <a:r>
              <a:rPr lang="en-US"/>
              <a:t>Issues with Statistical Analysis</a:t>
            </a:r>
            <a:endParaRPr lang="en-US" dirty="0"/>
          </a:p>
        </p:txBody>
      </p:sp>
      <p:sp>
        <p:nvSpPr>
          <p:cNvPr id="3" name="Content Placeholder 2">
            <a:extLst>
              <a:ext uri="{FF2B5EF4-FFF2-40B4-BE49-F238E27FC236}">
                <a16:creationId xmlns:a16="http://schemas.microsoft.com/office/drawing/2014/main" id="{4A934149-36E7-453B-B221-C113480FF116}"/>
              </a:ext>
            </a:extLst>
          </p:cNvPr>
          <p:cNvSpPr>
            <a:spLocks noGrp="1"/>
          </p:cNvSpPr>
          <p:nvPr>
            <p:ph idx="1"/>
          </p:nvPr>
        </p:nvSpPr>
        <p:spPr/>
        <p:txBody>
          <a:bodyPr/>
          <a:lstStyle/>
          <a:p>
            <a:r>
              <a:rPr lang="en-US" dirty="0"/>
              <a:t>Measurement Error  </a:t>
            </a:r>
          </a:p>
          <a:p>
            <a:pPr lvl="1"/>
            <a:r>
              <a:rPr lang="en-US" dirty="0"/>
              <a:t>Poor measurement in variables degrade the power and accuracy of the study. </a:t>
            </a:r>
          </a:p>
          <a:p>
            <a:pPr lvl="2"/>
            <a:r>
              <a:rPr lang="en-US" dirty="0"/>
              <a:t>Measuring exposure or disease </a:t>
            </a:r>
          </a:p>
          <a:p>
            <a:r>
              <a:rPr lang="en-US" dirty="0"/>
              <a:t>Requiring a large R</a:t>
            </a:r>
            <a:r>
              <a:rPr lang="en-US" baseline="30000" dirty="0"/>
              <a:t>2</a:t>
            </a:r>
          </a:p>
          <a:p>
            <a:pPr lvl="1"/>
            <a:r>
              <a:rPr lang="en-US" dirty="0"/>
              <a:t>This is true for predictive modelling, but not as necessary for causal studies. </a:t>
            </a:r>
          </a:p>
          <a:p>
            <a:pPr lvl="1"/>
            <a:r>
              <a:rPr lang="en-US" dirty="0"/>
              <a:t>Even with a low R</a:t>
            </a:r>
            <a:r>
              <a:rPr lang="en-US" baseline="30000" dirty="0"/>
              <a:t>2</a:t>
            </a:r>
            <a:r>
              <a:rPr lang="en-US" dirty="0"/>
              <a:t>, you can do a good job of testing hypotheses about the effects of the variables of interest.</a:t>
            </a:r>
          </a:p>
          <a:p>
            <a:pPr lvl="2"/>
            <a:r>
              <a:rPr lang="en-US" dirty="0"/>
              <a:t>Predicting death from COVID-19 </a:t>
            </a:r>
          </a:p>
          <a:p>
            <a:pPr lvl="1"/>
            <a:endParaRPr lang="en-US" dirty="0"/>
          </a:p>
          <a:p>
            <a:pPr lvl="1"/>
            <a:endParaRPr lang="en-US" dirty="0"/>
          </a:p>
          <a:p>
            <a:endParaRPr lang="en-US" dirty="0"/>
          </a:p>
        </p:txBody>
      </p:sp>
    </p:spTree>
    <p:extLst>
      <p:ext uri="{BB962C8B-B14F-4D97-AF65-F5344CB8AC3E}">
        <p14:creationId xmlns:p14="http://schemas.microsoft.com/office/powerpoint/2010/main" val="5010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DE364-AAB7-43FB-9311-8CF3D115D3CD}"/>
              </a:ext>
            </a:extLst>
          </p:cNvPr>
          <p:cNvSpPr>
            <a:spLocks noGrp="1"/>
          </p:cNvSpPr>
          <p:nvPr>
            <p:ph type="title"/>
          </p:nvPr>
        </p:nvSpPr>
        <p:spPr/>
        <p:txBody>
          <a:bodyPr/>
          <a:lstStyle/>
          <a:p>
            <a:r>
              <a:rPr lang="en-US" sz="2400" dirty="0"/>
              <a:t>We need to use Science and the Scientific Approach in Statistical Learning!</a:t>
            </a:r>
          </a:p>
        </p:txBody>
      </p:sp>
      <p:sp>
        <p:nvSpPr>
          <p:cNvPr id="5" name="Subtitle 4">
            <a:extLst>
              <a:ext uri="{FF2B5EF4-FFF2-40B4-BE49-F238E27FC236}">
                <a16:creationId xmlns:a16="http://schemas.microsoft.com/office/drawing/2014/main" id="{81C7C367-7439-47B0-A049-3FB3FE912D05}"/>
              </a:ext>
            </a:extLst>
          </p:cNvPr>
          <p:cNvSpPr>
            <a:spLocks noGrp="1"/>
          </p:cNvSpPr>
          <p:nvPr>
            <p:ph idx="1"/>
          </p:nvPr>
        </p:nvSpPr>
        <p:spPr/>
        <p:txBody>
          <a:bodyPr/>
          <a:lstStyle/>
          <a:p>
            <a:r>
              <a:rPr lang="en-US" dirty="0"/>
              <a:t>Understand your variables and never blindly accept your results</a:t>
            </a:r>
          </a:p>
          <a:p>
            <a:pPr lvl="1"/>
            <a:r>
              <a:rPr lang="en-US" dirty="0"/>
              <a:t>Make sure your variables are reliable and valid that you consider risk and uncertainty.</a:t>
            </a:r>
          </a:p>
          <a:p>
            <a:pPr lvl="1"/>
            <a:r>
              <a:rPr lang="en-US" dirty="0"/>
              <a:t>Remember that errors can occur all the way through the analysis process starting with the quality of your data. </a:t>
            </a:r>
          </a:p>
          <a:p>
            <a:pPr lvl="1"/>
            <a:r>
              <a:rPr lang="en-US" dirty="0"/>
              <a:t>Be able to pick the most appropriate statistical test to explain your model. </a:t>
            </a:r>
          </a:p>
          <a:p>
            <a:pPr lvl="1"/>
            <a:endParaRPr lang="en-US" dirty="0"/>
          </a:p>
        </p:txBody>
      </p:sp>
    </p:spTree>
    <p:extLst>
      <p:ext uri="{BB962C8B-B14F-4D97-AF65-F5344CB8AC3E}">
        <p14:creationId xmlns:p14="http://schemas.microsoft.com/office/powerpoint/2010/main" val="237206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273E-3C82-4005-B1E8-AA9BE1C1BB90}"/>
              </a:ext>
            </a:extLst>
          </p:cNvPr>
          <p:cNvSpPr>
            <a:spLocks noGrp="1"/>
          </p:cNvSpPr>
          <p:nvPr>
            <p:ph type="title"/>
          </p:nvPr>
        </p:nvSpPr>
        <p:spPr/>
        <p:txBody>
          <a:bodyPr/>
          <a:lstStyle/>
          <a:p>
            <a:r>
              <a:rPr lang="en-US" dirty="0"/>
              <a:t>Before Next Time</a:t>
            </a:r>
          </a:p>
        </p:txBody>
      </p:sp>
      <p:sp>
        <p:nvSpPr>
          <p:cNvPr id="3" name="Content Placeholder 2">
            <a:extLst>
              <a:ext uri="{FF2B5EF4-FFF2-40B4-BE49-F238E27FC236}">
                <a16:creationId xmlns:a16="http://schemas.microsoft.com/office/drawing/2014/main" id="{6762D86A-E888-4DCD-90EB-8EF5256C1758}"/>
              </a:ext>
            </a:extLst>
          </p:cNvPr>
          <p:cNvSpPr>
            <a:spLocks noGrp="1"/>
          </p:cNvSpPr>
          <p:nvPr>
            <p:ph idx="1"/>
          </p:nvPr>
        </p:nvSpPr>
        <p:spPr/>
        <p:txBody>
          <a:bodyPr/>
          <a:lstStyle/>
          <a:p>
            <a:r>
              <a:rPr lang="en-US" dirty="0"/>
              <a:t>Review Chapter 1 for an overview of the text along with examples of charts we are going to learn how to make. </a:t>
            </a:r>
          </a:p>
          <a:p>
            <a:r>
              <a:rPr lang="en-US" dirty="0"/>
              <a:t>Note the mathematical notations used in the book and the datasets we are going to use that should be the same as what you downloaded off the authors website.  </a:t>
            </a:r>
          </a:p>
          <a:p>
            <a:r>
              <a:rPr lang="en-US" dirty="0"/>
              <a:t>Work through 2</a:t>
            </a:r>
            <a:r>
              <a:rPr lang="en-US" baseline="30000" dirty="0"/>
              <a:t>nd</a:t>
            </a:r>
            <a:r>
              <a:rPr lang="en-US" dirty="0"/>
              <a:t> Swirl Exercise (Matrices). </a:t>
            </a:r>
          </a:p>
          <a:p>
            <a:r>
              <a:rPr lang="en-US" dirty="0"/>
              <a:t>Read Instructions for Case 1 </a:t>
            </a:r>
          </a:p>
          <a:p>
            <a:pPr lvl="2"/>
            <a:r>
              <a:rPr lang="en-US" dirty="0"/>
              <a:t>Note - We will talk about independent and dependent variables on Friday. </a:t>
            </a:r>
          </a:p>
          <a:p>
            <a:endParaRPr lang="en-US" dirty="0"/>
          </a:p>
        </p:txBody>
      </p:sp>
    </p:spTree>
    <p:extLst>
      <p:ext uri="{BB962C8B-B14F-4D97-AF65-F5344CB8AC3E}">
        <p14:creationId xmlns:p14="http://schemas.microsoft.com/office/powerpoint/2010/main" val="164269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219200" y="241300"/>
            <a:ext cx="10363200" cy="875669"/>
          </a:xfrm>
        </p:spPr>
        <p:txBody>
          <a:bodyPr/>
          <a:lstStyle/>
          <a:p>
            <a:r>
              <a:rPr lang="en-US" sz="3200" dirty="0"/>
              <a:t>Review: Descriptive, Predictive, and Prescriptive Analytics</a:t>
            </a:r>
          </a:p>
        </p:txBody>
      </p:sp>
      <p:graphicFrame>
        <p:nvGraphicFramePr>
          <p:cNvPr id="7" name="Content Placeholder 6">
            <a:extLst>
              <a:ext uri="{FF2B5EF4-FFF2-40B4-BE49-F238E27FC236}">
                <a16:creationId xmlns:a16="http://schemas.microsoft.com/office/drawing/2014/main" id="{3DF27406-171C-4B49-A8D6-E8176814CB03}"/>
              </a:ext>
            </a:extLst>
          </p:cNvPr>
          <p:cNvGraphicFramePr>
            <a:graphicFrameLocks noGrp="1"/>
          </p:cNvGraphicFramePr>
          <p:nvPr>
            <p:ph idx="1"/>
            <p:extLst>
              <p:ext uri="{D42A27DB-BD31-4B8C-83A1-F6EECF244321}">
                <p14:modId xmlns:p14="http://schemas.microsoft.com/office/powerpoint/2010/main" val="3597775637"/>
              </p:ext>
            </p:extLst>
          </p:nvPr>
        </p:nvGraphicFramePr>
        <p:xfrm>
          <a:off x="1219200" y="2044931"/>
          <a:ext cx="10485120" cy="4081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F3375C2C-BA5E-46E8-A927-2BB238598C27}"/>
              </a:ext>
            </a:extLst>
          </p:cNvPr>
          <p:cNvSpPr txBox="1">
            <a:spLocks/>
          </p:cNvSpPr>
          <p:nvPr/>
        </p:nvSpPr>
        <p:spPr bwMode="auto">
          <a:xfrm>
            <a:off x="806335" y="1350819"/>
            <a:ext cx="7165571" cy="2078181"/>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lvl1pPr marL="240030" indent="-240030" algn="l" rtl="0" eaLnBrk="1" fontAlgn="base" hangingPunct="1">
              <a:spcBef>
                <a:spcPct val="20000"/>
              </a:spcBef>
              <a:spcAft>
                <a:spcPct val="0"/>
              </a:spcAft>
              <a:buFont typeface="Wingdings" panose="05000000000000000000" pitchFamily="2" charset="2"/>
              <a:buChar char="v"/>
              <a:defRPr sz="2700">
                <a:solidFill>
                  <a:schemeClr val="tx1"/>
                </a:solidFill>
                <a:latin typeface="Century Schoolbook" panose="02040604050505020304" pitchFamily="18" charset="0"/>
                <a:ea typeface="+mn-ea"/>
                <a:cs typeface="+mn-cs"/>
              </a:defRPr>
            </a:lvl1pPr>
            <a:lvl2pPr marL="555498" indent="-212598" algn="l" rtl="0" eaLnBrk="1" fontAlgn="base" hangingPunct="1">
              <a:spcBef>
                <a:spcPct val="20000"/>
              </a:spcBef>
              <a:spcAft>
                <a:spcPct val="0"/>
              </a:spcAft>
              <a:buFont typeface="Wingdings" panose="05000000000000000000" pitchFamily="2" charset="2"/>
              <a:buChar char="Ø"/>
              <a:defRPr sz="2400">
                <a:solidFill>
                  <a:schemeClr val="tx1"/>
                </a:solidFill>
                <a:latin typeface="Century Schoolbook" panose="02040604050505020304" pitchFamily="18" charset="0"/>
              </a:defRPr>
            </a:lvl2pPr>
            <a:lvl3pPr marL="898398" indent="-212598" algn="l" rtl="0" eaLnBrk="1" fontAlgn="base" hangingPunct="1">
              <a:spcBef>
                <a:spcPct val="20000"/>
              </a:spcBef>
              <a:spcAft>
                <a:spcPct val="0"/>
              </a:spcAft>
              <a:buFont typeface="Courier New" panose="02070309020205020404" pitchFamily="49" charset="0"/>
              <a:buChar char="o"/>
              <a:defRPr sz="2100">
                <a:solidFill>
                  <a:schemeClr val="tx1"/>
                </a:solidFill>
                <a:latin typeface="Century Schoolbook" panose="02040604050505020304" pitchFamily="18" charset="0"/>
              </a:defRPr>
            </a:lvl3pPr>
            <a:lvl4pPr marL="1241298" indent="-212598" algn="l" rtl="0" eaLnBrk="1" fontAlgn="base" hangingPunct="1">
              <a:spcBef>
                <a:spcPct val="20000"/>
              </a:spcBef>
              <a:spcAft>
                <a:spcPct val="0"/>
              </a:spcAft>
              <a:buFont typeface="Wingdings" panose="05000000000000000000" pitchFamily="2" charset="2"/>
              <a:buChar char="§"/>
              <a:defRPr sz="1350">
                <a:solidFill>
                  <a:schemeClr val="tx1"/>
                </a:solidFill>
                <a:latin typeface="Century Schoolbook" panose="02040604050505020304" pitchFamily="18" charset="0"/>
              </a:defRPr>
            </a:lvl4pPr>
            <a:lvl5pPr marL="1584198" indent="-212598" algn="l" rtl="0" eaLnBrk="1" fontAlgn="base" hangingPunct="1">
              <a:spcBef>
                <a:spcPct val="20000"/>
              </a:spcBef>
              <a:spcAft>
                <a:spcPct val="0"/>
              </a:spcAft>
              <a:buChar char="»"/>
              <a:defRPr sz="1350">
                <a:solidFill>
                  <a:schemeClr val="tx1"/>
                </a:solidFill>
                <a:latin typeface="Century Schoolbook" panose="02040604050505020304" pitchFamily="18" charset="0"/>
              </a:defRPr>
            </a:lvl5pPr>
            <a:lvl6pPr marL="1060847" indent="-96441" algn="l" rtl="0" eaLnBrk="1" fontAlgn="base" hangingPunct="1">
              <a:spcBef>
                <a:spcPct val="20000"/>
              </a:spcBef>
              <a:spcAft>
                <a:spcPct val="0"/>
              </a:spcAft>
              <a:buChar char="»"/>
              <a:defRPr sz="844">
                <a:solidFill>
                  <a:schemeClr val="tx1"/>
                </a:solidFill>
                <a:latin typeface="+mn-lt"/>
              </a:defRPr>
            </a:lvl6pPr>
            <a:lvl7pPr marL="1253729" indent="-96441" algn="l" rtl="0" eaLnBrk="1" fontAlgn="base" hangingPunct="1">
              <a:spcBef>
                <a:spcPct val="20000"/>
              </a:spcBef>
              <a:spcAft>
                <a:spcPct val="0"/>
              </a:spcAft>
              <a:buChar char="»"/>
              <a:defRPr sz="844">
                <a:solidFill>
                  <a:schemeClr val="tx1"/>
                </a:solidFill>
                <a:latin typeface="+mn-lt"/>
              </a:defRPr>
            </a:lvl7pPr>
            <a:lvl8pPr marL="1446610" indent="-96441" algn="l" rtl="0" eaLnBrk="1" fontAlgn="base" hangingPunct="1">
              <a:spcBef>
                <a:spcPct val="20000"/>
              </a:spcBef>
              <a:spcAft>
                <a:spcPct val="0"/>
              </a:spcAft>
              <a:buChar char="»"/>
              <a:defRPr sz="844">
                <a:solidFill>
                  <a:schemeClr val="tx1"/>
                </a:solidFill>
                <a:latin typeface="+mn-lt"/>
              </a:defRPr>
            </a:lvl8pPr>
            <a:lvl9pPr marL="1639491" indent="-96441" algn="l" rtl="0" eaLnBrk="1" fontAlgn="base" hangingPunct="1">
              <a:spcBef>
                <a:spcPct val="20000"/>
              </a:spcBef>
              <a:spcAft>
                <a:spcPct val="0"/>
              </a:spcAft>
              <a:buChar char="»"/>
              <a:defRPr sz="844">
                <a:solidFill>
                  <a:schemeClr val="tx1"/>
                </a:solidFill>
                <a:latin typeface="+mn-lt"/>
              </a:defRPr>
            </a:lvl9pPr>
          </a:lstStyle>
          <a:p>
            <a:r>
              <a:rPr lang="en-US" sz="2000" kern="0" dirty="0"/>
              <a:t>Broadly defined, Statistical Learning is a</a:t>
            </a:r>
            <a:r>
              <a:rPr lang="en-US" sz="2000" b="1" i="1" kern="0" dirty="0"/>
              <a:t> subfield of statistics</a:t>
            </a:r>
            <a:r>
              <a:rPr lang="en-US" sz="2000" kern="0" dirty="0"/>
              <a:t>, focused on modeling and prediction (both supervised and unsupervised) and highly used in the field of business to answer business related questions.  </a:t>
            </a:r>
          </a:p>
          <a:p>
            <a:r>
              <a:rPr lang="en-US" sz="2000" kern="0" dirty="0"/>
              <a:t>This has been marked by the increasing availability of powerful and relatively user-friendly software, such as R. </a:t>
            </a:r>
          </a:p>
        </p:txBody>
      </p:sp>
    </p:spTree>
    <p:extLst>
      <p:ext uri="{BB962C8B-B14F-4D97-AF65-F5344CB8AC3E}">
        <p14:creationId xmlns:p14="http://schemas.microsoft.com/office/powerpoint/2010/main" val="138370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D1F3-7D43-421A-A77D-E380FA6BFD7F}"/>
              </a:ext>
            </a:extLst>
          </p:cNvPr>
          <p:cNvSpPr>
            <a:spLocks noGrp="1"/>
          </p:cNvSpPr>
          <p:nvPr>
            <p:ph type="title"/>
          </p:nvPr>
        </p:nvSpPr>
        <p:spPr/>
        <p:txBody>
          <a:bodyPr/>
          <a:lstStyle/>
          <a:p>
            <a:r>
              <a:rPr lang="en-US" dirty="0"/>
              <a:t>Exploring The Vs of Big Data</a:t>
            </a:r>
          </a:p>
        </p:txBody>
      </p:sp>
      <p:sp>
        <p:nvSpPr>
          <p:cNvPr id="3" name="Content Placeholder 2">
            <a:extLst>
              <a:ext uri="{FF2B5EF4-FFF2-40B4-BE49-F238E27FC236}">
                <a16:creationId xmlns:a16="http://schemas.microsoft.com/office/drawing/2014/main" id="{4816520E-6131-47B9-9E2F-5A3A98531B40}"/>
              </a:ext>
            </a:extLst>
          </p:cNvPr>
          <p:cNvSpPr>
            <a:spLocks noGrp="1"/>
          </p:cNvSpPr>
          <p:nvPr>
            <p:ph sz="half" idx="1"/>
          </p:nvPr>
        </p:nvSpPr>
        <p:spPr/>
        <p:txBody>
          <a:bodyPr/>
          <a:lstStyle/>
          <a:p>
            <a:r>
              <a:rPr lang="en-US" sz="1800" dirty="0"/>
              <a:t>Volume </a:t>
            </a:r>
          </a:p>
          <a:p>
            <a:pPr lvl="1"/>
            <a:r>
              <a:rPr lang="en-US" sz="1800" dirty="0"/>
              <a:t>The quantity of generated and stored data </a:t>
            </a:r>
          </a:p>
          <a:p>
            <a:pPr lvl="1"/>
            <a:r>
              <a:rPr lang="en-US" sz="1800" dirty="0"/>
              <a:t>The size of data determines the value and potential insight </a:t>
            </a:r>
          </a:p>
          <a:p>
            <a:r>
              <a:rPr lang="en-US" sz="1800" dirty="0"/>
              <a:t>Variety </a:t>
            </a:r>
          </a:p>
          <a:p>
            <a:pPr lvl="1"/>
            <a:r>
              <a:rPr lang="en-US" sz="1800" dirty="0"/>
              <a:t>Data can come from a wide va­riety of sources </a:t>
            </a:r>
          </a:p>
          <a:p>
            <a:pPr lvl="1"/>
            <a:r>
              <a:rPr lang="en-US" sz="1800" dirty="0"/>
              <a:t>The type and nature of data can propose a challenge</a:t>
            </a:r>
          </a:p>
          <a:p>
            <a:r>
              <a:rPr lang="en-US" sz="1800" dirty="0"/>
              <a:t>Velocity </a:t>
            </a:r>
          </a:p>
          <a:p>
            <a:pPr lvl="1"/>
            <a:r>
              <a:rPr lang="en-US" sz="1800" dirty="0"/>
              <a:t>Data can be available in real time </a:t>
            </a:r>
          </a:p>
          <a:p>
            <a:pPr lvl="1"/>
            <a:r>
              <a:rPr lang="en-US" sz="1800" dirty="0"/>
              <a:t>The speed at which data is generated can propose a challenge</a:t>
            </a:r>
          </a:p>
          <a:p>
            <a:endParaRPr lang="en-US" dirty="0"/>
          </a:p>
        </p:txBody>
      </p:sp>
      <p:sp>
        <p:nvSpPr>
          <p:cNvPr id="4" name="Content Placeholder 3">
            <a:extLst>
              <a:ext uri="{FF2B5EF4-FFF2-40B4-BE49-F238E27FC236}">
                <a16:creationId xmlns:a16="http://schemas.microsoft.com/office/drawing/2014/main" id="{CDF772C7-86D7-49CB-A4F7-AA5A8DA18528}"/>
              </a:ext>
            </a:extLst>
          </p:cNvPr>
          <p:cNvSpPr>
            <a:spLocks noGrp="1"/>
          </p:cNvSpPr>
          <p:nvPr>
            <p:ph sz="half" idx="2"/>
          </p:nvPr>
        </p:nvSpPr>
        <p:spPr>
          <a:xfrm>
            <a:off x="6502400" y="1116970"/>
            <a:ext cx="5080000" cy="4001130"/>
          </a:xfrm>
        </p:spPr>
        <p:txBody>
          <a:bodyPr/>
          <a:lstStyle/>
          <a:p>
            <a:r>
              <a:rPr lang="en-US" sz="1600" dirty="0"/>
              <a:t>Variability </a:t>
            </a:r>
          </a:p>
          <a:p>
            <a:pPr lvl="1"/>
            <a:r>
              <a:rPr lang="en-US" sz="1600" dirty="0"/>
              <a:t>Data whose meaning is constantly changing</a:t>
            </a:r>
          </a:p>
          <a:p>
            <a:pPr lvl="1"/>
            <a:r>
              <a:rPr lang="en-US" sz="1600" dirty="0"/>
              <a:t>The inconsistency of the data set can hamper the performance of process and make it difficult to handle and manage</a:t>
            </a:r>
          </a:p>
          <a:p>
            <a:r>
              <a:rPr lang="en-US" sz="1600" dirty="0"/>
              <a:t>Veracity </a:t>
            </a:r>
          </a:p>
          <a:p>
            <a:pPr lvl="1"/>
            <a:r>
              <a:rPr lang="en-US" sz="1600" dirty="0"/>
              <a:t>How accurate or truthful a data set may be</a:t>
            </a:r>
          </a:p>
          <a:p>
            <a:pPr lvl="1"/>
            <a:r>
              <a:rPr lang="en-US" sz="1600" dirty="0"/>
              <a:t>Quality of captured data can vary greatly affecting accurate analysis. </a:t>
            </a:r>
          </a:p>
          <a:p>
            <a:r>
              <a:rPr lang="en-US" sz="1600" dirty="0"/>
              <a:t>Value </a:t>
            </a:r>
          </a:p>
          <a:p>
            <a:pPr lvl="1"/>
            <a:r>
              <a:rPr lang="en-US" sz="1600" dirty="0"/>
              <a:t>What important information can be extracted.</a:t>
            </a:r>
          </a:p>
          <a:p>
            <a:pPr lvl="1"/>
            <a:r>
              <a:rPr lang="en-US" sz="1600" dirty="0"/>
              <a:t>What can we do with this information</a:t>
            </a:r>
          </a:p>
          <a:p>
            <a:endParaRPr lang="en-US" dirty="0"/>
          </a:p>
        </p:txBody>
      </p:sp>
      <p:sp>
        <p:nvSpPr>
          <p:cNvPr id="11" name="Rectangle 10">
            <a:extLst>
              <a:ext uri="{FF2B5EF4-FFF2-40B4-BE49-F238E27FC236}">
                <a16:creationId xmlns:a16="http://schemas.microsoft.com/office/drawing/2014/main" id="{F4C6A464-FB0C-4964-A60C-6C530F99C438}"/>
              </a:ext>
            </a:extLst>
          </p:cNvPr>
          <p:cNvSpPr/>
          <p:nvPr/>
        </p:nvSpPr>
        <p:spPr>
          <a:xfrm>
            <a:off x="6413500" y="5245100"/>
            <a:ext cx="5778500" cy="149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 the a recent editorial from the Harvard Data Science Review - What is Big Data in ML - COVID-19: A Massive Stress Test with Many Unexpected Opportunities (for Data Science) said “In the context of understanding the COVID-19 pandemic, the grand challenge is to be able to make such distinctions from a large variety of extremely low-quality data, and we must make the call now. Dissecting variations in a large variety of data is a daunting task even when they are completely trustworthy and time constraints are not an issue.”</a:t>
            </a:r>
          </a:p>
        </p:txBody>
      </p:sp>
    </p:spTree>
    <p:extLst>
      <p:ext uri="{BB962C8B-B14F-4D97-AF65-F5344CB8AC3E}">
        <p14:creationId xmlns:p14="http://schemas.microsoft.com/office/powerpoint/2010/main" val="136340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7"/>
          <p:cNvSpPr txBox="1">
            <a:spLocks noGrp="1"/>
          </p:cNvSpPr>
          <p:nvPr>
            <p:ph type="title"/>
          </p:nvPr>
        </p:nvSpPr>
        <p:spPr/>
        <p:txBody>
          <a:bodyPr/>
          <a:lstStyle/>
          <a:p>
            <a:r>
              <a:rPr lang="en-US" sz="3000" dirty="0"/>
              <a:t>Uncertainty, Risk, Reliability, and Validity in Statistical Learning</a:t>
            </a:r>
          </a:p>
        </p:txBody>
      </p:sp>
      <p:sp>
        <p:nvSpPr>
          <p:cNvPr id="459" name="Google Shape;459;p57"/>
          <p:cNvSpPr txBox="1">
            <a:spLocks noGrp="1"/>
          </p:cNvSpPr>
          <p:nvPr>
            <p:ph idx="1"/>
          </p:nvPr>
        </p:nvSpPr>
        <p:spPr/>
        <p:txBody>
          <a:bodyPr>
            <a:normAutofit fontScale="77500" lnSpcReduction="20000"/>
          </a:bodyPr>
          <a:lstStyle/>
          <a:p>
            <a:r>
              <a:rPr lang="en-US" b="1" dirty="0">
                <a:sym typeface="Arial"/>
              </a:rPr>
              <a:t>Reliability </a:t>
            </a:r>
            <a:r>
              <a:rPr lang="en-US" dirty="0">
                <a:sym typeface="Arial"/>
              </a:rPr>
              <a:t>occurs when data have veracity (accurate) and are consistent (lack variability)</a:t>
            </a:r>
          </a:p>
          <a:p>
            <a:pPr lvl="1"/>
            <a:r>
              <a:rPr lang="en-US" dirty="0"/>
              <a:t>A thermometer consistently reads several degrees below the true value is not reliable, although it is valid because it does measure temperature.</a:t>
            </a:r>
          </a:p>
          <a:p>
            <a:r>
              <a:rPr lang="en-US" b="1" dirty="0">
                <a:sym typeface="Arial"/>
              </a:rPr>
              <a:t>Validity </a:t>
            </a:r>
            <a:r>
              <a:rPr lang="en-US" dirty="0">
                <a:sym typeface="Arial"/>
              </a:rPr>
              <a:t>occurs when data correctly measures what it is supposed to measure (yet another V?). This means data is also correct and accurate. </a:t>
            </a:r>
          </a:p>
          <a:p>
            <a:pPr lvl="1"/>
            <a:r>
              <a:rPr lang="en-US" dirty="0"/>
              <a:t>The number of calls to a customer service desk might be counted correctly each day (and thus is a reliable measure) but not valid if it is used to assess customer dissatisfaction, as many calls may be simple queries.</a:t>
            </a:r>
          </a:p>
          <a:p>
            <a:r>
              <a:rPr lang="en-US" b="1" dirty="0"/>
              <a:t>Uncertainty</a:t>
            </a:r>
            <a:r>
              <a:rPr lang="en-US" dirty="0"/>
              <a:t> is imperfect knowledge of what will happen in the future. As the variety and velocity (speed) of data increases, so does the uncertainty. </a:t>
            </a:r>
          </a:p>
          <a:p>
            <a:r>
              <a:rPr lang="en-US" b="1" dirty="0"/>
              <a:t>Risk</a:t>
            </a:r>
            <a:r>
              <a:rPr lang="en-US" dirty="0"/>
              <a:t> is associated with the consequences of what actually happens</a:t>
            </a:r>
          </a:p>
          <a:p>
            <a:endParaRPr lang="en-US" i="1" dirty="0">
              <a:highlight>
                <a:srgbClr val="D7C39F"/>
              </a:highlight>
            </a:endParaRPr>
          </a:p>
          <a:p>
            <a:r>
              <a:rPr lang="en-US" i="1" dirty="0">
                <a:highlight>
                  <a:srgbClr val="D7C39F"/>
                </a:highlight>
              </a:rPr>
              <a:t>If you present results to someone, have you considered the risks and the uncertainty surrounding the topic? </a:t>
            </a:r>
          </a:p>
          <a:p>
            <a:pPr lvl="1"/>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p:txBody>
          <a:bodyPr/>
          <a:lstStyle/>
          <a:p>
            <a:r>
              <a:rPr lang="en-US" dirty="0"/>
              <a:t>Some Examples of ML Applications</a:t>
            </a:r>
          </a:p>
        </p:txBody>
      </p:sp>
      <p:sp>
        <p:nvSpPr>
          <p:cNvPr id="229" name="Google Shape;229;p24"/>
          <p:cNvSpPr txBox="1">
            <a:spLocks noGrp="1"/>
          </p:cNvSpPr>
          <p:nvPr>
            <p:ph idx="1"/>
          </p:nvPr>
        </p:nvSpPr>
        <p:spPr/>
        <p:txBody>
          <a:bodyPr>
            <a:normAutofit fontScale="85000" lnSpcReduction="10000"/>
          </a:bodyPr>
          <a:lstStyle/>
          <a:p>
            <a:r>
              <a:rPr lang="en-US" dirty="0"/>
              <a:t>Predictive Analytics</a:t>
            </a:r>
          </a:p>
          <a:p>
            <a:pPr lvl="1"/>
            <a:r>
              <a:rPr lang="en-US" dirty="0" err="1"/>
              <a:t>Paypal</a:t>
            </a:r>
            <a:r>
              <a:rPr lang="en-US" dirty="0"/>
              <a:t> and use ML for protection against money laundering</a:t>
            </a:r>
          </a:p>
          <a:p>
            <a:pPr lvl="1"/>
            <a:r>
              <a:rPr lang="en-US" dirty="0"/>
              <a:t>Netflix use ML to improve streaming quality through predictive caching and adjusting video playback as well as detecting anomalies in devices. </a:t>
            </a:r>
          </a:p>
          <a:p>
            <a:r>
              <a:rPr lang="en-US" dirty="0"/>
              <a:t>Image recognition</a:t>
            </a:r>
          </a:p>
          <a:p>
            <a:pPr lvl="1"/>
            <a:r>
              <a:rPr lang="en-US" dirty="0"/>
              <a:t>Recognize handwriting and convert it into a machine-encoded form like in the </a:t>
            </a:r>
            <a:r>
              <a:rPr lang="en-US" dirty="0" err="1"/>
              <a:t>reMarkable</a:t>
            </a:r>
            <a:endParaRPr lang="en-US" dirty="0"/>
          </a:p>
          <a:p>
            <a:pPr lvl="1"/>
            <a:r>
              <a:rPr lang="en-US" dirty="0"/>
              <a:t>Labelling faces like predictive tagging on social media</a:t>
            </a:r>
          </a:p>
          <a:p>
            <a:r>
              <a:rPr lang="en-US" dirty="0"/>
              <a:t>Speech recognition</a:t>
            </a:r>
          </a:p>
          <a:p>
            <a:pPr lvl="1"/>
            <a:r>
              <a:rPr lang="en-US" dirty="0"/>
              <a:t>Using voice search and dialing like on devices like Google Home or Amazon Alexa</a:t>
            </a:r>
          </a:p>
          <a:p>
            <a:r>
              <a:rPr lang="en-US" dirty="0"/>
              <a:t>Health Care</a:t>
            </a:r>
          </a:p>
          <a:p>
            <a:pPr lvl="1"/>
            <a:r>
              <a:rPr lang="en-US" dirty="0"/>
              <a:t>Predicting epidemics, curing disease, improving quality of live, disease prevention, internal and external reporting of patient data, standardized database of medical terms, reducing waste, improving profits. </a:t>
            </a:r>
          </a:p>
          <a:p>
            <a:pPr lvl="1"/>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Scientific Approach and Statistical Learning</a:t>
            </a:r>
          </a:p>
        </p:txBody>
      </p:sp>
      <p:sp>
        <p:nvSpPr>
          <p:cNvPr id="3" name="Content Placeholder 2"/>
          <p:cNvSpPr>
            <a:spLocks noGrp="1"/>
          </p:cNvSpPr>
          <p:nvPr>
            <p:ph idx="1"/>
          </p:nvPr>
        </p:nvSpPr>
        <p:spPr/>
        <p:txBody>
          <a:bodyPr>
            <a:normAutofit fontScale="92500" lnSpcReduction="10000"/>
          </a:bodyPr>
          <a:lstStyle/>
          <a:p>
            <a:r>
              <a:rPr lang="en-US" dirty="0"/>
              <a:t>Evolved theory of science that defines the characteristics of scientific inquiry:</a:t>
            </a:r>
          </a:p>
          <a:p>
            <a:pPr lvl="2"/>
            <a:r>
              <a:rPr lang="en-US" dirty="0"/>
              <a:t>Data play a central role</a:t>
            </a:r>
          </a:p>
          <a:p>
            <a:pPr lvl="2"/>
            <a:r>
              <a:rPr lang="en-US" dirty="0"/>
              <a:t>Scientists are not alone (replicate)</a:t>
            </a:r>
          </a:p>
          <a:p>
            <a:pPr lvl="2"/>
            <a:r>
              <a:rPr lang="en-US" dirty="0"/>
              <a:t>Science is adversarial</a:t>
            </a:r>
          </a:p>
          <a:p>
            <a:pPr lvl="2"/>
            <a:r>
              <a:rPr lang="en-US" dirty="0"/>
              <a:t>Science is peer reviewed</a:t>
            </a:r>
          </a:p>
          <a:p>
            <a:r>
              <a:rPr lang="en-US" dirty="0"/>
              <a:t>How does Intuition and Authority play into statistical learning?</a:t>
            </a:r>
          </a:p>
          <a:p>
            <a:pPr lvl="1"/>
            <a:r>
              <a:rPr lang="en-US" dirty="0"/>
              <a:t>Intuition- when you accept unquestioningly what your own personal judgment or a single story about one’s person’s experience tells you. </a:t>
            </a:r>
          </a:p>
          <a:p>
            <a:pPr lvl="1"/>
            <a:r>
              <a:rPr lang="en-US" dirty="0"/>
              <a:t>Authority- a convincing and influential source</a:t>
            </a:r>
          </a:p>
          <a:p>
            <a:r>
              <a:rPr lang="en-US" dirty="0"/>
              <a:t>If you present results to someone, have you been able to strip your biases from intuition and authority to look at the results in more detail? </a:t>
            </a:r>
          </a:p>
          <a:p>
            <a:endParaRPr lang="en-US" dirty="0"/>
          </a:p>
          <a:p>
            <a:pPr marL="342900" lvl="1" indent="0">
              <a:buNone/>
            </a:pPr>
            <a:endParaRPr lang="en-US" dirty="0"/>
          </a:p>
        </p:txBody>
      </p:sp>
    </p:spTree>
    <p:extLst>
      <p:ext uri="{BB962C8B-B14F-4D97-AF65-F5344CB8AC3E}">
        <p14:creationId xmlns:p14="http://schemas.microsoft.com/office/powerpoint/2010/main" val="38770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the importance of research methods in statistical learning</a:t>
            </a:r>
            <a:r>
              <a:rPr lang="en-US" dirty="0"/>
              <a:t>?</a:t>
            </a:r>
          </a:p>
        </p:txBody>
      </p:sp>
      <p:sp>
        <p:nvSpPr>
          <p:cNvPr id="3" name="Content Placeholder 2"/>
          <p:cNvSpPr>
            <a:spLocks noGrp="1"/>
          </p:cNvSpPr>
          <p:nvPr>
            <p:ph idx="1"/>
          </p:nvPr>
        </p:nvSpPr>
        <p:spPr/>
        <p:txBody>
          <a:bodyPr/>
          <a:lstStyle/>
          <a:p>
            <a:pPr marL="182880" indent="-457200">
              <a:buFont typeface="+mj-lt"/>
              <a:buAutoNum type="arabicPeriod"/>
            </a:pPr>
            <a:r>
              <a:rPr lang="en-US" sz="2400" dirty="0"/>
              <a:t>Describe behavior</a:t>
            </a:r>
          </a:p>
          <a:p>
            <a:pPr lvl="1"/>
            <a:r>
              <a:rPr lang="en-US" dirty="0"/>
              <a:t>Can we describe a behavior that is </a:t>
            </a:r>
            <a:r>
              <a:rPr lang="en-US" i="1" dirty="0"/>
              <a:t>directly observable</a:t>
            </a:r>
            <a:r>
              <a:rPr lang="en-US" dirty="0"/>
              <a:t>?</a:t>
            </a:r>
          </a:p>
          <a:p>
            <a:pPr marL="182880" indent="-457200">
              <a:buFont typeface="+mj-lt"/>
              <a:buAutoNum type="arabicPeriod"/>
            </a:pPr>
            <a:r>
              <a:rPr lang="en-US" sz="2400" dirty="0"/>
              <a:t>Predict behavior</a:t>
            </a:r>
          </a:p>
          <a:p>
            <a:pPr lvl="1"/>
            <a:r>
              <a:rPr lang="en-US" dirty="0"/>
              <a:t>Can we predict a behavior to help us make better decisions?</a:t>
            </a:r>
          </a:p>
          <a:p>
            <a:pPr marL="182880" indent="-457200">
              <a:buFont typeface="+mj-lt"/>
              <a:buAutoNum type="arabicPeriod"/>
            </a:pPr>
            <a:r>
              <a:rPr lang="en-US" sz="2400" dirty="0"/>
              <a:t>Determine the cause of behavior as opposed to the correlation.</a:t>
            </a:r>
          </a:p>
          <a:p>
            <a:pPr lvl="1"/>
            <a:r>
              <a:rPr lang="en-US" dirty="0"/>
              <a:t>Does the event have </a:t>
            </a:r>
            <a:r>
              <a:rPr lang="en-US" i="1" dirty="0"/>
              <a:t>temporal precedence</a:t>
            </a:r>
            <a:r>
              <a:rPr lang="en-US" dirty="0"/>
              <a:t>?</a:t>
            </a:r>
          </a:p>
          <a:p>
            <a:pPr lvl="1"/>
            <a:r>
              <a:rPr lang="en-US" dirty="0"/>
              <a:t>Is there a </a:t>
            </a:r>
            <a:r>
              <a:rPr lang="en-US" i="1" dirty="0"/>
              <a:t>covariance </a:t>
            </a:r>
            <a:r>
              <a:rPr lang="en-US" dirty="0"/>
              <a:t>of cause and effect?</a:t>
            </a:r>
          </a:p>
          <a:p>
            <a:pPr lvl="1"/>
            <a:r>
              <a:rPr lang="en-US" dirty="0"/>
              <a:t>Are their </a:t>
            </a:r>
            <a:r>
              <a:rPr lang="en-US" i="1" dirty="0"/>
              <a:t>alternative explanations</a:t>
            </a:r>
            <a:r>
              <a:rPr lang="en-US" dirty="0"/>
              <a:t>?</a:t>
            </a:r>
          </a:p>
          <a:p>
            <a:pPr marL="182880" indent="-457200">
              <a:buFont typeface="+mj-lt"/>
              <a:buAutoNum type="arabicPeriod"/>
            </a:pPr>
            <a:r>
              <a:rPr lang="en-US" sz="2400" dirty="0"/>
              <a:t>To understand or explain behavior</a:t>
            </a:r>
          </a:p>
          <a:p>
            <a:pPr lvl="1"/>
            <a:r>
              <a:rPr lang="en-US" dirty="0"/>
              <a:t>Does it make sense? </a:t>
            </a:r>
          </a:p>
        </p:txBody>
      </p:sp>
    </p:spTree>
    <p:extLst>
      <p:ext uri="{BB962C8B-B14F-4D97-AF65-F5344CB8AC3E}">
        <p14:creationId xmlns:p14="http://schemas.microsoft.com/office/powerpoint/2010/main" val="1942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Correlation versus Causation</a:t>
            </a:r>
            <a:endParaRPr lang="en-US" dirty="0"/>
          </a:p>
        </p:txBody>
      </p:sp>
      <p:sp>
        <p:nvSpPr>
          <p:cNvPr id="2" name="Content Placeholder 1"/>
          <p:cNvSpPr>
            <a:spLocks noGrp="1"/>
          </p:cNvSpPr>
          <p:nvPr>
            <p:ph idx="1"/>
          </p:nvPr>
        </p:nvSpPr>
        <p:spPr/>
        <p:txBody>
          <a:bodyPr>
            <a:normAutofit/>
          </a:bodyPr>
          <a:lstStyle/>
          <a:p>
            <a:r>
              <a:rPr lang="en-US" dirty="0"/>
              <a:t>Why are we tempted to interpret findings as causal?</a:t>
            </a:r>
          </a:p>
          <a:p>
            <a:pPr lvl="1"/>
            <a:r>
              <a:rPr lang="en-US" dirty="0"/>
              <a:t>Causal link seems obvious.</a:t>
            </a:r>
          </a:p>
          <a:p>
            <a:pPr lvl="1"/>
            <a:r>
              <a:rPr lang="en-US" dirty="0"/>
              <a:t>Have a pre-existing bias.</a:t>
            </a:r>
          </a:p>
          <a:p>
            <a:pPr lvl="1"/>
            <a:r>
              <a:rPr lang="en-US" dirty="0"/>
              <a:t>Interpretations dominated by theoretical orientation. </a:t>
            </a:r>
          </a:p>
          <a:p>
            <a:pPr lvl="1"/>
            <a:endParaRPr lang="en-US" dirty="0"/>
          </a:p>
          <a:p>
            <a:r>
              <a:rPr lang="en-US" dirty="0"/>
              <a:t>What do we need to determine causation?</a:t>
            </a:r>
          </a:p>
          <a:p>
            <a:pPr lvl="1"/>
            <a:r>
              <a:rPr lang="en-US" dirty="0"/>
              <a:t>Statistically significant relationship between the variables</a:t>
            </a:r>
          </a:p>
          <a:p>
            <a:pPr lvl="1"/>
            <a:r>
              <a:rPr lang="en-US" dirty="0"/>
              <a:t>Causal variable occurred prior to the other variable</a:t>
            </a:r>
          </a:p>
          <a:p>
            <a:pPr lvl="1"/>
            <a:r>
              <a:rPr lang="en-US" dirty="0"/>
              <a:t>No other factors can account for the cause  </a:t>
            </a:r>
          </a:p>
          <a:p>
            <a:endParaRPr lang="en-US" dirty="0"/>
          </a:p>
        </p:txBody>
      </p:sp>
    </p:spTree>
    <p:extLst>
      <p:ext uri="{BB962C8B-B14F-4D97-AF65-F5344CB8AC3E}">
        <p14:creationId xmlns:p14="http://schemas.microsoft.com/office/powerpoint/2010/main" val="181081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Issues with Statistical Analysis</a:t>
            </a:r>
          </a:p>
        </p:txBody>
      </p:sp>
      <p:sp>
        <p:nvSpPr>
          <p:cNvPr id="3" name="Content Placeholder 2"/>
          <p:cNvSpPr>
            <a:spLocks noGrp="1"/>
          </p:cNvSpPr>
          <p:nvPr>
            <p:ph idx="1"/>
          </p:nvPr>
        </p:nvSpPr>
        <p:spPr/>
        <p:txBody>
          <a:bodyPr/>
          <a:lstStyle/>
          <a:p>
            <a:r>
              <a:rPr lang="en-US" sz="2400" dirty="0"/>
              <a:t>Your analysis can only be as good as your dataset.</a:t>
            </a:r>
          </a:p>
          <a:p>
            <a:r>
              <a:rPr lang="en-US" sz="2400" dirty="0"/>
              <a:t>The Third Variable Problem – any variable that is extraneous to the two variables being studied. Also known as Omitted Variables.</a:t>
            </a:r>
          </a:p>
          <a:p>
            <a:pPr lvl="1"/>
            <a:r>
              <a:rPr lang="en-US" sz="2000" dirty="0"/>
              <a:t>1975 Study in Taiwan – Electrical Appliances and Contraceptive Use</a:t>
            </a:r>
          </a:p>
          <a:p>
            <a:pPr lvl="1"/>
            <a:r>
              <a:rPr lang="en-US" sz="2000" dirty="0"/>
              <a:t>1900s Pellagra in the South – Sanitation vs. Diet</a:t>
            </a:r>
          </a:p>
          <a:p>
            <a:pPr lvl="1"/>
            <a:r>
              <a:rPr lang="en-US" sz="2000" dirty="0"/>
              <a:t>Bitcoin Mining Power and the Rainy Season in China</a:t>
            </a:r>
          </a:p>
          <a:p>
            <a:r>
              <a:rPr lang="en-US" sz="2400" dirty="0"/>
              <a:t>In statistics, a spurious relationship is a mathematical relationship in which two or more events or variables are associated but not causally related, due to either coincidence or the presence of a certain third, unseen factor (referred to as a confounding variable)</a:t>
            </a:r>
          </a:p>
          <a:p>
            <a:pPr lvl="1"/>
            <a:r>
              <a:rPr lang="en-US" sz="2000" dirty="0"/>
              <a:t>COVID-19 Vaccinations and Pregnancy</a:t>
            </a:r>
          </a:p>
          <a:p>
            <a:pPr lvl="1"/>
            <a:endParaRPr lang="en-US" dirty="0"/>
          </a:p>
        </p:txBody>
      </p:sp>
    </p:spTree>
    <p:extLst>
      <p:ext uri="{BB962C8B-B14F-4D97-AF65-F5344CB8AC3E}">
        <p14:creationId xmlns:p14="http://schemas.microsoft.com/office/powerpoint/2010/main" val="3777778332"/>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3566</TotalTime>
  <Words>1434</Words>
  <Application>Microsoft Office PowerPoint</Application>
  <PresentationFormat>宽屏</PresentationFormat>
  <Paragraphs>137</Paragraphs>
  <Slides>13</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Noto Sans Symbols</vt:lpstr>
      <vt:lpstr>Arial</vt:lpstr>
      <vt:lpstr>Calibri</vt:lpstr>
      <vt:lpstr>Century Schoolbook</vt:lpstr>
      <vt:lpstr>Courier New</vt:lpstr>
      <vt:lpstr>Tempus Sans ITC</vt:lpstr>
      <vt:lpstr>Times New Roman</vt:lpstr>
      <vt:lpstr>Wingdings</vt:lpstr>
      <vt:lpstr>MasterLayout</vt:lpstr>
      <vt:lpstr>Defining Statistical Learning and the Scientific Understanding of Behavior</vt:lpstr>
      <vt:lpstr>Review: Descriptive, Predictive, and Prescriptive Analytics</vt:lpstr>
      <vt:lpstr>Exploring The Vs of Big Data</vt:lpstr>
      <vt:lpstr>Uncertainty, Risk, Reliability, and Validity in Statistical Learning</vt:lpstr>
      <vt:lpstr>Some Examples of ML Applications</vt:lpstr>
      <vt:lpstr>The Scientific Approach and Statistical Learning</vt:lpstr>
      <vt:lpstr>What is the importance of research methods in statistical learning?</vt:lpstr>
      <vt:lpstr>Correlation versus Causation</vt:lpstr>
      <vt:lpstr>Some Issues with Statistical Analysis</vt:lpstr>
      <vt:lpstr>Some Issues with Statistical Analysis</vt:lpstr>
      <vt:lpstr>Issues with Statistical Analysis</vt:lpstr>
      <vt:lpstr>We need to use Science and the Scientific Approach in Statistical Learning!</vt:lpstr>
      <vt:lpstr>Before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Galluch</dc:creator>
  <cp:lastModifiedBy>Ding, Mengting</cp:lastModifiedBy>
  <cp:revision>179</cp:revision>
  <cp:lastPrinted>2020-01-15T14:09:19Z</cp:lastPrinted>
  <dcterms:created xsi:type="dcterms:W3CDTF">2020-01-14T15:16:46Z</dcterms:created>
  <dcterms:modified xsi:type="dcterms:W3CDTF">2021-09-24T02:15:40Z</dcterms:modified>
</cp:coreProperties>
</file>