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453" r:id="rId2"/>
    <p:sldId id="256" r:id="rId3"/>
    <p:sldId id="301" r:id="rId4"/>
    <p:sldId id="305" r:id="rId5"/>
    <p:sldId id="285" r:id="rId6"/>
    <p:sldId id="259" r:id="rId7"/>
    <p:sldId id="459" r:id="rId8"/>
    <p:sldId id="458" r:id="rId9"/>
    <p:sldId id="455" r:id="rId10"/>
    <p:sldId id="261" r:id="rId11"/>
    <p:sldId id="309" r:id="rId12"/>
    <p:sldId id="311" r:id="rId13"/>
    <p:sldId id="302" r:id="rId14"/>
    <p:sldId id="313" r:id="rId15"/>
    <p:sldId id="312" r:id="rId16"/>
    <p:sldId id="306" r:id="rId17"/>
    <p:sldId id="310" r:id="rId18"/>
    <p:sldId id="460" r:id="rId19"/>
    <p:sldId id="454" r:id="rId2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, Mengting" initials="DM" lastIdx="1" clrIdx="0">
    <p:extLst>
      <p:ext uri="{19B8F6BF-5375-455C-9EA6-DF929625EA0E}">
        <p15:presenceInfo xmlns:p15="http://schemas.microsoft.com/office/powerpoint/2012/main" userId="Ding, Mengt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39F"/>
    <a:srgbClr val="115740"/>
    <a:srgbClr val="92734A"/>
    <a:srgbClr val="EEEBDE"/>
    <a:srgbClr val="007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7914" autoAdjust="0"/>
  </p:normalViewPr>
  <p:slideViewPr>
    <p:cSldViewPr snapToGrid="0">
      <p:cViewPr varScale="1">
        <p:scale>
          <a:sx n="71" d="100"/>
          <a:sy n="71" d="100"/>
        </p:scale>
        <p:origin x="7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Tradeoff</a:t>
            </a:r>
            <a:r>
              <a:rPr lang="en-US" baseline="0" dirty="0"/>
              <a:t> Between Flexibility and Interpretability Using Different SL Methods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Interpretability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25400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9.9939061547836702E-2"/>
                  <c:y val="7.0291061031804977E-2"/>
                </c:manualLayout>
              </c:layout>
              <c:tx>
                <c:rich>
                  <a:bodyPr/>
                  <a:lstStyle/>
                  <a:p>
                    <a:fld id="{118C2BA0-97C8-4F69-BA89-5568DD03A01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87A-48D5-841A-9DC08F499714}"/>
                </c:ext>
              </c:extLst>
            </c:dLbl>
            <c:dLbl>
              <c:idx val="1"/>
              <c:layout>
                <c:manualLayout>
                  <c:x val="-3.6563071297989073E-2"/>
                  <c:y val="2.6359147886926906E-2"/>
                </c:manualLayout>
              </c:layout>
              <c:tx>
                <c:rich>
                  <a:bodyPr/>
                  <a:lstStyle/>
                  <a:p>
                    <a:fld id="{0B9278F5-EF5C-45C6-8C88-F2BEEC47446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87A-48D5-841A-9DC08F499714}"/>
                </c:ext>
              </c:extLst>
            </c:dLbl>
            <c:dLbl>
              <c:idx val="2"/>
              <c:layout>
                <c:manualLayout>
                  <c:x val="1.0587552241527395E-2"/>
                  <c:y val="-5.0171628493754575E-2"/>
                </c:manualLayout>
              </c:layout>
              <c:tx>
                <c:rich>
                  <a:bodyPr/>
                  <a:lstStyle/>
                  <a:p>
                    <a:fld id="{D001B6C2-8D8F-401D-89D0-FA09D87941B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87A-48D5-841A-9DC08F499714}"/>
                </c:ext>
              </c:extLst>
            </c:dLbl>
            <c:dLbl>
              <c:idx val="3"/>
              <c:layout>
                <c:manualLayout>
                  <c:x val="-6.5680327436218641E-2"/>
                  <c:y val="4.5754914580102578E-2"/>
                </c:manualLayout>
              </c:layout>
              <c:tx>
                <c:rich>
                  <a:bodyPr/>
                  <a:lstStyle/>
                  <a:p>
                    <a:fld id="{AAA0375A-7FEB-4E0F-843E-34D21AF385D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87A-48D5-841A-9DC08F499714}"/>
                </c:ext>
              </c:extLst>
            </c:dLbl>
            <c:dLbl>
              <c:idx val="4"/>
              <c:layout>
                <c:manualLayout>
                  <c:x val="-8.5313833028641067E-2"/>
                  <c:y val="2.5709509045304179E-2"/>
                </c:manualLayout>
              </c:layout>
              <c:tx>
                <c:rich>
                  <a:bodyPr/>
                  <a:lstStyle/>
                  <a:p>
                    <a:fld id="{02B2D7E8-ED04-4C3C-AEC7-3E6A59A8634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487A-48D5-841A-9DC08F499714}"/>
                </c:ext>
              </c:extLst>
            </c:dLbl>
            <c:dLbl>
              <c:idx val="5"/>
              <c:layout>
                <c:manualLayout>
                  <c:x val="-8.8050944451615834E-2"/>
                  <c:y val="2.3342215371693922E-2"/>
                </c:manualLayout>
              </c:layout>
              <c:tx>
                <c:rich>
                  <a:bodyPr/>
                  <a:lstStyle/>
                  <a:p>
                    <a:fld id="{C4F71F62-9586-485C-984A-FC464594FD6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87A-48D5-841A-9DC08F4997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strRef>
              <c:f>Sheet1!$C$7:$C$12</c:f>
              <c:strCache>
                <c:ptCount val="6"/>
                <c:pt idx="0">
                  <c:v>Subset Selection Lasso</c:v>
                </c:pt>
                <c:pt idx="1">
                  <c:v>Least Squares</c:v>
                </c:pt>
                <c:pt idx="2">
                  <c:v>Generalized Additive Models </c:v>
                </c:pt>
                <c:pt idx="3">
                  <c:v>Trees</c:v>
                </c:pt>
                <c:pt idx="4">
                  <c:v>Bagging, Boosting</c:v>
                </c:pt>
                <c:pt idx="5">
                  <c:v>Support Vector Machines</c:v>
                </c:pt>
              </c:strCache>
            </c:strRef>
          </c:xVal>
          <c:yVal>
            <c:numRef>
              <c:f>Sheet1!$D$7:$D$12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1</c:v>
                </c:pt>
              </c:numCache>
            </c:numRef>
          </c:yVal>
          <c:bubbleSize>
            <c:numRef>
              <c:f>Sheet1!$E$7:$E$12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8</c:v>
                </c:pt>
                <c:pt idx="4">
                  <c:v>10</c:v>
                </c:pt>
                <c:pt idx="5">
                  <c:v>10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Sheet1!$C$7:$C$12</c15:f>
                <c15:dlblRangeCache>
                  <c:ptCount val="6"/>
                  <c:pt idx="0">
                    <c:v>Subset Selection Lasso</c:v>
                  </c:pt>
                  <c:pt idx="1">
                    <c:v>Least Squares</c:v>
                  </c:pt>
                  <c:pt idx="2">
                    <c:v>Generalized Additive Models </c:v>
                  </c:pt>
                  <c:pt idx="3">
                    <c:v>Trees</c:v>
                  </c:pt>
                  <c:pt idx="4">
                    <c:v>Bagging, Boosting</c:v>
                  </c:pt>
                  <c:pt idx="5">
                    <c:v>Support Vector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87A-48D5-841A-9DC08F49971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0"/>
        <c:showNegBubbles val="0"/>
        <c:sizeRepresents val="w"/>
        <c:axId val="254518719"/>
        <c:axId val="12613391"/>
      </c:bubbleChart>
      <c:valAx>
        <c:axId val="254518719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Flexibility +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2613391"/>
        <c:crosses val="autoZero"/>
        <c:crossBetween val="midCat"/>
      </c:valAx>
      <c:valAx>
        <c:axId val="126133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Interpretability +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25451871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4T14:29:41.598" idx="1">
    <p:pos x="10" y="10"/>
    <p:text>The relationship with radio is weaker than that with TV
no corr between newspaper and sales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13146C47-300B-40B7-A184-BC8A176F28C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7DBC80EC-FFE4-43C6-9464-52B03690C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goal for supervised learning is to make prediction on where y is not labelled</a:t>
            </a:r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Irreducible error provides the upper bound of the accuracy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Inference, </a:t>
            </a:r>
            <a:r>
              <a:rPr lang="en-US" altLang="zh-CN" dirty="0" err="1"/>
              <a:t>ie</a:t>
            </a:r>
            <a:r>
              <a:rPr lang="en-US" altLang="zh-CN" dirty="0"/>
              <a:t>. COVID-19 ~ age, gender, </a:t>
            </a:r>
          </a:p>
          <a:p>
            <a:r>
              <a:rPr lang="en-US" altLang="zh-CN" dirty="0"/>
              <a:t>Prediction: want the x variables that explain the most </a:t>
            </a:r>
          </a:p>
          <a:p>
            <a:endParaRPr lang="en-US" altLang="zh-CN" dirty="0"/>
          </a:p>
          <a:p>
            <a:r>
              <a:rPr lang="en-US" altLang="zh-CN" dirty="0"/>
              <a:t>Sales of Netflix: age, caching, certain TV shows, how much time spent on Netflix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83C9B-69B2-49BA-BC57-B326B0A181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more spread out the data, the more error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lang="en-US" sz="1200" b="0" dirty="0">
                <a:latin typeface="Courier"/>
              </a:rPr>
              <a:t>(</a:t>
            </a:r>
            <a:r>
              <a:rPr lang="en-US" sz="1200" b="0" dirty="0">
                <a:solidFill>
                  <a:srgbClr val="4070A0"/>
                </a:solidFill>
                <a:latin typeface="Courier"/>
              </a:rPr>
              <a:t>"C:/Users/PSG/Desktop/5072F21/DataSets"</a:t>
            </a:r>
            <a:r>
              <a:rPr lang="en-US" sz="1200" b="0" dirty="0">
                <a:latin typeface="Courier"/>
              </a:rPr>
              <a:t>)</a:t>
            </a:r>
            <a:r>
              <a:rPr lang="en-US" sz="1200" b="0" i="1" dirty="0">
                <a:solidFill>
                  <a:srgbClr val="BA2121"/>
                </a:solidFill>
                <a:latin typeface="Courier"/>
              </a:rPr>
              <a:t> ##set your working directory to where you have the data file. My working directory is below. Yours will be different. </a:t>
            </a:r>
            <a:br>
              <a:rPr lang="en-US" sz="1200" b="0" dirty="0"/>
            </a:br>
            <a:r>
              <a:rPr lang="en-US" sz="1200" b="0" dirty="0">
                <a:latin typeface="Courier"/>
              </a:rPr>
              <a:t>Advertising </a:t>
            </a:r>
            <a:r>
              <a:rPr lang="en-US" sz="1200" b="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200" b="0" dirty="0">
                <a:latin typeface="Courier"/>
              </a:rPr>
              <a:t> </a:t>
            </a:r>
            <a:r>
              <a:rPr lang="en-US" sz="1200" b="0" dirty="0">
                <a:solidFill>
                  <a:srgbClr val="06287E"/>
                </a:solidFill>
                <a:latin typeface="Courier"/>
              </a:rPr>
              <a:t>read.csv</a:t>
            </a:r>
            <a:r>
              <a:rPr lang="en-US" sz="1200" b="0" dirty="0">
                <a:latin typeface="Courier"/>
              </a:rPr>
              <a:t>(</a:t>
            </a:r>
            <a:r>
              <a:rPr lang="en-US" sz="1200" b="0" dirty="0">
                <a:solidFill>
                  <a:srgbClr val="4070A0"/>
                </a:solidFill>
                <a:latin typeface="Courier"/>
              </a:rPr>
              <a:t>"Advertising.csv"</a:t>
            </a:r>
            <a:r>
              <a:rPr lang="en-US" sz="1200" b="0" dirty="0">
                <a:latin typeface="Courier"/>
              </a:rPr>
              <a:t>)</a:t>
            </a:r>
            <a:r>
              <a:rPr lang="en-US" sz="1200" b="0" i="1" dirty="0">
                <a:solidFill>
                  <a:srgbClr val="BA2121"/>
                </a:solidFill>
                <a:latin typeface="Courier"/>
              </a:rPr>
              <a:t> ##read in the file - csv's are the easiest to work with. </a:t>
            </a:r>
            <a:br>
              <a:rPr lang="en-US" sz="1200" b="0" dirty="0">
                <a:latin typeface="Courier"/>
              </a:rPr>
            </a:br>
            <a:r>
              <a:rPr lang="en-US" sz="1200" b="0" i="1" dirty="0">
                <a:solidFill>
                  <a:srgbClr val="BA2121"/>
                </a:solidFill>
                <a:latin typeface="Courier"/>
              </a:rPr>
              <a:t>##make the </a:t>
            </a:r>
            <a:r>
              <a:rPr lang="en-US" sz="1200" b="0" i="1" dirty="0" err="1">
                <a:solidFill>
                  <a:srgbClr val="BA2121"/>
                </a:solidFill>
                <a:latin typeface="Courier"/>
              </a:rPr>
              <a:t>ggplots</a:t>
            </a:r>
            <a:r>
              <a:rPr lang="en-US" sz="1200" b="0" i="1" dirty="0">
                <a:solidFill>
                  <a:srgbClr val="BA2121"/>
                </a:solidFill>
                <a:latin typeface="Courier"/>
              </a:rPr>
              <a:t> mimicking Figure 2.1 in text</a:t>
            </a:r>
            <a:br>
              <a:rPr lang="en-US" sz="1100" b="0" dirty="0">
                <a:latin typeface="Courier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6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  <a:p>
            <a:r>
              <a:rPr lang="en-US" dirty="0"/>
              <a:t>Handling Categorical Variables</a:t>
            </a:r>
          </a:p>
          <a:p>
            <a:r>
              <a:rPr lang="en-US" dirty="0"/>
              <a:t>Variable Selection</a:t>
            </a:r>
          </a:p>
          <a:p>
            <a:r>
              <a:rPr lang="en-US" dirty="0"/>
              <a:t>How many variables and how much selection?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Missing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Training set, Test sets (validation sets)</a:t>
            </a:r>
          </a:p>
          <a:p>
            <a:r>
              <a:rPr lang="en-US" altLang="zh-CN" dirty="0"/>
              <a:t>Parametric vs non-parametric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C80EC-FFE4-43C6-9464-52B03690C6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2883" y="1781182"/>
            <a:ext cx="9328109" cy="147002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5" y="3778250"/>
            <a:ext cx="9242187" cy="227965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40030" indent="-240030">
              <a:defRPr sz="2700"/>
            </a:lvl1pPr>
            <a:lvl2pPr marL="555498" indent="-212598">
              <a:defRPr sz="2400"/>
            </a:lvl2pPr>
            <a:lvl3pPr marL="898398" indent="-212598">
              <a:defRPr sz="2100"/>
            </a:lvl3pPr>
            <a:lvl4pPr marL="1241298" indent="-212598">
              <a:defRPr sz="1350"/>
            </a:lvl4pPr>
            <a:lvl5pPr marL="1584198" indent="-212598">
              <a:defRPr sz="13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2700243"/>
            <a:ext cx="10363199" cy="1718335"/>
          </a:xfrm>
        </p:spPr>
        <p:txBody>
          <a:bodyPr anchor="b"/>
          <a:lstStyle>
            <a:lvl1pPr algn="l">
              <a:defRPr sz="2625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479947"/>
            <a:ext cx="10363200" cy="1485622"/>
          </a:xfrm>
        </p:spPr>
        <p:txBody>
          <a:bodyPr anchor="b"/>
          <a:lstStyle>
            <a:lvl1pPr marL="0" indent="0">
              <a:buNone/>
              <a:defRPr sz="2250"/>
            </a:lvl1pPr>
            <a:lvl2pPr marL="192881" indent="0">
              <a:buNone/>
              <a:defRPr sz="1875"/>
            </a:lvl2pPr>
            <a:lvl3pPr marL="385763" indent="0">
              <a:buNone/>
              <a:defRPr sz="675"/>
            </a:lvl3pPr>
            <a:lvl4pPr marL="578644" indent="0">
              <a:buNone/>
              <a:defRPr sz="591"/>
            </a:lvl4pPr>
            <a:lvl5pPr marL="771525" indent="0">
              <a:buNone/>
              <a:defRPr sz="591"/>
            </a:lvl5pPr>
            <a:lvl6pPr marL="964406" indent="0">
              <a:buNone/>
              <a:defRPr sz="591"/>
            </a:lvl6pPr>
            <a:lvl7pPr marL="1157288" indent="0">
              <a:buNone/>
              <a:defRPr sz="591"/>
            </a:lvl7pPr>
            <a:lvl8pPr marL="1350169" indent="0">
              <a:buNone/>
              <a:defRPr sz="591"/>
            </a:lvl8pPr>
            <a:lvl9pPr marL="1543050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74900"/>
            <a:ext cx="5080000" cy="375126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2374900"/>
            <a:ext cx="5080000" cy="375126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200" y="1447800"/>
            <a:ext cx="5080000" cy="7746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F6C52B-EC69-4FD5-8228-6A13664482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02400" y="1447800"/>
            <a:ext cx="5080000" cy="774699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0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305693" cy="46783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3" y="1447800"/>
            <a:ext cx="3305693" cy="46783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7" y="1447799"/>
            <a:ext cx="3305693" cy="46783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97101"/>
            <a:ext cx="3305693" cy="3929062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3" y="2197101"/>
            <a:ext cx="3305693" cy="3929062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7" y="2197100"/>
            <a:ext cx="3305693" cy="3929062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71B4-0796-4E94-BA41-BEB4E6E045C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19200" y="1464469"/>
            <a:ext cx="3305693" cy="605631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FE6C5C-F221-4C28-9ED1-1D8C9F817DE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47953" y="1464469"/>
            <a:ext cx="3305693" cy="605631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83B3B5-F8B5-4BA0-80A3-5CDDC1F9C2A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96107" y="1464468"/>
            <a:ext cx="3305693" cy="605631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2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199" y="1447801"/>
            <a:ext cx="10363199" cy="287481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555375"/>
            <a:ext cx="10363200" cy="15707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350"/>
            </a:lvl4pPr>
            <a:lvl5pPr>
              <a:defRPr sz="135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64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1292417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41300"/>
            <a:ext cx="10363200" cy="875669"/>
          </a:xfrm>
          <a:prstGeom prst="rect">
            <a:avLst/>
          </a:prstGeom>
          <a:solidFill>
            <a:srgbClr val="EEEBD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solidFill>
            <a:srgbClr val="EEEBDE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009187FC-BE19-45FE-88B3-71B39C98803B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5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6" y="123603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2C5FE-DE74-44AD-B340-E14C8DA6FE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69065"/>
            <a:ext cx="4747925" cy="552410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75000"/>
                <a:lumOff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28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0" r:id="rId5"/>
    <p:sldLayoutId id="2147483668" r:id="rId6"/>
    <p:sldLayoutId id="2147483669" r:id="rId7"/>
    <p:sldLayoutId id="2147483666" r:id="rId8"/>
    <p:sldLayoutId id="2147483667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empus Sans ITC" panose="04020404030D07020202" pitchFamily="8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5pPr>
      <a:lvl6pPr marL="192881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6pPr>
      <a:lvl7pPr marL="385763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7pPr>
      <a:lvl8pPr marL="578644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8pPr>
      <a:lvl9pPr marL="771525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Times New Roman" pitchFamily="18" charset="0"/>
        </a:defRPr>
      </a:lvl9pPr>
    </p:titleStyle>
    <p:bodyStyle>
      <a:lvl1pPr marL="240030" indent="-2400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7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71525" indent="-4286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chemeClr val="tx1"/>
          </a:solidFill>
          <a:latin typeface="Century Schoolbook" panose="02040604050505020304" pitchFamily="18" charset="0"/>
        </a:defRPr>
      </a:lvl2pPr>
      <a:lvl3pPr marL="925830" indent="-240030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250">
          <a:solidFill>
            <a:schemeClr val="tx1"/>
          </a:solidFill>
          <a:latin typeface="Century Schoolbook" panose="02040604050505020304" pitchFamily="18" charset="0"/>
        </a:defRPr>
      </a:lvl3pPr>
      <a:lvl4pPr marL="1268730" indent="-2400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500">
          <a:solidFill>
            <a:schemeClr val="tx1"/>
          </a:solidFill>
          <a:latin typeface="Century Schoolbook" panose="02040604050505020304" pitchFamily="18" charset="0"/>
        </a:defRPr>
      </a:lvl4pPr>
      <a:lvl5pPr marL="1611630" indent="-24003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entury Schoolbook" panose="02040604050505020304" pitchFamily="18" charset="0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2E8B-6A65-4492-BA43-3C9F40FC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Swirl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C1AB-7986-4A8D-9A61-75D10AF5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7800"/>
            <a:ext cx="10363200" cy="4610100"/>
          </a:xfrm>
        </p:spPr>
        <p:txBody>
          <a:bodyPr/>
          <a:lstStyle/>
          <a:p>
            <a:r>
              <a:rPr lang="en-US" sz="2000" dirty="0"/>
              <a:t>In Swirl Exercises </a:t>
            </a:r>
          </a:p>
          <a:p>
            <a:pPr lvl="1"/>
            <a:r>
              <a:rPr lang="en-US" sz="2000" dirty="0"/>
              <a:t>Ensure you have our course’s swirl exercise – from </a:t>
            </a:r>
            <a:r>
              <a:rPr lang="en-US" sz="2000" dirty="0" err="1"/>
              <a:t>MachineLearning.swc</a:t>
            </a:r>
            <a:r>
              <a:rPr lang="en-US" sz="2000" dirty="0"/>
              <a:t> file</a:t>
            </a:r>
          </a:p>
          <a:p>
            <a:pPr lvl="1"/>
            <a:r>
              <a:rPr lang="en-US" sz="2000" dirty="0"/>
              <a:t>Make sure you pay attention to what you are typing in. At times, I give you the code, but research why the code is the way it is. </a:t>
            </a:r>
          </a:p>
          <a:p>
            <a:pPr lvl="1"/>
            <a:r>
              <a:rPr lang="en-US" sz="2000" dirty="0"/>
              <a:t>Take note - capitalization and spelling matters</a:t>
            </a:r>
          </a:p>
          <a:p>
            <a:pPr lvl="1"/>
            <a:r>
              <a:rPr lang="en-US" sz="2000" dirty="0"/>
              <a:t>No need to upload the files, these are for your benefit. </a:t>
            </a:r>
          </a:p>
          <a:p>
            <a:r>
              <a:rPr lang="en-US" sz="2000" dirty="0"/>
              <a:t>Some swirl exercises require packages. Have them preinstalled on your RStudio prior to starting the swirl exercise. 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 err="1"/>
              <a:t>Base_Graphics</a:t>
            </a:r>
            <a:r>
              <a:rPr lang="en-US" sz="2000" dirty="0"/>
              <a:t> – you need a package that is part of R – datasets. If a package is part of R, you do not need to pre-install it. 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 err="1"/>
              <a:t>Loading_Data</a:t>
            </a:r>
            <a:r>
              <a:rPr lang="en-US" sz="2000" dirty="0"/>
              <a:t>, You need the ISLR package, which is the package for the book. This package you do need to pre-install. </a:t>
            </a:r>
          </a:p>
        </p:txBody>
      </p:sp>
    </p:spTree>
    <p:extLst>
      <p:ext uri="{BB962C8B-B14F-4D97-AF65-F5344CB8AC3E}">
        <p14:creationId xmlns:p14="http://schemas.microsoft.com/office/powerpoint/2010/main" val="159266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Standard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EDFE10B-EBD8-47C3-BC1E-3260EE455699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en-US" dirty="0"/>
                  <a:t>The difficulty of estimating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will depend on the standard deviation of the </a:t>
                </a:r>
                <a:r>
                  <a:rPr lang="el-GR" dirty="0">
                    <a:cs typeface="Times New Roman" pitchFamily="18" charset="0"/>
                  </a:rPr>
                  <a:t>ε</a:t>
                </a:r>
                <a:r>
                  <a:rPr lang="en-US" dirty="0">
                    <a:cs typeface="Times New Roman" pitchFamily="18" charset="0"/>
                  </a:rPr>
                  <a:t>’s</a:t>
                </a:r>
                <a:endParaRPr lang="el-GR" dirty="0"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EDFE10B-EBD8-47C3-BC1E-3260EE455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2"/>
                <a:stretch>
                  <a:fillRect l="-716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F0AE9D-3489-4917-83C0-2466340BE42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/>
            <p:txBody>
              <a:bodyPr/>
              <a:lstStyle/>
              <a:p>
                <a:r>
                  <a:rPr lang="en-US" dirty="0"/>
                  <a:t>Different estimates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1F0AE9D-3489-4917-83C0-2466340BE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blipFill>
                <a:blip r:embed="rId3"/>
                <a:stretch>
                  <a:fillRect l="-83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05000" y="1981201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>
              <a:cs typeface="Times New Roman" pitchFamily="18" charset="0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37A2663-694F-4545-8AE8-3D689B63D63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1830391" y="2374900"/>
            <a:ext cx="3857617" cy="3751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F21D2A8-F4B3-42DF-A3B0-DC64AEEE16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/>
          <a:stretch>
            <a:fillRect/>
          </a:stretch>
        </p:blipFill>
        <p:spPr bwMode="auto">
          <a:xfrm>
            <a:off x="7114503" y="2374900"/>
            <a:ext cx="3855793" cy="3751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05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D9F-F5CB-403F-A657-E2734CBA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About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E79F9-CD3D-4571-9D9F-E126772190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9200" y="1447800"/>
                <a:ext cx="6731000" cy="4678363"/>
              </a:xfrm>
            </p:spPr>
            <p:txBody>
              <a:bodyPr/>
              <a:lstStyle/>
              <a:p>
                <a:r>
                  <a:rPr lang="en-US" sz="1600" dirty="0"/>
                  <a:t>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dirty="0"/>
                  <a:t>as a prediction for </a:t>
                </a:r>
                <a:r>
                  <a:rPr lang="en-US" sz="1600" i="1" dirty="0"/>
                  <a:t>Y </a:t>
                </a:r>
                <a:r>
                  <a:rPr lang="en-US" sz="1600" dirty="0"/>
                  <a:t>depends on two quantities:</a:t>
                </a:r>
              </a:p>
              <a:p>
                <a:r>
                  <a:rPr lang="en-US" sz="1600" i="1" dirty="0"/>
                  <a:t>Reducible error</a:t>
                </a:r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600" dirty="0"/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 will not be a perfect estimate for </a:t>
                </a:r>
                <a:r>
                  <a:rPr lang="en-US" sz="1600" i="1" dirty="0"/>
                  <a:t>f</a:t>
                </a:r>
                <a:r>
                  <a:rPr lang="en-US" sz="1600" dirty="0"/>
                  <a:t>, and this inaccuracy will introduce some error. This error is </a:t>
                </a:r>
                <a:r>
                  <a:rPr lang="en-US" sz="1600" i="1" dirty="0"/>
                  <a:t>reducible </a:t>
                </a:r>
                <a:r>
                  <a:rPr lang="en-US" sz="1600" dirty="0"/>
                  <a:t>because we can potentially improve the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600" dirty="0"/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 by using the most appropriate machine learning technique to estimate </a:t>
                </a:r>
                <a:r>
                  <a:rPr lang="en-US" sz="1600" i="1" dirty="0"/>
                  <a:t>f</a:t>
                </a:r>
                <a:r>
                  <a:rPr lang="en-US" sz="1600" dirty="0"/>
                  <a:t>. </a:t>
                </a:r>
              </a:p>
              <a:p>
                <a:r>
                  <a:rPr lang="en-US" sz="1600" i="1" dirty="0"/>
                  <a:t>Irreducible error</a:t>
                </a:r>
                <a:endParaRPr lang="en-US" sz="1600" dirty="0"/>
              </a:p>
              <a:p>
                <a:pPr lvl="1"/>
                <a:r>
                  <a:rPr lang="en-US" sz="1600" dirty="0"/>
                  <a:t>However, even if it were possible to form a perfect estimate for </a:t>
                </a:r>
                <a:r>
                  <a:rPr lang="en-US" sz="1600" i="1" dirty="0"/>
                  <a:t>f</a:t>
                </a:r>
                <a:r>
                  <a:rPr lang="en-US" sz="1600" dirty="0"/>
                  <a:t>, so that our estimated response took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:r>
                  <a:rPr lang="en-US" sz="1600" i="1" dirty="0"/>
                  <a:t>f</a:t>
                </a:r>
                <a:r>
                  <a:rPr lang="en-US" sz="1600" dirty="0"/>
                  <a:t>(</a:t>
                </a:r>
                <a:r>
                  <a:rPr lang="en-US" sz="1600" i="1" dirty="0"/>
                  <a:t>X</a:t>
                </a:r>
                <a:r>
                  <a:rPr lang="en-US" sz="1600" dirty="0"/>
                  <a:t>), our prediction would still have some error in it! </a:t>
                </a:r>
              </a:p>
              <a:p>
                <a:pPr lvl="1"/>
                <a:r>
                  <a:rPr lang="en-US" sz="1600" dirty="0"/>
                  <a:t>This is because </a:t>
                </a:r>
                <a:r>
                  <a:rPr lang="en-US" sz="1600" i="1" dirty="0"/>
                  <a:t>Y </a:t>
                </a:r>
                <a:r>
                  <a:rPr lang="en-US" sz="1600" dirty="0"/>
                  <a:t>is also a function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, which is independent of X and therefore cannot be predicted using </a:t>
                </a:r>
                <a:r>
                  <a:rPr lang="en-US" sz="1600" i="1" dirty="0"/>
                  <a:t>X</a:t>
                </a:r>
                <a:r>
                  <a:rPr lang="en-US" sz="1600" dirty="0"/>
                  <a:t>. </a:t>
                </a:r>
              </a:p>
              <a:p>
                <a:pPr lvl="1"/>
                <a:r>
                  <a:rPr lang="en-US" sz="1600" dirty="0"/>
                  <a:t>Therefore, Var(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), the variability associated with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, also affects the accuracy of our predictions, and this is known as </a:t>
                </a:r>
                <a:r>
                  <a:rPr lang="en-US" sz="1600" i="1" dirty="0"/>
                  <a:t>irreducible </a:t>
                </a:r>
                <a:r>
                  <a:rPr lang="en-US" sz="1600" dirty="0"/>
                  <a:t>error, because no matter how well we estimate </a:t>
                </a:r>
                <a:r>
                  <a:rPr lang="en-US" sz="1600" i="1" dirty="0"/>
                  <a:t>f</a:t>
                </a:r>
                <a:r>
                  <a:rPr lang="en-US" sz="1600" dirty="0"/>
                  <a:t>, we cannot reduce the error introduced by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E79F9-CD3D-4571-9D9F-E12677219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9200" y="1447800"/>
                <a:ext cx="6731000" cy="4678363"/>
              </a:xfrm>
              <a:blipFill>
                <a:blip r:embed="rId2"/>
                <a:stretch>
                  <a:fillRect l="-180" r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EBD1E-D5F1-42E3-9A28-81F9B36CE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69224" y="1447800"/>
            <a:ext cx="3625952" cy="46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0EEC-CD25-4A0C-A7CD-841E42CD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Little </a:t>
            </a:r>
            <a:r>
              <a:rPr lang="en-US" dirty="0"/>
              <a:t>More About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B6BAF-90A1-497A-8722-72B1A84F7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We are often interested in understanding the way that Y is affected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, . . . , 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change.</a:t>
                </a:r>
              </a:p>
              <a:p>
                <a:r>
                  <a:rPr lang="en-US" sz="2200" dirty="0"/>
                  <a:t>In this situation we wish to estimate </a:t>
                </a:r>
                <a:r>
                  <a:rPr lang="en-US" sz="2200" i="1" dirty="0"/>
                  <a:t>f</a:t>
                </a:r>
                <a:r>
                  <a:rPr lang="en-US" sz="2200" dirty="0"/>
                  <a:t> , but our goal is not necessarily to make predictions for Y. We instead want to understand the relationship between X and Y.</a:t>
                </a:r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200" dirty="0"/>
                          <m:t>𝑓</m:t>
                        </m:r>
                      </m:e>
                    </m:acc>
                  </m:oMath>
                </a14:m>
                <a:r>
                  <a:rPr lang="en-US" sz="2200" dirty="0"/>
                  <a:t> cannot be treated as a black box because we need to know its exact form.</a:t>
                </a:r>
              </a:p>
              <a:p>
                <a:r>
                  <a:rPr lang="en-US" sz="2200" dirty="0"/>
                  <a:t>In this setting, one may be interested in answering the following questions:</a:t>
                </a:r>
              </a:p>
              <a:p>
                <a:pPr lvl="1"/>
                <a:r>
                  <a:rPr lang="en-US" sz="1500" dirty="0"/>
                  <a:t>Which predictors are associated with the response?</a:t>
                </a:r>
              </a:p>
              <a:p>
                <a:pPr lvl="2"/>
                <a:r>
                  <a:rPr lang="en-US" sz="1500" dirty="0"/>
                  <a:t>Often, only a small fraction of the available predictors are significantly associated with Y</a:t>
                </a:r>
              </a:p>
              <a:p>
                <a:pPr lvl="1"/>
                <a:r>
                  <a:rPr lang="en-US" sz="1500" dirty="0"/>
                  <a:t>What is the relationship between the response and each predictor? Positive? Negative? Dependent on the values of other predictors?</a:t>
                </a:r>
              </a:p>
              <a:p>
                <a:pPr lvl="1"/>
                <a:r>
                  <a:rPr lang="en-US" sz="1500" dirty="0"/>
                  <a:t>Can the relationship between Y and each predictor be adequately summarized using a </a:t>
                </a:r>
                <a:r>
                  <a:rPr lang="en-US" sz="1500" i="1" dirty="0"/>
                  <a:t>linear equation</a:t>
                </a:r>
                <a:r>
                  <a:rPr lang="en-US" sz="1500" dirty="0"/>
                  <a:t>, or is the relationship more complicated?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B6BAF-90A1-497A-8722-72B1A84F7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6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FB302F-0975-43C7-9A7F-26B5D51D5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FB302F-0975-43C7-9A7F-26B5D51D5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44679-6016-4ED5-91BC-2E3B9AEB0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We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through both linear and non-linear approaches. </a:t>
                </a:r>
              </a:p>
              <a:p>
                <a:r>
                  <a:rPr lang="en-US" sz="2000" dirty="0"/>
                  <a:t>Training data, using a subset of data to use the observations to train or teach our method how to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Can use parametric methods</a:t>
                </a:r>
              </a:p>
              <a:p>
                <a:pPr marL="1172718" lvl="2" indent="-514350">
                  <a:buFont typeface="+mj-lt"/>
                  <a:buAutoNum type="arabicPeriod"/>
                </a:pPr>
                <a:r>
                  <a:rPr lang="en-US" sz="2000" dirty="0"/>
                  <a:t>We make an assumption about the functional form or shape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1515618" lvl="3" indent="-514350"/>
                <a:r>
                  <a:rPr lang="en-US" sz="2000" dirty="0"/>
                  <a:t>The most common is linear models.</a:t>
                </a:r>
              </a:p>
              <a:p>
                <a:pPr marL="1172718" lvl="2" indent="-514350">
                  <a:buFont typeface="+mj-lt"/>
                  <a:buAutoNum type="arabicPeriod"/>
                </a:pPr>
                <a:r>
                  <a:rPr lang="en-US" sz="2000" dirty="0"/>
                  <a:t>After a model has been selected, we need a procedure that uses the training data to fit or train our model. </a:t>
                </a:r>
              </a:p>
              <a:p>
                <a:pPr lvl="1"/>
                <a:r>
                  <a:rPr lang="en-US" sz="2000" dirty="0"/>
                  <a:t>Non-parametric methods</a:t>
                </a:r>
              </a:p>
              <a:p>
                <a:pPr lvl="2"/>
                <a:r>
                  <a:rPr lang="en-US" sz="2000" dirty="0"/>
                  <a:t>We can not make explicit assumptions about the functional form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 Instead, we seek to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that gets as close to the data points as possible. </a:t>
                </a:r>
              </a:p>
              <a:p>
                <a:pPr lvl="2"/>
                <a:r>
                  <a:rPr lang="en-US" sz="1700" dirty="0"/>
                  <a:t>We need a larger number of observations in order to accurately estimate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700" dirty="0"/>
                  <a:t>. </a:t>
                </a:r>
              </a:p>
              <a:p>
                <a:pPr marL="1143000" lvl="2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44679-6016-4ED5-91BC-2E3B9AEB0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11" t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3B0E6B-3ADF-4F5C-A60F-2D5272A4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Visualize Home Value and 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47659C-0C4D-4AD7-A09F-2E1013F80F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9200" y="2203127"/>
            <a:ext cx="3305175" cy="316770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0F348D-6B8D-4C28-9C0F-0CCDADC947C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4748213" y="2203127"/>
            <a:ext cx="3305175" cy="316770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111F22-42CF-4C00-B285-B93F668EC70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5"/>
          <a:stretch>
            <a:fillRect/>
          </a:stretch>
        </p:blipFill>
        <p:spPr>
          <a:xfrm>
            <a:off x="8296275" y="1650710"/>
            <a:ext cx="3305175" cy="42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830E-7E46-46F9-BE79-04B50734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Visualizations for Classifying Iris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7AD6A6-9ABA-4E0E-ADA8-0DC2D9D62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18507" y="1447800"/>
            <a:ext cx="4881386" cy="467836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63F732-94B9-43CB-A6FF-B481C21BD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32844" y="1447800"/>
            <a:ext cx="3619111" cy="46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8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7F75-CAB7-4B2F-85DD-9A0E159E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trade-off between prediction accuracy and model interpretability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6A498F8-8933-4922-94ED-9FC3FABCD48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8881706"/>
              </p:ext>
            </p:extLst>
          </p:nvPr>
        </p:nvGraphicFramePr>
        <p:xfrm>
          <a:off x="1219200" y="1447800"/>
          <a:ext cx="10363200" cy="287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46E5D-E981-404E-AE9B-2CEED909B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would we ever choose the use of a more restrictive method instead of a very flexible approach? </a:t>
            </a:r>
          </a:p>
          <a:p>
            <a:pPr lvl="1"/>
            <a:r>
              <a:rPr lang="en-US" dirty="0"/>
              <a:t>Reason 1: Restrictive models are easier to interpret</a:t>
            </a:r>
          </a:p>
          <a:p>
            <a:pPr lvl="1"/>
            <a:r>
              <a:rPr lang="en-US" dirty="0"/>
              <a:t>Reason 2: It is harder to fit a flexible model</a:t>
            </a:r>
          </a:p>
        </p:txBody>
      </p:sp>
    </p:spTree>
    <p:extLst>
      <p:ext uri="{BB962C8B-B14F-4D97-AF65-F5344CB8AC3E}">
        <p14:creationId xmlns:p14="http://schemas.microsoft.com/office/powerpoint/2010/main" val="34563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6DF2-8EA4-450D-A1D6-D4F7C709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840C-9A4D-4F7B-BCDE-28086DE8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the standard deviation is low we will still get a bad answer if we use the wrong model.</a:t>
            </a:r>
          </a:p>
          <a:p>
            <a:r>
              <a:rPr lang="en-US" dirty="0"/>
              <a:t>The focus of this course is on techniques for estimating </a:t>
            </a:r>
            <a:r>
              <a:rPr lang="en-US" sz="2800" i="1" dirty="0"/>
              <a:t>f</a:t>
            </a:r>
            <a:r>
              <a:rPr lang="en-US" dirty="0"/>
              <a:t> with the aim of minimizing the reducible error.</a:t>
            </a:r>
          </a:p>
          <a:p>
            <a:r>
              <a:rPr lang="en-US" dirty="0"/>
              <a:t>It is important to keep in mind that the irreducible error will always provide an upper bound on the accuracy of our prediction for Y.</a:t>
            </a:r>
          </a:p>
        </p:txBody>
      </p:sp>
    </p:spTree>
    <p:extLst>
      <p:ext uri="{BB962C8B-B14F-4D97-AF65-F5344CB8AC3E}">
        <p14:creationId xmlns:p14="http://schemas.microsoft.com/office/powerpoint/2010/main" val="23684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5076-3426-4268-B8E3-6D517BF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5215-19C6-4236-A6BB-944DC1A9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Algorithm </a:t>
            </a:r>
            <a:r>
              <a:rPr lang="en-US" sz="1800" dirty="0"/>
              <a:t>A specific procedure used to implement a particular ML technique</a:t>
            </a:r>
          </a:p>
          <a:p>
            <a:r>
              <a:rPr lang="en-US" sz="1800" b="1" dirty="0"/>
              <a:t>Confidence </a:t>
            </a:r>
            <a:r>
              <a:rPr lang="en-US" sz="1800" dirty="0"/>
              <a:t>concerning the degree of error in an estimate that results from selecting one sample as opposed to another.</a:t>
            </a:r>
          </a:p>
          <a:p>
            <a:r>
              <a:rPr lang="en-US" sz="1800" b="1" dirty="0"/>
              <a:t>Model </a:t>
            </a:r>
            <a:r>
              <a:rPr lang="en-US" sz="1800" dirty="0"/>
              <a:t>An algorithm as applied to a dataset, complete with its settings of the parameters that the user can adjust.</a:t>
            </a:r>
          </a:p>
          <a:p>
            <a:r>
              <a:rPr lang="en-US" sz="1800" b="1" dirty="0"/>
              <a:t>Observation </a:t>
            </a:r>
            <a:r>
              <a:rPr lang="en-US" sz="1800" dirty="0"/>
              <a:t>The unit of analysis on which the measurements are taken</a:t>
            </a:r>
          </a:p>
          <a:p>
            <a:r>
              <a:rPr lang="en-US" sz="1800" b="1" dirty="0"/>
              <a:t>Prediction </a:t>
            </a:r>
            <a:r>
              <a:rPr lang="en-US" sz="1800" dirty="0"/>
              <a:t>The prediction of the numerical value of a continuous output variable; also called </a:t>
            </a:r>
            <a:r>
              <a:rPr lang="en-US" sz="1800" i="1" dirty="0"/>
              <a:t>estimation.</a:t>
            </a:r>
          </a:p>
          <a:p>
            <a:r>
              <a:rPr lang="en-US" sz="1800" b="1" dirty="0"/>
              <a:t>Predictor </a:t>
            </a:r>
            <a:r>
              <a:rPr lang="en-US" sz="1800" dirty="0"/>
              <a:t>A variable, usually denoted by </a:t>
            </a:r>
            <a:r>
              <a:rPr lang="en-US" sz="1800" i="1" dirty="0"/>
              <a:t>X</a:t>
            </a:r>
            <a:r>
              <a:rPr lang="en-US" sz="1800" dirty="0"/>
              <a:t>, used as an input into a predictive model, also called a </a:t>
            </a:r>
            <a:r>
              <a:rPr lang="en-US" sz="1800" i="1" dirty="0"/>
              <a:t>feature</a:t>
            </a:r>
            <a:r>
              <a:rPr lang="en-US" sz="1800" dirty="0"/>
              <a:t>, </a:t>
            </a:r>
            <a:r>
              <a:rPr lang="en-US" sz="1800" i="1" dirty="0"/>
              <a:t>input variable</a:t>
            </a:r>
            <a:r>
              <a:rPr lang="en-US" sz="1800" dirty="0"/>
              <a:t>, </a:t>
            </a:r>
            <a:r>
              <a:rPr lang="en-US" sz="1800" i="1" dirty="0"/>
              <a:t>independent variable</a:t>
            </a:r>
            <a:r>
              <a:rPr lang="en-US" sz="1800" dirty="0"/>
              <a:t>, or from a database perspective, a </a:t>
            </a:r>
            <a:r>
              <a:rPr lang="en-US" sz="1800" i="1" dirty="0"/>
              <a:t>field</a:t>
            </a:r>
            <a:r>
              <a:rPr lang="en-US" sz="1800" dirty="0"/>
              <a:t>.</a:t>
            </a:r>
          </a:p>
          <a:p>
            <a:r>
              <a:rPr lang="en-US" sz="1800" b="1" dirty="0"/>
              <a:t>Response </a:t>
            </a:r>
            <a:r>
              <a:rPr lang="en-US" sz="1800" dirty="0"/>
              <a:t>A variable, usually denoted by </a:t>
            </a:r>
            <a:r>
              <a:rPr lang="en-US" sz="1800" i="1" dirty="0"/>
              <a:t>Y </a:t>
            </a:r>
            <a:r>
              <a:rPr lang="en-US" sz="1800" dirty="0"/>
              <a:t>, which is the variable being predicted in supervised learning, also called </a:t>
            </a:r>
            <a:r>
              <a:rPr lang="en-US" sz="1800" i="1" dirty="0"/>
              <a:t>dependent variable</a:t>
            </a:r>
            <a:r>
              <a:rPr lang="en-US" sz="1800" dirty="0"/>
              <a:t>, </a:t>
            </a:r>
            <a:r>
              <a:rPr lang="en-US" sz="1800" i="1" dirty="0"/>
              <a:t>output variable</a:t>
            </a:r>
            <a:r>
              <a:rPr lang="en-US" sz="1800" dirty="0"/>
              <a:t>, </a:t>
            </a:r>
            <a:r>
              <a:rPr lang="en-US" sz="1800" i="1" dirty="0"/>
              <a:t>target variable</a:t>
            </a:r>
            <a:r>
              <a:rPr lang="en-US" sz="1800" dirty="0"/>
              <a:t>, or </a:t>
            </a:r>
            <a:r>
              <a:rPr lang="en-US" sz="1800" i="1" dirty="0"/>
              <a:t>outcome variable</a:t>
            </a:r>
            <a:r>
              <a:rPr lang="en-US" sz="1800" dirty="0"/>
              <a:t>.</a:t>
            </a:r>
          </a:p>
          <a:p>
            <a:r>
              <a:rPr lang="en-US" sz="1800" b="1" dirty="0"/>
              <a:t>Variable </a:t>
            </a:r>
            <a:r>
              <a:rPr lang="en-US" sz="1800" dirty="0"/>
              <a:t>Any measurement on the records, including both the input (</a:t>
            </a:r>
            <a:r>
              <a:rPr lang="en-US" sz="1800" i="1" dirty="0"/>
              <a:t>X</a:t>
            </a:r>
            <a:r>
              <a:rPr lang="en-US" sz="1800" dirty="0"/>
              <a:t>) variables and the output (</a:t>
            </a:r>
            <a:r>
              <a:rPr lang="en-US" sz="1800" i="1" dirty="0"/>
              <a:t>Y </a:t>
            </a:r>
            <a:r>
              <a:rPr lang="en-US" sz="1800" dirty="0"/>
              <a:t>) variable.</a:t>
            </a:r>
          </a:p>
        </p:txBody>
      </p:sp>
    </p:spTree>
    <p:extLst>
      <p:ext uri="{BB962C8B-B14F-4D97-AF65-F5344CB8AC3E}">
        <p14:creationId xmlns:p14="http://schemas.microsoft.com/office/powerpoint/2010/main" val="237313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7589-3477-46DF-BFAB-8A6B01D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61F9-3BEE-4CB7-9D4A-91EC85A5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some time to research and select topics for Case Study 1.</a:t>
            </a:r>
          </a:p>
          <a:p>
            <a:r>
              <a:rPr lang="en-US" dirty="0"/>
              <a:t>Work through </a:t>
            </a:r>
            <a:r>
              <a:rPr lang="en-US" dirty="0" err="1"/>
              <a:t>Base_Graphics</a:t>
            </a:r>
            <a:r>
              <a:rPr lang="en-US" dirty="0"/>
              <a:t> to get a sense of what you can do with R. </a:t>
            </a:r>
          </a:p>
          <a:p>
            <a:pPr lvl="1"/>
            <a:r>
              <a:rPr lang="en-US" dirty="0"/>
              <a:t>Take note – I asked you to check out the ggplot2 package. </a:t>
            </a:r>
          </a:p>
        </p:txBody>
      </p:sp>
    </p:spTree>
    <p:extLst>
      <p:ext uri="{BB962C8B-B14F-4D97-AF65-F5344CB8AC3E}">
        <p14:creationId xmlns:p14="http://schemas.microsoft.com/office/powerpoint/2010/main" val="32113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0DC7-006E-4D35-A8EF-D74888710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 and Vocabulary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6D452-1478-4312-AA4F-A265C9D78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0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41E-D385-4139-AB64-6CE77EDC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Statistical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42B27-ED28-402E-96BE-DB49FED17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300" dirty="0"/>
                  <a:t>Gave broad definition in last set of slides: </a:t>
                </a:r>
                <a:r>
                  <a:rPr lang="en-US" sz="2300" i="1" dirty="0"/>
                  <a:t>SL is a</a:t>
                </a:r>
                <a:r>
                  <a:rPr lang="en-US" sz="2300" b="1" i="1" dirty="0"/>
                  <a:t> subfield of statistics</a:t>
                </a:r>
                <a:r>
                  <a:rPr lang="en-US" sz="2300" i="1" dirty="0"/>
                  <a:t>, focused on supervised and unsupervised modeling and prediction </a:t>
                </a:r>
              </a:p>
              <a:p>
                <a:pPr lvl="1"/>
                <a:r>
                  <a:rPr lang="en-US" sz="2300" dirty="0"/>
                  <a:t>In a supervised learning model, the algorithm learns on a labeled dataset, providing an answer key that the algorithm can use to evaluate its accuracy on </a:t>
                </a:r>
                <a:r>
                  <a:rPr lang="en-US" sz="2300" i="1" dirty="0"/>
                  <a:t>training data </a:t>
                </a:r>
              </a:p>
              <a:p>
                <a:pPr lvl="1"/>
                <a:r>
                  <a:rPr lang="en-US" sz="2300" dirty="0"/>
                  <a:t>An unsupervised model, in contrast, provides unlabeled data that the algorithm tries to make sense of by extracting features and patterns on its own</a:t>
                </a:r>
                <a:endParaRPr lang="en-US" sz="2300" i="1" dirty="0"/>
              </a:p>
              <a:p>
                <a:r>
                  <a:rPr lang="en-US" sz="2300" dirty="0"/>
                  <a:t>Chapter 2.1 helps to understand statistical learning by looking at examples</a:t>
                </a:r>
              </a:p>
              <a:p>
                <a:r>
                  <a:rPr lang="en-US" sz="2300" dirty="0"/>
                  <a:t>Defined further to refer to a set of approaches for estimating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3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42B27-ED28-402E-96BE-DB49FED17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7" t="-907" r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3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86AF92-0FFB-4524-AF14-F012B566F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estimate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86AF92-0FFB-4524-AF14-F012B566F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3C594-3523-45F5-B1A6-E44BC0C89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estimate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be able to make predictions or to infer the details about a relationship </a:t>
                </a:r>
              </a:p>
              <a:p>
                <a:pPr lvl="1"/>
                <a:r>
                  <a:rPr lang="en-US" dirty="0"/>
                  <a:t>Inference – seek to understanding the relationship between X and Y</a:t>
                </a:r>
              </a:p>
              <a:p>
                <a:pPr lvl="1"/>
                <a:r>
                  <a:rPr lang="en-US" dirty="0"/>
                  <a:t>Prediction – use a set number of inputs X to predict an output </a:t>
                </a:r>
              </a:p>
              <a:p>
                <a:pPr lvl="1"/>
                <a:r>
                  <a:rPr lang="en-US" dirty="0"/>
                  <a:t>Generally, we follow the formula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some fixed but unknown function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tested number of predictor variables, and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 random error term </a:t>
                </a:r>
              </a:p>
              <a:p>
                <a:r>
                  <a:rPr lang="en-US" dirty="0"/>
                  <a:t>X then would be one (or more than one) input variable, and Y is the output variable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3C594-3523-45F5-B1A6-E44BC0C89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21" t="-1036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02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dirty="0"/>
                  <a:t>Input and Output Variables in estimating 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Variable (X)</a:t>
            </a:r>
          </a:p>
          <a:p>
            <a:r>
              <a:rPr lang="en-US" dirty="0"/>
              <a:t>Independent Variable</a:t>
            </a:r>
          </a:p>
          <a:p>
            <a:r>
              <a:rPr lang="en-US" dirty="0"/>
              <a:t>Predictor Variable</a:t>
            </a:r>
          </a:p>
          <a:p>
            <a:r>
              <a:rPr lang="en-US" dirty="0"/>
              <a:t>Presumed cause of the dependent variable</a:t>
            </a:r>
          </a:p>
          <a:p>
            <a:r>
              <a:rPr lang="en-US" dirty="0"/>
              <a:t>Covariates</a:t>
            </a:r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Output Variable (Y)</a:t>
            </a:r>
          </a:p>
          <a:p>
            <a:r>
              <a:rPr lang="en-US" dirty="0"/>
              <a:t>Dependent Variables</a:t>
            </a:r>
          </a:p>
          <a:p>
            <a:r>
              <a:rPr lang="en-US" dirty="0"/>
              <a:t>Result variable</a:t>
            </a:r>
          </a:p>
          <a:p>
            <a:r>
              <a:rPr lang="en-US" dirty="0"/>
              <a:t>Outcome variable</a:t>
            </a:r>
          </a:p>
          <a:p>
            <a:r>
              <a:rPr lang="en-US" dirty="0"/>
              <a:t>Presumed effect of the independent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3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28ECAC-9E3F-43B2-A344-581EF77087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0261" y="1447800"/>
            <a:ext cx="5024278" cy="46783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EA5F8039-1861-4399-8520-F2AAF64051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219200" y="1466183"/>
            <a:ext cx="5080000" cy="46415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76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6535BE9-316B-487B-924D-7162BF1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1300"/>
            <a:ext cx="8716108" cy="1007208"/>
          </a:xfrm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pPr algn="l"/>
            <a:r>
              <a:rPr lang="en-US" sz="2600" b="0" dirty="0"/>
              <a:t>Figure 2.1</a:t>
            </a:r>
          </a:p>
        </p:txBody>
      </p:sp>
      <p:pic>
        <p:nvPicPr>
          <p:cNvPr id="9" name="Content Placeholder 8" descr="RMarkdown_files/figure-pptx/unnamed-chunk-2-1.png">
            <a:extLst>
              <a:ext uri="{FF2B5EF4-FFF2-40B4-BE49-F238E27FC236}">
                <a16:creationId xmlns:a16="http://schemas.microsoft.com/office/drawing/2014/main" id="{8AD90F55-3DD4-4BAE-A250-54A5CB3CC4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219718" y="3557099"/>
            <a:ext cx="3305175" cy="26441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Content Placeholder 10" descr="RMarkdown_files/figure-pptx/unnamed-chunk-2-2.png">
            <a:extLst>
              <a:ext uri="{FF2B5EF4-FFF2-40B4-BE49-F238E27FC236}">
                <a16:creationId xmlns:a16="http://schemas.microsoft.com/office/drawing/2014/main" id="{4D7D0DE8-5598-40A3-B740-FAF66018B7D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 bwMode="auto">
          <a:xfrm>
            <a:off x="4688756" y="3557099"/>
            <a:ext cx="3305175" cy="26441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45F7FCC-663C-401A-B29B-526966DB066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5"/>
          <a:stretch>
            <a:fillRect/>
          </a:stretch>
        </p:blipFill>
        <p:spPr>
          <a:xfrm>
            <a:off x="8277225" y="3586883"/>
            <a:ext cx="3305175" cy="264200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AEC3D1F-1A86-4700-B723-8714A0BAC5A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19200" y="1828800"/>
            <a:ext cx="3305693" cy="1600200"/>
          </a:xfrm>
        </p:spPr>
        <p:txBody>
          <a:bodyPr/>
          <a:lstStyle/>
          <a:p>
            <a:r>
              <a:rPr lang="en-US">
                <a:solidFill>
                  <a:srgbClr val="06287E"/>
                </a:solidFill>
                <a:latin typeface="Courier"/>
              </a:rPr>
              <a:t>ggplot</a:t>
            </a:r>
            <a:r>
              <a:rPr lang="en-US">
                <a:latin typeface="Courier"/>
              </a:rPr>
              <a:t>(Advertising, </a:t>
            </a:r>
            <a:r>
              <a:rPr lang="en-US">
                <a:solidFill>
                  <a:srgbClr val="06287E"/>
                </a:solidFill>
                <a:latin typeface="Courier"/>
              </a:rPr>
              <a:t>aes</a:t>
            </a:r>
            <a:r>
              <a:rPr lang="en-US">
                <a:latin typeface="Courier"/>
              </a:rPr>
              <a:t>(TV, sales)) </a:t>
            </a:r>
            <a:r>
              <a:rPr lang="en-US">
                <a:solidFill>
                  <a:srgbClr val="4070A0"/>
                </a:solidFill>
                <a:latin typeface="Courier"/>
              </a:rPr>
              <a:t>+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06287E"/>
                </a:solidFill>
                <a:latin typeface="Courier"/>
              </a:rPr>
              <a:t>geom_point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7D9029"/>
                </a:solidFill>
                <a:latin typeface="Courier"/>
              </a:rPr>
              <a:t>color=</a:t>
            </a:r>
            <a:r>
              <a:rPr lang="en-US">
                <a:solidFill>
                  <a:srgbClr val="4070A0"/>
                </a:solidFill>
                <a:latin typeface="Courier"/>
              </a:rPr>
              <a:t>"red"</a:t>
            </a:r>
            <a:r>
              <a:rPr lang="en-US">
                <a:latin typeface="Courier"/>
              </a:rPr>
              <a:t>)</a:t>
            </a:r>
            <a:r>
              <a:rPr lang="en-US">
                <a:solidFill>
                  <a:srgbClr val="4070A0"/>
                </a:solidFill>
                <a:latin typeface="Courier"/>
              </a:rPr>
              <a:t>+</a:t>
            </a:r>
            <a:r>
              <a:rPr lang="en-US">
                <a:solidFill>
                  <a:srgbClr val="06287E"/>
                </a:solidFill>
                <a:latin typeface="Courier"/>
              </a:rPr>
              <a:t>geom_smooth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7D9029"/>
                </a:solidFill>
                <a:latin typeface="Courier"/>
              </a:rPr>
              <a:t>method=</a:t>
            </a:r>
            <a:r>
              <a:rPr lang="en-US">
                <a:solidFill>
                  <a:srgbClr val="4070A0"/>
                </a:solidFill>
                <a:latin typeface="Courier"/>
              </a:rPr>
              <a:t>"lm"</a:t>
            </a:r>
            <a:r>
              <a:rPr lang="en-US">
                <a:latin typeface="Courier"/>
              </a:rPr>
              <a:t>, </a:t>
            </a:r>
            <a:r>
              <a:rPr lang="en-US">
                <a:solidFill>
                  <a:srgbClr val="7D9029"/>
                </a:solidFill>
                <a:latin typeface="Courier"/>
              </a:rPr>
              <a:t>se=</a:t>
            </a:r>
            <a:r>
              <a:rPr lang="en-US">
                <a:solidFill>
                  <a:srgbClr val="880000"/>
                </a:solidFill>
                <a:latin typeface="Courier"/>
              </a:rPr>
              <a:t>FALSE</a:t>
            </a:r>
            <a:r>
              <a:rPr lang="en-US">
                <a:latin typeface="Courier"/>
              </a:rPr>
              <a:t>)</a:t>
            </a:r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5ED70F5-E89D-4793-A79B-5969ADDFF40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47953" y="1828800"/>
            <a:ext cx="3305693" cy="1600200"/>
          </a:xfrm>
        </p:spPr>
        <p:txBody>
          <a:bodyPr/>
          <a:lstStyle/>
          <a:p>
            <a:pPr lvl="0"/>
            <a:r>
              <a:rPr lang="en-US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dirty="0">
                <a:latin typeface="Courier"/>
              </a:rPr>
              <a:t>(Advertising,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(radio, sales))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"red"</a:t>
            </a:r>
            <a:r>
              <a:rPr lang="en-US" dirty="0">
                <a:latin typeface="Courier"/>
              </a:rPr>
              <a:t>)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geom_smooth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method=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lm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se=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FALSE</a:t>
            </a:r>
            <a:r>
              <a:rPr lang="en-US" dirty="0">
                <a:latin typeface="Courier"/>
              </a:rPr>
              <a:t>)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405800E-9397-43CD-9F53-DBA8DB9DEA7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96107" y="1828799"/>
            <a:ext cx="3305175" cy="1600200"/>
          </a:xfrm>
        </p:spPr>
        <p:txBody>
          <a:bodyPr/>
          <a:lstStyle/>
          <a:p>
            <a:pPr lvl="0"/>
            <a:r>
              <a:rPr lang="en-US" sz="18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1800" dirty="0">
                <a:latin typeface="Courier"/>
              </a:rPr>
              <a:t>(Advertising, </a:t>
            </a:r>
            <a:r>
              <a:rPr lang="en-US" sz="18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1800" dirty="0">
                <a:latin typeface="Courier"/>
              </a:rPr>
              <a:t>(newspaper, sales))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7D9029"/>
                </a:solidFill>
                <a:latin typeface="Courier"/>
              </a:rPr>
              <a:t>color=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"red"</a:t>
            </a:r>
            <a:r>
              <a:rPr lang="en-US" sz="1800" dirty="0">
                <a:latin typeface="Courier"/>
              </a:rPr>
              <a:t>)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1800" dirty="0" err="1">
                <a:solidFill>
                  <a:srgbClr val="06287E"/>
                </a:solidFill>
                <a:latin typeface="Courier"/>
              </a:rPr>
              <a:t>geom_smooth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7D9029"/>
                </a:solidFill>
                <a:latin typeface="Courier"/>
              </a:rPr>
              <a:t>method=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800" dirty="0" err="1">
                <a:solidFill>
                  <a:srgbClr val="4070A0"/>
                </a:solidFill>
                <a:latin typeface="Courier"/>
              </a:rPr>
              <a:t>lm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7D9029"/>
                </a:solidFill>
                <a:latin typeface="Courier"/>
              </a:rPr>
              <a:t>se=</a:t>
            </a:r>
            <a:r>
              <a:rPr lang="en-US" sz="1800" dirty="0">
                <a:solidFill>
                  <a:srgbClr val="880000"/>
                </a:solidFill>
                <a:latin typeface="Courier"/>
              </a:rPr>
              <a:t>FALSE</a:t>
            </a:r>
            <a:r>
              <a:rPr lang="en-US" sz="1800" dirty="0">
                <a:latin typeface="Courier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1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199E70-9EEE-472B-A067-C91B844C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your text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00256B-7A95-4AE2-AB0A-B18C466532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8385" y="1447800"/>
            <a:ext cx="4581629" cy="46783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D28794-11AF-493D-86D7-A262315A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1988" y="1447800"/>
            <a:ext cx="5722634" cy="5257800"/>
          </a:xfrm>
        </p:spPr>
        <p:txBody>
          <a:bodyPr/>
          <a:lstStyle/>
          <a:p>
            <a:pPr lvl="0" indent="0">
              <a:buNone/>
            </a:pPr>
            <a:r>
              <a:rPr lang="en-US" sz="1400" i="1" dirty="0">
                <a:solidFill>
                  <a:srgbClr val="BA2121"/>
                </a:solidFill>
                <a:latin typeface="Courier"/>
              </a:rPr>
              <a:t>##set your working directory to where you have the data file. My working directory is below. Yours will be different. </a:t>
            </a:r>
            <a:br>
              <a:rPr lang="en-US" sz="1400" dirty="0"/>
            </a:br>
            <a:r>
              <a:rPr lang="en-US" sz="1400"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"C:/Users/PSG/Desktop/5072F21/DataSets"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i="1" dirty="0">
                <a:solidFill>
                  <a:srgbClr val="BA2121"/>
                </a:solidFill>
                <a:latin typeface="Courier"/>
              </a:rPr>
              <a:t>##read in the file - csv's are the easiest to work with.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Income </a:t>
            </a:r>
            <a:r>
              <a:rPr lang="en-US"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06287E"/>
                </a:solidFill>
                <a:latin typeface="Courier"/>
              </a:rPr>
              <a:t>read.csv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"Income1.csv"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i="1" dirty="0">
                <a:solidFill>
                  <a:srgbClr val="BA2121"/>
                </a:solidFill>
                <a:latin typeface="Courier"/>
              </a:rPr>
              <a:t>##make a regression. The example in the text used loess regression (a wavy line).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regression </a:t>
            </a:r>
            <a:r>
              <a:rPr lang="en-US"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06287E"/>
                </a:solidFill>
                <a:latin typeface="Courier"/>
              </a:rPr>
              <a:t>loess</a:t>
            </a:r>
            <a:r>
              <a:rPr lang="en-US" sz="1400" dirty="0">
                <a:latin typeface="Courier"/>
              </a:rPr>
              <a:t>(Income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~</a:t>
            </a:r>
            <a:r>
              <a:rPr lang="en-US" sz="1400" dirty="0">
                <a:latin typeface="Courier"/>
              </a:rPr>
              <a:t> Education, 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data =</a:t>
            </a:r>
            <a:r>
              <a:rPr lang="en-US" sz="1400" dirty="0">
                <a:latin typeface="Courier"/>
              </a:rPr>
              <a:t> Income)</a:t>
            </a:r>
            <a:br>
              <a:rPr lang="en-US" sz="1400" dirty="0"/>
            </a:br>
            <a:r>
              <a:rPr lang="en-US" sz="1400" i="1" dirty="0">
                <a:solidFill>
                  <a:srgbClr val="BA2121"/>
                </a:solidFill>
                <a:latin typeface="Courier"/>
              </a:rPr>
              <a:t>##making the fitted dots so that they connect to the regression line.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Income </a:t>
            </a:r>
            <a:r>
              <a:rPr lang="en-US"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06287E"/>
                </a:solidFill>
                <a:latin typeface="Courier"/>
              </a:rPr>
              <a:t>transform</a:t>
            </a:r>
            <a:r>
              <a:rPr lang="en-US" sz="1400" dirty="0">
                <a:latin typeface="Courier"/>
              </a:rPr>
              <a:t>(Income, 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Fitted 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06287E"/>
                </a:solidFill>
                <a:latin typeface="Courier"/>
              </a:rPr>
              <a:t>fitted</a:t>
            </a:r>
            <a:r>
              <a:rPr lang="en-US" sz="1400" dirty="0">
                <a:latin typeface="Courier"/>
              </a:rPr>
              <a:t>(regression))</a:t>
            </a:r>
            <a:br>
              <a:rPr lang="en-US" sz="1400" dirty="0"/>
            </a:br>
            <a:r>
              <a:rPr lang="en-US" sz="1400" i="1" dirty="0">
                <a:solidFill>
                  <a:srgbClr val="BA2121"/>
                </a:solidFill>
                <a:latin typeface="Courier"/>
              </a:rPr>
              <a:t>##making the </a:t>
            </a:r>
            <a:r>
              <a:rPr lang="en-US" sz="1400" i="1" dirty="0" err="1">
                <a:solidFill>
                  <a:srgbClr val="BA2121"/>
                </a:solidFill>
                <a:latin typeface="Courier"/>
              </a:rPr>
              <a:t>ggplot</a:t>
            </a:r>
            <a:r>
              <a:rPr lang="en-US" sz="1400" i="1" dirty="0">
                <a:solidFill>
                  <a:srgbClr val="BA2121"/>
                </a:solidFill>
                <a:latin typeface="Courier"/>
              </a:rPr>
              <a:t> to mimic the photo in the text labelled Figure 2.2</a:t>
            </a:r>
            <a:br>
              <a:rPr lang="en-US" sz="1400" dirty="0"/>
            </a:br>
            <a:r>
              <a:rPr lang="en-US" sz="14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US" sz="1400" dirty="0">
                <a:latin typeface="Courier"/>
              </a:rPr>
              <a:t>(ggplot2)</a:t>
            </a:r>
            <a:br>
              <a:rPr lang="en-US" sz="1400" dirty="0"/>
            </a:br>
            <a:r>
              <a:rPr lang="en-US" sz="14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lang="en-US" sz="1400" dirty="0">
                <a:latin typeface="Courier"/>
              </a:rPr>
              <a:t>(Income,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1400" dirty="0">
                <a:latin typeface="Courier"/>
              </a:rPr>
              <a:t>(Education, Income)) 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color=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"red"</a:t>
            </a:r>
            <a:r>
              <a:rPr lang="en-US" sz="1400" dirty="0">
                <a:latin typeface="Courier"/>
              </a:rPr>
              <a:t>)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geom_smooth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se=</a:t>
            </a:r>
            <a:r>
              <a:rPr lang="en-US" sz="1400" dirty="0">
                <a:solidFill>
                  <a:srgbClr val="880000"/>
                </a:solidFill>
                <a:latin typeface="Courier"/>
              </a:rPr>
              <a:t>FALSE</a:t>
            </a:r>
            <a:r>
              <a:rPr lang="en-US" sz="1400" dirty="0">
                <a:latin typeface="Courier"/>
              </a:rPr>
              <a:t>)</a:t>
            </a:r>
            <a:r>
              <a:rPr lang="en-US"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geom_segment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US" sz="1400" dirty="0">
                <a:latin typeface="Courier"/>
              </a:rPr>
              <a:t> Education, 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y =</a:t>
            </a:r>
            <a:r>
              <a:rPr lang="en-US" sz="1400" dirty="0">
                <a:latin typeface="Courier"/>
              </a:rPr>
              <a:t> Income, </a:t>
            </a:r>
            <a:r>
              <a:rPr lang="en-US" sz="1400" dirty="0" err="1">
                <a:solidFill>
                  <a:srgbClr val="7D9029"/>
                </a:solidFill>
                <a:latin typeface="Courier"/>
              </a:rPr>
              <a:t>xend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Education, </a:t>
            </a:r>
            <a:r>
              <a:rPr lang="en-US" sz="1400" dirty="0" err="1">
                <a:solidFill>
                  <a:srgbClr val="7D9029"/>
                </a:solidFill>
                <a:latin typeface="Courier"/>
              </a:rPr>
              <a:t>yend</a:t>
            </a:r>
            <a:r>
              <a:rPr lang="en-US" sz="14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US" sz="1400" dirty="0">
                <a:latin typeface="Courier"/>
              </a:rPr>
              <a:t> Fitted))</a:t>
            </a:r>
          </a:p>
          <a:p>
            <a:pPr lvl="0" indent="0">
              <a:buNone/>
            </a:pPr>
            <a:r>
              <a:rPr lang="en-US" sz="1400" dirty="0">
                <a:latin typeface="Courier"/>
              </a:rPr>
              <a:t>## `</a:t>
            </a:r>
            <a:r>
              <a:rPr lang="en-US" sz="1400" dirty="0" err="1">
                <a:latin typeface="Courier"/>
              </a:rPr>
              <a:t>geom_smooth</a:t>
            </a:r>
            <a:r>
              <a:rPr lang="en-US" sz="1400" dirty="0">
                <a:latin typeface="Courier"/>
              </a:rPr>
              <a:t>()` using method = 'loess' and formula 'y ~ 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976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D6FF-2D80-4FE8-9715-64E8079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Regression vs. Classification Problems in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FC45-6613-4042-8C71-B76E1C30D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374900"/>
            <a:ext cx="5080000" cy="3847875"/>
          </a:xfrm>
        </p:spPr>
        <p:txBody>
          <a:bodyPr/>
          <a:lstStyle/>
          <a:p>
            <a:r>
              <a:rPr lang="en-US" sz="2100" dirty="0"/>
              <a:t>Regression predictive modeling is the task of approximating a mapping function (f) from input variables (X) to a continuous output variable (Y).</a:t>
            </a:r>
          </a:p>
          <a:p>
            <a:pPr lvl="1"/>
            <a:r>
              <a:rPr lang="en-US" sz="1800" dirty="0"/>
              <a:t>Quantitative Variables - Also called numerical variables, discrete variables, and sometimes ratio data</a:t>
            </a:r>
          </a:p>
          <a:p>
            <a:pPr lvl="2"/>
            <a:r>
              <a:rPr lang="en-US" sz="1500" dirty="0"/>
              <a:t>Discrete variable – Integer variables</a:t>
            </a:r>
          </a:p>
          <a:p>
            <a:pPr lvl="3"/>
            <a:r>
              <a:rPr lang="en-US" sz="1100" dirty="0"/>
              <a:t>Count of number of students in class. </a:t>
            </a:r>
          </a:p>
          <a:p>
            <a:pPr lvl="2"/>
            <a:r>
              <a:rPr lang="en-US" sz="1500" dirty="0"/>
              <a:t>Continuous variable – Measurements on a continuum.  </a:t>
            </a:r>
          </a:p>
          <a:p>
            <a:pPr lvl="3"/>
            <a:r>
              <a:rPr lang="en-US" sz="1100" dirty="0"/>
              <a:t>Temperature</a:t>
            </a:r>
          </a:p>
          <a:p>
            <a:pPr lvl="3"/>
            <a:r>
              <a:rPr lang="en-US" sz="1100" dirty="0"/>
              <a:t>Distance</a:t>
            </a:r>
          </a:p>
          <a:p>
            <a:pPr lvl="3"/>
            <a:r>
              <a:rPr lang="en-US" sz="1100" dirty="0"/>
              <a:t>Age</a:t>
            </a:r>
          </a:p>
          <a:p>
            <a:pPr lvl="2"/>
            <a:endParaRPr lang="en-US" sz="15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34EB87-DD97-4848-B19B-E9E54BCD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400" y="2374900"/>
            <a:ext cx="5080000" cy="3847875"/>
          </a:xfrm>
        </p:spPr>
        <p:txBody>
          <a:bodyPr/>
          <a:lstStyle/>
          <a:p>
            <a:r>
              <a:rPr lang="en-US" sz="2100" dirty="0"/>
              <a:t>Classification predictive modeling is the task of approximating a mapping function (f) from input variables (X) to discrete output variables (Y).</a:t>
            </a:r>
          </a:p>
          <a:p>
            <a:pPr lvl="1"/>
            <a:r>
              <a:rPr lang="en-US" dirty="0"/>
              <a:t>Qualitative Variables - Also called categorical variables, and sometimes grouping variables</a:t>
            </a:r>
          </a:p>
          <a:p>
            <a:pPr lvl="2"/>
            <a:r>
              <a:rPr lang="en-US" sz="1500" dirty="0"/>
              <a:t>Binary variable: yes/no</a:t>
            </a:r>
          </a:p>
          <a:p>
            <a:pPr lvl="3"/>
            <a:r>
              <a:rPr lang="en-US" sz="1100" dirty="0"/>
              <a:t>Game – Win/Lose</a:t>
            </a:r>
          </a:p>
          <a:p>
            <a:pPr lvl="2"/>
            <a:r>
              <a:rPr lang="en-US" sz="1500" dirty="0"/>
              <a:t>Nominal variable: groups with no rank order between them</a:t>
            </a:r>
          </a:p>
          <a:p>
            <a:pPr lvl="3"/>
            <a:r>
              <a:rPr lang="en-US" sz="1100" dirty="0"/>
              <a:t>Brand Names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C00C04-9622-449F-BAE8-15BD3E159C4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199" y="1447800"/>
            <a:ext cx="10363199" cy="774699"/>
          </a:xfrm>
        </p:spPr>
        <p:txBody>
          <a:bodyPr/>
          <a:lstStyle/>
          <a:p>
            <a:r>
              <a:rPr lang="en-US" dirty="0"/>
              <a:t>Classification is about predicting a label and regression is about predicting a quantity.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016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Layout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2E15243-AD03-4D20-9183-8CDA24C0994C}" vid="{62D5877D-9DA9-4744-96C4-F567F72C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5647</TotalTime>
  <Words>1930</Words>
  <Application>Microsoft Office PowerPoint</Application>
  <PresentationFormat>宽屏</PresentationFormat>
  <Paragraphs>154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Courier</vt:lpstr>
      <vt:lpstr>Noto Sans Symbols</vt:lpstr>
      <vt:lpstr>Arial</vt:lpstr>
      <vt:lpstr>Calibri</vt:lpstr>
      <vt:lpstr>Cambria Math</vt:lpstr>
      <vt:lpstr>Century Schoolbook</vt:lpstr>
      <vt:lpstr>Courier New</vt:lpstr>
      <vt:lpstr>Tempus Sans ITC</vt:lpstr>
      <vt:lpstr>Times New Roman</vt:lpstr>
      <vt:lpstr>Wingdings</vt:lpstr>
      <vt:lpstr>MasterLayout</vt:lpstr>
      <vt:lpstr>Notes on Swirl</vt:lpstr>
      <vt:lpstr>Basic Concepts and Vocabulary</vt:lpstr>
      <vt:lpstr>Define Statistical Learning</vt:lpstr>
      <vt:lpstr>Why estimate f?</vt:lpstr>
      <vt:lpstr>Input and Output Variables in estimating f </vt:lpstr>
      <vt:lpstr>A Simple Example</vt:lpstr>
      <vt:lpstr>Figure 2.1</vt:lpstr>
      <vt:lpstr>An example from your text</vt:lpstr>
      <vt:lpstr>Regression vs. Classification Problems in Predictive Analytics</vt:lpstr>
      <vt:lpstr>Different Standard Deviations</vt:lpstr>
      <vt:lpstr>A Little More About Prediction</vt:lpstr>
      <vt:lpstr>A Little More About Inference</vt:lpstr>
      <vt:lpstr>How do we estimate f? </vt:lpstr>
      <vt:lpstr>Three Ways to Visualize Home Value and SES</vt:lpstr>
      <vt:lpstr>2 Visualizations for Classifying Iris Data</vt:lpstr>
      <vt:lpstr>The trade-off between prediction accuracy and model interpretability</vt:lpstr>
      <vt:lpstr>Conclusions to Consider</vt:lpstr>
      <vt:lpstr>Glossary of Terms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Galluch</dc:creator>
  <cp:lastModifiedBy>Ding, Mengting</cp:lastModifiedBy>
  <cp:revision>229</cp:revision>
  <cp:lastPrinted>2020-01-15T14:09:19Z</cp:lastPrinted>
  <dcterms:created xsi:type="dcterms:W3CDTF">2020-01-14T15:16:46Z</dcterms:created>
  <dcterms:modified xsi:type="dcterms:W3CDTF">2021-09-27T02:35:17Z</dcterms:modified>
</cp:coreProperties>
</file>