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78" r:id="rId3"/>
    <p:sldId id="279" r:id="rId4"/>
    <p:sldId id="299" r:id="rId5"/>
    <p:sldId id="280" r:id="rId6"/>
    <p:sldId id="263" r:id="rId7"/>
    <p:sldId id="347" r:id="rId8"/>
    <p:sldId id="267" r:id="rId9"/>
    <p:sldId id="348" r:id="rId10"/>
    <p:sldId id="259" r:id="rId11"/>
    <p:sldId id="261" r:id="rId12"/>
    <p:sldId id="262" r:id="rId13"/>
    <p:sldId id="284" r:id="rId14"/>
    <p:sldId id="264" r:id="rId15"/>
    <p:sldId id="265" r:id="rId16"/>
    <p:sldId id="266" r:id="rId17"/>
    <p:sldId id="274" r:id="rId18"/>
    <p:sldId id="268" r:id="rId19"/>
    <p:sldId id="275" r:id="rId20"/>
    <p:sldId id="294" r:id="rId21"/>
    <p:sldId id="270" r:id="rId22"/>
    <p:sldId id="257" r:id="rId23"/>
    <p:sldId id="285" r:id="rId24"/>
    <p:sldId id="288" r:id="rId25"/>
    <p:sldId id="344" r:id="rId26"/>
    <p:sldId id="277" r:id="rId27"/>
    <p:sldId id="276" r:id="rId28"/>
    <p:sldId id="297"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3850" autoAdjust="0"/>
  </p:normalViewPr>
  <p:slideViewPr>
    <p:cSldViewPr snapToGrid="0" snapToObjects="1">
      <p:cViewPr>
        <p:scale>
          <a:sx n="100" d="100"/>
          <a:sy n="100" d="100"/>
        </p:scale>
        <p:origin x="28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03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0B2D0-8D61-4B98-BB84-426270328440}" type="datetimeFigureOut">
              <a:rPr lang="en-US" smtClean="0"/>
              <a:t>9/27/2021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82A49-D999-469B-9529-53BE1223C1C2}" type="slidenum">
              <a:rPr lang="en-US" smtClean="0"/>
              <a:t>‹#›</a:t>
            </a:fld>
            <a:endParaRPr lang="en-US"/>
          </a:p>
        </p:txBody>
      </p:sp>
    </p:spTree>
    <p:extLst>
      <p:ext uri="{BB962C8B-B14F-4D97-AF65-F5344CB8AC3E}">
        <p14:creationId xmlns:p14="http://schemas.microsoft.com/office/powerpoint/2010/main" val="127591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BC80EC-FFE4-43C6-9464-52B03690C646}" type="slidenum">
              <a:rPr lang="en-US" smtClean="0"/>
              <a:t>4</a:t>
            </a:fld>
            <a:endParaRPr lang="en-US"/>
          </a:p>
        </p:txBody>
      </p:sp>
    </p:spTree>
    <p:extLst>
      <p:ext uri="{BB962C8B-B14F-4D97-AF65-F5344CB8AC3E}">
        <p14:creationId xmlns:p14="http://schemas.microsoft.com/office/powerpoint/2010/main" val="72657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https://support.rstudio.com/hc/en-us/articles/200711853-Keyboard-Shortcuts   </a:t>
            </a:r>
          </a:p>
        </p:txBody>
      </p:sp>
      <p:sp>
        <p:nvSpPr>
          <p:cNvPr id="4" name="Slide Number Placeholder 3"/>
          <p:cNvSpPr>
            <a:spLocks noGrp="1"/>
          </p:cNvSpPr>
          <p:nvPr>
            <p:ph type="sldNum" sz="quarter" idx="5"/>
          </p:nvPr>
        </p:nvSpPr>
        <p:spPr/>
        <p:txBody>
          <a:bodyPr/>
          <a:lstStyle/>
          <a:p>
            <a:fld id="{EB420C71-5504-4CCA-8A23-73C57D0ED412}" type="slidenum">
              <a:rPr lang="en-US" smtClean="0"/>
              <a:t>9</a:t>
            </a:fld>
            <a:endParaRPr lang="en-US"/>
          </a:p>
        </p:txBody>
      </p:sp>
    </p:spTree>
    <p:extLst>
      <p:ext uri="{BB962C8B-B14F-4D97-AF65-F5344CB8AC3E}">
        <p14:creationId xmlns:p14="http://schemas.microsoft.com/office/powerpoint/2010/main" val="3033566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pPr lvl="0"/>
            <a:endParaRPr lang="en-US" sz="1200" dirty="0"/>
          </a:p>
          <a:p>
            <a:pPr lvl="0"/>
            <a:endParaRPr lang="en-US" sz="1200" dirty="0"/>
          </a:p>
          <a:p>
            <a:pPr lvl="0"/>
            <a:endParaRPr lang="en-US" sz="1200" dirty="0"/>
          </a:p>
          <a:p>
            <a:pPr lvl="0"/>
            <a:endParaRPr lang="en-US" sz="1200" dirty="0"/>
          </a:p>
          <a:p>
            <a:endParaRPr lang="en-US" dirty="0"/>
          </a:p>
        </p:txBody>
      </p:sp>
      <p:sp>
        <p:nvSpPr>
          <p:cNvPr id="4" name="Slide Number Placeholder 3"/>
          <p:cNvSpPr>
            <a:spLocks noGrp="1"/>
          </p:cNvSpPr>
          <p:nvPr>
            <p:ph type="sldNum" sz="quarter" idx="5"/>
          </p:nvPr>
        </p:nvSpPr>
        <p:spPr/>
        <p:txBody>
          <a:bodyPr/>
          <a:lstStyle/>
          <a:p>
            <a:fld id="{F2282A49-D999-469B-9529-53BE1223C1C2}" type="slidenum">
              <a:rPr lang="en-US" smtClean="0"/>
              <a:t>27</a:t>
            </a:fld>
            <a:endParaRPr lang="en-US"/>
          </a:p>
        </p:txBody>
      </p:sp>
    </p:spTree>
    <p:extLst>
      <p:ext uri="{BB962C8B-B14F-4D97-AF65-F5344CB8AC3E}">
        <p14:creationId xmlns:p14="http://schemas.microsoft.com/office/powerpoint/2010/main" val="386397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30177" y="6134100"/>
            <a:ext cx="8883650"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307163" y="1781183"/>
            <a:ext cx="6996082"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371604" y="3778250"/>
            <a:ext cx="6931640"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6553200" y="6245225"/>
            <a:ext cx="2133600" cy="476250"/>
          </a:xfrm>
        </p:spPr>
        <p:txBody>
          <a:bodyPr/>
          <a:lstStyle>
            <a:lvl1pPr>
              <a:defRPr smtClean="0"/>
            </a:lvl1pPr>
          </a:lstStyle>
          <a:p>
            <a:fld id="{C5EF2332-01BF-834F-8236-50238282D533}" type="slidenum">
              <a:rPr lang="en-US" smtClean="0"/>
              <a:t>‹#›</a:t>
            </a:fld>
            <a:endParaRPr lang="en-US"/>
          </a:p>
        </p:txBody>
      </p:sp>
    </p:spTree>
    <p:extLst>
      <p:ext uri="{BB962C8B-B14F-4D97-AF65-F5344CB8AC3E}">
        <p14:creationId xmlns:p14="http://schemas.microsoft.com/office/powerpoint/2010/main" val="417493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1447801"/>
            <a:ext cx="7942216" cy="311330"/>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p:txBody>
      </p:sp>
      <p:sp>
        <p:nvSpPr>
          <p:cNvPr id="4" name="Content Placeholder 3"/>
          <p:cNvSpPr>
            <a:spLocks noGrp="1"/>
          </p:cNvSpPr>
          <p:nvPr>
            <p:ph sz="half" idx="2"/>
          </p:nvPr>
        </p:nvSpPr>
        <p:spPr>
          <a:xfrm>
            <a:off x="910046" y="1867713"/>
            <a:ext cx="3897085"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
        <p:nvSpPr>
          <p:cNvPr id="6" name="Content Placeholder 3">
            <a:extLst>
              <a:ext uri="{FF2B5EF4-FFF2-40B4-BE49-F238E27FC236}">
                <a16:creationId xmlns:a16="http://schemas.microsoft.com/office/drawing/2014/main" id="{3F31FD9D-17E7-41E6-97E6-3E0D09912F19}"/>
              </a:ext>
            </a:extLst>
          </p:cNvPr>
          <p:cNvSpPr>
            <a:spLocks noGrp="1"/>
          </p:cNvSpPr>
          <p:nvPr>
            <p:ph sz="half" idx="13"/>
          </p:nvPr>
        </p:nvSpPr>
        <p:spPr>
          <a:xfrm>
            <a:off x="4959531" y="1867713"/>
            <a:ext cx="3897085"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82EC149-96B8-4020-935B-6401EB015C83}"/>
              </a:ext>
            </a:extLst>
          </p:cNvPr>
          <p:cNvSpPr>
            <a:spLocks noGrp="1"/>
          </p:cNvSpPr>
          <p:nvPr>
            <p:ph sz="half" idx="14"/>
          </p:nvPr>
        </p:nvSpPr>
        <p:spPr>
          <a:xfrm>
            <a:off x="918754" y="3567745"/>
            <a:ext cx="7942216" cy="311330"/>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p:txBody>
      </p:sp>
      <p:sp>
        <p:nvSpPr>
          <p:cNvPr id="9" name="Content Placeholder 3">
            <a:extLst>
              <a:ext uri="{FF2B5EF4-FFF2-40B4-BE49-F238E27FC236}">
                <a16:creationId xmlns:a16="http://schemas.microsoft.com/office/drawing/2014/main" id="{A7B8106A-466F-4411-B5C7-C5C8D7762359}"/>
              </a:ext>
            </a:extLst>
          </p:cNvPr>
          <p:cNvSpPr>
            <a:spLocks noGrp="1"/>
          </p:cNvSpPr>
          <p:nvPr>
            <p:ph sz="half" idx="15"/>
          </p:nvPr>
        </p:nvSpPr>
        <p:spPr>
          <a:xfrm>
            <a:off x="914400" y="3987657"/>
            <a:ext cx="3897085" cy="418880"/>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endParaRPr lang="en-US" dirty="0"/>
          </a:p>
        </p:txBody>
      </p:sp>
      <p:sp>
        <p:nvSpPr>
          <p:cNvPr id="10" name="Content Placeholder 3">
            <a:extLst>
              <a:ext uri="{FF2B5EF4-FFF2-40B4-BE49-F238E27FC236}">
                <a16:creationId xmlns:a16="http://schemas.microsoft.com/office/drawing/2014/main" id="{FA1302A8-094D-4462-A741-1CEA01B6E4D2}"/>
              </a:ext>
            </a:extLst>
          </p:cNvPr>
          <p:cNvSpPr>
            <a:spLocks noGrp="1"/>
          </p:cNvSpPr>
          <p:nvPr>
            <p:ph sz="half" idx="16"/>
          </p:nvPr>
        </p:nvSpPr>
        <p:spPr>
          <a:xfrm>
            <a:off x="4963885" y="3987657"/>
            <a:ext cx="3897085" cy="418880"/>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endParaRPr lang="en-US" dirty="0"/>
          </a:p>
        </p:txBody>
      </p:sp>
      <p:sp>
        <p:nvSpPr>
          <p:cNvPr id="11" name="Content Placeholder 2">
            <a:extLst>
              <a:ext uri="{FF2B5EF4-FFF2-40B4-BE49-F238E27FC236}">
                <a16:creationId xmlns:a16="http://schemas.microsoft.com/office/drawing/2014/main" id="{2556901D-DFD9-44DA-905C-853F0F1D698E}"/>
              </a:ext>
            </a:extLst>
          </p:cNvPr>
          <p:cNvSpPr>
            <a:spLocks noGrp="1"/>
          </p:cNvSpPr>
          <p:nvPr>
            <p:ph sz="half" idx="17"/>
          </p:nvPr>
        </p:nvSpPr>
        <p:spPr>
          <a:xfrm>
            <a:off x="923108" y="4535781"/>
            <a:ext cx="7942216" cy="34997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p:txBody>
      </p:sp>
      <p:sp>
        <p:nvSpPr>
          <p:cNvPr id="12" name="Content Placeholder 3">
            <a:extLst>
              <a:ext uri="{FF2B5EF4-FFF2-40B4-BE49-F238E27FC236}">
                <a16:creationId xmlns:a16="http://schemas.microsoft.com/office/drawing/2014/main" id="{E00606C1-D42D-4C86-89D3-D58F3ABDD746}"/>
              </a:ext>
            </a:extLst>
          </p:cNvPr>
          <p:cNvSpPr>
            <a:spLocks noGrp="1"/>
          </p:cNvSpPr>
          <p:nvPr>
            <p:ph sz="half" idx="18"/>
          </p:nvPr>
        </p:nvSpPr>
        <p:spPr>
          <a:xfrm>
            <a:off x="918754" y="4955693"/>
            <a:ext cx="3897085" cy="1765782"/>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a:extLst>
              <a:ext uri="{FF2B5EF4-FFF2-40B4-BE49-F238E27FC236}">
                <a16:creationId xmlns:a16="http://schemas.microsoft.com/office/drawing/2014/main" id="{B3A53081-53EA-4A83-A54F-7868DEAC062D}"/>
              </a:ext>
            </a:extLst>
          </p:cNvPr>
          <p:cNvSpPr>
            <a:spLocks noGrp="1"/>
          </p:cNvSpPr>
          <p:nvPr>
            <p:ph sz="half" idx="19"/>
          </p:nvPr>
        </p:nvSpPr>
        <p:spPr>
          <a:xfrm>
            <a:off x="4968239" y="4955693"/>
            <a:ext cx="3897085" cy="1765782"/>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166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457200" y="1600202"/>
            <a:ext cx="82296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93969" y="6172202"/>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8469313"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98339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28343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1" y="2700244"/>
            <a:ext cx="77723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914400" y="4479947"/>
            <a:ext cx="77724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93273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1447800"/>
            <a:ext cx="381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76800" y="1447800"/>
            <a:ext cx="381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6815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2374901"/>
            <a:ext cx="381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76800" y="2374901"/>
            <a:ext cx="381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914400" y="1447801"/>
            <a:ext cx="381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4876800" y="1447801"/>
            <a:ext cx="381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97203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2374901"/>
            <a:ext cx="381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76800" y="2374901"/>
            <a:ext cx="381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914400" y="1447801"/>
            <a:ext cx="77724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dirty="0"/>
              <a:t>Edit Master text styles</a:t>
            </a:r>
          </a:p>
        </p:txBody>
      </p:sp>
    </p:spTree>
    <p:extLst>
      <p:ext uri="{BB962C8B-B14F-4D97-AF65-F5344CB8AC3E}">
        <p14:creationId xmlns:p14="http://schemas.microsoft.com/office/powerpoint/2010/main" val="346702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1447800"/>
            <a:ext cx="247927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3560965" y="1447800"/>
            <a:ext cx="247927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6222081" y="1447799"/>
            <a:ext cx="247927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32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2197101"/>
            <a:ext cx="2479270"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3560965" y="2197101"/>
            <a:ext cx="2479270"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6222081" y="2197100"/>
            <a:ext cx="2479270"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914400" y="1464470"/>
            <a:ext cx="2479270"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3560965" y="1464470"/>
            <a:ext cx="2479270"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6222081" y="1464469"/>
            <a:ext cx="2479270"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229651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914400" y="1447801"/>
            <a:ext cx="77723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4400" y="4555375"/>
            <a:ext cx="77724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89622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41301"/>
            <a:ext cx="7772400" cy="875669"/>
          </a:xfrm>
          <a:prstGeom prst="rect">
            <a:avLst/>
          </a:prstGeom>
          <a:solidFill>
            <a:srgbClr val="EEEBDE">
              <a:alpha val="25000"/>
            </a:srgbClr>
          </a:solidFill>
          <a:ln>
            <a:noFill/>
          </a:ln>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914400" y="1447800"/>
            <a:ext cx="7772400" cy="4678363"/>
          </a:xfrm>
          <a:prstGeom prst="rect">
            <a:avLst/>
          </a:prstGeom>
          <a:solidFill>
            <a:srgbClr val="EEEBDE"/>
          </a:solidFill>
          <a:ln w="28575">
            <a:solidFill>
              <a:schemeClr val="accent2">
                <a:lumMod val="60000"/>
                <a:lumOff val="40000"/>
              </a:schemeClr>
            </a:solidFill>
          </a:ln>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394450" y="6245225"/>
            <a:ext cx="22923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C5EF2332-01BF-834F-8236-50238282D533}" type="slidenum">
              <a:rPr lang="en-US" smtClean="0"/>
              <a:t>‹#›</a:t>
            </a:fld>
            <a:endParaRPr lang="en-US"/>
          </a:p>
        </p:txBody>
      </p:sp>
      <p:sp>
        <p:nvSpPr>
          <p:cNvPr id="1032" name="Rectangle 8"/>
          <p:cNvSpPr>
            <a:spLocks noChangeArrowheads="1"/>
          </p:cNvSpPr>
          <p:nvPr/>
        </p:nvSpPr>
        <p:spPr bwMode="auto">
          <a:xfrm>
            <a:off x="632262" y="241300"/>
            <a:ext cx="42863"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675125" y="1236031"/>
            <a:ext cx="8052955"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4400" y="6169065"/>
            <a:ext cx="3560944"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1650140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6" r:id="rId7"/>
    <p:sldLayoutId id="2147483667" r:id="rId8"/>
    <p:sldLayoutId id="2147483668" r:id="rId9"/>
    <p:sldLayoutId id="2147483671" r:id="rId10"/>
    <p:sldLayoutId id="2147483669" r:id="rId11"/>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Started with R and RStudio</a:t>
            </a:r>
          </a:p>
        </p:txBody>
      </p:sp>
      <p:sp>
        <p:nvSpPr>
          <p:cNvPr id="3" name="Subtitle 2"/>
          <p:cNvSpPr>
            <a:spLocks noGrp="1"/>
          </p:cNvSpPr>
          <p:nvPr>
            <p:ph idx="1"/>
          </p:nvPr>
        </p:nvSpPr>
        <p:spPr/>
        <p:txBody>
          <a:bodyPr/>
          <a:lstStyle/>
          <a:p>
            <a:pPr marL="0" lvl="0" indent="0">
              <a:buNone/>
            </a:pPr>
            <a:r>
              <a:rPr lang="en-US" dirty="0"/>
              <a:t>Section 2.3</a:t>
            </a:r>
            <a:endParaRPr dirty="0"/>
          </a:p>
        </p:txBody>
      </p:sp>
      <p:pic>
        <p:nvPicPr>
          <p:cNvPr id="5" name="Picture 4">
            <a:extLst>
              <a:ext uri="{FF2B5EF4-FFF2-40B4-BE49-F238E27FC236}">
                <a16:creationId xmlns:a16="http://schemas.microsoft.com/office/drawing/2014/main" id="{9974A9DE-2C77-4DE1-9824-D762FD2DAA2A}"/>
              </a:ext>
            </a:extLst>
          </p:cNvPr>
          <p:cNvPicPr>
            <a:picLocks noChangeAspect="1"/>
          </p:cNvPicPr>
          <p:nvPr/>
        </p:nvPicPr>
        <p:blipFill>
          <a:blip r:embed="rId2"/>
          <a:stretch>
            <a:fillRect/>
          </a:stretch>
        </p:blipFill>
        <p:spPr>
          <a:xfrm>
            <a:off x="2584579" y="1781788"/>
            <a:ext cx="4827173" cy="4010386"/>
          </a:xfrm>
          <a:prstGeom prst="rect">
            <a:avLst/>
          </a:prstGeom>
        </p:spPr>
      </p:pic>
    </p:spTree>
    <p:extLst>
      <p:ext uri="{BB962C8B-B14F-4D97-AF65-F5344CB8AC3E}">
        <p14:creationId xmlns:p14="http://schemas.microsoft.com/office/powerpoint/2010/main" val="101858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Fundamentals in R</a:t>
            </a:r>
            <a:endParaRPr dirty="0"/>
          </a:p>
        </p:txBody>
      </p:sp>
      <p:sp>
        <p:nvSpPr>
          <p:cNvPr id="3" name="Content Placeholder 2"/>
          <p:cNvSpPr>
            <a:spLocks noGrp="1"/>
          </p:cNvSpPr>
          <p:nvPr>
            <p:ph sz="half" idx="1"/>
          </p:nvPr>
        </p:nvSpPr>
        <p:spPr/>
        <p:txBody>
          <a:bodyPr/>
          <a:lstStyle/>
          <a:p>
            <a:pPr lvl="0" indent="0">
              <a:buNone/>
            </a:pPr>
            <a:r>
              <a:rPr dirty="0">
                <a:solidFill>
                  <a:srgbClr val="40A070"/>
                </a:solidFill>
                <a:latin typeface="Courier"/>
              </a:rPr>
              <a:t>3</a:t>
            </a:r>
            <a:r>
              <a:rPr dirty="0">
                <a:solidFill>
                  <a:srgbClr val="666666"/>
                </a:solidFill>
                <a:latin typeface="Courier"/>
              </a:rPr>
              <a:t>+</a:t>
            </a:r>
            <a:r>
              <a:rPr dirty="0">
                <a:solidFill>
                  <a:srgbClr val="40A070"/>
                </a:solidFill>
                <a:latin typeface="Courier"/>
              </a:rPr>
              <a:t>4</a:t>
            </a:r>
          </a:p>
          <a:p>
            <a:pPr lvl="0" indent="0">
              <a:buNone/>
            </a:pPr>
            <a:r>
              <a:rPr dirty="0">
                <a:latin typeface="Courier"/>
              </a:rPr>
              <a:t>## [1] 7</a:t>
            </a:r>
          </a:p>
          <a:p>
            <a:pPr lvl="0" indent="0">
              <a:buNone/>
            </a:pPr>
            <a:r>
              <a:rPr dirty="0">
                <a:solidFill>
                  <a:srgbClr val="40A070"/>
                </a:solidFill>
                <a:latin typeface="Courier"/>
              </a:rPr>
              <a:t>3</a:t>
            </a:r>
            <a:r>
              <a:rPr dirty="0">
                <a:solidFill>
                  <a:srgbClr val="666666"/>
                </a:solidFill>
                <a:latin typeface="Courier"/>
              </a:rPr>
              <a:t>*</a:t>
            </a:r>
            <a:r>
              <a:rPr dirty="0">
                <a:solidFill>
                  <a:srgbClr val="40A070"/>
                </a:solidFill>
                <a:latin typeface="Courier"/>
              </a:rPr>
              <a:t>4</a:t>
            </a:r>
          </a:p>
          <a:p>
            <a:pPr lvl="0" indent="0">
              <a:buNone/>
            </a:pPr>
            <a:r>
              <a:rPr dirty="0">
                <a:latin typeface="Courier"/>
              </a:rPr>
              <a:t>## [1] 12</a:t>
            </a:r>
          </a:p>
          <a:p>
            <a:pPr lvl="0" indent="0">
              <a:buNone/>
            </a:pPr>
            <a:r>
              <a:rPr dirty="0">
                <a:solidFill>
                  <a:srgbClr val="40A070"/>
                </a:solidFill>
                <a:latin typeface="Courier"/>
              </a:rPr>
              <a:t>3</a:t>
            </a:r>
            <a:r>
              <a:rPr dirty="0">
                <a:solidFill>
                  <a:srgbClr val="666666"/>
                </a:solidFill>
                <a:latin typeface="Courier"/>
              </a:rPr>
              <a:t>/</a:t>
            </a:r>
            <a:r>
              <a:rPr dirty="0">
                <a:solidFill>
                  <a:srgbClr val="40A070"/>
                </a:solidFill>
                <a:latin typeface="Courier"/>
              </a:rPr>
              <a:t>4</a:t>
            </a:r>
          </a:p>
          <a:p>
            <a:pPr lvl="0" indent="0">
              <a:buNone/>
            </a:pPr>
            <a:r>
              <a:rPr dirty="0">
                <a:latin typeface="Courier"/>
              </a:rPr>
              <a:t>## [1] 0.75</a:t>
            </a:r>
          </a:p>
          <a:p>
            <a:pPr lvl="0" indent="0">
              <a:buNone/>
            </a:pPr>
            <a:r>
              <a:rPr dirty="0">
                <a:solidFill>
                  <a:srgbClr val="40A070"/>
                </a:solidFill>
                <a:latin typeface="Courier"/>
              </a:rPr>
              <a:t>3</a:t>
            </a:r>
            <a:r>
              <a:rPr dirty="0">
                <a:solidFill>
                  <a:srgbClr val="666666"/>
                </a:solidFill>
                <a:latin typeface="Courier"/>
              </a:rPr>
              <a:t>+</a:t>
            </a:r>
            <a:r>
              <a:rPr dirty="0">
                <a:solidFill>
                  <a:srgbClr val="40A070"/>
                </a:solidFill>
                <a:latin typeface="Courier"/>
              </a:rPr>
              <a:t>4</a:t>
            </a:r>
            <a:r>
              <a:rPr dirty="0">
                <a:solidFill>
                  <a:srgbClr val="666666"/>
                </a:solidFill>
                <a:latin typeface="Courier"/>
              </a:rPr>
              <a:t>*</a:t>
            </a:r>
            <a:r>
              <a:rPr dirty="0">
                <a:solidFill>
                  <a:srgbClr val="40A070"/>
                </a:solidFill>
                <a:latin typeface="Courier"/>
              </a:rPr>
              <a:t>100</a:t>
            </a:r>
            <a:r>
              <a:rPr dirty="0">
                <a:solidFill>
                  <a:srgbClr val="666666"/>
                </a:solidFill>
                <a:latin typeface="Courier"/>
              </a:rPr>
              <a:t>^</a:t>
            </a:r>
            <a:r>
              <a:rPr dirty="0">
                <a:solidFill>
                  <a:srgbClr val="40A070"/>
                </a:solidFill>
                <a:latin typeface="Courier"/>
              </a:rPr>
              <a:t>2</a:t>
            </a:r>
          </a:p>
          <a:p>
            <a:pPr lvl="0" indent="0">
              <a:buNone/>
            </a:pPr>
            <a:r>
              <a:rPr dirty="0">
                <a:latin typeface="Courier"/>
              </a:rPr>
              <a:t>## [1] 40003</a:t>
            </a:r>
            <a:endParaRPr lang="en-US" dirty="0">
              <a:latin typeface="Courier"/>
            </a:endParaRPr>
          </a:p>
          <a:p>
            <a:pPr lvl="0" indent="0">
              <a:buNone/>
            </a:pPr>
            <a:endParaRPr lang="en-US" dirty="0">
              <a:latin typeface="Courier"/>
            </a:endParaRPr>
          </a:p>
          <a:p>
            <a:pPr lvl="0" indent="0">
              <a:buNone/>
            </a:pPr>
            <a:r>
              <a:rPr lang="en-US" dirty="0">
                <a:latin typeface="Courier"/>
              </a:rPr>
              <a:t>**Order or Operations Holds in R!</a:t>
            </a:r>
            <a:endParaRPr dirty="0">
              <a:latin typeface="Courier"/>
            </a:endParaRPr>
          </a:p>
        </p:txBody>
      </p:sp>
      <p:sp>
        <p:nvSpPr>
          <p:cNvPr id="4" name="Content Placeholder 3">
            <a:extLst>
              <a:ext uri="{FF2B5EF4-FFF2-40B4-BE49-F238E27FC236}">
                <a16:creationId xmlns:a16="http://schemas.microsoft.com/office/drawing/2014/main" id="{FE8670C1-E65E-4E9E-8786-2F8727205943}"/>
              </a:ext>
            </a:extLst>
          </p:cNvPr>
          <p:cNvSpPr>
            <a:spLocks noGrp="1"/>
          </p:cNvSpPr>
          <p:nvPr>
            <p:ph sz="half" idx="2"/>
          </p:nvPr>
        </p:nvSpPr>
        <p:spPr>
          <a:xfrm>
            <a:off x="4876800" y="2374901"/>
            <a:ext cx="3810000" cy="3751263"/>
          </a:xfrm>
        </p:spPr>
        <p:txBody>
          <a:bodyPr/>
          <a:lstStyle/>
          <a:p>
            <a:pPr lvl="0"/>
            <a:r>
              <a:rPr lang="en-US" sz="1600" dirty="0">
                <a:solidFill>
                  <a:srgbClr val="4070A0"/>
                </a:solidFill>
                <a:latin typeface="Courier"/>
              </a:rPr>
              <a:t>'This is a string'</a:t>
            </a:r>
          </a:p>
          <a:p>
            <a:pPr lvl="0"/>
            <a:r>
              <a:rPr lang="en-US" sz="1600" dirty="0">
                <a:latin typeface="Courier"/>
              </a:rPr>
              <a:t>## [1] "This is a string"</a:t>
            </a:r>
          </a:p>
          <a:p>
            <a:pPr lvl="0"/>
            <a:r>
              <a:rPr lang="en-US" sz="1600" dirty="0">
                <a:solidFill>
                  <a:srgbClr val="4070A0"/>
                </a:solidFill>
                <a:latin typeface="Courier"/>
              </a:rPr>
              <a:t>"This is also a string"</a:t>
            </a:r>
          </a:p>
          <a:p>
            <a:pPr lvl="0"/>
            <a:r>
              <a:rPr lang="en-US" sz="1600" dirty="0">
                <a:latin typeface="Courier"/>
              </a:rPr>
              <a:t>## [1] "This is also a string"</a:t>
            </a:r>
          </a:p>
          <a:p>
            <a:r>
              <a:rPr lang="en-US" sz="1600" dirty="0">
                <a:latin typeface="Courier"/>
              </a:rPr>
              <a:t>**Notice that single quotes interchange with double quotes. But note to be careful with nested quotes. </a:t>
            </a:r>
          </a:p>
          <a:p>
            <a:pPr lvl="0"/>
            <a:r>
              <a:rPr lang="en-US" sz="1600" i="1" dirty="0">
                <a:solidFill>
                  <a:srgbClr val="60A0B0"/>
                </a:solidFill>
                <a:latin typeface="Courier"/>
              </a:rPr>
              <a:t># This is a comment for documentation</a:t>
            </a:r>
          </a:p>
          <a:p>
            <a:r>
              <a:rPr lang="en-US" sz="1400" dirty="0">
                <a:latin typeface="Courier"/>
              </a:rPr>
              <a:t>Comments are denoted by the Hash tag which you can type or push ctrl + shift + c.</a:t>
            </a:r>
          </a:p>
          <a:p>
            <a:endParaRPr lang="en-US" sz="1600" dirty="0">
              <a:latin typeface="Courier"/>
            </a:endParaRPr>
          </a:p>
        </p:txBody>
      </p:sp>
      <p:sp>
        <p:nvSpPr>
          <p:cNvPr id="5" name="Content Placeholder 4">
            <a:extLst>
              <a:ext uri="{FF2B5EF4-FFF2-40B4-BE49-F238E27FC236}">
                <a16:creationId xmlns:a16="http://schemas.microsoft.com/office/drawing/2014/main" id="{335E60E9-4356-475F-8172-31112B5601B4}"/>
              </a:ext>
            </a:extLst>
          </p:cNvPr>
          <p:cNvSpPr>
            <a:spLocks noGrp="1"/>
          </p:cNvSpPr>
          <p:nvPr>
            <p:ph sz="half" idx="13"/>
          </p:nvPr>
        </p:nvSpPr>
        <p:spPr/>
        <p:txBody>
          <a:bodyPr/>
          <a:lstStyle/>
          <a:p>
            <a:r>
              <a:rPr lang="en-US" dirty="0"/>
              <a:t>R Calculates Easily</a:t>
            </a:r>
          </a:p>
        </p:txBody>
      </p:sp>
      <p:sp>
        <p:nvSpPr>
          <p:cNvPr id="6" name="Content Placeholder 5">
            <a:extLst>
              <a:ext uri="{FF2B5EF4-FFF2-40B4-BE49-F238E27FC236}">
                <a16:creationId xmlns:a16="http://schemas.microsoft.com/office/drawing/2014/main" id="{71AA44C4-299C-4BFD-A88D-13A38B4AEF6C}"/>
              </a:ext>
            </a:extLst>
          </p:cNvPr>
          <p:cNvSpPr>
            <a:spLocks noGrp="1"/>
          </p:cNvSpPr>
          <p:nvPr>
            <p:ph sz="half" idx="14"/>
          </p:nvPr>
        </p:nvSpPr>
        <p:spPr/>
        <p:txBody>
          <a:bodyPr/>
          <a:lstStyle/>
          <a:p>
            <a:r>
              <a:rPr lang="en-US" dirty="0"/>
              <a:t>R Handles Text in Multiple Ways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Built In Functions</a:t>
            </a:r>
            <a:r>
              <a:rPr lang="en-US" dirty="0"/>
              <a:t> in R</a:t>
            </a:r>
            <a:endParaRPr dirty="0"/>
          </a:p>
        </p:txBody>
      </p:sp>
      <p:sp>
        <p:nvSpPr>
          <p:cNvPr id="3" name="Content Placeholder 2"/>
          <p:cNvSpPr>
            <a:spLocks noGrp="1"/>
          </p:cNvSpPr>
          <p:nvPr>
            <p:ph sz="half" idx="1"/>
          </p:nvPr>
        </p:nvSpPr>
        <p:spPr>
          <a:xfrm>
            <a:off x="914400" y="2374901"/>
            <a:ext cx="2649894" cy="3751263"/>
          </a:xfrm>
        </p:spPr>
        <p:txBody>
          <a:bodyPr/>
          <a:lstStyle/>
          <a:p>
            <a:pPr lvl="0"/>
            <a:r>
              <a:rPr lang="pt-BR" sz="1600" b="1" dirty="0">
                <a:solidFill>
                  <a:srgbClr val="007020"/>
                </a:solidFill>
                <a:latin typeface="Courier"/>
              </a:rPr>
              <a:t>sqrt</a:t>
            </a:r>
            <a:r>
              <a:rPr lang="pt-BR" sz="1600" dirty="0">
                <a:latin typeface="Courier"/>
              </a:rPr>
              <a:t>(</a:t>
            </a:r>
            <a:r>
              <a:rPr lang="pt-BR" sz="1600" dirty="0">
                <a:solidFill>
                  <a:srgbClr val="40A070"/>
                </a:solidFill>
                <a:latin typeface="Courier"/>
              </a:rPr>
              <a:t>100</a:t>
            </a:r>
            <a:r>
              <a:rPr lang="pt-BR" sz="1600" dirty="0">
                <a:latin typeface="Courier"/>
              </a:rPr>
              <a:t>)</a:t>
            </a:r>
          </a:p>
          <a:p>
            <a:pPr lvl="0"/>
            <a:r>
              <a:rPr lang="pt-BR" sz="1600" dirty="0">
                <a:latin typeface="Courier"/>
              </a:rPr>
              <a:t>## [1] 10</a:t>
            </a:r>
          </a:p>
          <a:p>
            <a:pPr lvl="0"/>
            <a:r>
              <a:rPr lang="pt-BR" sz="1600" b="1" dirty="0">
                <a:solidFill>
                  <a:srgbClr val="007020"/>
                </a:solidFill>
                <a:latin typeface="Courier"/>
              </a:rPr>
              <a:t>log</a:t>
            </a:r>
            <a:r>
              <a:rPr lang="pt-BR" sz="1600" dirty="0">
                <a:latin typeface="Courier"/>
              </a:rPr>
              <a:t>(</a:t>
            </a:r>
            <a:r>
              <a:rPr lang="pt-BR" sz="1600" dirty="0">
                <a:solidFill>
                  <a:srgbClr val="40A070"/>
                </a:solidFill>
                <a:latin typeface="Courier"/>
              </a:rPr>
              <a:t>100</a:t>
            </a:r>
            <a:r>
              <a:rPr lang="pt-BR" sz="1600" dirty="0">
                <a:latin typeface="Courier"/>
              </a:rPr>
              <a:t>)</a:t>
            </a:r>
          </a:p>
          <a:p>
            <a:pPr lvl="0"/>
            <a:r>
              <a:rPr lang="pt-BR" sz="1600" dirty="0">
                <a:latin typeface="Courier"/>
              </a:rPr>
              <a:t>## [1] 4.60517</a:t>
            </a:r>
          </a:p>
          <a:p>
            <a:pPr lvl="0"/>
            <a:r>
              <a:rPr lang="pt-BR" sz="1600" b="1" dirty="0">
                <a:solidFill>
                  <a:srgbClr val="007020"/>
                </a:solidFill>
                <a:latin typeface="Courier"/>
              </a:rPr>
              <a:t>exp</a:t>
            </a:r>
            <a:r>
              <a:rPr lang="pt-BR" sz="1600" dirty="0">
                <a:latin typeface="Courier"/>
              </a:rPr>
              <a:t>(</a:t>
            </a:r>
            <a:r>
              <a:rPr lang="pt-BR" sz="1600" dirty="0">
                <a:solidFill>
                  <a:srgbClr val="40A070"/>
                </a:solidFill>
                <a:latin typeface="Courier"/>
              </a:rPr>
              <a:t>100</a:t>
            </a:r>
            <a:r>
              <a:rPr lang="pt-BR" sz="1600" dirty="0">
                <a:latin typeface="Courier"/>
              </a:rPr>
              <a:t>)</a:t>
            </a:r>
          </a:p>
          <a:p>
            <a:pPr lvl="0"/>
            <a:r>
              <a:rPr lang="pt-BR" sz="1600" dirty="0">
                <a:latin typeface="Courier"/>
              </a:rPr>
              <a:t>## [1] 2.688117e+43</a:t>
            </a:r>
          </a:p>
          <a:p>
            <a:pPr lvl="0"/>
            <a:r>
              <a:rPr lang="en-US" sz="1600" b="1" dirty="0">
                <a:solidFill>
                  <a:srgbClr val="007020"/>
                </a:solidFill>
                <a:latin typeface="Courier"/>
              </a:rPr>
              <a:t>max</a:t>
            </a:r>
            <a:r>
              <a:rPr lang="en-US" sz="1600" dirty="0">
                <a:latin typeface="Courier"/>
              </a:rPr>
              <a:t>(</a:t>
            </a:r>
            <a:r>
              <a:rPr lang="en-US" sz="1600" dirty="0">
                <a:solidFill>
                  <a:srgbClr val="40A070"/>
                </a:solidFill>
                <a:latin typeface="Courier"/>
              </a:rPr>
              <a:t>100</a:t>
            </a:r>
            <a:r>
              <a:rPr lang="en-US" sz="1600" dirty="0">
                <a:latin typeface="Courier"/>
              </a:rPr>
              <a:t>,</a:t>
            </a:r>
            <a:r>
              <a:rPr lang="en-US" sz="1600" dirty="0">
                <a:solidFill>
                  <a:srgbClr val="40A070"/>
                </a:solidFill>
                <a:latin typeface="Courier"/>
              </a:rPr>
              <a:t>200</a:t>
            </a:r>
            <a:r>
              <a:rPr lang="en-US" sz="1600" dirty="0">
                <a:latin typeface="Courier"/>
              </a:rPr>
              <a:t>,</a:t>
            </a:r>
            <a:r>
              <a:rPr lang="en-US" sz="1600" dirty="0">
                <a:solidFill>
                  <a:srgbClr val="40A070"/>
                </a:solidFill>
                <a:latin typeface="Courier"/>
              </a:rPr>
              <a:t>300</a:t>
            </a:r>
            <a:r>
              <a:rPr lang="en-US" sz="1600" dirty="0">
                <a:latin typeface="Courier"/>
              </a:rPr>
              <a:t>)</a:t>
            </a:r>
          </a:p>
          <a:p>
            <a:pPr lvl="0"/>
            <a:r>
              <a:rPr lang="en-US" sz="1600" dirty="0">
                <a:latin typeface="Courier"/>
              </a:rPr>
              <a:t>## [1] 300</a:t>
            </a:r>
          </a:p>
          <a:p>
            <a:pPr lvl="0"/>
            <a:r>
              <a:rPr lang="en-US" sz="1600" b="1" dirty="0">
                <a:solidFill>
                  <a:srgbClr val="007020"/>
                </a:solidFill>
                <a:latin typeface="Courier"/>
              </a:rPr>
              <a:t>min</a:t>
            </a:r>
            <a:r>
              <a:rPr lang="en-US" sz="1600" dirty="0">
                <a:latin typeface="Courier"/>
              </a:rPr>
              <a:t>(</a:t>
            </a:r>
            <a:r>
              <a:rPr lang="en-US" sz="1600" dirty="0">
                <a:solidFill>
                  <a:srgbClr val="40A070"/>
                </a:solidFill>
                <a:latin typeface="Courier"/>
              </a:rPr>
              <a:t>100</a:t>
            </a:r>
            <a:r>
              <a:rPr lang="en-US" sz="1600" dirty="0">
                <a:latin typeface="Courier"/>
              </a:rPr>
              <a:t>,</a:t>
            </a:r>
            <a:r>
              <a:rPr lang="en-US" sz="1600" dirty="0">
                <a:solidFill>
                  <a:srgbClr val="40A070"/>
                </a:solidFill>
                <a:latin typeface="Courier"/>
              </a:rPr>
              <a:t>200</a:t>
            </a:r>
            <a:r>
              <a:rPr lang="en-US" sz="1600" dirty="0">
                <a:latin typeface="Courier"/>
              </a:rPr>
              <a:t>,</a:t>
            </a:r>
            <a:r>
              <a:rPr lang="en-US" sz="1600" dirty="0">
                <a:solidFill>
                  <a:srgbClr val="40A070"/>
                </a:solidFill>
                <a:latin typeface="Courier"/>
              </a:rPr>
              <a:t>300</a:t>
            </a:r>
            <a:r>
              <a:rPr lang="en-US" sz="1600" dirty="0">
                <a:latin typeface="Courier"/>
              </a:rPr>
              <a:t>)</a:t>
            </a:r>
          </a:p>
          <a:p>
            <a:pPr lvl="0"/>
            <a:r>
              <a:rPr lang="en-US" sz="1600" dirty="0">
                <a:latin typeface="Courier"/>
              </a:rPr>
              <a:t>## [1] 100</a:t>
            </a:r>
          </a:p>
          <a:p>
            <a:pPr lvl="0"/>
            <a:r>
              <a:rPr lang="en-US" sz="1600" b="1" dirty="0">
                <a:solidFill>
                  <a:srgbClr val="007020"/>
                </a:solidFill>
                <a:latin typeface="Courier"/>
              </a:rPr>
              <a:t>round</a:t>
            </a:r>
            <a:r>
              <a:rPr lang="en-US" sz="1600" dirty="0">
                <a:latin typeface="Courier"/>
              </a:rPr>
              <a:t>(</a:t>
            </a:r>
            <a:r>
              <a:rPr lang="en-US" sz="1600" dirty="0">
                <a:solidFill>
                  <a:srgbClr val="40A070"/>
                </a:solidFill>
                <a:latin typeface="Courier"/>
              </a:rPr>
              <a:t>100.12344</a:t>
            </a:r>
            <a:r>
              <a:rPr lang="en-US" sz="1600" dirty="0">
                <a:latin typeface="Courier"/>
              </a:rPr>
              <a:t>,</a:t>
            </a:r>
            <a:r>
              <a:rPr lang="en-US" sz="1600" dirty="0">
                <a:solidFill>
                  <a:srgbClr val="40A070"/>
                </a:solidFill>
                <a:latin typeface="Courier"/>
              </a:rPr>
              <a:t>2</a:t>
            </a:r>
            <a:r>
              <a:rPr lang="en-US" sz="1600" dirty="0">
                <a:latin typeface="Courier"/>
              </a:rPr>
              <a:t>)</a:t>
            </a:r>
          </a:p>
          <a:p>
            <a:pPr lvl="0"/>
            <a:r>
              <a:rPr lang="en-US" sz="1600" dirty="0">
                <a:latin typeface="Courier"/>
              </a:rPr>
              <a:t>## [1] 100.12</a:t>
            </a:r>
          </a:p>
          <a:p>
            <a:endParaRPr lang="en-US" i="1" dirty="0">
              <a:solidFill>
                <a:srgbClr val="60A0B0"/>
              </a:solidFill>
              <a:latin typeface="Courier"/>
            </a:endParaRPr>
          </a:p>
          <a:p>
            <a:endParaRPr lang="en-US" dirty="0">
              <a:latin typeface="Courier"/>
            </a:endParaRPr>
          </a:p>
        </p:txBody>
      </p:sp>
      <p:sp>
        <p:nvSpPr>
          <p:cNvPr id="4" name="Content Placeholder 3">
            <a:extLst>
              <a:ext uri="{FF2B5EF4-FFF2-40B4-BE49-F238E27FC236}">
                <a16:creationId xmlns:a16="http://schemas.microsoft.com/office/drawing/2014/main" id="{83588E4B-BDB4-4D51-8A5B-857B99EB957C}"/>
              </a:ext>
            </a:extLst>
          </p:cNvPr>
          <p:cNvSpPr>
            <a:spLocks noGrp="1"/>
          </p:cNvSpPr>
          <p:nvPr>
            <p:ph sz="half" idx="2"/>
          </p:nvPr>
        </p:nvSpPr>
        <p:spPr>
          <a:xfrm>
            <a:off x="3813110" y="2374901"/>
            <a:ext cx="4873690" cy="3751263"/>
          </a:xfrm>
        </p:spPr>
        <p:txBody>
          <a:bodyPr/>
          <a:lstStyle/>
          <a:p>
            <a:r>
              <a:rPr lang="en-US" sz="1600" i="1" dirty="0">
                <a:solidFill>
                  <a:srgbClr val="60A0B0"/>
                </a:solidFill>
                <a:latin typeface="Courier"/>
              </a:rPr>
              <a:t>#</a:t>
            </a:r>
            <a:r>
              <a:rPr lang="en-US" sz="1600" i="1" dirty="0" err="1">
                <a:solidFill>
                  <a:srgbClr val="60A0B0"/>
                </a:solidFill>
                <a:latin typeface="Courier"/>
              </a:rPr>
              <a:t>rnorm</a:t>
            </a:r>
            <a:r>
              <a:rPr lang="en-US" sz="1600" i="1" dirty="0">
                <a:solidFill>
                  <a:srgbClr val="60A0B0"/>
                </a:solidFill>
                <a:latin typeface="Courier"/>
              </a:rPr>
              <a:t>() generates a vector of random normal variables with the sample size n.</a:t>
            </a:r>
            <a:endParaRPr lang="en-US" sz="1600" dirty="0"/>
          </a:p>
          <a:p>
            <a:pPr lvl="0"/>
            <a:r>
              <a:rPr lang="en-US" sz="1600" dirty="0">
                <a:latin typeface="Courier"/>
              </a:rPr>
              <a:t>x&lt;-</a:t>
            </a:r>
            <a:r>
              <a:rPr lang="en-US" sz="1600" b="1" dirty="0" err="1">
                <a:solidFill>
                  <a:srgbClr val="007020"/>
                </a:solidFill>
                <a:latin typeface="Courier"/>
              </a:rPr>
              <a:t>rnorm</a:t>
            </a:r>
            <a:r>
              <a:rPr lang="en-US" sz="1600" dirty="0">
                <a:latin typeface="Courier"/>
              </a:rPr>
              <a:t>(</a:t>
            </a:r>
            <a:r>
              <a:rPr lang="en-US" sz="1600" dirty="0">
                <a:solidFill>
                  <a:srgbClr val="40A070"/>
                </a:solidFill>
                <a:latin typeface="Courier"/>
              </a:rPr>
              <a:t>1000</a:t>
            </a:r>
            <a:r>
              <a:rPr lang="en-US" sz="1600" dirty="0">
                <a:latin typeface="Courier"/>
              </a:rPr>
              <a:t>)</a:t>
            </a:r>
            <a:br>
              <a:rPr lang="en-US" sz="1600" dirty="0"/>
            </a:br>
            <a:r>
              <a:rPr lang="en-US" sz="1600" b="1" dirty="0">
                <a:solidFill>
                  <a:srgbClr val="007020"/>
                </a:solidFill>
                <a:latin typeface="Courier"/>
              </a:rPr>
              <a:t>mean</a:t>
            </a:r>
            <a:r>
              <a:rPr lang="en-US" sz="1600" dirty="0">
                <a:latin typeface="Courier"/>
              </a:rPr>
              <a:t>(x)</a:t>
            </a:r>
          </a:p>
          <a:p>
            <a:pPr lvl="0"/>
            <a:r>
              <a:rPr lang="en-US" sz="1600" dirty="0">
                <a:latin typeface="Courier"/>
              </a:rPr>
              <a:t>## [1] -0.03689346</a:t>
            </a:r>
          </a:p>
          <a:p>
            <a:pPr lvl="0"/>
            <a:r>
              <a:rPr lang="en-US" sz="1600" b="1" dirty="0" err="1">
                <a:solidFill>
                  <a:srgbClr val="007020"/>
                </a:solidFill>
                <a:latin typeface="Courier"/>
              </a:rPr>
              <a:t>sd</a:t>
            </a:r>
            <a:r>
              <a:rPr lang="en-US" sz="1600" dirty="0">
                <a:latin typeface="Courier"/>
              </a:rPr>
              <a:t>(x)</a:t>
            </a:r>
          </a:p>
          <a:p>
            <a:pPr lvl="0"/>
            <a:r>
              <a:rPr lang="en-US" sz="1600" dirty="0">
                <a:latin typeface="Courier"/>
              </a:rPr>
              <a:t>## [1] 1.017123</a:t>
            </a:r>
          </a:p>
          <a:p>
            <a:pPr lvl="0"/>
            <a:r>
              <a:rPr lang="en-US" sz="1600" b="1" dirty="0">
                <a:solidFill>
                  <a:srgbClr val="007020"/>
                </a:solidFill>
                <a:latin typeface="Courier"/>
              </a:rPr>
              <a:t>median</a:t>
            </a:r>
            <a:r>
              <a:rPr lang="en-US" sz="1600" dirty="0">
                <a:latin typeface="Courier"/>
              </a:rPr>
              <a:t>(x)</a:t>
            </a:r>
          </a:p>
          <a:p>
            <a:pPr lvl="0"/>
            <a:r>
              <a:rPr lang="en-US" sz="1600" dirty="0">
                <a:latin typeface="Courier"/>
              </a:rPr>
              <a:t>## [1] -0.05017835</a:t>
            </a:r>
          </a:p>
          <a:p>
            <a:pPr lvl="0"/>
            <a:r>
              <a:rPr lang="en-US" sz="1600" b="1" dirty="0">
                <a:solidFill>
                  <a:srgbClr val="007020"/>
                </a:solidFill>
                <a:latin typeface="Courier"/>
              </a:rPr>
              <a:t>hist</a:t>
            </a:r>
            <a:r>
              <a:rPr lang="en-US" sz="1600" dirty="0">
                <a:latin typeface="Courier"/>
              </a:rPr>
              <a:t>(x)</a:t>
            </a:r>
            <a:endParaRPr lang="en-US" sz="1600" dirty="0"/>
          </a:p>
        </p:txBody>
      </p:sp>
      <p:sp>
        <p:nvSpPr>
          <p:cNvPr id="5" name="Content Placeholder 4">
            <a:extLst>
              <a:ext uri="{FF2B5EF4-FFF2-40B4-BE49-F238E27FC236}">
                <a16:creationId xmlns:a16="http://schemas.microsoft.com/office/drawing/2014/main" id="{42A394D6-2F24-42A5-BD8B-62D6D660FA5F}"/>
              </a:ext>
            </a:extLst>
          </p:cNvPr>
          <p:cNvSpPr>
            <a:spLocks noGrp="1"/>
          </p:cNvSpPr>
          <p:nvPr>
            <p:ph sz="half" idx="13"/>
          </p:nvPr>
        </p:nvSpPr>
        <p:spPr/>
        <p:txBody>
          <a:bodyPr/>
          <a:lstStyle/>
          <a:p>
            <a:pPr indent="-321469"/>
            <a:r>
              <a:rPr lang="en-US" sz="1600" dirty="0"/>
              <a:t>R has tens of thousands of built in functions including those for summary statistics including Mathematical Functions, Statistical Functions, and Character Functions</a:t>
            </a:r>
          </a:p>
          <a:p>
            <a:endParaRPr lang="en-US" dirty="0"/>
          </a:p>
        </p:txBody>
      </p:sp>
      <p:pic>
        <p:nvPicPr>
          <p:cNvPr id="14" name="Content Placeholder 4" descr="Powerpoint_files/figure-pptx/unnamed-chunk-9-1.png">
            <a:extLst>
              <a:ext uri="{FF2B5EF4-FFF2-40B4-BE49-F238E27FC236}">
                <a16:creationId xmlns:a16="http://schemas.microsoft.com/office/drawing/2014/main" id="{CC9D6766-3E70-442B-A20C-1CF06153A837}"/>
              </a:ext>
            </a:extLst>
          </p:cNvPr>
          <p:cNvPicPr>
            <a:picLocks noChangeAspect="1"/>
          </p:cNvPicPr>
          <p:nvPr/>
        </p:nvPicPr>
        <p:blipFill>
          <a:blip r:embed="rId2"/>
          <a:stretch>
            <a:fillRect/>
          </a:stretch>
        </p:blipFill>
        <p:spPr bwMode="auto">
          <a:xfrm>
            <a:off x="6249955" y="4093339"/>
            <a:ext cx="2731533" cy="2185226"/>
          </a:xfrm>
          <a:prstGeom prst="rect">
            <a:avLst/>
          </a:prstGeom>
          <a:noFill/>
          <a:ln w="9525">
            <a:noFill/>
            <a:headEnd/>
            <a:tailEnd/>
          </a:ln>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Variable Rules</a:t>
            </a:r>
          </a:p>
        </p:txBody>
      </p:sp>
      <p:sp>
        <p:nvSpPr>
          <p:cNvPr id="3" name="Content Placeholder 2"/>
          <p:cNvSpPr>
            <a:spLocks noGrp="1"/>
          </p:cNvSpPr>
          <p:nvPr>
            <p:ph sz="half" idx="1"/>
          </p:nvPr>
        </p:nvSpPr>
        <p:spPr>
          <a:xfrm>
            <a:off x="727787" y="1447800"/>
            <a:ext cx="4627983" cy="4678363"/>
          </a:xfrm>
        </p:spPr>
        <p:txBody>
          <a:bodyPr/>
          <a:lstStyle/>
          <a:p>
            <a:r>
              <a:rPr lang="en-US" sz="1600" dirty="0"/>
              <a:t>Variable names appear on the left of &lt;-. We say a variable receives or is assigned the value of the expression on the right.</a:t>
            </a:r>
          </a:p>
          <a:p>
            <a:r>
              <a:rPr lang="en-US" sz="1600" dirty="0"/>
              <a:t>A valid variable name consists of letters, numbers, along with the dot or underline characters.</a:t>
            </a:r>
          </a:p>
          <a:p>
            <a:r>
              <a:rPr lang="en-US" sz="1600" dirty="0"/>
              <a:t>A variable name must start with a letter or the dot (when not followed by a number).</a:t>
            </a:r>
          </a:p>
          <a:p>
            <a:r>
              <a:rPr lang="en-US" sz="1600" dirty="0"/>
              <a:t>A variable cannot contain spaces.</a:t>
            </a:r>
          </a:p>
          <a:p>
            <a:r>
              <a:rPr lang="en-US" sz="1600" dirty="0"/>
              <a:t>Some punctuation has meaning to R and should be avoided.</a:t>
            </a:r>
          </a:p>
          <a:p>
            <a:r>
              <a:rPr lang="en-US" sz="1600" dirty="0"/>
              <a:t>Variables are case sensitive: x is different from X just as Reg is different from REG.</a:t>
            </a:r>
          </a:p>
          <a:p>
            <a:r>
              <a:rPr lang="en-US" sz="1600" dirty="0"/>
              <a:t>The value on the right must be a number, string, an expression, or another variable.</a:t>
            </a:r>
          </a:p>
          <a:p>
            <a:pPr lvl="0"/>
            <a:endParaRPr lang="en-US" dirty="0"/>
          </a:p>
        </p:txBody>
      </p:sp>
      <p:sp>
        <p:nvSpPr>
          <p:cNvPr id="4" name="Content Placeholder 3">
            <a:extLst>
              <a:ext uri="{FF2B5EF4-FFF2-40B4-BE49-F238E27FC236}">
                <a16:creationId xmlns:a16="http://schemas.microsoft.com/office/drawing/2014/main" id="{0B2B3407-4D6C-425B-A0B6-B666FDCD15C1}"/>
              </a:ext>
            </a:extLst>
          </p:cNvPr>
          <p:cNvSpPr>
            <a:spLocks noGrp="1"/>
          </p:cNvSpPr>
          <p:nvPr>
            <p:ph sz="half" idx="2"/>
          </p:nvPr>
        </p:nvSpPr>
        <p:spPr>
          <a:xfrm>
            <a:off x="5701004" y="1447800"/>
            <a:ext cx="2985796" cy="4678363"/>
          </a:xfrm>
        </p:spPr>
        <p:txBody>
          <a:bodyPr/>
          <a:lstStyle/>
          <a:p>
            <a:pPr lvl="0"/>
            <a:r>
              <a:rPr lang="en-US" dirty="0"/>
              <a:t>A &lt;-"Apple"</a:t>
            </a:r>
            <a:br>
              <a:rPr lang="en-US" dirty="0"/>
            </a:br>
            <a:r>
              <a:rPr lang="en-US" dirty="0"/>
              <a:t>print(A)</a:t>
            </a:r>
          </a:p>
          <a:p>
            <a:pPr lvl="0"/>
            <a:r>
              <a:rPr lang="en-US" dirty="0"/>
              <a:t>## [1] "Apple"</a:t>
            </a:r>
          </a:p>
          <a:p>
            <a:pPr lvl="0"/>
            <a:r>
              <a:rPr lang="en-US" dirty="0"/>
              <a:t>A</a:t>
            </a:r>
          </a:p>
          <a:p>
            <a:pPr lvl="0"/>
            <a:r>
              <a:rPr lang="en-US" dirty="0"/>
              <a:t>## [1] "Apple"</a:t>
            </a:r>
          </a:p>
          <a:p>
            <a:pPr lvl="0"/>
            <a:r>
              <a:rPr lang="en-US" dirty="0"/>
              <a:t>B &lt;- 3+4</a:t>
            </a:r>
            <a:br>
              <a:rPr lang="en-US" dirty="0"/>
            </a:br>
            <a:r>
              <a:rPr lang="en-US" dirty="0"/>
              <a:t>B</a:t>
            </a:r>
          </a:p>
          <a:p>
            <a:pPr lvl="0"/>
            <a:r>
              <a:rPr lang="en-US" dirty="0"/>
              <a:t>## [1] 7</a:t>
            </a:r>
          </a:p>
          <a:p>
            <a:pPr lvl="0"/>
            <a:r>
              <a:rPr lang="en-US" dirty="0"/>
              <a:t>C &lt;- sqrt(3+4)</a:t>
            </a:r>
            <a:br>
              <a:rPr lang="en-US" dirty="0"/>
            </a:br>
            <a:r>
              <a:rPr lang="en-US" dirty="0"/>
              <a:t>C</a:t>
            </a:r>
          </a:p>
          <a:p>
            <a:pPr lvl="0"/>
            <a:r>
              <a:rPr lang="en-US" dirty="0"/>
              <a:t>## [1] 2.645751</a:t>
            </a:r>
          </a:p>
          <a:p>
            <a:pPr lvl="0"/>
            <a:r>
              <a:rPr lang="en-US" dirty="0"/>
              <a:t>D &lt;- exp(C)</a:t>
            </a:r>
            <a:br>
              <a:rPr lang="en-US" dirty="0"/>
            </a:br>
            <a:r>
              <a:rPr lang="en-US" dirty="0"/>
              <a:t>D</a:t>
            </a:r>
          </a:p>
          <a:p>
            <a:pPr lvl="0"/>
            <a:r>
              <a:rPr lang="en-US" dirty="0"/>
              <a:t>## [1] 14.09403</a:t>
            </a:r>
          </a:p>
          <a:p>
            <a:endParaRPr lang="en-US" dirty="0"/>
          </a:p>
        </p:txBody>
      </p:sp>
      <p:sp>
        <p:nvSpPr>
          <p:cNvPr id="8" name="Callout: Left Arrow 7">
            <a:extLst>
              <a:ext uri="{FF2B5EF4-FFF2-40B4-BE49-F238E27FC236}">
                <a16:creationId xmlns:a16="http://schemas.microsoft.com/office/drawing/2014/main" id="{4CFE784F-1716-4887-AFD4-DA0C9BE351F5}"/>
              </a:ext>
            </a:extLst>
          </p:cNvPr>
          <p:cNvSpPr/>
          <p:nvPr/>
        </p:nvSpPr>
        <p:spPr>
          <a:xfrm>
            <a:off x="6219825" y="2066925"/>
            <a:ext cx="2924175" cy="1076326"/>
          </a:xfrm>
          <a:prstGeom prst="leftArrowCallout">
            <a:avLst>
              <a:gd name="adj1" fmla="val 16150"/>
              <a:gd name="adj2" fmla="val 16150"/>
              <a:gd name="adj3" fmla="val 25000"/>
              <a:gd name="adj4" fmla="val 55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 print(A) and A give you the same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5934-E3FD-43A5-BDAF-BC8B32A095E8}"/>
              </a:ext>
            </a:extLst>
          </p:cNvPr>
          <p:cNvSpPr>
            <a:spLocks noGrp="1"/>
          </p:cNvSpPr>
          <p:nvPr>
            <p:ph type="title"/>
          </p:nvPr>
        </p:nvSpPr>
        <p:spPr/>
        <p:txBody>
          <a:bodyPr/>
          <a:lstStyle/>
          <a:p>
            <a:r>
              <a:rPr lang="en-US" dirty="0"/>
              <a:t>Arguments in R</a:t>
            </a:r>
          </a:p>
        </p:txBody>
      </p:sp>
      <p:sp>
        <p:nvSpPr>
          <p:cNvPr id="3" name="Content Placeholder 2">
            <a:extLst>
              <a:ext uri="{FF2B5EF4-FFF2-40B4-BE49-F238E27FC236}">
                <a16:creationId xmlns:a16="http://schemas.microsoft.com/office/drawing/2014/main" id="{B6FE068A-3709-440A-B316-E4AD2DB81C1F}"/>
              </a:ext>
            </a:extLst>
          </p:cNvPr>
          <p:cNvSpPr>
            <a:spLocks noGrp="1"/>
          </p:cNvSpPr>
          <p:nvPr>
            <p:ph sz="half" idx="1"/>
          </p:nvPr>
        </p:nvSpPr>
        <p:spPr>
          <a:xfrm>
            <a:off x="914400" y="1447801"/>
            <a:ext cx="3810000" cy="4678363"/>
          </a:xfrm>
        </p:spPr>
        <p:txBody>
          <a:bodyPr/>
          <a:lstStyle/>
          <a:p>
            <a:pPr marL="285750" indent="-285750">
              <a:buFont typeface="Wingdings" panose="05000000000000000000" pitchFamily="2" charset="2"/>
              <a:buChar char="v"/>
            </a:pPr>
            <a:r>
              <a:rPr lang="en-US" sz="1600" dirty="0"/>
              <a:t>Always look up a built in function to see the arguments you can use. </a:t>
            </a:r>
          </a:p>
          <a:p>
            <a:pPr marL="285750" indent="-285750">
              <a:buFont typeface="Wingdings" panose="05000000000000000000" pitchFamily="2" charset="2"/>
              <a:buChar char="v"/>
            </a:pPr>
            <a:r>
              <a:rPr lang="en-US" sz="1600" dirty="0"/>
              <a:t>Arguments are always named when you define a function.</a:t>
            </a:r>
          </a:p>
          <a:p>
            <a:pPr marL="285750" indent="-285750">
              <a:buFont typeface="Wingdings" panose="05000000000000000000" pitchFamily="2" charset="2"/>
              <a:buChar char="v"/>
            </a:pPr>
            <a:r>
              <a:rPr lang="en-US" sz="1600" dirty="0"/>
              <a:t>When you call a function, you do not have to specify the name of the argument. </a:t>
            </a:r>
          </a:p>
          <a:p>
            <a:pPr marL="285750" indent="-285750">
              <a:buFont typeface="Wingdings" panose="05000000000000000000" pitchFamily="2" charset="2"/>
              <a:buChar char="v"/>
            </a:pPr>
            <a:r>
              <a:rPr lang="en-US" sz="1600" dirty="0"/>
              <a:t>Arguments have default values, which is used if you do not specify a value for that argument yourself. </a:t>
            </a:r>
          </a:p>
          <a:p>
            <a:pPr marL="285750" indent="-285750">
              <a:buFont typeface="Wingdings" panose="05000000000000000000" pitchFamily="2" charset="2"/>
              <a:buChar char="v"/>
            </a:pPr>
            <a:r>
              <a:rPr lang="en-US" sz="1600" dirty="0"/>
              <a:t>An argument list comprises of comma-separated values that contain the various formal arguments.</a:t>
            </a:r>
          </a:p>
          <a:p>
            <a:pPr marL="285750" indent="-285750">
              <a:buFont typeface="Wingdings" panose="05000000000000000000" pitchFamily="2" charset="2"/>
              <a:buChar char="v"/>
            </a:pPr>
            <a:r>
              <a:rPr lang="en-US" sz="1600" dirty="0"/>
              <a:t>Default arguments are specified as follows:</a:t>
            </a:r>
          </a:p>
          <a:p>
            <a:pPr marL="864394" lvl="1" indent="-285750">
              <a:buFont typeface="Wingdings" panose="05000000000000000000" pitchFamily="2" charset="2"/>
              <a:buChar char="v"/>
            </a:pPr>
            <a:r>
              <a:rPr lang="en-US" sz="1375" dirty="0"/>
              <a:t>parameter = </a:t>
            </a:r>
            <a:r>
              <a:rPr lang="en-US" sz="1375" i="1" dirty="0"/>
              <a:t>expression</a:t>
            </a:r>
          </a:p>
        </p:txBody>
      </p:sp>
      <p:pic>
        <p:nvPicPr>
          <p:cNvPr id="5" name="Content Placeholder 4">
            <a:extLst>
              <a:ext uri="{FF2B5EF4-FFF2-40B4-BE49-F238E27FC236}">
                <a16:creationId xmlns:a16="http://schemas.microsoft.com/office/drawing/2014/main" id="{D3941C9E-C630-422E-B523-CBDDC758A271}"/>
              </a:ext>
            </a:extLst>
          </p:cNvPr>
          <p:cNvPicPr>
            <a:picLocks noGrp="1" noChangeAspect="1"/>
          </p:cNvPicPr>
          <p:nvPr>
            <p:ph sz="half" idx="2"/>
          </p:nvPr>
        </p:nvPicPr>
        <p:blipFill>
          <a:blip r:embed="rId2"/>
          <a:stretch>
            <a:fillRect/>
          </a:stretch>
        </p:blipFill>
        <p:spPr>
          <a:xfrm>
            <a:off x="4879265" y="3641858"/>
            <a:ext cx="3807535" cy="2698909"/>
          </a:xfrm>
          <a:prstGeom prst="rect">
            <a:avLst/>
          </a:prstGeom>
        </p:spPr>
      </p:pic>
      <p:sp>
        <p:nvSpPr>
          <p:cNvPr id="6" name="Content Placeholder 5">
            <a:extLst>
              <a:ext uri="{FF2B5EF4-FFF2-40B4-BE49-F238E27FC236}">
                <a16:creationId xmlns:a16="http://schemas.microsoft.com/office/drawing/2014/main" id="{8622C53E-BC75-476F-8B05-30F2EC12D987}"/>
              </a:ext>
            </a:extLst>
          </p:cNvPr>
          <p:cNvSpPr>
            <a:spLocks noGrp="1"/>
          </p:cNvSpPr>
          <p:nvPr>
            <p:ph sz="half" idx="13"/>
          </p:nvPr>
        </p:nvSpPr>
        <p:spPr>
          <a:xfrm>
            <a:off x="4879264" y="1447801"/>
            <a:ext cx="3807536" cy="1981199"/>
          </a:xfrm>
        </p:spPr>
        <p:txBody>
          <a:bodyPr/>
          <a:lstStyle/>
          <a:p>
            <a:pPr lvl="0"/>
            <a:r>
              <a:rPr lang="en-US" sz="1700" dirty="0">
                <a:latin typeface="Courier"/>
              </a:rPr>
              <a:t>x&lt;-</a:t>
            </a:r>
            <a:r>
              <a:rPr lang="en-US" sz="1700" dirty="0">
                <a:solidFill>
                  <a:srgbClr val="40A070"/>
                </a:solidFill>
                <a:latin typeface="Courier"/>
              </a:rPr>
              <a:t>10</a:t>
            </a:r>
            <a:r>
              <a:rPr lang="en-US" sz="1700" dirty="0">
                <a:solidFill>
                  <a:srgbClr val="666666"/>
                </a:solidFill>
                <a:latin typeface="Courier"/>
              </a:rPr>
              <a:t>:</a:t>
            </a:r>
            <a:r>
              <a:rPr lang="en-US" sz="1700" dirty="0">
                <a:solidFill>
                  <a:srgbClr val="40A070"/>
                </a:solidFill>
                <a:latin typeface="Courier"/>
              </a:rPr>
              <a:t>20</a:t>
            </a:r>
            <a:br>
              <a:rPr lang="en-US" sz="1700" dirty="0"/>
            </a:br>
            <a:r>
              <a:rPr lang="en-US" sz="1700" b="1" dirty="0">
                <a:solidFill>
                  <a:srgbClr val="007020"/>
                </a:solidFill>
                <a:latin typeface="Courier"/>
              </a:rPr>
              <a:t>sort</a:t>
            </a:r>
            <a:r>
              <a:rPr lang="en-US" sz="1700" dirty="0">
                <a:latin typeface="Courier"/>
              </a:rPr>
              <a:t>(x)</a:t>
            </a:r>
          </a:p>
          <a:p>
            <a:pPr lvl="0"/>
            <a:r>
              <a:rPr lang="en-US" sz="1700" dirty="0">
                <a:latin typeface="Courier"/>
              </a:rPr>
              <a:t>##  [1] 10 11 12 13 14 15 16 17 18 19 20</a:t>
            </a:r>
          </a:p>
          <a:p>
            <a:pPr lvl="0"/>
            <a:r>
              <a:rPr lang="en-US" sz="1700" b="1" dirty="0">
                <a:solidFill>
                  <a:srgbClr val="007020"/>
                </a:solidFill>
                <a:latin typeface="Courier"/>
              </a:rPr>
              <a:t>sort</a:t>
            </a:r>
            <a:r>
              <a:rPr lang="en-US" sz="1700" dirty="0">
                <a:latin typeface="Courier"/>
              </a:rPr>
              <a:t>(x, </a:t>
            </a:r>
            <a:r>
              <a:rPr lang="en-US" sz="1700" dirty="0">
                <a:solidFill>
                  <a:srgbClr val="902000"/>
                </a:solidFill>
                <a:latin typeface="Courier"/>
              </a:rPr>
              <a:t>decreasing=</a:t>
            </a:r>
            <a:r>
              <a:rPr lang="en-US" sz="1700" dirty="0">
                <a:solidFill>
                  <a:srgbClr val="007020"/>
                </a:solidFill>
                <a:latin typeface="Courier"/>
              </a:rPr>
              <a:t>FALSE</a:t>
            </a:r>
            <a:r>
              <a:rPr lang="en-US" sz="1700" dirty="0">
                <a:latin typeface="Courier"/>
              </a:rPr>
              <a:t>)</a:t>
            </a:r>
          </a:p>
          <a:p>
            <a:pPr lvl="0"/>
            <a:r>
              <a:rPr lang="en-US" sz="1700" dirty="0">
                <a:latin typeface="Courier"/>
              </a:rPr>
              <a:t>##  [1] 10 11 12 13 14 15 16 17 18 19 20</a:t>
            </a:r>
          </a:p>
        </p:txBody>
      </p:sp>
    </p:spTree>
    <p:extLst>
      <p:ext uri="{BB962C8B-B14F-4D97-AF65-F5344CB8AC3E}">
        <p14:creationId xmlns:p14="http://schemas.microsoft.com/office/powerpoint/2010/main" val="4359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R is called a Dynamically Typed Language</a:t>
            </a:r>
          </a:p>
        </p:txBody>
      </p:sp>
      <p:sp>
        <p:nvSpPr>
          <p:cNvPr id="3" name="Content Placeholder 2"/>
          <p:cNvSpPr>
            <a:spLocks noGrp="1"/>
          </p:cNvSpPr>
          <p:nvPr>
            <p:ph sz="half" idx="1"/>
          </p:nvPr>
        </p:nvSpPr>
        <p:spPr/>
        <p:txBody>
          <a:bodyPr/>
          <a:lstStyle/>
          <a:p>
            <a:r>
              <a:rPr lang="en-US" dirty="0"/>
              <a:t>In R, a variable itself is not declared of any data type. Rather it receives the data type of the R object that is assigned to it.</a:t>
            </a:r>
          </a:p>
          <a:p>
            <a:r>
              <a:rPr lang="en-US" dirty="0"/>
              <a:t>We can change a variable’s data type if we want, but it will inherit one based on the object assigned to it.</a:t>
            </a:r>
          </a:p>
        </p:txBody>
      </p:sp>
      <p:sp>
        <p:nvSpPr>
          <p:cNvPr id="7" name="Content Placeholder 6">
            <a:extLst>
              <a:ext uri="{FF2B5EF4-FFF2-40B4-BE49-F238E27FC236}">
                <a16:creationId xmlns:a16="http://schemas.microsoft.com/office/drawing/2014/main" id="{6EE126EB-BA53-4A38-B3E0-5723548BEAFB}"/>
              </a:ext>
            </a:extLst>
          </p:cNvPr>
          <p:cNvSpPr>
            <a:spLocks noGrp="1"/>
          </p:cNvSpPr>
          <p:nvPr>
            <p:ph sz="half" idx="2"/>
          </p:nvPr>
        </p:nvSpPr>
        <p:spPr/>
        <p:txBody>
          <a:bodyPr/>
          <a:lstStyle/>
          <a:p>
            <a:pPr lvl="0" indent="0">
              <a:buNone/>
            </a:pPr>
            <a:r>
              <a:rPr lang="en-US" dirty="0">
                <a:latin typeface="Courier"/>
              </a:rPr>
              <a:t>A; </a:t>
            </a:r>
            <a:r>
              <a:rPr lang="en-US" b="1" dirty="0">
                <a:solidFill>
                  <a:srgbClr val="007020"/>
                </a:solidFill>
                <a:latin typeface="Courier"/>
              </a:rPr>
              <a:t>class</a:t>
            </a:r>
            <a:r>
              <a:rPr lang="en-US" dirty="0">
                <a:latin typeface="Courier"/>
              </a:rPr>
              <a:t>(A)</a:t>
            </a:r>
          </a:p>
          <a:p>
            <a:pPr lvl="0" indent="0">
              <a:buNone/>
            </a:pPr>
            <a:r>
              <a:rPr lang="en-US" dirty="0">
                <a:latin typeface="Courier"/>
              </a:rPr>
              <a:t>## [1] "Apple"</a:t>
            </a:r>
          </a:p>
          <a:p>
            <a:pPr lvl="0" indent="0">
              <a:buNone/>
            </a:pPr>
            <a:r>
              <a:rPr lang="en-US" dirty="0">
                <a:latin typeface="Courier"/>
              </a:rPr>
              <a:t>## [1] "character"</a:t>
            </a:r>
          </a:p>
          <a:p>
            <a:pPr lvl="0" indent="0">
              <a:buNone/>
            </a:pPr>
            <a:r>
              <a:rPr lang="en-US" dirty="0">
                <a:latin typeface="Courier"/>
              </a:rPr>
              <a:t>B; </a:t>
            </a:r>
            <a:r>
              <a:rPr lang="en-US" b="1" dirty="0">
                <a:solidFill>
                  <a:srgbClr val="007020"/>
                </a:solidFill>
                <a:latin typeface="Courier"/>
              </a:rPr>
              <a:t>class</a:t>
            </a:r>
            <a:r>
              <a:rPr lang="en-US" dirty="0">
                <a:latin typeface="Courier"/>
              </a:rPr>
              <a:t>(B)</a:t>
            </a:r>
          </a:p>
          <a:p>
            <a:pPr lvl="0" indent="0">
              <a:buNone/>
            </a:pPr>
            <a:r>
              <a:rPr lang="en-US" dirty="0">
                <a:latin typeface="Courier"/>
              </a:rPr>
              <a:t>## [1] 7</a:t>
            </a:r>
          </a:p>
          <a:p>
            <a:pPr lvl="0" indent="0">
              <a:buNone/>
            </a:pPr>
            <a:r>
              <a:rPr lang="en-US" dirty="0">
                <a:latin typeface="Courier"/>
              </a:rPr>
              <a:t>## [1] "numeric"</a:t>
            </a:r>
          </a:p>
          <a:p>
            <a:pPr lvl="0" indent="0">
              <a:buNone/>
            </a:pPr>
            <a:r>
              <a:rPr lang="en-US" dirty="0">
                <a:latin typeface="Courier"/>
              </a:rPr>
              <a:t>C; </a:t>
            </a:r>
            <a:r>
              <a:rPr lang="en-US" b="1" dirty="0">
                <a:solidFill>
                  <a:srgbClr val="007020"/>
                </a:solidFill>
                <a:latin typeface="Courier"/>
              </a:rPr>
              <a:t>class</a:t>
            </a:r>
            <a:r>
              <a:rPr lang="en-US" dirty="0">
                <a:latin typeface="Courier"/>
              </a:rPr>
              <a:t>(C)</a:t>
            </a:r>
          </a:p>
          <a:p>
            <a:pPr lvl="0" indent="0">
              <a:buNone/>
            </a:pPr>
            <a:r>
              <a:rPr lang="en-US" dirty="0">
                <a:latin typeface="Courier"/>
              </a:rPr>
              <a:t>## [1] 2.645751</a:t>
            </a:r>
          </a:p>
          <a:p>
            <a:pPr lvl="0" indent="0">
              <a:buNone/>
            </a:pPr>
            <a:r>
              <a:rPr lang="en-US" dirty="0">
                <a:latin typeface="Courier"/>
              </a:rPr>
              <a:t>## [1] "numeric"</a:t>
            </a:r>
          </a:p>
          <a:p>
            <a:pPr lvl="0" indent="0">
              <a:buNone/>
            </a:pPr>
            <a:r>
              <a:rPr lang="en-US" i="1" dirty="0">
                <a:solidFill>
                  <a:srgbClr val="60A0B0"/>
                </a:solidFill>
                <a:latin typeface="Courier"/>
              </a:rPr>
              <a:t># The semicolon separates commands on the same line.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Sequence - Vector and Vector Functions</a:t>
            </a:r>
          </a:p>
        </p:txBody>
      </p:sp>
      <p:sp>
        <p:nvSpPr>
          <p:cNvPr id="3" name="Content Placeholder 2"/>
          <p:cNvSpPr>
            <a:spLocks noGrp="1"/>
          </p:cNvSpPr>
          <p:nvPr>
            <p:ph sz="half" idx="1"/>
          </p:nvPr>
        </p:nvSpPr>
        <p:spPr/>
        <p:txBody>
          <a:bodyPr/>
          <a:lstStyle/>
          <a:p>
            <a:r>
              <a:rPr dirty="0"/>
              <a:t>A vector is the simplest type of data structure in R.</a:t>
            </a:r>
          </a:p>
          <a:p>
            <a:r>
              <a:rPr dirty="0"/>
              <a:t>A vector is a sequence of data elements of the same basic type.</a:t>
            </a:r>
          </a:p>
          <a:p>
            <a:r>
              <a:rPr lang="en-US" dirty="0"/>
              <a:t>Technically, a</a:t>
            </a:r>
            <a:r>
              <a:rPr dirty="0"/>
              <a:t> vector can have as little as 1 data element</a:t>
            </a:r>
            <a:r>
              <a:rPr lang="en-US" dirty="0"/>
              <a:t> but then it is called scalar. </a:t>
            </a:r>
          </a:p>
          <a:p>
            <a:pPr lvl="1"/>
            <a:endParaRPr lang="en-US" dirty="0"/>
          </a:p>
          <a:p>
            <a:pPr lvl="0" indent="0">
              <a:buNone/>
            </a:pPr>
            <a:r>
              <a:rPr lang="en-US" b="1" dirty="0">
                <a:solidFill>
                  <a:srgbClr val="007020"/>
                </a:solidFill>
                <a:latin typeface="Courier"/>
              </a:rPr>
              <a:t>c</a:t>
            </a:r>
            <a:r>
              <a:rPr lang="en-US" dirty="0">
                <a:latin typeface="Courier"/>
              </a:rPr>
              <a:t>(</a:t>
            </a:r>
            <a:r>
              <a:rPr lang="en-US" dirty="0">
                <a:solidFill>
                  <a:srgbClr val="40A070"/>
                </a:solidFill>
                <a:latin typeface="Courier"/>
              </a:rPr>
              <a:t>1</a:t>
            </a:r>
            <a:r>
              <a:rPr lang="en-US" dirty="0">
                <a:latin typeface="Courier"/>
              </a:rPr>
              <a:t>,</a:t>
            </a:r>
            <a:r>
              <a:rPr lang="en-US" dirty="0">
                <a:solidFill>
                  <a:srgbClr val="40A070"/>
                </a:solidFill>
                <a:latin typeface="Courier"/>
              </a:rPr>
              <a:t>2</a:t>
            </a:r>
            <a:r>
              <a:rPr lang="en-US" dirty="0">
                <a:latin typeface="Courier"/>
              </a:rPr>
              <a:t>,</a:t>
            </a:r>
            <a:r>
              <a:rPr lang="en-US" dirty="0">
                <a:solidFill>
                  <a:srgbClr val="40A070"/>
                </a:solidFill>
                <a:latin typeface="Courier"/>
              </a:rPr>
              <a:t>3</a:t>
            </a:r>
            <a:r>
              <a:rPr lang="en-US" dirty="0">
                <a:latin typeface="Courier"/>
              </a:rPr>
              <a:t>,</a:t>
            </a:r>
            <a:r>
              <a:rPr lang="en-US" dirty="0">
                <a:solidFill>
                  <a:srgbClr val="40A070"/>
                </a:solidFill>
                <a:latin typeface="Courier"/>
              </a:rPr>
              <a:t>4</a:t>
            </a:r>
            <a:r>
              <a:rPr lang="en-US" dirty="0">
                <a:latin typeface="Courier"/>
              </a:rPr>
              <a:t>,</a:t>
            </a:r>
            <a:r>
              <a:rPr lang="en-US" dirty="0">
                <a:solidFill>
                  <a:srgbClr val="40A070"/>
                </a:solidFill>
                <a:latin typeface="Courier"/>
              </a:rPr>
              <a:t>5</a:t>
            </a:r>
            <a:r>
              <a:rPr lang="en-US" dirty="0">
                <a:latin typeface="Courier"/>
              </a:rPr>
              <a:t>) </a:t>
            </a:r>
            <a:r>
              <a:rPr lang="en-US" i="1" dirty="0">
                <a:solidFill>
                  <a:srgbClr val="60A0B0"/>
                </a:solidFill>
                <a:latin typeface="Courier"/>
              </a:rPr>
              <a:t>##Print a Vector 1:5</a:t>
            </a:r>
          </a:p>
          <a:p>
            <a:pPr lvl="0" indent="0">
              <a:buNone/>
            </a:pPr>
            <a:r>
              <a:rPr lang="en-US" dirty="0">
                <a:latin typeface="Courier"/>
              </a:rPr>
              <a:t>## [1] 1 2 3 4 5</a:t>
            </a:r>
          </a:p>
          <a:p>
            <a:pPr lvl="0" indent="0">
              <a:buNone/>
            </a:pPr>
            <a:r>
              <a:rPr lang="en-US" dirty="0">
                <a:solidFill>
                  <a:srgbClr val="40A070"/>
                </a:solidFill>
                <a:latin typeface="Courier"/>
              </a:rPr>
              <a:t>1</a:t>
            </a:r>
            <a:r>
              <a:rPr lang="en-US" dirty="0">
                <a:solidFill>
                  <a:srgbClr val="666666"/>
                </a:solidFill>
                <a:latin typeface="Courier"/>
              </a:rPr>
              <a:t>:</a:t>
            </a:r>
            <a:r>
              <a:rPr lang="en-US" dirty="0">
                <a:solidFill>
                  <a:srgbClr val="40A070"/>
                </a:solidFill>
                <a:latin typeface="Courier"/>
              </a:rPr>
              <a:t>5</a:t>
            </a:r>
            <a:r>
              <a:rPr lang="en-US" dirty="0">
                <a:latin typeface="Courier"/>
              </a:rPr>
              <a:t> </a:t>
            </a:r>
            <a:r>
              <a:rPr lang="en-US" i="1" dirty="0">
                <a:solidFill>
                  <a:srgbClr val="60A0B0"/>
                </a:solidFill>
                <a:latin typeface="Courier"/>
              </a:rPr>
              <a:t>##Print a Vector 1:5</a:t>
            </a:r>
          </a:p>
          <a:p>
            <a:pPr lvl="0" indent="0">
              <a:buNone/>
            </a:pPr>
            <a:r>
              <a:rPr lang="en-US" dirty="0">
                <a:latin typeface="Courier"/>
              </a:rPr>
              <a:t>## [1] 1 2 3 4 5</a:t>
            </a:r>
          </a:p>
          <a:p>
            <a:pPr lvl="1"/>
            <a:endParaRPr dirty="0"/>
          </a:p>
        </p:txBody>
      </p:sp>
      <p:sp>
        <p:nvSpPr>
          <p:cNvPr id="4" name="Content Placeholder 3">
            <a:extLst>
              <a:ext uri="{FF2B5EF4-FFF2-40B4-BE49-F238E27FC236}">
                <a16:creationId xmlns:a16="http://schemas.microsoft.com/office/drawing/2014/main" id="{9D0A0F09-BE08-4557-8441-41A4AA9C3477}"/>
              </a:ext>
            </a:extLst>
          </p:cNvPr>
          <p:cNvSpPr>
            <a:spLocks noGrp="1"/>
          </p:cNvSpPr>
          <p:nvPr>
            <p:ph sz="half" idx="2"/>
          </p:nvPr>
        </p:nvSpPr>
        <p:spPr/>
        <p:txBody>
          <a:bodyPr/>
          <a:lstStyle/>
          <a:p>
            <a:pPr lvl="0" indent="0">
              <a:buNone/>
            </a:pPr>
            <a:r>
              <a:rPr lang="en-US" b="1" dirty="0">
                <a:solidFill>
                  <a:srgbClr val="007020"/>
                </a:solidFill>
                <a:latin typeface="Courier"/>
              </a:rPr>
              <a:t>seq</a:t>
            </a:r>
            <a:r>
              <a:rPr lang="en-US" dirty="0">
                <a:latin typeface="Courier"/>
              </a:rPr>
              <a:t>(</a:t>
            </a:r>
            <a:r>
              <a:rPr lang="en-US" dirty="0">
                <a:solidFill>
                  <a:srgbClr val="40A070"/>
                </a:solidFill>
                <a:latin typeface="Courier"/>
              </a:rPr>
              <a:t>0</a:t>
            </a:r>
            <a:r>
              <a:rPr lang="en-US" dirty="0">
                <a:latin typeface="Courier"/>
              </a:rPr>
              <a:t>,</a:t>
            </a:r>
            <a:r>
              <a:rPr lang="en-US" dirty="0">
                <a:solidFill>
                  <a:srgbClr val="40A070"/>
                </a:solidFill>
                <a:latin typeface="Courier"/>
              </a:rPr>
              <a:t>30</a:t>
            </a:r>
            <a:r>
              <a:rPr lang="en-US" dirty="0">
                <a:latin typeface="Courier"/>
              </a:rPr>
              <a:t>,</a:t>
            </a:r>
            <a:r>
              <a:rPr lang="en-US" dirty="0">
                <a:solidFill>
                  <a:srgbClr val="902000"/>
                </a:solidFill>
                <a:latin typeface="Courier"/>
              </a:rPr>
              <a:t>by=</a:t>
            </a:r>
            <a:r>
              <a:rPr lang="en-US" dirty="0">
                <a:solidFill>
                  <a:srgbClr val="40A070"/>
                </a:solidFill>
                <a:latin typeface="Courier"/>
              </a:rPr>
              <a:t>5</a:t>
            </a:r>
            <a:r>
              <a:rPr lang="en-US" dirty="0">
                <a:latin typeface="Courier"/>
              </a:rPr>
              <a:t>) </a:t>
            </a:r>
            <a:r>
              <a:rPr lang="en-US" i="1" dirty="0">
                <a:solidFill>
                  <a:srgbClr val="60A0B0"/>
                </a:solidFill>
                <a:latin typeface="Courier"/>
              </a:rPr>
              <a:t>##Make a Sequence Vector from 0 to 30 in increments on 5 </a:t>
            </a:r>
          </a:p>
          <a:p>
            <a:pPr lvl="0" indent="0">
              <a:buNone/>
            </a:pPr>
            <a:r>
              <a:rPr lang="en-US" dirty="0">
                <a:latin typeface="Courier"/>
              </a:rPr>
              <a:t>## [1]  0  5 10 15 20 25 30</a:t>
            </a:r>
          </a:p>
          <a:p>
            <a:pPr lvl="0" indent="0">
              <a:buNone/>
            </a:pPr>
            <a:r>
              <a:rPr lang="en-US" b="1" dirty="0">
                <a:solidFill>
                  <a:srgbClr val="007020"/>
                </a:solidFill>
                <a:latin typeface="Courier"/>
              </a:rPr>
              <a:t>rep</a:t>
            </a:r>
            <a:r>
              <a:rPr lang="en-US" dirty="0">
                <a:latin typeface="Courier"/>
              </a:rPr>
              <a:t>(</a:t>
            </a:r>
            <a:r>
              <a:rPr lang="en-US" dirty="0">
                <a:solidFill>
                  <a:srgbClr val="40A070"/>
                </a:solidFill>
                <a:latin typeface="Courier"/>
              </a:rPr>
              <a:t>1</a:t>
            </a:r>
            <a:r>
              <a:rPr lang="en-US" dirty="0">
                <a:solidFill>
                  <a:srgbClr val="666666"/>
                </a:solidFill>
                <a:latin typeface="Courier"/>
              </a:rPr>
              <a:t>:</a:t>
            </a:r>
            <a:r>
              <a:rPr lang="en-US" dirty="0">
                <a:solidFill>
                  <a:srgbClr val="40A070"/>
                </a:solidFill>
                <a:latin typeface="Courier"/>
              </a:rPr>
              <a:t>3</a:t>
            </a:r>
            <a:r>
              <a:rPr lang="en-US" dirty="0">
                <a:latin typeface="Courier"/>
              </a:rPr>
              <a:t>,</a:t>
            </a:r>
            <a:r>
              <a:rPr lang="en-US" dirty="0">
                <a:solidFill>
                  <a:srgbClr val="902000"/>
                </a:solidFill>
                <a:latin typeface="Courier"/>
              </a:rPr>
              <a:t>times=</a:t>
            </a:r>
            <a:r>
              <a:rPr lang="en-US" dirty="0">
                <a:solidFill>
                  <a:srgbClr val="40A070"/>
                </a:solidFill>
                <a:latin typeface="Courier"/>
              </a:rPr>
              <a:t>4</a:t>
            </a:r>
            <a:r>
              <a:rPr lang="en-US" dirty="0">
                <a:latin typeface="Courier"/>
              </a:rPr>
              <a:t>) </a:t>
            </a:r>
            <a:r>
              <a:rPr lang="en-US" i="1" dirty="0">
                <a:solidFill>
                  <a:srgbClr val="60A0B0"/>
                </a:solidFill>
                <a:latin typeface="Courier"/>
              </a:rPr>
              <a:t>##repeat the elements of the vector 4 times</a:t>
            </a:r>
          </a:p>
          <a:p>
            <a:pPr lvl="0" indent="0">
              <a:buNone/>
            </a:pPr>
            <a:r>
              <a:rPr lang="en-US" dirty="0">
                <a:latin typeface="Courier"/>
              </a:rPr>
              <a:t>##  [1] 1 2 3 1 2 3 1 2 3 1 2 3</a:t>
            </a:r>
          </a:p>
          <a:p>
            <a:pPr lvl="0" indent="0">
              <a:buNone/>
            </a:pPr>
            <a:r>
              <a:rPr lang="en-US" b="1" dirty="0">
                <a:solidFill>
                  <a:srgbClr val="007020"/>
                </a:solidFill>
                <a:latin typeface="Courier"/>
              </a:rPr>
              <a:t>rep</a:t>
            </a:r>
            <a:r>
              <a:rPr lang="en-US" dirty="0">
                <a:latin typeface="Courier"/>
              </a:rPr>
              <a:t>(</a:t>
            </a:r>
            <a:r>
              <a:rPr lang="en-US" dirty="0">
                <a:solidFill>
                  <a:srgbClr val="40A070"/>
                </a:solidFill>
                <a:latin typeface="Courier"/>
              </a:rPr>
              <a:t>1</a:t>
            </a:r>
            <a:r>
              <a:rPr lang="en-US" dirty="0">
                <a:solidFill>
                  <a:srgbClr val="666666"/>
                </a:solidFill>
                <a:latin typeface="Courier"/>
              </a:rPr>
              <a:t>:</a:t>
            </a:r>
            <a:r>
              <a:rPr lang="en-US" dirty="0">
                <a:solidFill>
                  <a:srgbClr val="40A070"/>
                </a:solidFill>
                <a:latin typeface="Courier"/>
              </a:rPr>
              <a:t>3</a:t>
            </a:r>
            <a:r>
              <a:rPr lang="en-US" dirty="0">
                <a:latin typeface="Courier"/>
              </a:rPr>
              <a:t>, </a:t>
            </a:r>
            <a:r>
              <a:rPr lang="en-US" dirty="0">
                <a:solidFill>
                  <a:srgbClr val="902000"/>
                </a:solidFill>
                <a:latin typeface="Courier"/>
              </a:rPr>
              <a:t>each=</a:t>
            </a:r>
            <a:r>
              <a:rPr lang="en-US" dirty="0">
                <a:solidFill>
                  <a:srgbClr val="40A070"/>
                </a:solidFill>
                <a:latin typeface="Courier"/>
              </a:rPr>
              <a:t>3</a:t>
            </a:r>
            <a:r>
              <a:rPr lang="en-US" dirty="0">
                <a:latin typeface="Courier"/>
              </a:rPr>
              <a:t>) </a:t>
            </a:r>
            <a:r>
              <a:rPr lang="en-US" i="1" dirty="0">
                <a:solidFill>
                  <a:srgbClr val="60A0B0"/>
                </a:solidFill>
                <a:latin typeface="Courier"/>
              </a:rPr>
              <a:t>##repeat the elements of a vector 3 times each</a:t>
            </a:r>
          </a:p>
          <a:p>
            <a:pPr lvl="0" indent="0">
              <a:buNone/>
            </a:pPr>
            <a:r>
              <a:rPr lang="en-US" dirty="0">
                <a:latin typeface="Courier"/>
              </a:rPr>
              <a:t>## [1] 1 1 1 2 2 2 3 3 3</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Vector Functions with Variables</a:t>
            </a:r>
          </a:p>
        </p:txBody>
      </p:sp>
      <p:sp>
        <p:nvSpPr>
          <p:cNvPr id="3" name="Content Placeholder 2"/>
          <p:cNvSpPr>
            <a:spLocks noGrp="1"/>
          </p:cNvSpPr>
          <p:nvPr>
            <p:ph idx="1"/>
          </p:nvPr>
        </p:nvSpPr>
        <p:spPr/>
        <p:txBody>
          <a:bodyPr/>
          <a:lstStyle/>
          <a:p>
            <a:pPr lvl="0" indent="0">
              <a:buNone/>
            </a:pPr>
            <a:r>
              <a:rPr dirty="0">
                <a:latin typeface="Courier"/>
              </a:rPr>
              <a:t>x&lt;-</a:t>
            </a:r>
            <a:r>
              <a:rPr b="1" dirty="0">
                <a:solidFill>
                  <a:srgbClr val="007020"/>
                </a:solidFill>
                <a:latin typeface="Courier"/>
              </a:rPr>
              <a:t>c</a:t>
            </a:r>
            <a:r>
              <a:rPr dirty="0">
                <a:latin typeface="Courier"/>
              </a:rPr>
              <a:t>(</a:t>
            </a:r>
            <a:r>
              <a:rPr dirty="0">
                <a:solidFill>
                  <a:srgbClr val="40A070"/>
                </a:solidFill>
                <a:latin typeface="Courier"/>
              </a:rPr>
              <a:t>1</a:t>
            </a:r>
            <a:r>
              <a:rPr dirty="0">
                <a:latin typeface="Courier"/>
              </a:rPr>
              <a:t>,</a:t>
            </a:r>
            <a:r>
              <a:rPr dirty="0">
                <a:solidFill>
                  <a:srgbClr val="40A070"/>
                </a:solidFill>
                <a:latin typeface="Courier"/>
              </a:rPr>
              <a:t>2</a:t>
            </a:r>
            <a:r>
              <a:rPr dirty="0">
                <a:latin typeface="Courier"/>
              </a:rPr>
              <a:t>,</a:t>
            </a:r>
            <a:r>
              <a:rPr dirty="0">
                <a:solidFill>
                  <a:srgbClr val="40A070"/>
                </a:solidFill>
                <a:latin typeface="Courier"/>
              </a:rPr>
              <a:t>3</a:t>
            </a:r>
            <a:r>
              <a:rPr dirty="0">
                <a:latin typeface="Courier"/>
              </a:rPr>
              <a:t>,</a:t>
            </a:r>
            <a:r>
              <a:rPr dirty="0">
                <a:solidFill>
                  <a:srgbClr val="40A070"/>
                </a:solidFill>
                <a:latin typeface="Courier"/>
              </a:rPr>
              <a:t>3</a:t>
            </a:r>
            <a:r>
              <a:rPr dirty="0">
                <a:latin typeface="Courier"/>
              </a:rPr>
              <a:t>,</a:t>
            </a:r>
            <a:r>
              <a:rPr dirty="0">
                <a:solidFill>
                  <a:srgbClr val="40A070"/>
                </a:solidFill>
                <a:latin typeface="Courier"/>
              </a:rPr>
              <a:t>100</a:t>
            </a:r>
            <a:r>
              <a:rPr dirty="0">
                <a:latin typeface="Courier"/>
              </a:rPr>
              <a:t>,</a:t>
            </a:r>
            <a:r>
              <a:rPr dirty="0">
                <a:solidFill>
                  <a:srgbClr val="666666"/>
                </a:solidFill>
                <a:latin typeface="Courier"/>
              </a:rPr>
              <a:t>-</a:t>
            </a:r>
            <a:r>
              <a:rPr dirty="0">
                <a:solidFill>
                  <a:srgbClr val="40A070"/>
                </a:solidFill>
                <a:latin typeface="Courier"/>
              </a:rPr>
              <a:t>10</a:t>
            </a:r>
            <a:r>
              <a:rPr dirty="0">
                <a:latin typeface="Courier"/>
              </a:rPr>
              <a:t>,</a:t>
            </a:r>
            <a:r>
              <a:rPr dirty="0">
                <a:solidFill>
                  <a:srgbClr val="40A070"/>
                </a:solidFill>
                <a:latin typeface="Courier"/>
              </a:rPr>
              <a:t>40</a:t>
            </a:r>
            <a:r>
              <a:rPr dirty="0">
                <a:latin typeface="Courier"/>
              </a:rPr>
              <a:t>)</a:t>
            </a:r>
            <a:br>
              <a:rPr dirty="0"/>
            </a:br>
            <a:br>
              <a:rPr dirty="0"/>
            </a:br>
            <a:r>
              <a:rPr b="1" dirty="0">
                <a:solidFill>
                  <a:srgbClr val="007020"/>
                </a:solidFill>
                <a:latin typeface="Courier"/>
              </a:rPr>
              <a:t>sort</a:t>
            </a:r>
            <a:r>
              <a:rPr dirty="0">
                <a:latin typeface="Courier"/>
              </a:rPr>
              <a:t>(x)</a:t>
            </a:r>
            <a:r>
              <a:rPr lang="en-US" dirty="0">
                <a:latin typeface="Courier"/>
              </a:rPr>
              <a:t> </a:t>
            </a:r>
            <a:r>
              <a:rPr lang="en-US" i="1" dirty="0">
                <a:solidFill>
                  <a:srgbClr val="60A0B0"/>
                </a:solidFill>
                <a:latin typeface="Courier"/>
              </a:rPr>
              <a:t>##Sort the Vector Small to Large</a:t>
            </a:r>
            <a:endParaRPr i="1" dirty="0">
              <a:solidFill>
                <a:srgbClr val="60A0B0"/>
              </a:solidFill>
              <a:latin typeface="Courier"/>
            </a:endParaRPr>
          </a:p>
          <a:p>
            <a:pPr lvl="0" indent="0">
              <a:buNone/>
            </a:pPr>
            <a:r>
              <a:rPr dirty="0">
                <a:latin typeface="Courier"/>
              </a:rPr>
              <a:t>## [1] -10   1   2   3   3  40 100</a:t>
            </a:r>
          </a:p>
          <a:p>
            <a:pPr lvl="0" indent="0">
              <a:buNone/>
            </a:pPr>
            <a:r>
              <a:rPr b="1" dirty="0">
                <a:solidFill>
                  <a:srgbClr val="007020"/>
                </a:solidFill>
                <a:latin typeface="Courier"/>
              </a:rPr>
              <a:t>rev</a:t>
            </a:r>
            <a:r>
              <a:rPr dirty="0">
                <a:latin typeface="Courier"/>
              </a:rPr>
              <a:t>(x)</a:t>
            </a:r>
            <a:r>
              <a:rPr lang="en-US" dirty="0">
                <a:latin typeface="Courier"/>
              </a:rPr>
              <a:t>  </a:t>
            </a:r>
            <a:r>
              <a:rPr lang="en-US" i="1" dirty="0">
                <a:solidFill>
                  <a:srgbClr val="60A0B0"/>
                </a:solidFill>
                <a:latin typeface="Courier"/>
              </a:rPr>
              <a:t>##Reverse the Vector </a:t>
            </a:r>
            <a:endParaRPr i="1" dirty="0">
              <a:solidFill>
                <a:srgbClr val="60A0B0"/>
              </a:solidFill>
              <a:latin typeface="Courier"/>
            </a:endParaRPr>
          </a:p>
          <a:p>
            <a:pPr lvl="0" indent="0">
              <a:buNone/>
            </a:pPr>
            <a:r>
              <a:rPr dirty="0">
                <a:latin typeface="Courier"/>
              </a:rPr>
              <a:t>## [1]  40 -10 100   3   3   2   1</a:t>
            </a:r>
          </a:p>
          <a:p>
            <a:pPr lvl="0" indent="0">
              <a:buNone/>
            </a:pPr>
            <a:r>
              <a:rPr b="1" dirty="0">
                <a:solidFill>
                  <a:srgbClr val="007020"/>
                </a:solidFill>
                <a:latin typeface="Courier"/>
              </a:rPr>
              <a:t>unique</a:t>
            </a:r>
            <a:r>
              <a:rPr dirty="0">
                <a:latin typeface="Courier"/>
              </a:rPr>
              <a:t>(x)</a:t>
            </a:r>
            <a:r>
              <a:rPr lang="en-US" dirty="0">
                <a:latin typeface="Courier"/>
              </a:rPr>
              <a:t> </a:t>
            </a:r>
            <a:r>
              <a:rPr lang="en-US" i="1" dirty="0">
                <a:solidFill>
                  <a:srgbClr val="60A0B0"/>
                </a:solidFill>
                <a:latin typeface="Courier"/>
              </a:rPr>
              <a:t>##Does Not Print Duplicate Values of X</a:t>
            </a:r>
            <a:endParaRPr i="1" dirty="0">
              <a:solidFill>
                <a:srgbClr val="60A0B0"/>
              </a:solidFill>
              <a:latin typeface="Courier"/>
            </a:endParaRPr>
          </a:p>
          <a:p>
            <a:pPr lvl="0" indent="0">
              <a:buNone/>
            </a:pPr>
            <a:r>
              <a:rPr dirty="0">
                <a:latin typeface="Courier"/>
              </a:rPr>
              <a:t>## [1]   1   2   3 100 -10  40</a:t>
            </a:r>
          </a:p>
          <a:p>
            <a:pPr lvl="0" indent="0">
              <a:buNone/>
            </a:pPr>
            <a:r>
              <a:rPr b="1" dirty="0">
                <a:solidFill>
                  <a:srgbClr val="007020"/>
                </a:solidFill>
                <a:latin typeface="Courier"/>
              </a:rPr>
              <a:t>max</a:t>
            </a:r>
            <a:r>
              <a:rPr dirty="0">
                <a:latin typeface="Courier"/>
              </a:rPr>
              <a:t>(x)</a:t>
            </a:r>
            <a:r>
              <a:rPr lang="en-US" dirty="0">
                <a:latin typeface="Courier"/>
              </a:rPr>
              <a:t> </a:t>
            </a:r>
            <a:r>
              <a:rPr lang="en-US" i="1" dirty="0">
                <a:solidFill>
                  <a:srgbClr val="60A0B0"/>
                </a:solidFill>
                <a:latin typeface="Courier"/>
              </a:rPr>
              <a:t>##Largest Element</a:t>
            </a:r>
            <a:endParaRPr i="1" dirty="0">
              <a:solidFill>
                <a:srgbClr val="60A0B0"/>
              </a:solidFill>
              <a:latin typeface="Courier"/>
            </a:endParaRPr>
          </a:p>
          <a:p>
            <a:pPr lvl="0" indent="0">
              <a:buNone/>
            </a:pPr>
            <a:r>
              <a:rPr dirty="0">
                <a:latin typeface="Courier"/>
              </a:rPr>
              <a:t>## [1] 100</a:t>
            </a:r>
          </a:p>
          <a:p>
            <a:pPr lvl="0" indent="0">
              <a:buNone/>
            </a:pPr>
            <a:r>
              <a:rPr b="1" dirty="0">
                <a:solidFill>
                  <a:srgbClr val="007020"/>
                </a:solidFill>
                <a:latin typeface="Courier"/>
              </a:rPr>
              <a:t>min</a:t>
            </a:r>
            <a:r>
              <a:rPr dirty="0">
                <a:latin typeface="Courier"/>
              </a:rPr>
              <a:t>(x)</a:t>
            </a:r>
            <a:r>
              <a:rPr lang="en-US" dirty="0">
                <a:latin typeface="Courier"/>
              </a:rPr>
              <a:t> </a:t>
            </a:r>
            <a:r>
              <a:rPr lang="en-US" i="1" dirty="0">
                <a:solidFill>
                  <a:srgbClr val="60A0B0"/>
                </a:solidFill>
                <a:latin typeface="Courier"/>
              </a:rPr>
              <a:t>##Smallest Element</a:t>
            </a:r>
            <a:endParaRPr i="1" dirty="0">
              <a:solidFill>
                <a:srgbClr val="60A0B0"/>
              </a:solidFill>
              <a:latin typeface="Courier"/>
            </a:endParaRPr>
          </a:p>
          <a:p>
            <a:pPr lvl="0" indent="0">
              <a:buNone/>
            </a:pPr>
            <a:r>
              <a:rPr dirty="0">
                <a:latin typeface="Courier"/>
              </a:rPr>
              <a:t>## [1] -10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Selecting Vector Elements</a:t>
            </a:r>
          </a:p>
        </p:txBody>
      </p:sp>
      <p:sp>
        <p:nvSpPr>
          <p:cNvPr id="3" name="Content Placeholder 2"/>
          <p:cNvSpPr>
            <a:spLocks noGrp="1"/>
          </p:cNvSpPr>
          <p:nvPr>
            <p:ph idx="1"/>
          </p:nvPr>
        </p:nvSpPr>
        <p:spPr/>
        <p:txBody>
          <a:bodyPr/>
          <a:lstStyle/>
          <a:p>
            <a:pPr lvl="0" indent="0">
              <a:buNone/>
            </a:pPr>
            <a:r>
              <a:rPr dirty="0">
                <a:latin typeface="Courier"/>
              </a:rPr>
              <a:t>z&lt;-</a:t>
            </a:r>
            <a:r>
              <a:rPr dirty="0">
                <a:solidFill>
                  <a:srgbClr val="40A070"/>
                </a:solidFill>
                <a:latin typeface="Courier"/>
              </a:rPr>
              <a:t>1</a:t>
            </a:r>
            <a:r>
              <a:rPr dirty="0">
                <a:solidFill>
                  <a:srgbClr val="666666"/>
                </a:solidFill>
                <a:latin typeface="Courier"/>
              </a:rPr>
              <a:t>:</a:t>
            </a:r>
            <a:r>
              <a:rPr dirty="0">
                <a:solidFill>
                  <a:srgbClr val="40A070"/>
                </a:solidFill>
                <a:latin typeface="Courier"/>
              </a:rPr>
              <a:t>10</a:t>
            </a:r>
            <a:r>
              <a:rPr dirty="0">
                <a:latin typeface="Courier"/>
              </a:rPr>
              <a:t>; z </a:t>
            </a:r>
            <a:r>
              <a:rPr i="1" dirty="0">
                <a:solidFill>
                  <a:srgbClr val="60A0B0"/>
                </a:solidFill>
                <a:latin typeface="Courier"/>
              </a:rPr>
              <a:t>#Make a vector 1 through 10 and print the vector</a:t>
            </a:r>
          </a:p>
          <a:p>
            <a:pPr lvl="0" indent="0">
              <a:buNone/>
            </a:pPr>
            <a:r>
              <a:rPr dirty="0">
                <a:latin typeface="Courier"/>
              </a:rPr>
              <a:t>##  [1]  1  2  3  4  5  6  7  8  9 10</a:t>
            </a:r>
          </a:p>
          <a:p>
            <a:pPr lvl="0" indent="0">
              <a:buNone/>
            </a:pPr>
            <a:r>
              <a:rPr dirty="0">
                <a:latin typeface="Courier"/>
              </a:rPr>
              <a:t>z[</a:t>
            </a:r>
            <a:r>
              <a:rPr dirty="0">
                <a:solidFill>
                  <a:srgbClr val="40A070"/>
                </a:solidFill>
                <a:latin typeface="Courier"/>
              </a:rPr>
              <a:t>10</a:t>
            </a:r>
            <a:r>
              <a:rPr dirty="0">
                <a:latin typeface="Courier"/>
              </a:rPr>
              <a:t>] </a:t>
            </a:r>
            <a:r>
              <a:rPr i="1" dirty="0">
                <a:solidFill>
                  <a:srgbClr val="60A0B0"/>
                </a:solidFill>
                <a:latin typeface="Courier"/>
              </a:rPr>
              <a:t>#Pull the value in the 10th spot. </a:t>
            </a:r>
          </a:p>
          <a:p>
            <a:pPr lvl="0" indent="0">
              <a:buNone/>
            </a:pPr>
            <a:r>
              <a:rPr dirty="0">
                <a:latin typeface="Courier"/>
              </a:rPr>
              <a:t>## [1] 10</a:t>
            </a:r>
          </a:p>
          <a:p>
            <a:pPr lvl="0" indent="0">
              <a:buNone/>
            </a:pPr>
            <a:r>
              <a:rPr dirty="0">
                <a:latin typeface="Courier"/>
              </a:rPr>
              <a:t>z[</a:t>
            </a:r>
            <a:r>
              <a:rPr dirty="0">
                <a:solidFill>
                  <a:srgbClr val="40A070"/>
                </a:solidFill>
                <a:latin typeface="Courier"/>
              </a:rPr>
              <a:t>5</a:t>
            </a:r>
            <a:r>
              <a:rPr dirty="0">
                <a:solidFill>
                  <a:srgbClr val="666666"/>
                </a:solidFill>
                <a:latin typeface="Courier"/>
              </a:rPr>
              <a:t>:</a:t>
            </a:r>
            <a:r>
              <a:rPr dirty="0">
                <a:solidFill>
                  <a:srgbClr val="40A070"/>
                </a:solidFill>
                <a:latin typeface="Courier"/>
              </a:rPr>
              <a:t>10</a:t>
            </a:r>
            <a:r>
              <a:rPr dirty="0">
                <a:latin typeface="Courier"/>
              </a:rPr>
              <a:t>] </a:t>
            </a:r>
            <a:r>
              <a:rPr i="1" dirty="0">
                <a:solidFill>
                  <a:srgbClr val="60A0B0"/>
                </a:solidFill>
                <a:latin typeface="Courier"/>
              </a:rPr>
              <a:t>#Print the values in spots 5 thr</a:t>
            </a:r>
            <a:r>
              <a:rPr lang="en-US" i="1" dirty="0">
                <a:solidFill>
                  <a:srgbClr val="60A0B0"/>
                </a:solidFill>
                <a:latin typeface="Courier"/>
              </a:rPr>
              <a:t>o</a:t>
            </a:r>
            <a:r>
              <a:rPr i="1" dirty="0">
                <a:solidFill>
                  <a:srgbClr val="60A0B0"/>
                </a:solidFill>
                <a:latin typeface="Courier"/>
              </a:rPr>
              <a:t>ugh 10</a:t>
            </a:r>
          </a:p>
          <a:p>
            <a:pPr lvl="0" indent="0">
              <a:buNone/>
            </a:pPr>
            <a:r>
              <a:rPr dirty="0">
                <a:latin typeface="Courier"/>
              </a:rPr>
              <a:t>## [1]  5  6  7  8  9 10</a:t>
            </a:r>
          </a:p>
          <a:p>
            <a:pPr lvl="0" indent="0">
              <a:buNone/>
            </a:pPr>
            <a:r>
              <a:rPr dirty="0">
                <a:latin typeface="Courier"/>
              </a:rPr>
              <a:t>z[</a:t>
            </a:r>
            <a:r>
              <a:rPr dirty="0">
                <a:solidFill>
                  <a:srgbClr val="666666"/>
                </a:solidFill>
                <a:latin typeface="Courier"/>
              </a:rPr>
              <a:t>-</a:t>
            </a:r>
            <a:r>
              <a:rPr dirty="0">
                <a:solidFill>
                  <a:srgbClr val="40A070"/>
                </a:solidFill>
                <a:latin typeface="Courier"/>
              </a:rPr>
              <a:t>5</a:t>
            </a:r>
            <a:r>
              <a:rPr dirty="0">
                <a:latin typeface="Courier"/>
              </a:rPr>
              <a:t>] </a:t>
            </a:r>
            <a:r>
              <a:rPr i="1" dirty="0">
                <a:solidFill>
                  <a:srgbClr val="60A0B0"/>
                </a:solidFill>
                <a:latin typeface="Courier"/>
              </a:rPr>
              <a:t>#Print all values besides 5</a:t>
            </a:r>
          </a:p>
          <a:p>
            <a:pPr lvl="0" indent="0">
              <a:buNone/>
            </a:pPr>
            <a:r>
              <a:rPr dirty="0">
                <a:latin typeface="Courier"/>
              </a:rPr>
              <a:t>## [1]  1  2  3  4  6  7  8  9 10</a:t>
            </a:r>
          </a:p>
          <a:p>
            <a:pPr lvl="0" indent="0">
              <a:buNone/>
            </a:pPr>
            <a:r>
              <a:rPr dirty="0">
                <a:latin typeface="Courier"/>
              </a:rPr>
              <a:t>z[</a:t>
            </a:r>
            <a:r>
              <a:rPr dirty="0">
                <a:solidFill>
                  <a:srgbClr val="666666"/>
                </a:solidFill>
                <a:latin typeface="Courier"/>
              </a:rPr>
              <a:t>-</a:t>
            </a:r>
            <a:r>
              <a:rPr dirty="0">
                <a:latin typeface="Courier"/>
              </a:rPr>
              <a:t>(</a:t>
            </a:r>
            <a:r>
              <a:rPr dirty="0">
                <a:solidFill>
                  <a:srgbClr val="40A070"/>
                </a:solidFill>
                <a:latin typeface="Courier"/>
              </a:rPr>
              <a:t>5</a:t>
            </a:r>
            <a:r>
              <a:rPr dirty="0">
                <a:solidFill>
                  <a:srgbClr val="666666"/>
                </a:solidFill>
                <a:latin typeface="Courier"/>
              </a:rPr>
              <a:t>:</a:t>
            </a:r>
            <a:r>
              <a:rPr dirty="0">
                <a:solidFill>
                  <a:srgbClr val="40A070"/>
                </a:solidFill>
                <a:latin typeface="Courier"/>
              </a:rPr>
              <a:t>7</a:t>
            </a:r>
            <a:r>
              <a:rPr dirty="0">
                <a:latin typeface="Courier"/>
              </a:rPr>
              <a:t>)] </a:t>
            </a:r>
            <a:r>
              <a:rPr i="1" dirty="0">
                <a:solidFill>
                  <a:srgbClr val="60A0B0"/>
                </a:solidFill>
                <a:latin typeface="Courier"/>
              </a:rPr>
              <a:t>#Print all values besides 5 through 7</a:t>
            </a:r>
          </a:p>
          <a:p>
            <a:pPr lvl="0" indent="0">
              <a:buNone/>
            </a:pPr>
            <a:r>
              <a:rPr dirty="0">
                <a:latin typeface="Courier"/>
              </a:rPr>
              <a:t>## [1]  1  2  3  4  8  9 10</a:t>
            </a:r>
          </a:p>
          <a:p>
            <a:pPr lvl="0" indent="0">
              <a:buNone/>
            </a:pPr>
            <a:r>
              <a:rPr dirty="0">
                <a:latin typeface="Courier"/>
              </a:rPr>
              <a:t>z[</a:t>
            </a:r>
            <a:r>
              <a:rPr b="1" dirty="0">
                <a:solidFill>
                  <a:srgbClr val="007020"/>
                </a:solidFill>
                <a:latin typeface="Courier"/>
              </a:rPr>
              <a:t>c</a:t>
            </a:r>
            <a:r>
              <a:rPr dirty="0">
                <a:latin typeface="Courier"/>
              </a:rPr>
              <a:t>(</a:t>
            </a:r>
            <a:r>
              <a:rPr dirty="0">
                <a:solidFill>
                  <a:srgbClr val="40A070"/>
                </a:solidFill>
                <a:latin typeface="Courier"/>
              </a:rPr>
              <a:t>1</a:t>
            </a:r>
            <a:r>
              <a:rPr dirty="0">
                <a:latin typeface="Courier"/>
              </a:rPr>
              <a:t>,</a:t>
            </a:r>
            <a:r>
              <a:rPr dirty="0">
                <a:solidFill>
                  <a:srgbClr val="40A070"/>
                </a:solidFill>
                <a:latin typeface="Courier"/>
              </a:rPr>
              <a:t>2</a:t>
            </a:r>
            <a:r>
              <a:rPr dirty="0">
                <a:latin typeface="Courier"/>
              </a:rPr>
              <a:t>,</a:t>
            </a:r>
            <a:r>
              <a:rPr dirty="0">
                <a:solidFill>
                  <a:srgbClr val="40A070"/>
                </a:solidFill>
                <a:latin typeface="Courier"/>
              </a:rPr>
              <a:t>5</a:t>
            </a:r>
            <a:r>
              <a:rPr dirty="0">
                <a:latin typeface="Courier"/>
              </a:rPr>
              <a:t>)] </a:t>
            </a:r>
            <a:r>
              <a:rPr i="1" dirty="0">
                <a:solidFill>
                  <a:srgbClr val="60A0B0"/>
                </a:solidFill>
                <a:latin typeface="Courier"/>
              </a:rPr>
              <a:t># Print values in spots 1, 2, and 5</a:t>
            </a:r>
          </a:p>
          <a:p>
            <a:pPr lvl="0" indent="0">
              <a:buNone/>
            </a:pPr>
            <a:r>
              <a:rPr dirty="0">
                <a:latin typeface="Courier"/>
              </a:rPr>
              <a:t>## [1] 1 2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Environment</a:t>
            </a:r>
          </a:p>
        </p:txBody>
      </p:sp>
      <p:sp>
        <p:nvSpPr>
          <p:cNvPr id="3" name="Content Placeholder 2"/>
          <p:cNvSpPr>
            <a:spLocks noGrp="1"/>
          </p:cNvSpPr>
          <p:nvPr>
            <p:ph idx="1"/>
          </p:nvPr>
        </p:nvSpPr>
        <p:spPr/>
        <p:txBody>
          <a:bodyPr/>
          <a:lstStyle/>
          <a:p>
            <a:pPr lvl="1"/>
            <a:r>
              <a:t>Evaluate your Environment Tab to see your Variables we have defined in R Studio.</a:t>
            </a:r>
          </a:p>
        </p:txBody>
      </p:sp>
      <p:pic>
        <p:nvPicPr>
          <p:cNvPr id="5" name="Picture 4" descr="images/Environment.png">
            <a:extLst>
              <a:ext uri="{FF2B5EF4-FFF2-40B4-BE49-F238E27FC236}">
                <a16:creationId xmlns:a16="http://schemas.microsoft.com/office/drawing/2014/main" id="{A44E9CB1-E35D-41A3-B5F0-C05863685222}"/>
              </a:ext>
            </a:extLst>
          </p:cNvPr>
          <p:cNvPicPr>
            <a:picLocks noGrp="1" noChangeAspect="1"/>
          </p:cNvPicPr>
          <p:nvPr/>
        </p:nvPicPr>
        <p:blipFill>
          <a:blip r:embed="rId2"/>
          <a:stretch>
            <a:fillRect/>
          </a:stretch>
        </p:blipFill>
        <p:spPr bwMode="auto">
          <a:xfrm>
            <a:off x="1548363" y="2112963"/>
            <a:ext cx="6756400" cy="4013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The Environment Inspector</a:t>
            </a:r>
          </a:p>
        </p:txBody>
      </p:sp>
      <p:sp>
        <p:nvSpPr>
          <p:cNvPr id="3" name="Content Placeholder 2"/>
          <p:cNvSpPr>
            <a:spLocks noGrp="1"/>
          </p:cNvSpPr>
          <p:nvPr>
            <p:ph idx="1"/>
          </p:nvPr>
        </p:nvSpPr>
        <p:spPr/>
        <p:txBody>
          <a:bodyPr/>
          <a:lstStyle/>
          <a:p>
            <a:pPr marL="0" lvl="0" indent="0">
              <a:buNone/>
            </a:pPr>
            <a:r>
              <a:rPr dirty="0"/>
              <a:t>Look at the variables we have defined. Your list might have more or less than me depending on if you added others or did not clean out your environment prior to starting.</a:t>
            </a:r>
          </a:p>
          <a:p>
            <a:pPr lvl="0" indent="0">
              <a:buNone/>
            </a:pPr>
            <a:r>
              <a:rPr b="1" dirty="0">
                <a:solidFill>
                  <a:srgbClr val="007020"/>
                </a:solidFill>
                <a:latin typeface="Courier"/>
              </a:rPr>
              <a:t>ls</a:t>
            </a:r>
            <a:r>
              <a:rPr dirty="0">
                <a:latin typeface="Courier"/>
              </a:rPr>
              <a:t>()</a:t>
            </a:r>
          </a:p>
          <a:p>
            <a:pPr lvl="0" indent="0">
              <a:buNone/>
            </a:pPr>
            <a:r>
              <a:rPr dirty="0">
                <a:latin typeface="Courier"/>
              </a:rPr>
              <a:t>## [1] "A" "B" "C" "D" "x" "z"</a:t>
            </a:r>
          </a:p>
          <a:p>
            <a:pPr lvl="0" indent="0">
              <a:buNone/>
            </a:pPr>
            <a:r>
              <a:rPr b="1" dirty="0">
                <a:solidFill>
                  <a:srgbClr val="007020"/>
                </a:solidFill>
                <a:latin typeface="Courier"/>
              </a:rPr>
              <a:t>rm</a:t>
            </a:r>
            <a:r>
              <a:rPr dirty="0">
                <a:latin typeface="Courier"/>
              </a:rPr>
              <a:t>(A)</a:t>
            </a:r>
            <a:br>
              <a:rPr dirty="0"/>
            </a:br>
            <a:r>
              <a:rPr b="1" dirty="0">
                <a:solidFill>
                  <a:srgbClr val="007020"/>
                </a:solidFill>
                <a:latin typeface="Courier"/>
              </a:rPr>
              <a:t>rm</a:t>
            </a:r>
            <a:r>
              <a:rPr dirty="0">
                <a:latin typeface="Courier"/>
              </a:rPr>
              <a:t>(</a:t>
            </a:r>
            <a:r>
              <a:rPr dirty="0">
                <a:solidFill>
                  <a:srgbClr val="902000"/>
                </a:solidFill>
                <a:latin typeface="Courier"/>
              </a:rPr>
              <a:t>list=</a:t>
            </a:r>
            <a:r>
              <a:rPr b="1" dirty="0">
                <a:solidFill>
                  <a:srgbClr val="007020"/>
                </a:solidFill>
                <a:latin typeface="Courier"/>
              </a:rPr>
              <a:t>ls</a:t>
            </a:r>
            <a:r>
              <a:rPr dirty="0">
                <a:latin typeface="Courier"/>
              </a:rPr>
              <a:t>())</a:t>
            </a: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r>
              <a:rPr lang="en-US" dirty="0">
                <a:latin typeface="Courier"/>
              </a:rPr>
              <a:t>I made a note in swirl about rm(list=ls()). Take note how useful it is. You should clear your global environment upon R startup. </a:t>
            </a:r>
            <a:endParaRPr dirty="0">
              <a:latin typeface="Couri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R</a:t>
            </a:r>
          </a:p>
        </p:txBody>
      </p:sp>
      <p:sp>
        <p:nvSpPr>
          <p:cNvPr id="3" name="Content Placeholder 2"/>
          <p:cNvSpPr>
            <a:spLocks noGrp="1"/>
          </p:cNvSpPr>
          <p:nvPr>
            <p:ph idx="1"/>
          </p:nvPr>
        </p:nvSpPr>
        <p:spPr/>
        <p:txBody>
          <a:bodyPr/>
          <a:lstStyle/>
          <a:p>
            <a:r>
              <a:rPr lang="en-US" sz="1800" dirty="0"/>
              <a:t>1976 – S Language at Bell Labs – originally part of AT&amp;T</a:t>
            </a:r>
          </a:p>
          <a:p>
            <a:r>
              <a:rPr lang="en-US" sz="1800" dirty="0"/>
              <a:t>1991 – R released University of Auckland with S-Plus for commercial implementation</a:t>
            </a:r>
          </a:p>
          <a:p>
            <a:r>
              <a:rPr lang="en-US" sz="1800" dirty="0"/>
              <a:t>1995 – R released under GPL – R becomes free and open-source</a:t>
            </a:r>
          </a:p>
          <a:p>
            <a:r>
              <a:rPr lang="en-US" sz="1800" dirty="0"/>
              <a:t>1999 – The R website, r-project.org was founded</a:t>
            </a:r>
          </a:p>
          <a:p>
            <a:r>
              <a:rPr lang="en-US" sz="1800" dirty="0"/>
              <a:t>2000 – R 1.0 was released to the public</a:t>
            </a:r>
          </a:p>
          <a:p>
            <a:r>
              <a:rPr lang="en-US" sz="1800" dirty="0"/>
              <a:t>2004 – R 2.0 was released</a:t>
            </a:r>
          </a:p>
          <a:p>
            <a:r>
              <a:rPr lang="en-US" sz="1800" dirty="0"/>
              <a:t>2013 – R 3.0 was released</a:t>
            </a:r>
          </a:p>
          <a:p>
            <a:r>
              <a:rPr lang="en-US" sz="1800" dirty="0"/>
              <a:t>2017 – CRAN exceeds 10,000 published packages</a:t>
            </a:r>
          </a:p>
          <a:p>
            <a:r>
              <a:rPr lang="en-US" sz="1800" dirty="0"/>
              <a:t>July 2020 – R 4.0 was released</a:t>
            </a:r>
          </a:p>
        </p:txBody>
      </p:sp>
    </p:spTree>
    <p:extLst>
      <p:ext uri="{BB962C8B-B14F-4D97-AF65-F5344CB8AC3E}">
        <p14:creationId xmlns:p14="http://schemas.microsoft.com/office/powerpoint/2010/main" val="246491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Setting the Seed</a:t>
            </a:r>
          </a:p>
        </p:txBody>
      </p:sp>
      <p:sp>
        <p:nvSpPr>
          <p:cNvPr id="3" name="Content Placeholder 2"/>
          <p:cNvSpPr>
            <a:spLocks noGrp="1"/>
          </p:cNvSpPr>
          <p:nvPr>
            <p:ph sz="half" idx="1"/>
          </p:nvPr>
        </p:nvSpPr>
        <p:spPr/>
        <p:txBody>
          <a:bodyPr/>
          <a:lstStyle/>
          <a:p>
            <a:pPr lvl="0" indent="0">
              <a:buNone/>
            </a:pPr>
            <a:r>
              <a:rPr sz="1500" b="1" dirty="0" err="1">
                <a:solidFill>
                  <a:srgbClr val="007020"/>
                </a:solidFill>
                <a:latin typeface="Courier"/>
              </a:rPr>
              <a:t>set.seed</a:t>
            </a:r>
            <a:r>
              <a:rPr sz="1500" dirty="0">
                <a:latin typeface="Courier"/>
              </a:rPr>
              <a:t>(</a:t>
            </a:r>
            <a:r>
              <a:rPr sz="1500" dirty="0">
                <a:solidFill>
                  <a:srgbClr val="40A070"/>
                </a:solidFill>
                <a:latin typeface="Courier"/>
              </a:rPr>
              <a:t>1</a:t>
            </a:r>
            <a:r>
              <a:rPr sz="1500" dirty="0">
                <a:latin typeface="Courier"/>
              </a:rPr>
              <a:t>) </a:t>
            </a:r>
            <a:r>
              <a:rPr sz="1500" i="1" dirty="0">
                <a:solidFill>
                  <a:srgbClr val="60A0B0"/>
                </a:solidFill>
                <a:latin typeface="Courier"/>
              </a:rPr>
              <a:t>## You can select a number to set the seed.</a:t>
            </a:r>
            <a:br>
              <a:rPr sz="1500" dirty="0"/>
            </a:br>
            <a:r>
              <a:rPr sz="1500" dirty="0">
                <a:latin typeface="Courier"/>
              </a:rPr>
              <a:t>x&lt;-</a:t>
            </a:r>
            <a:r>
              <a:rPr sz="1500" dirty="0">
                <a:solidFill>
                  <a:srgbClr val="4070A0"/>
                </a:solidFill>
                <a:latin typeface="Courier"/>
              </a:rPr>
              <a:t> </a:t>
            </a:r>
            <a:r>
              <a:rPr sz="1500" b="1" dirty="0" err="1">
                <a:solidFill>
                  <a:srgbClr val="007020"/>
                </a:solidFill>
                <a:latin typeface="Courier"/>
              </a:rPr>
              <a:t>rnorm</a:t>
            </a:r>
            <a:r>
              <a:rPr sz="1500" dirty="0">
                <a:latin typeface="Courier"/>
              </a:rPr>
              <a:t>(</a:t>
            </a:r>
            <a:r>
              <a:rPr sz="1500" dirty="0">
                <a:solidFill>
                  <a:srgbClr val="40A070"/>
                </a:solidFill>
                <a:latin typeface="Courier"/>
              </a:rPr>
              <a:t>10</a:t>
            </a:r>
            <a:r>
              <a:rPr sz="1500" dirty="0">
                <a:latin typeface="Courier"/>
              </a:rPr>
              <a:t>,</a:t>
            </a:r>
            <a:r>
              <a:rPr sz="1500" dirty="0">
                <a:solidFill>
                  <a:srgbClr val="902000"/>
                </a:solidFill>
                <a:latin typeface="Courier"/>
              </a:rPr>
              <a:t>mean=</a:t>
            </a:r>
            <a:r>
              <a:rPr sz="1500" dirty="0">
                <a:solidFill>
                  <a:srgbClr val="40A070"/>
                </a:solidFill>
                <a:latin typeface="Courier"/>
              </a:rPr>
              <a:t>0</a:t>
            </a:r>
            <a:r>
              <a:rPr sz="1500" dirty="0">
                <a:latin typeface="Courier"/>
              </a:rPr>
              <a:t>,</a:t>
            </a:r>
            <a:r>
              <a:rPr sz="1500" dirty="0">
                <a:solidFill>
                  <a:srgbClr val="902000"/>
                </a:solidFill>
                <a:latin typeface="Courier"/>
              </a:rPr>
              <a:t>sd=</a:t>
            </a:r>
            <a:r>
              <a:rPr sz="1500" dirty="0">
                <a:solidFill>
                  <a:srgbClr val="40A070"/>
                </a:solidFill>
                <a:latin typeface="Courier"/>
              </a:rPr>
              <a:t>1</a:t>
            </a:r>
            <a:r>
              <a:rPr sz="1500" dirty="0">
                <a:latin typeface="Courier"/>
              </a:rPr>
              <a:t>) </a:t>
            </a:r>
            <a:r>
              <a:rPr sz="1500" i="1" dirty="0">
                <a:solidFill>
                  <a:srgbClr val="60A0B0"/>
                </a:solidFill>
                <a:latin typeface="Courier"/>
              </a:rPr>
              <a:t>#default values for mean = 0 and </a:t>
            </a:r>
            <a:r>
              <a:rPr sz="1500" i="1" dirty="0" err="1">
                <a:solidFill>
                  <a:srgbClr val="60A0B0"/>
                </a:solidFill>
                <a:latin typeface="Courier"/>
              </a:rPr>
              <a:t>sd</a:t>
            </a:r>
            <a:r>
              <a:rPr sz="1500" i="1" dirty="0">
                <a:solidFill>
                  <a:srgbClr val="60A0B0"/>
                </a:solidFill>
                <a:latin typeface="Courier"/>
              </a:rPr>
              <a:t> = 1 without these arguments. </a:t>
            </a:r>
            <a:br>
              <a:rPr sz="1500" dirty="0"/>
            </a:br>
            <a:r>
              <a:rPr sz="1500" dirty="0">
                <a:latin typeface="Courier"/>
              </a:rPr>
              <a:t>x</a:t>
            </a:r>
          </a:p>
          <a:p>
            <a:pPr lvl="0" indent="0">
              <a:buNone/>
            </a:pPr>
            <a:r>
              <a:rPr sz="1500" dirty="0">
                <a:latin typeface="Courier"/>
              </a:rPr>
              <a:t>##  [1] -0.6264538  0.1836433 -0.8356286  1.5952808  0.3295078 -0.8204684
##  [7]  0.4874291  0.7383247  0.5757814 -0.3053884</a:t>
            </a:r>
          </a:p>
          <a:p>
            <a:pPr lvl="0" indent="0">
              <a:buNone/>
            </a:pPr>
            <a:r>
              <a:rPr sz="1500" b="1" dirty="0">
                <a:solidFill>
                  <a:srgbClr val="007020"/>
                </a:solidFill>
                <a:latin typeface="Courier"/>
              </a:rPr>
              <a:t>mean</a:t>
            </a:r>
            <a:r>
              <a:rPr sz="1500" dirty="0">
                <a:latin typeface="Courier"/>
              </a:rPr>
              <a:t>(x)</a:t>
            </a:r>
          </a:p>
          <a:p>
            <a:pPr lvl="0" indent="0">
              <a:buNone/>
            </a:pPr>
            <a:r>
              <a:rPr sz="1500" dirty="0">
                <a:latin typeface="Courier"/>
              </a:rPr>
              <a:t>## [1] 0.1322028</a:t>
            </a:r>
          </a:p>
          <a:p>
            <a:pPr lvl="0" indent="0">
              <a:buNone/>
            </a:pPr>
            <a:r>
              <a:rPr sz="1500" b="1" dirty="0" err="1">
                <a:solidFill>
                  <a:srgbClr val="007020"/>
                </a:solidFill>
                <a:latin typeface="Courier"/>
              </a:rPr>
              <a:t>sd</a:t>
            </a:r>
            <a:r>
              <a:rPr sz="1500" dirty="0">
                <a:latin typeface="Courier"/>
              </a:rPr>
              <a:t>(x)</a:t>
            </a:r>
          </a:p>
          <a:p>
            <a:pPr lvl="0" indent="0">
              <a:buNone/>
            </a:pPr>
            <a:r>
              <a:rPr sz="1500" dirty="0">
                <a:latin typeface="Courier"/>
              </a:rPr>
              <a:t>## [1] 0.780586</a:t>
            </a:r>
          </a:p>
          <a:p>
            <a:pPr lvl="0" indent="0">
              <a:buNone/>
            </a:pPr>
            <a:r>
              <a:rPr sz="1500" b="1" dirty="0">
                <a:solidFill>
                  <a:srgbClr val="007020"/>
                </a:solidFill>
                <a:latin typeface="Courier"/>
              </a:rPr>
              <a:t>hist</a:t>
            </a:r>
            <a:r>
              <a:rPr sz="1500" dirty="0">
                <a:latin typeface="Courier"/>
              </a:rPr>
              <a:t>(x)</a:t>
            </a:r>
          </a:p>
        </p:txBody>
      </p:sp>
      <p:pic>
        <p:nvPicPr>
          <p:cNvPr id="5" name="Content Placeholder 4" descr="Matrix_files/figure-pptx/unnamed-chunk-12-1.png">
            <a:extLst>
              <a:ext uri="{FF2B5EF4-FFF2-40B4-BE49-F238E27FC236}">
                <a16:creationId xmlns:a16="http://schemas.microsoft.com/office/drawing/2014/main" id="{E8EEA252-CCAE-4169-8017-76AF6406B02E}"/>
              </a:ext>
            </a:extLst>
          </p:cNvPr>
          <p:cNvPicPr>
            <a:picLocks noGrp="1" noChangeAspect="1"/>
          </p:cNvPicPr>
          <p:nvPr>
            <p:ph sz="half" idx="2"/>
          </p:nvPr>
        </p:nvPicPr>
        <p:blipFill>
          <a:blip r:embed="rId2"/>
          <a:stretch>
            <a:fillRect/>
          </a:stretch>
        </p:blipFill>
        <p:spPr bwMode="auto">
          <a:xfrm>
            <a:off x="4876800" y="2262981"/>
            <a:ext cx="3810000" cy="3048000"/>
          </a:xfrm>
          <a:prstGeom prst="rect">
            <a:avLst/>
          </a:prstGeom>
          <a:noFill/>
          <a:ln w="9525">
            <a:solidFill>
              <a:schemeClr val="accent2">
                <a:lumMod val="75000"/>
              </a:schemeClr>
            </a:solidFill>
            <a:headEnd/>
            <a:tailEnd/>
          </a:ln>
        </p:spPr>
      </p:pic>
    </p:spTree>
    <p:extLst>
      <p:ext uri="{BB962C8B-B14F-4D97-AF65-F5344CB8AC3E}">
        <p14:creationId xmlns:p14="http://schemas.microsoft.com/office/powerpoint/2010/main" val="429478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Increase Sample Size</a:t>
            </a:r>
          </a:p>
        </p:txBody>
      </p:sp>
      <p:sp>
        <p:nvSpPr>
          <p:cNvPr id="3" name="Content Placeholder 2"/>
          <p:cNvSpPr>
            <a:spLocks noGrp="1"/>
          </p:cNvSpPr>
          <p:nvPr>
            <p:ph sz="half" idx="1"/>
          </p:nvPr>
        </p:nvSpPr>
        <p:spPr/>
        <p:txBody>
          <a:bodyPr/>
          <a:lstStyle/>
          <a:p>
            <a:pPr lvl="0" indent="0">
              <a:buNone/>
            </a:pPr>
            <a:r>
              <a:rPr sz="1700" b="1" dirty="0" err="1">
                <a:solidFill>
                  <a:srgbClr val="007020"/>
                </a:solidFill>
                <a:latin typeface="Courier"/>
              </a:rPr>
              <a:t>set.seed</a:t>
            </a:r>
            <a:r>
              <a:rPr sz="1700" dirty="0">
                <a:latin typeface="Courier"/>
              </a:rPr>
              <a:t>(</a:t>
            </a:r>
            <a:r>
              <a:rPr sz="1700" dirty="0">
                <a:solidFill>
                  <a:srgbClr val="40A070"/>
                </a:solidFill>
                <a:latin typeface="Courier"/>
              </a:rPr>
              <a:t>1</a:t>
            </a:r>
            <a:r>
              <a:rPr sz="1700" dirty="0">
                <a:latin typeface="Courier"/>
              </a:rPr>
              <a:t>) </a:t>
            </a:r>
            <a:r>
              <a:rPr sz="1700" i="1" dirty="0">
                <a:solidFill>
                  <a:srgbClr val="60A0B0"/>
                </a:solidFill>
                <a:latin typeface="Courier"/>
              </a:rPr>
              <a:t>## You can select a number to set the seed.</a:t>
            </a:r>
            <a:br>
              <a:rPr sz="1700" dirty="0"/>
            </a:br>
            <a:r>
              <a:rPr sz="1700" dirty="0">
                <a:latin typeface="Courier"/>
              </a:rPr>
              <a:t>x&lt;-</a:t>
            </a:r>
            <a:r>
              <a:rPr sz="1700" dirty="0">
                <a:solidFill>
                  <a:srgbClr val="4070A0"/>
                </a:solidFill>
                <a:latin typeface="Courier"/>
              </a:rPr>
              <a:t> </a:t>
            </a:r>
            <a:r>
              <a:rPr sz="1700" b="1" dirty="0" err="1">
                <a:solidFill>
                  <a:srgbClr val="007020"/>
                </a:solidFill>
                <a:latin typeface="Courier"/>
              </a:rPr>
              <a:t>rnorm</a:t>
            </a:r>
            <a:r>
              <a:rPr sz="1700" dirty="0">
                <a:latin typeface="Courier"/>
              </a:rPr>
              <a:t>(</a:t>
            </a:r>
            <a:r>
              <a:rPr sz="1700" dirty="0">
                <a:solidFill>
                  <a:srgbClr val="40A070"/>
                </a:solidFill>
                <a:latin typeface="Courier"/>
              </a:rPr>
              <a:t>1000</a:t>
            </a:r>
            <a:r>
              <a:rPr sz="1700" dirty="0">
                <a:latin typeface="Courier"/>
              </a:rPr>
              <a:t>,</a:t>
            </a:r>
            <a:r>
              <a:rPr sz="1700" dirty="0">
                <a:solidFill>
                  <a:srgbClr val="902000"/>
                </a:solidFill>
                <a:latin typeface="Courier"/>
              </a:rPr>
              <a:t>mean=</a:t>
            </a:r>
            <a:r>
              <a:rPr sz="1700" dirty="0">
                <a:solidFill>
                  <a:srgbClr val="40A070"/>
                </a:solidFill>
                <a:latin typeface="Courier"/>
              </a:rPr>
              <a:t>0</a:t>
            </a:r>
            <a:r>
              <a:rPr sz="1700" dirty="0">
                <a:latin typeface="Courier"/>
              </a:rPr>
              <a:t>,</a:t>
            </a:r>
            <a:r>
              <a:rPr sz="1700" dirty="0">
                <a:solidFill>
                  <a:srgbClr val="902000"/>
                </a:solidFill>
                <a:latin typeface="Courier"/>
              </a:rPr>
              <a:t>sd=</a:t>
            </a:r>
            <a:r>
              <a:rPr sz="1700" dirty="0">
                <a:solidFill>
                  <a:srgbClr val="40A070"/>
                </a:solidFill>
                <a:latin typeface="Courier"/>
              </a:rPr>
              <a:t>1</a:t>
            </a:r>
            <a:r>
              <a:rPr sz="1700" dirty="0">
                <a:latin typeface="Courier"/>
              </a:rPr>
              <a:t>)</a:t>
            </a:r>
            <a:endParaRPr lang="en-US" sz="1700" dirty="0">
              <a:latin typeface="Courier"/>
            </a:endParaRPr>
          </a:p>
          <a:p>
            <a:pPr lvl="0" indent="0">
              <a:buNone/>
            </a:pPr>
            <a:r>
              <a:rPr sz="1700" i="1" dirty="0">
                <a:solidFill>
                  <a:srgbClr val="60A0B0"/>
                </a:solidFill>
                <a:latin typeface="Courier"/>
              </a:rPr>
              <a:t>#Having more data means you will get closer to the mean.</a:t>
            </a:r>
            <a:br>
              <a:rPr sz="1700" dirty="0"/>
            </a:br>
            <a:r>
              <a:rPr sz="1700" b="1" dirty="0">
                <a:solidFill>
                  <a:srgbClr val="007020"/>
                </a:solidFill>
                <a:latin typeface="Courier"/>
              </a:rPr>
              <a:t>mean</a:t>
            </a:r>
            <a:r>
              <a:rPr sz="1700" dirty="0">
                <a:latin typeface="Courier"/>
              </a:rPr>
              <a:t>(x)</a:t>
            </a:r>
          </a:p>
          <a:p>
            <a:pPr lvl="0" indent="0">
              <a:buNone/>
            </a:pPr>
            <a:r>
              <a:rPr sz="1700" dirty="0">
                <a:latin typeface="Courier"/>
              </a:rPr>
              <a:t>## [1] -0.01164814</a:t>
            </a:r>
          </a:p>
          <a:p>
            <a:pPr lvl="0" indent="0">
              <a:buNone/>
            </a:pPr>
            <a:r>
              <a:rPr sz="1700" b="1" dirty="0" err="1">
                <a:solidFill>
                  <a:srgbClr val="007020"/>
                </a:solidFill>
                <a:latin typeface="Courier"/>
              </a:rPr>
              <a:t>sd</a:t>
            </a:r>
            <a:r>
              <a:rPr sz="1700" dirty="0">
                <a:latin typeface="Courier"/>
              </a:rPr>
              <a:t>(x)</a:t>
            </a:r>
          </a:p>
          <a:p>
            <a:pPr lvl="0" indent="0">
              <a:buNone/>
            </a:pPr>
            <a:r>
              <a:rPr sz="1700" dirty="0">
                <a:latin typeface="Courier"/>
              </a:rPr>
              <a:t>## [1] 1.034916</a:t>
            </a:r>
          </a:p>
          <a:p>
            <a:pPr lvl="0" indent="0">
              <a:buNone/>
            </a:pPr>
            <a:r>
              <a:rPr sz="1700" b="1" dirty="0">
                <a:solidFill>
                  <a:srgbClr val="007020"/>
                </a:solidFill>
                <a:latin typeface="Courier"/>
              </a:rPr>
              <a:t>hist</a:t>
            </a:r>
            <a:r>
              <a:rPr sz="1700" dirty="0">
                <a:latin typeface="Courier"/>
              </a:rPr>
              <a:t>(x)</a:t>
            </a:r>
          </a:p>
        </p:txBody>
      </p:sp>
      <p:pic>
        <p:nvPicPr>
          <p:cNvPr id="5" name="Content Placeholder 4" descr="Matrix_files/figure-pptx/unnamed-chunk-13-1.png">
            <a:extLst>
              <a:ext uri="{FF2B5EF4-FFF2-40B4-BE49-F238E27FC236}">
                <a16:creationId xmlns:a16="http://schemas.microsoft.com/office/drawing/2014/main" id="{9AE02F0D-9557-495B-BE73-659A3404C585}"/>
              </a:ext>
            </a:extLst>
          </p:cNvPr>
          <p:cNvPicPr>
            <a:picLocks noGrp="1" noChangeAspect="1"/>
          </p:cNvPicPr>
          <p:nvPr>
            <p:ph sz="half" idx="2"/>
          </p:nvPr>
        </p:nvPicPr>
        <p:blipFill>
          <a:blip r:embed="rId2"/>
          <a:stretch>
            <a:fillRect/>
          </a:stretch>
        </p:blipFill>
        <p:spPr bwMode="auto">
          <a:xfrm>
            <a:off x="4876800" y="2262981"/>
            <a:ext cx="3810000" cy="3048000"/>
          </a:xfrm>
          <a:prstGeom prst="rect">
            <a:avLst/>
          </a:prstGeom>
          <a:noFill/>
          <a:ln w="9525">
            <a:solidFill>
              <a:schemeClr val="accent2">
                <a:lumMod val="75000"/>
              </a:schemeClr>
            </a:solidFill>
            <a:headEnd/>
            <a:tailEnd/>
          </a:ln>
        </p:spPr>
      </p:pic>
    </p:spTree>
    <p:extLst>
      <p:ext uri="{BB962C8B-B14F-4D97-AF65-F5344CB8AC3E}">
        <p14:creationId xmlns:p14="http://schemas.microsoft.com/office/powerpoint/2010/main" val="70962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Matrix</a:t>
            </a:r>
          </a:p>
        </p:txBody>
      </p:sp>
      <p:sp>
        <p:nvSpPr>
          <p:cNvPr id="3" name="Content Placeholder 2"/>
          <p:cNvSpPr>
            <a:spLocks noGrp="1"/>
          </p:cNvSpPr>
          <p:nvPr>
            <p:ph sz="half" idx="1"/>
          </p:nvPr>
        </p:nvSpPr>
        <p:spPr>
          <a:xfrm>
            <a:off x="914400" y="2374901"/>
            <a:ext cx="3810000" cy="3751263"/>
          </a:xfrm>
        </p:spPr>
        <p:txBody>
          <a:bodyPr/>
          <a:lstStyle/>
          <a:p>
            <a:pPr lvl="0" indent="0">
              <a:buNone/>
            </a:pPr>
            <a:r>
              <a:rPr dirty="0">
                <a:latin typeface="Courier"/>
              </a:rPr>
              <a:t>x&lt;-</a:t>
            </a:r>
            <a:r>
              <a:rPr dirty="0">
                <a:solidFill>
                  <a:srgbClr val="40A070"/>
                </a:solidFill>
                <a:latin typeface="Courier"/>
              </a:rPr>
              <a:t>1</a:t>
            </a:r>
            <a:r>
              <a:rPr dirty="0">
                <a:solidFill>
                  <a:srgbClr val="666666"/>
                </a:solidFill>
                <a:latin typeface="Courier"/>
              </a:rPr>
              <a:t>:</a:t>
            </a:r>
            <a:r>
              <a:rPr dirty="0">
                <a:solidFill>
                  <a:srgbClr val="40A070"/>
                </a:solidFill>
                <a:latin typeface="Courier"/>
              </a:rPr>
              <a:t>9</a:t>
            </a:r>
            <a:r>
              <a:rPr dirty="0">
                <a:latin typeface="Courier"/>
              </a:rPr>
              <a:t> </a:t>
            </a:r>
            <a:r>
              <a:rPr i="1" dirty="0">
                <a:solidFill>
                  <a:srgbClr val="60A0B0"/>
                </a:solidFill>
                <a:latin typeface="Courier"/>
              </a:rPr>
              <a:t>#Creating a Variable X that has 9 Values.</a:t>
            </a:r>
            <a:endParaRPr lang="en-US" i="1" dirty="0">
              <a:solidFill>
                <a:srgbClr val="60A0B0"/>
              </a:solidFill>
              <a:latin typeface="Courier"/>
            </a:endParaRPr>
          </a:p>
          <a:p>
            <a:pPr lvl="0" indent="0">
              <a:buNone/>
            </a:pPr>
            <a:br>
              <a:rPr dirty="0"/>
            </a:br>
            <a:r>
              <a:rPr b="1" dirty="0">
                <a:solidFill>
                  <a:srgbClr val="007020"/>
                </a:solidFill>
                <a:latin typeface="Courier"/>
              </a:rPr>
              <a:t>matrix</a:t>
            </a:r>
            <a:r>
              <a:rPr dirty="0">
                <a:latin typeface="Courier"/>
              </a:rPr>
              <a:t>(x,</a:t>
            </a:r>
            <a:r>
              <a:rPr lang="en-US" dirty="0">
                <a:latin typeface="Courier"/>
              </a:rPr>
              <a:t> </a:t>
            </a:r>
            <a:r>
              <a:rPr dirty="0" err="1">
                <a:solidFill>
                  <a:srgbClr val="902000"/>
                </a:solidFill>
                <a:latin typeface="Courier"/>
              </a:rPr>
              <a:t>nrow</a:t>
            </a:r>
            <a:r>
              <a:rPr dirty="0">
                <a:solidFill>
                  <a:srgbClr val="902000"/>
                </a:solidFill>
                <a:latin typeface="Courier"/>
              </a:rPr>
              <a:t>=</a:t>
            </a:r>
            <a:r>
              <a:rPr dirty="0">
                <a:solidFill>
                  <a:srgbClr val="40A070"/>
                </a:solidFill>
                <a:latin typeface="Courier"/>
              </a:rPr>
              <a:t>3</a:t>
            </a:r>
            <a:r>
              <a:rPr dirty="0">
                <a:latin typeface="Courier"/>
              </a:rPr>
              <a:t>,</a:t>
            </a:r>
            <a:r>
              <a:rPr lang="en-US" dirty="0">
                <a:latin typeface="Courier"/>
              </a:rPr>
              <a:t> </a:t>
            </a:r>
            <a:r>
              <a:rPr dirty="0" err="1">
                <a:solidFill>
                  <a:srgbClr val="902000"/>
                </a:solidFill>
                <a:latin typeface="Courier"/>
              </a:rPr>
              <a:t>ncol</a:t>
            </a:r>
            <a:r>
              <a:rPr dirty="0">
                <a:solidFill>
                  <a:srgbClr val="902000"/>
                </a:solidFill>
                <a:latin typeface="Courier"/>
              </a:rPr>
              <a:t>=</a:t>
            </a:r>
            <a:r>
              <a:rPr dirty="0">
                <a:solidFill>
                  <a:srgbClr val="40A070"/>
                </a:solidFill>
                <a:latin typeface="Courier"/>
              </a:rPr>
              <a:t>3</a:t>
            </a:r>
            <a:r>
              <a:rPr dirty="0">
                <a:latin typeface="Courier"/>
              </a:rPr>
              <a:t>) </a:t>
            </a:r>
            <a:r>
              <a:rPr i="1" dirty="0">
                <a:solidFill>
                  <a:srgbClr val="60A0B0"/>
                </a:solidFill>
                <a:latin typeface="Courier"/>
              </a:rPr>
              <a:t>#Using matrix() function to create a matrix with 3 rows and 3 columns. </a:t>
            </a:r>
          </a:p>
          <a:p>
            <a:pPr lvl="0" indent="0">
              <a:buNone/>
            </a:pPr>
            <a:r>
              <a:rPr dirty="0">
                <a:latin typeface="Courier"/>
              </a:rPr>
              <a:t>##      [,1] [,2] [,3]
## [1,]    1    4    7
## [2,]    2    5    8
## [3,]    3    6    9</a:t>
            </a:r>
          </a:p>
        </p:txBody>
      </p:sp>
      <p:sp>
        <p:nvSpPr>
          <p:cNvPr id="4" name="Content Placeholder 3">
            <a:extLst>
              <a:ext uri="{FF2B5EF4-FFF2-40B4-BE49-F238E27FC236}">
                <a16:creationId xmlns:a16="http://schemas.microsoft.com/office/drawing/2014/main" id="{2149C364-C1F1-444E-BF26-B03B4881F094}"/>
              </a:ext>
            </a:extLst>
          </p:cNvPr>
          <p:cNvSpPr>
            <a:spLocks noGrp="1"/>
          </p:cNvSpPr>
          <p:nvPr>
            <p:ph sz="half" idx="2"/>
          </p:nvPr>
        </p:nvSpPr>
        <p:spPr/>
        <p:txBody>
          <a:bodyPr/>
          <a:lstStyle/>
          <a:p>
            <a:pPr lvl="0" indent="0">
              <a:buNone/>
            </a:pPr>
            <a:r>
              <a:rPr lang="en-US" sz="1600" b="1" dirty="0">
                <a:solidFill>
                  <a:srgbClr val="007020"/>
                </a:solidFill>
                <a:latin typeface="Courier"/>
              </a:rPr>
              <a:t>matrix</a:t>
            </a:r>
            <a:r>
              <a:rPr lang="en-US" sz="1600" dirty="0">
                <a:latin typeface="Courier"/>
              </a:rPr>
              <a:t>(</a:t>
            </a:r>
            <a:r>
              <a:rPr lang="en-US" sz="1600" dirty="0">
                <a:solidFill>
                  <a:srgbClr val="40A070"/>
                </a:solidFill>
                <a:latin typeface="Courier"/>
              </a:rPr>
              <a:t>1</a:t>
            </a:r>
            <a:r>
              <a:rPr lang="en-US" sz="1600" dirty="0">
                <a:solidFill>
                  <a:srgbClr val="666666"/>
                </a:solidFill>
                <a:latin typeface="Courier"/>
              </a:rPr>
              <a:t>:</a:t>
            </a:r>
            <a:r>
              <a:rPr lang="en-US" sz="1600" dirty="0">
                <a:solidFill>
                  <a:srgbClr val="40A070"/>
                </a:solidFill>
                <a:latin typeface="Courier"/>
              </a:rPr>
              <a:t>9</a:t>
            </a:r>
            <a:r>
              <a:rPr lang="en-US" sz="1600" dirty="0">
                <a:latin typeface="Courier"/>
              </a:rPr>
              <a:t>,</a:t>
            </a:r>
            <a:r>
              <a:rPr lang="en-US" sz="1600" dirty="0">
                <a:solidFill>
                  <a:srgbClr val="40A070"/>
                </a:solidFill>
                <a:latin typeface="Courier"/>
              </a:rPr>
              <a:t>3</a:t>
            </a:r>
            <a:r>
              <a:rPr lang="en-US" sz="1600" dirty="0">
                <a:latin typeface="Courier"/>
              </a:rPr>
              <a:t>,</a:t>
            </a:r>
            <a:r>
              <a:rPr lang="en-US" sz="1600" dirty="0">
                <a:solidFill>
                  <a:srgbClr val="40A070"/>
                </a:solidFill>
                <a:latin typeface="Courier"/>
              </a:rPr>
              <a:t>3</a:t>
            </a:r>
            <a:r>
              <a:rPr lang="en-US" sz="1600" dirty="0">
                <a:latin typeface="Courier"/>
              </a:rPr>
              <a:t>) </a:t>
            </a:r>
            <a:r>
              <a:rPr lang="en-US" sz="1600" i="1" dirty="0">
                <a:solidFill>
                  <a:srgbClr val="60A0B0"/>
                </a:solidFill>
                <a:latin typeface="Courier"/>
              </a:rPr>
              <a:t>##Take note how the matrix fills in the new data. </a:t>
            </a:r>
          </a:p>
          <a:p>
            <a:pPr lvl="0" indent="0">
              <a:buNone/>
            </a:pPr>
            <a:r>
              <a:rPr lang="en-US" sz="1600" dirty="0">
                <a:latin typeface="Courier"/>
              </a:rPr>
              <a:t>##      [,1] [,2] [,3]
## [1,]    1    4    7
## [2,]    2    5    8
## [3,]    3    6    9</a:t>
            </a:r>
          </a:p>
          <a:p>
            <a:pPr lvl="0" indent="0">
              <a:buNone/>
            </a:pPr>
            <a:endParaRPr lang="en-US" sz="1600" dirty="0">
              <a:latin typeface="Courier"/>
            </a:endParaRPr>
          </a:p>
          <a:p>
            <a:pPr lvl="0" indent="0">
              <a:buNone/>
            </a:pPr>
            <a:r>
              <a:rPr lang="en-US" sz="1600" dirty="0">
                <a:latin typeface="Courier"/>
              </a:rPr>
              <a:t>Note – we do not need to name the arguments because we go in the correct order. </a:t>
            </a:r>
          </a:p>
          <a:p>
            <a:endParaRPr lang="en-US" sz="1600" dirty="0"/>
          </a:p>
        </p:txBody>
      </p:sp>
      <p:sp>
        <p:nvSpPr>
          <p:cNvPr id="5" name="Content Placeholder 4">
            <a:extLst>
              <a:ext uri="{FF2B5EF4-FFF2-40B4-BE49-F238E27FC236}">
                <a16:creationId xmlns:a16="http://schemas.microsoft.com/office/drawing/2014/main" id="{13A442F9-BD09-4F1A-A06F-2A19605A1AB3}"/>
              </a:ext>
            </a:extLst>
          </p:cNvPr>
          <p:cNvSpPr>
            <a:spLocks noGrp="1"/>
          </p:cNvSpPr>
          <p:nvPr>
            <p:ph sz="half" idx="13"/>
          </p:nvPr>
        </p:nvSpPr>
        <p:spPr/>
        <p:txBody>
          <a:bodyPr/>
          <a:lstStyle/>
          <a:p>
            <a:r>
              <a:rPr lang="en-US" dirty="0"/>
              <a:t>Matrix is another type of object like a vector or a list</a:t>
            </a:r>
          </a:p>
        </p:txBody>
      </p:sp>
      <p:pic>
        <p:nvPicPr>
          <p:cNvPr id="7" name="Picture 6">
            <a:extLst>
              <a:ext uri="{FF2B5EF4-FFF2-40B4-BE49-F238E27FC236}">
                <a16:creationId xmlns:a16="http://schemas.microsoft.com/office/drawing/2014/main" id="{46EA9968-0126-4D17-89A5-9261B7DDE94E}"/>
              </a:ext>
            </a:extLst>
          </p:cNvPr>
          <p:cNvPicPr>
            <a:picLocks noChangeAspect="1"/>
          </p:cNvPicPr>
          <p:nvPr/>
        </p:nvPicPr>
        <p:blipFill>
          <a:blip r:embed="rId2"/>
          <a:stretch>
            <a:fillRect/>
          </a:stretch>
        </p:blipFill>
        <p:spPr>
          <a:xfrm>
            <a:off x="5073763" y="5550805"/>
            <a:ext cx="3416073" cy="285201"/>
          </a:xfrm>
          <a:prstGeom prst="rect">
            <a:avLst/>
          </a:prstGeom>
          <a:ln>
            <a:solidFill>
              <a:schemeClr val="accent2">
                <a:lumMod val="75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Setting </a:t>
            </a:r>
            <a:r>
              <a:rPr lang="en-US" dirty="0" err="1"/>
              <a:t>byrow</a:t>
            </a:r>
            <a:r>
              <a:rPr lang="en-US" dirty="0"/>
              <a:t> Argument in a Matrix</a:t>
            </a:r>
            <a:endParaRPr dirty="0"/>
          </a:p>
        </p:txBody>
      </p:sp>
      <p:sp>
        <p:nvSpPr>
          <p:cNvPr id="3" name="Content Placeholder 2"/>
          <p:cNvSpPr>
            <a:spLocks noGrp="1"/>
          </p:cNvSpPr>
          <p:nvPr>
            <p:ph idx="1"/>
          </p:nvPr>
        </p:nvSpPr>
        <p:spPr/>
        <p:txBody>
          <a:bodyPr/>
          <a:lstStyle/>
          <a:p>
            <a:pPr lvl="0" indent="0">
              <a:buNone/>
            </a:pPr>
            <a:r>
              <a:rPr dirty="0">
                <a:latin typeface="Courier"/>
              </a:rPr>
              <a:t>m&lt;-</a:t>
            </a:r>
            <a:r>
              <a:rPr b="1" dirty="0">
                <a:solidFill>
                  <a:srgbClr val="007020"/>
                </a:solidFill>
                <a:latin typeface="Courier"/>
              </a:rPr>
              <a:t>matrix</a:t>
            </a:r>
            <a:r>
              <a:rPr dirty="0">
                <a:latin typeface="Courier"/>
              </a:rPr>
              <a:t>(</a:t>
            </a:r>
            <a:r>
              <a:rPr dirty="0">
                <a:solidFill>
                  <a:srgbClr val="40A070"/>
                </a:solidFill>
                <a:latin typeface="Courier"/>
              </a:rPr>
              <a:t>1</a:t>
            </a:r>
            <a:r>
              <a:rPr dirty="0">
                <a:solidFill>
                  <a:srgbClr val="666666"/>
                </a:solidFill>
                <a:latin typeface="Courier"/>
              </a:rPr>
              <a:t>:</a:t>
            </a:r>
            <a:r>
              <a:rPr dirty="0">
                <a:solidFill>
                  <a:srgbClr val="40A070"/>
                </a:solidFill>
                <a:latin typeface="Courier"/>
              </a:rPr>
              <a:t>9</a:t>
            </a:r>
            <a:r>
              <a:rPr dirty="0">
                <a:latin typeface="Courier"/>
              </a:rPr>
              <a:t>,</a:t>
            </a:r>
            <a:r>
              <a:rPr dirty="0">
                <a:solidFill>
                  <a:srgbClr val="40A070"/>
                </a:solidFill>
                <a:latin typeface="Courier"/>
              </a:rPr>
              <a:t>3</a:t>
            </a:r>
            <a:r>
              <a:rPr dirty="0">
                <a:latin typeface="Courier"/>
              </a:rPr>
              <a:t>,</a:t>
            </a:r>
            <a:r>
              <a:rPr dirty="0">
                <a:solidFill>
                  <a:srgbClr val="40A070"/>
                </a:solidFill>
                <a:latin typeface="Courier"/>
              </a:rPr>
              <a:t>3</a:t>
            </a:r>
            <a:r>
              <a:rPr dirty="0">
                <a:latin typeface="Courier"/>
              </a:rPr>
              <a:t>,</a:t>
            </a:r>
            <a:r>
              <a:rPr dirty="0">
                <a:solidFill>
                  <a:srgbClr val="902000"/>
                </a:solidFill>
                <a:latin typeface="Courier"/>
              </a:rPr>
              <a:t>byrow=</a:t>
            </a:r>
            <a:r>
              <a:rPr dirty="0">
                <a:solidFill>
                  <a:srgbClr val="007020"/>
                </a:solidFill>
                <a:latin typeface="Courier"/>
              </a:rPr>
              <a:t>TRUE</a:t>
            </a:r>
            <a:r>
              <a:rPr dirty="0">
                <a:latin typeface="Courier"/>
              </a:rPr>
              <a:t>)</a:t>
            </a:r>
            <a:br>
              <a:rPr dirty="0"/>
            </a:br>
            <a:r>
              <a:rPr dirty="0">
                <a:latin typeface="Courier"/>
              </a:rPr>
              <a:t>m</a:t>
            </a:r>
          </a:p>
          <a:p>
            <a:pPr lvl="0" indent="0">
              <a:buNone/>
            </a:pPr>
            <a:r>
              <a:rPr dirty="0">
                <a:latin typeface="Courier"/>
              </a:rPr>
              <a:t>##      [,1] [,2] [,3]
## [1,]    1    2    3
## [2,]    4    5    6
## [3,]    7    8    9</a:t>
            </a:r>
          </a:p>
          <a:p>
            <a:pPr lvl="0" indent="0">
              <a:buNone/>
            </a:pPr>
            <a:endParaRPr lang="en-US" i="1" dirty="0">
              <a:solidFill>
                <a:srgbClr val="60A0B0"/>
              </a:solidFill>
              <a:latin typeface="Courier"/>
            </a:endParaRPr>
          </a:p>
          <a:p>
            <a:pPr lvl="0" indent="0">
              <a:buNone/>
            </a:pPr>
            <a:r>
              <a:rPr i="1" dirty="0">
                <a:solidFill>
                  <a:srgbClr val="60A0B0"/>
                </a:solidFill>
                <a:latin typeface="Courier"/>
              </a:rPr>
              <a:t>##Fills the Matrix Across the Row and assigns it to </a:t>
            </a:r>
            <a:r>
              <a:rPr lang="en-US" i="1" dirty="0">
                <a:solidFill>
                  <a:srgbClr val="60A0B0"/>
                </a:solidFill>
                <a:latin typeface="Courier"/>
              </a:rPr>
              <a:t>variable </a:t>
            </a:r>
            <a:r>
              <a:rPr i="1" dirty="0">
                <a:solidFill>
                  <a:srgbClr val="60A0B0"/>
                </a:solidFill>
                <a:latin typeface="Courier"/>
              </a:rPr>
              <a:t>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Indexing a Matrix</a:t>
            </a:r>
          </a:p>
        </p:txBody>
      </p:sp>
      <p:sp>
        <p:nvSpPr>
          <p:cNvPr id="3" name="Content Placeholder 2"/>
          <p:cNvSpPr>
            <a:spLocks noGrp="1"/>
          </p:cNvSpPr>
          <p:nvPr>
            <p:ph sz="half" idx="1"/>
          </p:nvPr>
        </p:nvSpPr>
        <p:spPr/>
        <p:txBody>
          <a:bodyPr/>
          <a:lstStyle/>
          <a:p>
            <a:pPr lvl="0" indent="0">
              <a:buNone/>
            </a:pPr>
            <a:r>
              <a:rPr sz="1600" dirty="0">
                <a:latin typeface="Courier"/>
              </a:rPr>
              <a:t>m&lt;-</a:t>
            </a:r>
            <a:r>
              <a:rPr sz="1600" b="1" dirty="0">
                <a:solidFill>
                  <a:srgbClr val="007020"/>
                </a:solidFill>
                <a:latin typeface="Courier"/>
              </a:rPr>
              <a:t>matrix</a:t>
            </a:r>
            <a:r>
              <a:rPr sz="1600" dirty="0">
                <a:latin typeface="Courier"/>
              </a:rPr>
              <a:t>(</a:t>
            </a:r>
            <a:r>
              <a:rPr sz="1600" dirty="0">
                <a:solidFill>
                  <a:srgbClr val="40A070"/>
                </a:solidFill>
                <a:latin typeface="Courier"/>
              </a:rPr>
              <a:t>1</a:t>
            </a:r>
            <a:r>
              <a:rPr sz="1600" dirty="0">
                <a:solidFill>
                  <a:srgbClr val="666666"/>
                </a:solidFill>
                <a:latin typeface="Courier"/>
              </a:rPr>
              <a:t>:</a:t>
            </a:r>
            <a:r>
              <a:rPr sz="1600" dirty="0">
                <a:solidFill>
                  <a:srgbClr val="40A070"/>
                </a:solidFill>
                <a:latin typeface="Courier"/>
              </a:rPr>
              <a:t>9</a:t>
            </a:r>
            <a:r>
              <a:rPr sz="1600" dirty="0">
                <a:latin typeface="Courier"/>
              </a:rPr>
              <a:t>,</a:t>
            </a:r>
            <a:r>
              <a:rPr sz="1600" dirty="0">
                <a:solidFill>
                  <a:srgbClr val="40A070"/>
                </a:solidFill>
                <a:latin typeface="Courier"/>
              </a:rPr>
              <a:t>3</a:t>
            </a:r>
            <a:r>
              <a:rPr sz="1600" dirty="0">
                <a:latin typeface="Courier"/>
              </a:rPr>
              <a:t>,</a:t>
            </a:r>
            <a:r>
              <a:rPr sz="1600" dirty="0">
                <a:solidFill>
                  <a:srgbClr val="40A070"/>
                </a:solidFill>
                <a:latin typeface="Courier"/>
              </a:rPr>
              <a:t>3</a:t>
            </a:r>
            <a:r>
              <a:rPr sz="1600" dirty="0">
                <a:latin typeface="Courier"/>
              </a:rPr>
              <a:t>,</a:t>
            </a:r>
            <a:r>
              <a:rPr sz="1600" dirty="0">
                <a:solidFill>
                  <a:srgbClr val="902000"/>
                </a:solidFill>
                <a:latin typeface="Courier"/>
              </a:rPr>
              <a:t>byrow=</a:t>
            </a:r>
            <a:r>
              <a:rPr sz="1600" dirty="0">
                <a:solidFill>
                  <a:srgbClr val="007020"/>
                </a:solidFill>
                <a:latin typeface="Courier"/>
              </a:rPr>
              <a:t>TRUE</a:t>
            </a:r>
            <a:r>
              <a:rPr sz="1600" dirty="0">
                <a:latin typeface="Courier"/>
              </a:rPr>
              <a:t>)</a:t>
            </a:r>
            <a:br>
              <a:rPr sz="1600" dirty="0"/>
            </a:br>
            <a:r>
              <a:rPr sz="1600" dirty="0">
                <a:latin typeface="Courier"/>
              </a:rPr>
              <a:t>m</a:t>
            </a:r>
          </a:p>
          <a:p>
            <a:pPr lvl="0" indent="0">
              <a:buNone/>
            </a:pPr>
            <a:r>
              <a:rPr sz="1600" dirty="0">
                <a:latin typeface="Courier"/>
              </a:rPr>
              <a:t>##      [,1] [,2] [,3]
## [1,]    1    2    3
## [2,]    4    5    6
## [3,]    7    8    9</a:t>
            </a:r>
          </a:p>
          <a:p>
            <a:pPr lvl="0" indent="0">
              <a:buNone/>
            </a:pPr>
            <a:r>
              <a:rPr sz="1600" dirty="0">
                <a:latin typeface="Courier"/>
              </a:rPr>
              <a:t>m[</a:t>
            </a:r>
            <a:r>
              <a:rPr sz="1600" dirty="0">
                <a:solidFill>
                  <a:srgbClr val="40A070"/>
                </a:solidFill>
                <a:latin typeface="Courier"/>
              </a:rPr>
              <a:t>1</a:t>
            </a:r>
            <a:r>
              <a:rPr sz="1600" dirty="0">
                <a:latin typeface="Courier"/>
              </a:rPr>
              <a:t>,] </a:t>
            </a:r>
            <a:r>
              <a:rPr sz="1600" i="1" dirty="0">
                <a:solidFill>
                  <a:srgbClr val="60A0B0"/>
                </a:solidFill>
                <a:latin typeface="Courier"/>
              </a:rPr>
              <a:t>#select </a:t>
            </a:r>
            <a:r>
              <a:rPr lang="en-US" sz="1600" i="1" dirty="0">
                <a:solidFill>
                  <a:srgbClr val="60A0B0"/>
                </a:solidFill>
                <a:latin typeface="Courier"/>
              </a:rPr>
              <a:t>the first</a:t>
            </a:r>
            <a:r>
              <a:rPr sz="1600" i="1" dirty="0">
                <a:solidFill>
                  <a:srgbClr val="60A0B0"/>
                </a:solidFill>
                <a:latin typeface="Courier"/>
              </a:rPr>
              <a:t> row</a:t>
            </a:r>
          </a:p>
          <a:p>
            <a:pPr lvl="0" indent="0">
              <a:buNone/>
            </a:pPr>
            <a:r>
              <a:rPr sz="1600" dirty="0">
                <a:latin typeface="Courier"/>
              </a:rPr>
              <a:t>## [1] 1 2 3</a:t>
            </a:r>
          </a:p>
          <a:p>
            <a:pPr lvl="0" indent="0">
              <a:buNone/>
            </a:pPr>
            <a:r>
              <a:rPr sz="1600" dirty="0">
                <a:latin typeface="Courier"/>
              </a:rPr>
              <a:t>m[,</a:t>
            </a:r>
            <a:r>
              <a:rPr sz="1600" dirty="0">
                <a:solidFill>
                  <a:srgbClr val="40A070"/>
                </a:solidFill>
                <a:latin typeface="Courier"/>
              </a:rPr>
              <a:t>1</a:t>
            </a:r>
            <a:r>
              <a:rPr sz="1600" dirty="0">
                <a:latin typeface="Courier"/>
              </a:rPr>
              <a:t>] </a:t>
            </a:r>
            <a:r>
              <a:rPr sz="1600" i="1" dirty="0">
                <a:solidFill>
                  <a:srgbClr val="60A0B0"/>
                </a:solidFill>
                <a:latin typeface="Courier"/>
              </a:rPr>
              <a:t>#select </a:t>
            </a:r>
            <a:r>
              <a:rPr lang="en-US" sz="1600" i="1" dirty="0">
                <a:solidFill>
                  <a:srgbClr val="60A0B0"/>
                </a:solidFill>
                <a:latin typeface="Courier"/>
              </a:rPr>
              <a:t>the first </a:t>
            </a:r>
            <a:r>
              <a:rPr sz="1600" i="1" dirty="0">
                <a:solidFill>
                  <a:srgbClr val="60A0B0"/>
                </a:solidFill>
                <a:latin typeface="Courier"/>
              </a:rPr>
              <a:t>column</a:t>
            </a:r>
          </a:p>
          <a:p>
            <a:pPr lvl="0" indent="0">
              <a:buNone/>
            </a:pPr>
            <a:r>
              <a:rPr sz="1600" dirty="0">
                <a:latin typeface="Courier"/>
              </a:rPr>
              <a:t>## [1] 1 4 7</a:t>
            </a:r>
          </a:p>
          <a:p>
            <a:pPr lvl="0" indent="0">
              <a:buNone/>
            </a:pPr>
            <a:r>
              <a:rPr sz="1600" dirty="0">
                <a:latin typeface="Courier"/>
              </a:rPr>
              <a:t>m[</a:t>
            </a:r>
            <a:r>
              <a:rPr sz="1600" dirty="0">
                <a:solidFill>
                  <a:srgbClr val="40A070"/>
                </a:solidFill>
                <a:latin typeface="Courier"/>
              </a:rPr>
              <a:t>1</a:t>
            </a:r>
            <a:r>
              <a:rPr sz="1600" dirty="0">
                <a:latin typeface="Courier"/>
              </a:rPr>
              <a:t>,</a:t>
            </a:r>
            <a:r>
              <a:rPr sz="1600" dirty="0">
                <a:solidFill>
                  <a:srgbClr val="40A070"/>
                </a:solidFill>
                <a:latin typeface="Courier"/>
              </a:rPr>
              <a:t>2</a:t>
            </a:r>
            <a:r>
              <a:rPr sz="1600" dirty="0">
                <a:latin typeface="Courier"/>
              </a:rPr>
              <a:t>] </a:t>
            </a:r>
            <a:r>
              <a:rPr sz="1600" i="1" dirty="0">
                <a:solidFill>
                  <a:srgbClr val="60A0B0"/>
                </a:solidFill>
                <a:latin typeface="Courier"/>
              </a:rPr>
              <a:t>#select </a:t>
            </a:r>
            <a:r>
              <a:rPr lang="en-US" sz="1600" i="1" dirty="0">
                <a:solidFill>
                  <a:srgbClr val="60A0B0"/>
                </a:solidFill>
                <a:latin typeface="Courier"/>
              </a:rPr>
              <a:t>an</a:t>
            </a:r>
            <a:r>
              <a:rPr sz="1600" i="1" dirty="0">
                <a:solidFill>
                  <a:srgbClr val="60A0B0"/>
                </a:solidFill>
                <a:latin typeface="Courier"/>
              </a:rPr>
              <a:t> element</a:t>
            </a:r>
            <a:r>
              <a:rPr lang="en-US" sz="1600" i="1" dirty="0">
                <a:solidFill>
                  <a:srgbClr val="60A0B0"/>
                </a:solidFill>
                <a:latin typeface="Courier"/>
              </a:rPr>
              <a:t> in the first row and second column</a:t>
            </a:r>
            <a:endParaRPr sz="1600" i="1" dirty="0">
              <a:solidFill>
                <a:srgbClr val="60A0B0"/>
              </a:solidFill>
              <a:latin typeface="Courier"/>
            </a:endParaRPr>
          </a:p>
          <a:p>
            <a:pPr lvl="0" indent="0">
              <a:buNone/>
            </a:pPr>
            <a:r>
              <a:rPr sz="1600" dirty="0">
                <a:latin typeface="Courier"/>
              </a:rPr>
              <a:t>## [1] 2</a:t>
            </a:r>
            <a:endParaRPr dirty="0">
              <a:latin typeface="Courier"/>
            </a:endParaRPr>
          </a:p>
        </p:txBody>
      </p:sp>
      <p:sp>
        <p:nvSpPr>
          <p:cNvPr id="4" name="Content Placeholder 3">
            <a:extLst>
              <a:ext uri="{FF2B5EF4-FFF2-40B4-BE49-F238E27FC236}">
                <a16:creationId xmlns:a16="http://schemas.microsoft.com/office/drawing/2014/main" id="{71A57B70-E71D-4760-9EDE-3CC6A77C19F7}"/>
              </a:ext>
            </a:extLst>
          </p:cNvPr>
          <p:cNvSpPr>
            <a:spLocks noGrp="1"/>
          </p:cNvSpPr>
          <p:nvPr>
            <p:ph sz="half" idx="2"/>
          </p:nvPr>
        </p:nvSpPr>
        <p:spPr/>
        <p:txBody>
          <a:bodyPr/>
          <a:lstStyle/>
          <a:p>
            <a:pPr lvl="0" indent="0">
              <a:buNone/>
            </a:pPr>
            <a:r>
              <a:rPr lang="en-US" sz="1600" i="1" dirty="0">
                <a:solidFill>
                  <a:srgbClr val="60A0B0"/>
                </a:solidFill>
                <a:latin typeface="Courier"/>
              </a:rPr>
              <a:t>#Use the negative sign to tell R to keep all rows or columns except those indicated</a:t>
            </a:r>
            <a:br>
              <a:rPr lang="en-US" sz="1600" dirty="0"/>
            </a:br>
            <a:r>
              <a:rPr lang="en-US" sz="1600" dirty="0">
                <a:latin typeface="Courier"/>
              </a:rPr>
              <a:t>m[</a:t>
            </a:r>
            <a:r>
              <a:rPr lang="en-US" sz="1600" dirty="0">
                <a:solidFill>
                  <a:srgbClr val="666666"/>
                </a:solidFill>
                <a:latin typeface="Courier"/>
              </a:rPr>
              <a:t>-</a:t>
            </a:r>
            <a:r>
              <a:rPr lang="en-US" sz="1600" dirty="0">
                <a:solidFill>
                  <a:srgbClr val="40A070"/>
                </a:solidFill>
                <a:latin typeface="Courier"/>
              </a:rPr>
              <a:t>1</a:t>
            </a:r>
            <a:r>
              <a:rPr lang="en-US" sz="1600" dirty="0">
                <a:latin typeface="Courier"/>
              </a:rPr>
              <a:t>,] </a:t>
            </a:r>
          </a:p>
          <a:p>
            <a:pPr lvl="0" indent="0">
              <a:buNone/>
            </a:pPr>
            <a:r>
              <a:rPr lang="en-US" sz="1600" dirty="0">
                <a:latin typeface="Courier"/>
              </a:rPr>
              <a:t>##      [,1] [,2] [,3]
## [1,]    4    5    6
## [2,]    7    8    9</a:t>
            </a:r>
          </a:p>
          <a:p>
            <a:pPr lvl="0" indent="0">
              <a:buNone/>
            </a:pPr>
            <a:endParaRPr lang="en-US" sz="1600" dirty="0">
              <a:latin typeface="Courier"/>
            </a:endParaRPr>
          </a:p>
          <a:p>
            <a:pPr lvl="0" indent="0">
              <a:buNone/>
            </a:pPr>
            <a:r>
              <a:rPr lang="en-US" sz="1600" dirty="0">
                <a:latin typeface="Courier"/>
              </a:rPr>
              <a:t>m[</a:t>
            </a:r>
            <a:r>
              <a:rPr lang="en-US" sz="1600" dirty="0">
                <a:solidFill>
                  <a:srgbClr val="666666"/>
                </a:solidFill>
                <a:latin typeface="Courier"/>
              </a:rPr>
              <a:t>-</a:t>
            </a:r>
            <a:r>
              <a:rPr lang="en-US" sz="1600" b="1" dirty="0">
                <a:solidFill>
                  <a:srgbClr val="007020"/>
                </a:solidFill>
                <a:latin typeface="Courier"/>
              </a:rPr>
              <a:t>c</a:t>
            </a:r>
            <a:r>
              <a:rPr lang="en-US" sz="1600" dirty="0">
                <a:latin typeface="Courier"/>
              </a:rPr>
              <a:t>(</a:t>
            </a:r>
            <a:r>
              <a:rPr lang="en-US" sz="1600" dirty="0">
                <a:solidFill>
                  <a:srgbClr val="40A070"/>
                </a:solidFill>
                <a:latin typeface="Courier"/>
              </a:rPr>
              <a:t>1</a:t>
            </a:r>
            <a:r>
              <a:rPr lang="en-US" sz="1600" dirty="0">
                <a:latin typeface="Courier"/>
              </a:rPr>
              <a:t>,</a:t>
            </a:r>
            <a:r>
              <a:rPr lang="en-US" sz="1600" dirty="0">
                <a:solidFill>
                  <a:srgbClr val="40A070"/>
                </a:solidFill>
                <a:latin typeface="Courier"/>
              </a:rPr>
              <a:t>3</a:t>
            </a:r>
            <a:r>
              <a:rPr lang="en-US" sz="1600" dirty="0">
                <a:latin typeface="Courier"/>
              </a:rPr>
              <a:t>),]</a:t>
            </a:r>
            <a:r>
              <a:rPr lang="en-US" sz="1600" i="1" dirty="0">
                <a:solidFill>
                  <a:srgbClr val="60A0B0"/>
                </a:solidFill>
                <a:latin typeface="Courier"/>
              </a:rPr>
              <a:t>##if it is not an array, you need the c() function to combine values. </a:t>
            </a:r>
          </a:p>
          <a:p>
            <a:pPr lvl="0" indent="0">
              <a:buNone/>
            </a:pPr>
            <a:r>
              <a:rPr lang="en-US" sz="1600" dirty="0">
                <a:latin typeface="Courier"/>
              </a:rPr>
              <a:t>## [1] 4 5 6</a:t>
            </a:r>
          </a:p>
          <a:p>
            <a:pPr lvl="0" indent="0">
              <a:buNone/>
            </a:pPr>
            <a:endParaRPr lang="en-US" sz="1600" dirty="0">
              <a:latin typeface="Courier"/>
            </a:endParaRPr>
          </a:p>
          <a:p>
            <a:pPr lvl="0" indent="0">
              <a:buNone/>
            </a:pPr>
            <a:r>
              <a:rPr lang="en-US" sz="1600" dirty="0">
                <a:latin typeface="Courier"/>
              </a:rPr>
              <a:t>m[</a:t>
            </a:r>
            <a:r>
              <a:rPr lang="en-US" sz="1600" dirty="0">
                <a:solidFill>
                  <a:srgbClr val="666666"/>
                </a:solidFill>
                <a:latin typeface="Courier"/>
              </a:rPr>
              <a:t>-</a:t>
            </a:r>
            <a:r>
              <a:rPr lang="en-US" sz="1600" dirty="0">
                <a:latin typeface="Courier"/>
              </a:rPr>
              <a:t>(</a:t>
            </a:r>
            <a:r>
              <a:rPr lang="en-US" sz="1600" dirty="0">
                <a:solidFill>
                  <a:srgbClr val="40A070"/>
                </a:solidFill>
                <a:latin typeface="Courier"/>
              </a:rPr>
              <a:t>1</a:t>
            </a:r>
            <a:r>
              <a:rPr lang="en-US" sz="1600" dirty="0">
                <a:solidFill>
                  <a:srgbClr val="666666"/>
                </a:solidFill>
                <a:latin typeface="Courier"/>
              </a:rPr>
              <a:t>:</a:t>
            </a:r>
            <a:r>
              <a:rPr lang="en-US" sz="1600" dirty="0">
                <a:solidFill>
                  <a:srgbClr val="40A070"/>
                </a:solidFill>
                <a:latin typeface="Courier"/>
              </a:rPr>
              <a:t>2</a:t>
            </a:r>
            <a:r>
              <a:rPr lang="en-US" sz="1600" dirty="0">
                <a:latin typeface="Courier"/>
              </a:rPr>
              <a:t>),]</a:t>
            </a:r>
            <a:r>
              <a:rPr lang="en-US" sz="1600" i="1" dirty="0">
                <a:solidFill>
                  <a:srgbClr val="60A0B0"/>
                </a:solidFill>
                <a:latin typeface="Courier"/>
              </a:rPr>
              <a:t>##Note the parentheses</a:t>
            </a:r>
          </a:p>
          <a:p>
            <a:pPr lvl="0" indent="0">
              <a:buNone/>
            </a:pPr>
            <a:r>
              <a:rPr lang="en-US" sz="1600" dirty="0">
                <a:latin typeface="Courier"/>
              </a:rPr>
              <a:t>## [1] 7 8 9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3378-BD7B-4481-9ABA-A602E18B9274}"/>
              </a:ext>
            </a:extLst>
          </p:cNvPr>
          <p:cNvSpPr>
            <a:spLocks noGrp="1"/>
          </p:cNvSpPr>
          <p:nvPr>
            <p:ph type="title"/>
          </p:nvPr>
        </p:nvSpPr>
        <p:spPr/>
        <p:txBody>
          <a:bodyPr/>
          <a:lstStyle/>
          <a:p>
            <a:r>
              <a:rPr lang="en-US" dirty="0"/>
              <a:t>Data Frame</a:t>
            </a:r>
          </a:p>
        </p:txBody>
      </p:sp>
      <p:sp>
        <p:nvSpPr>
          <p:cNvPr id="3" name="Content Placeholder 2">
            <a:extLst>
              <a:ext uri="{FF2B5EF4-FFF2-40B4-BE49-F238E27FC236}">
                <a16:creationId xmlns:a16="http://schemas.microsoft.com/office/drawing/2014/main" id="{73AF0C6A-364A-424E-B332-D988565C8B7B}"/>
              </a:ext>
            </a:extLst>
          </p:cNvPr>
          <p:cNvSpPr>
            <a:spLocks noGrp="1"/>
          </p:cNvSpPr>
          <p:nvPr>
            <p:ph sz="half" idx="1"/>
          </p:nvPr>
        </p:nvSpPr>
        <p:spPr>
          <a:xfrm>
            <a:off x="914400" y="1447800"/>
            <a:ext cx="4135272" cy="4678363"/>
          </a:xfrm>
        </p:spPr>
        <p:txBody>
          <a:bodyPr/>
          <a:lstStyle/>
          <a:p>
            <a:r>
              <a:rPr lang="en-US" dirty="0"/>
              <a:t>A data frame is a table or a two-dimensional array-like structure in which each column contains values of one variable and each row contains one set of values from each column. </a:t>
            </a:r>
          </a:p>
          <a:p>
            <a:r>
              <a:rPr lang="en-US" dirty="0"/>
              <a:t>Similarly, in R – they are generic data objects to store tabular data. </a:t>
            </a:r>
          </a:p>
          <a:p>
            <a:pPr lvl="1"/>
            <a:r>
              <a:rPr lang="en-US" dirty="0"/>
              <a:t>The column names should be non-empty.</a:t>
            </a:r>
          </a:p>
          <a:p>
            <a:pPr lvl="1"/>
            <a:r>
              <a:rPr lang="en-US" dirty="0"/>
              <a:t>The row names should be unique.</a:t>
            </a:r>
          </a:p>
          <a:p>
            <a:pPr lvl="1"/>
            <a:r>
              <a:rPr lang="en-US" dirty="0"/>
              <a:t>The data stored in a data frame can be of numeric, factor or character type.</a:t>
            </a:r>
          </a:p>
          <a:p>
            <a:pPr lvl="1"/>
            <a:r>
              <a:rPr lang="en-US" dirty="0"/>
              <a:t>Each column should contain same number of data items.</a:t>
            </a:r>
          </a:p>
        </p:txBody>
      </p:sp>
      <p:sp>
        <p:nvSpPr>
          <p:cNvPr id="4" name="Content Placeholder 3">
            <a:extLst>
              <a:ext uri="{FF2B5EF4-FFF2-40B4-BE49-F238E27FC236}">
                <a16:creationId xmlns:a16="http://schemas.microsoft.com/office/drawing/2014/main" id="{1E1F206C-2F6C-4B08-A244-F4A78E0D2337}"/>
              </a:ext>
            </a:extLst>
          </p:cNvPr>
          <p:cNvSpPr>
            <a:spLocks noGrp="1"/>
          </p:cNvSpPr>
          <p:nvPr>
            <p:ph sz="half" idx="2"/>
          </p:nvPr>
        </p:nvSpPr>
        <p:spPr>
          <a:xfrm>
            <a:off x="5268035" y="1447800"/>
            <a:ext cx="3575713" cy="5029200"/>
          </a:xfrm>
        </p:spPr>
        <p:txBody>
          <a:bodyPr/>
          <a:lstStyle/>
          <a:p>
            <a:pPr lvl="0" indent="0">
              <a:buNone/>
            </a:pPr>
            <a:r>
              <a:rPr lang="en-US" sz="1600" dirty="0">
                <a:solidFill>
                  <a:srgbClr val="06287E"/>
                </a:solidFill>
                <a:latin typeface="Courier"/>
              </a:rPr>
              <a:t>library</a:t>
            </a:r>
            <a:r>
              <a:rPr lang="en-US" sz="1600" dirty="0">
                <a:latin typeface="Courier"/>
              </a:rPr>
              <a:t>(MASS)</a:t>
            </a:r>
            <a:br>
              <a:rPr lang="en-US" sz="1600" dirty="0"/>
            </a:br>
            <a:r>
              <a:rPr lang="en-US" sz="1600" dirty="0">
                <a:solidFill>
                  <a:srgbClr val="06287E"/>
                </a:solidFill>
                <a:latin typeface="Courier"/>
              </a:rPr>
              <a:t>data</a:t>
            </a:r>
            <a:r>
              <a:rPr lang="en-US" sz="1600" dirty="0">
                <a:latin typeface="Courier"/>
              </a:rPr>
              <a:t>(</a:t>
            </a:r>
            <a:r>
              <a:rPr lang="en-US" sz="1600" dirty="0">
                <a:solidFill>
                  <a:srgbClr val="4070A0"/>
                </a:solidFill>
                <a:latin typeface="Courier"/>
              </a:rPr>
              <a:t>"Insurance"</a:t>
            </a:r>
            <a:r>
              <a:rPr lang="en-US" sz="1600" dirty="0">
                <a:latin typeface="Courier"/>
              </a:rPr>
              <a:t>)</a:t>
            </a:r>
            <a:br>
              <a:rPr lang="en-US" sz="1600" dirty="0"/>
            </a:br>
            <a:r>
              <a:rPr lang="en-US" sz="1600" dirty="0">
                <a:solidFill>
                  <a:srgbClr val="06287E"/>
                </a:solidFill>
                <a:latin typeface="Courier"/>
              </a:rPr>
              <a:t>head</a:t>
            </a:r>
            <a:r>
              <a:rPr lang="en-US" sz="1600" dirty="0">
                <a:latin typeface="Courier"/>
              </a:rPr>
              <a:t>(Insurance)</a:t>
            </a:r>
          </a:p>
          <a:p>
            <a:pPr lvl="0" indent="0">
              <a:buNone/>
            </a:pPr>
            <a:r>
              <a:rPr lang="en-US" sz="1000" dirty="0">
                <a:latin typeface="Courier"/>
              </a:rPr>
              <a:t>##   District  Group   Age Holders Claims
## 1        1    &lt;1l   &lt;25     197     38
## 2        1    &lt;1l 25-29     264     35
## 3        1    &lt;1l 30-35     246     20
## 4        1    &lt;1l   &gt;35    1680    156
## 5        1 1-1.5l   &lt;25     284     63
## 6        1 1-1.5l 25-29     536     84</a:t>
            </a:r>
          </a:p>
          <a:p>
            <a:r>
              <a:rPr lang="en-US" dirty="0"/>
              <a:t>In a </a:t>
            </a:r>
            <a:r>
              <a:rPr lang="en-US" i="1" dirty="0"/>
              <a:t>data frame </a:t>
            </a:r>
            <a:r>
              <a:rPr lang="en-US" dirty="0"/>
              <a:t>the columns contain different types of data, but in a </a:t>
            </a:r>
            <a:r>
              <a:rPr lang="en-US" i="1" dirty="0"/>
              <a:t>matrix</a:t>
            </a:r>
            <a:r>
              <a:rPr lang="en-US" dirty="0"/>
              <a:t> all the elements are the same type of data. A </a:t>
            </a:r>
            <a:r>
              <a:rPr lang="en-US" i="1" dirty="0"/>
              <a:t>matrix </a:t>
            </a:r>
            <a:r>
              <a:rPr lang="en-US" dirty="0"/>
              <a:t>is usually numbers.</a:t>
            </a:r>
          </a:p>
          <a:p>
            <a:r>
              <a:rPr lang="en-US" dirty="0"/>
              <a:t>The </a:t>
            </a:r>
            <a:r>
              <a:rPr lang="en-US" i="1" dirty="0"/>
              <a:t>matrix</a:t>
            </a:r>
            <a:r>
              <a:rPr lang="en-US" dirty="0"/>
              <a:t> can be looked at as a vector with additional methods or dimensions, while a </a:t>
            </a:r>
            <a:r>
              <a:rPr lang="en-US" i="1" dirty="0"/>
              <a:t>data frame</a:t>
            </a:r>
            <a:r>
              <a:rPr lang="en-US" dirty="0"/>
              <a:t> is a list.</a:t>
            </a:r>
          </a:p>
          <a:p>
            <a:endParaRPr lang="en-US" dirty="0"/>
          </a:p>
        </p:txBody>
      </p:sp>
    </p:spTree>
    <p:extLst>
      <p:ext uri="{BB962C8B-B14F-4D97-AF65-F5344CB8AC3E}">
        <p14:creationId xmlns:p14="http://schemas.microsoft.com/office/powerpoint/2010/main" val="606732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Lists in R</a:t>
            </a:r>
          </a:p>
        </p:txBody>
      </p:sp>
      <p:sp>
        <p:nvSpPr>
          <p:cNvPr id="3" name="Content Placeholder 2"/>
          <p:cNvSpPr>
            <a:spLocks noGrp="1"/>
          </p:cNvSpPr>
          <p:nvPr>
            <p:ph idx="1"/>
          </p:nvPr>
        </p:nvSpPr>
        <p:spPr>
          <a:xfrm>
            <a:off x="914400" y="1447800"/>
            <a:ext cx="4135272" cy="4678363"/>
          </a:xfrm>
        </p:spPr>
        <p:txBody>
          <a:bodyPr/>
          <a:lstStyle/>
          <a:p>
            <a:r>
              <a:rPr sz="2000" dirty="0"/>
              <a:t>A </a:t>
            </a:r>
            <a:r>
              <a:rPr lang="en-US" sz="2000" dirty="0"/>
              <a:t>l</a:t>
            </a:r>
            <a:r>
              <a:rPr sz="2000" dirty="0"/>
              <a:t>ist is a collection of elements which can have different data types.</a:t>
            </a:r>
            <a:endParaRPr lang="en-US" sz="2000" dirty="0"/>
          </a:p>
          <a:p>
            <a:r>
              <a:rPr lang="en-US" sz="2000" dirty="0"/>
              <a:t>These elements do not have any restriction on the class, length or structure of each element</a:t>
            </a:r>
          </a:p>
          <a:p>
            <a:r>
              <a:rPr lang="en-US" sz="2000" dirty="0"/>
              <a:t>Data frames are lists, but they have a few restrictions mentioned above:</a:t>
            </a:r>
          </a:p>
          <a:p>
            <a:pPr lvl="1"/>
            <a:r>
              <a:rPr lang="en-US" sz="1200" dirty="0"/>
              <a:t>you can't use the same name for two different variables</a:t>
            </a:r>
          </a:p>
          <a:p>
            <a:pPr lvl="1"/>
            <a:r>
              <a:rPr lang="en-US" sz="1200" dirty="0"/>
              <a:t>all elements of a data frame are vectors </a:t>
            </a:r>
          </a:p>
          <a:p>
            <a:pPr lvl="1"/>
            <a:r>
              <a:rPr lang="en-US" sz="1200" dirty="0"/>
              <a:t>all elements of a data frame have an equal length.</a:t>
            </a:r>
          </a:p>
          <a:p>
            <a:r>
              <a:rPr lang="en-US" sz="1400" dirty="0"/>
              <a:t>A data frame fits a dataset that is a 2 dimensional structure. </a:t>
            </a:r>
          </a:p>
          <a:p>
            <a:pPr lvl="1"/>
            <a:endParaRPr dirty="0"/>
          </a:p>
          <a:p>
            <a:pPr lvl="0" indent="0">
              <a:buNone/>
            </a:pPr>
            <a:endParaRPr dirty="0">
              <a:latin typeface="Courier"/>
            </a:endParaRPr>
          </a:p>
        </p:txBody>
      </p:sp>
      <p:sp>
        <p:nvSpPr>
          <p:cNvPr id="4" name="Content Placeholder 3">
            <a:extLst>
              <a:ext uri="{FF2B5EF4-FFF2-40B4-BE49-F238E27FC236}">
                <a16:creationId xmlns:a16="http://schemas.microsoft.com/office/drawing/2014/main" id="{7686E31B-812E-4919-B360-F66938949A3B}"/>
              </a:ext>
            </a:extLst>
          </p:cNvPr>
          <p:cNvSpPr>
            <a:spLocks noGrp="1"/>
          </p:cNvSpPr>
          <p:nvPr>
            <p:ph sz="half" idx="4294967295"/>
          </p:nvPr>
        </p:nvSpPr>
        <p:spPr>
          <a:xfrm>
            <a:off x="5334000" y="1447800"/>
            <a:ext cx="3352800" cy="4678363"/>
          </a:xfrm>
        </p:spPr>
        <p:txBody>
          <a:bodyPr/>
          <a:lstStyle/>
          <a:p>
            <a:pPr lvl="0" indent="0">
              <a:buNone/>
            </a:pPr>
            <a:r>
              <a:rPr lang="en-US" sz="1200" dirty="0">
                <a:latin typeface="Courier"/>
              </a:rPr>
              <a:t>l&lt;-</a:t>
            </a:r>
            <a:r>
              <a:rPr lang="en-US" sz="1200" dirty="0">
                <a:solidFill>
                  <a:srgbClr val="4070A0"/>
                </a:solidFill>
                <a:latin typeface="Courier"/>
              </a:rPr>
              <a:t> </a:t>
            </a:r>
            <a:r>
              <a:rPr lang="en-US" sz="1200" b="1" dirty="0">
                <a:solidFill>
                  <a:srgbClr val="007020"/>
                </a:solidFill>
                <a:latin typeface="Courier"/>
              </a:rPr>
              <a:t>list</a:t>
            </a:r>
            <a:r>
              <a:rPr lang="en-US" sz="1200" dirty="0">
                <a:latin typeface="Courier"/>
              </a:rPr>
              <a:t>(</a:t>
            </a:r>
            <a:r>
              <a:rPr lang="en-US" sz="1200" dirty="0">
                <a:solidFill>
                  <a:srgbClr val="40A070"/>
                </a:solidFill>
                <a:latin typeface="Courier"/>
              </a:rPr>
              <a:t>1234</a:t>
            </a:r>
            <a:r>
              <a:rPr lang="en-US" sz="1200" dirty="0">
                <a:latin typeface="Courier"/>
              </a:rPr>
              <a:t>,</a:t>
            </a:r>
            <a:r>
              <a:rPr lang="en-US" sz="1200" dirty="0">
                <a:solidFill>
                  <a:srgbClr val="4070A0"/>
                </a:solidFill>
                <a:latin typeface="Courier"/>
              </a:rPr>
              <a:t>'Machine Learning’</a:t>
            </a:r>
            <a:r>
              <a:rPr lang="en-US" sz="1200" dirty="0">
                <a:latin typeface="Courier"/>
              </a:rPr>
              <a:t>,</a:t>
            </a:r>
            <a:r>
              <a:rPr lang="en-US" sz="1200" dirty="0">
                <a:solidFill>
                  <a:srgbClr val="4070A0"/>
                </a:solidFill>
                <a:latin typeface="Courier"/>
              </a:rPr>
              <a:t>’BUAD5072'</a:t>
            </a:r>
            <a:r>
              <a:rPr lang="en-US" sz="1200" dirty="0">
                <a:latin typeface="Courier"/>
              </a:rPr>
              <a:t>)</a:t>
            </a:r>
            <a:br>
              <a:rPr lang="en-US" sz="1200" dirty="0"/>
            </a:br>
            <a:r>
              <a:rPr lang="en-US" sz="1200" dirty="0">
                <a:latin typeface="Courier"/>
              </a:rPr>
              <a:t>l[</a:t>
            </a:r>
            <a:r>
              <a:rPr lang="en-US" sz="1200" dirty="0">
                <a:solidFill>
                  <a:srgbClr val="40A070"/>
                </a:solidFill>
                <a:latin typeface="Courier"/>
              </a:rPr>
              <a:t>1</a:t>
            </a:r>
            <a:r>
              <a:rPr lang="en-US" sz="1200" dirty="0">
                <a:latin typeface="Courier"/>
              </a:rPr>
              <a:t>] </a:t>
            </a:r>
            <a:r>
              <a:rPr lang="en-US" sz="1200" i="1" dirty="0">
                <a:solidFill>
                  <a:srgbClr val="60A0B0"/>
                </a:solidFill>
                <a:latin typeface="Courier"/>
              </a:rPr>
              <a:t>##The value in the first position of the list</a:t>
            </a:r>
          </a:p>
          <a:p>
            <a:pPr lvl="0" indent="0">
              <a:buNone/>
            </a:pPr>
            <a:r>
              <a:rPr lang="en-US" sz="1200" dirty="0">
                <a:latin typeface="Courier"/>
              </a:rPr>
              <a:t>## [[1]]
## [1] 1234</a:t>
            </a:r>
          </a:p>
          <a:p>
            <a:pPr lvl="0" indent="0">
              <a:buNone/>
            </a:pPr>
            <a:r>
              <a:rPr lang="en-US" sz="1200" dirty="0">
                <a:latin typeface="Courier"/>
              </a:rPr>
              <a:t>l[</a:t>
            </a:r>
            <a:r>
              <a:rPr lang="en-US" sz="1200" dirty="0">
                <a:solidFill>
                  <a:srgbClr val="40A070"/>
                </a:solidFill>
                <a:latin typeface="Courier"/>
              </a:rPr>
              <a:t>2</a:t>
            </a:r>
            <a:r>
              <a:rPr lang="en-US" sz="1200" dirty="0">
                <a:latin typeface="Courier"/>
              </a:rPr>
              <a:t>] </a:t>
            </a:r>
            <a:r>
              <a:rPr lang="en-US" sz="1200" i="1" dirty="0">
                <a:solidFill>
                  <a:srgbClr val="60A0B0"/>
                </a:solidFill>
                <a:latin typeface="Courier"/>
              </a:rPr>
              <a:t>##The value in the second position of the list</a:t>
            </a:r>
          </a:p>
          <a:p>
            <a:pPr lvl="0" indent="0">
              <a:buNone/>
            </a:pPr>
            <a:r>
              <a:rPr lang="en-US" sz="1200" dirty="0">
                <a:latin typeface="Courier"/>
              </a:rPr>
              <a:t>## [[1]]
## [1] "Machine Learning"</a:t>
            </a:r>
          </a:p>
          <a:p>
            <a:pPr lvl="0" indent="0">
              <a:buNone/>
            </a:pPr>
            <a:endParaRPr lang="en-US" sz="1200" dirty="0">
              <a:latin typeface="Courier"/>
            </a:endParaRPr>
          </a:p>
          <a:p>
            <a:pPr lvl="0" indent="0">
              <a:buNone/>
            </a:pPr>
            <a:r>
              <a:rPr lang="en-US" sz="1200" dirty="0">
                <a:latin typeface="Courier"/>
              </a:rPr>
              <a:t>l2&lt;-</a:t>
            </a:r>
            <a:r>
              <a:rPr lang="en-US" sz="1200" b="1" dirty="0">
                <a:solidFill>
                  <a:srgbClr val="007020"/>
                </a:solidFill>
                <a:latin typeface="Courier"/>
              </a:rPr>
              <a:t>list</a:t>
            </a:r>
            <a:r>
              <a:rPr lang="en-US" sz="1200" dirty="0">
                <a:latin typeface="Courier"/>
              </a:rPr>
              <a:t>(</a:t>
            </a:r>
            <a:r>
              <a:rPr lang="en-US" sz="1200" dirty="0">
                <a:solidFill>
                  <a:srgbClr val="902000"/>
                </a:solidFill>
                <a:latin typeface="Courier"/>
              </a:rPr>
              <a:t>Employee=c(</a:t>
            </a:r>
            <a:r>
              <a:rPr lang="en-US" sz="1200" dirty="0">
                <a:solidFill>
                  <a:srgbClr val="4070A0"/>
                </a:solidFill>
                <a:latin typeface="Courier"/>
              </a:rPr>
              <a:t>"Sally“)</a:t>
            </a:r>
            <a:r>
              <a:rPr lang="en-US" sz="1200" dirty="0">
                <a:latin typeface="Courier"/>
              </a:rPr>
              <a:t>,</a:t>
            </a:r>
            <a:r>
              <a:rPr lang="en-US" sz="1200" dirty="0">
                <a:solidFill>
                  <a:srgbClr val="902000"/>
                </a:solidFill>
                <a:latin typeface="Courier"/>
              </a:rPr>
              <a:t>Salary=c(</a:t>
            </a:r>
            <a:r>
              <a:rPr lang="en-US" sz="1200" dirty="0">
                <a:solidFill>
                  <a:srgbClr val="40A070"/>
                </a:solidFill>
                <a:latin typeface="Courier"/>
              </a:rPr>
              <a:t>40000)</a:t>
            </a:r>
            <a:r>
              <a:rPr lang="en-US" sz="1200" dirty="0">
                <a:latin typeface="Courier"/>
              </a:rPr>
              <a:t>)</a:t>
            </a:r>
            <a:br>
              <a:rPr lang="en-US" sz="1200" dirty="0"/>
            </a:br>
            <a:r>
              <a:rPr lang="en-US" sz="1200" dirty="0">
                <a:latin typeface="Courier"/>
              </a:rPr>
              <a:t>l2</a:t>
            </a:r>
            <a:r>
              <a:rPr lang="en-US" sz="1200" dirty="0">
                <a:solidFill>
                  <a:srgbClr val="666666"/>
                </a:solidFill>
                <a:latin typeface="Courier"/>
              </a:rPr>
              <a:t>$</a:t>
            </a:r>
            <a:r>
              <a:rPr lang="en-US" sz="1200" dirty="0">
                <a:latin typeface="Courier"/>
              </a:rPr>
              <a:t>Employee </a:t>
            </a:r>
            <a:r>
              <a:rPr lang="en-US" sz="1200" i="1" dirty="0">
                <a:solidFill>
                  <a:srgbClr val="60A0B0"/>
                </a:solidFill>
                <a:latin typeface="Courier"/>
              </a:rPr>
              <a:t>##List values can be accessed by name using the $</a:t>
            </a:r>
          </a:p>
          <a:p>
            <a:pPr lvl="0" indent="0">
              <a:buNone/>
            </a:pPr>
            <a:r>
              <a:rPr lang="en-US" sz="1200" dirty="0">
                <a:latin typeface="Courier"/>
              </a:rPr>
              <a:t>## [1] "Sally"</a:t>
            </a:r>
          </a:p>
          <a:p>
            <a:pPr lvl="0" indent="0">
              <a:buNone/>
            </a:pPr>
            <a:r>
              <a:rPr lang="en-US" sz="1200" dirty="0">
                <a:latin typeface="Courier"/>
              </a:rPr>
              <a:t>l2[[</a:t>
            </a:r>
            <a:r>
              <a:rPr lang="en-US" sz="1200" dirty="0">
                <a:solidFill>
                  <a:srgbClr val="4070A0"/>
                </a:solidFill>
                <a:latin typeface="Courier"/>
              </a:rPr>
              <a:t>'Employee'</a:t>
            </a:r>
            <a:r>
              <a:rPr lang="en-US" sz="1200" dirty="0">
                <a:latin typeface="Courier"/>
              </a:rPr>
              <a:t>]] </a:t>
            </a:r>
            <a:r>
              <a:rPr lang="en-US" sz="1200" i="1" dirty="0">
                <a:solidFill>
                  <a:srgbClr val="60A0B0"/>
                </a:solidFill>
                <a:latin typeface="Courier"/>
              </a:rPr>
              <a:t>##List values can be accessed with double brackets and quotations</a:t>
            </a:r>
          </a:p>
          <a:p>
            <a:pPr lvl="0" indent="0">
              <a:buNone/>
            </a:pPr>
            <a:r>
              <a:rPr lang="en-US" sz="1200" dirty="0">
                <a:latin typeface="Courier"/>
              </a:rPr>
              <a:t>## [1] "Sally"</a:t>
            </a:r>
            <a:endParaRPr lang="en-US" sz="1200" dirty="0"/>
          </a:p>
        </p:txBody>
      </p:sp>
    </p:spTree>
    <p:extLst>
      <p:ext uri="{BB962C8B-B14F-4D97-AF65-F5344CB8AC3E}">
        <p14:creationId xmlns:p14="http://schemas.microsoft.com/office/powerpoint/2010/main" val="536471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Inspecting Data Structures: </a:t>
            </a:r>
            <a:br>
              <a:rPr lang="en-US"/>
            </a:br>
            <a:r>
              <a:rPr lang="en-US"/>
              <a:t>All incredibly useful functions for Analytics</a:t>
            </a:r>
            <a:endParaRPr lang="en-US" dirty="0"/>
          </a:p>
        </p:txBody>
      </p:sp>
      <p:sp>
        <p:nvSpPr>
          <p:cNvPr id="3" name="Content Placeholder 2"/>
          <p:cNvSpPr>
            <a:spLocks noGrp="1"/>
          </p:cNvSpPr>
          <p:nvPr>
            <p:ph sz="half" idx="1"/>
          </p:nvPr>
        </p:nvSpPr>
        <p:spPr>
          <a:xfrm>
            <a:off x="914400" y="1318557"/>
            <a:ext cx="7942216" cy="440574"/>
          </a:xfrm>
        </p:spPr>
        <p:txBody>
          <a:bodyPr/>
          <a:lstStyle/>
          <a:p>
            <a:pPr marL="0" indent="0">
              <a:buNone/>
            </a:pPr>
            <a:r>
              <a:rPr lang="en-US" sz="1400" dirty="0"/>
              <a:t>The str() function helps you look at data structures and compactly displays the internal structure of an R object.</a:t>
            </a:r>
          </a:p>
          <a:p>
            <a:pPr lvl="0"/>
            <a:endParaRPr lang="en-US" sz="1400" dirty="0"/>
          </a:p>
        </p:txBody>
      </p:sp>
      <p:sp>
        <p:nvSpPr>
          <p:cNvPr id="13" name="Content Placeholder 12">
            <a:extLst>
              <a:ext uri="{FF2B5EF4-FFF2-40B4-BE49-F238E27FC236}">
                <a16:creationId xmlns:a16="http://schemas.microsoft.com/office/drawing/2014/main" id="{6EF7BE5C-6E72-48F9-B9D3-8D2FA2E82D13}"/>
              </a:ext>
            </a:extLst>
          </p:cNvPr>
          <p:cNvSpPr>
            <a:spLocks noGrp="1"/>
          </p:cNvSpPr>
          <p:nvPr>
            <p:ph sz="half" idx="2"/>
          </p:nvPr>
        </p:nvSpPr>
        <p:spPr>
          <a:xfrm>
            <a:off x="910047" y="1867713"/>
            <a:ext cx="2950754" cy="1570788"/>
          </a:xfrm>
        </p:spPr>
        <p:txBody>
          <a:bodyPr/>
          <a:lstStyle/>
          <a:p>
            <a:pPr marL="0" indent="0">
              <a:buNone/>
            </a:pPr>
            <a:r>
              <a:rPr lang="en-US" sz="1050" dirty="0"/>
              <a:t>l2&lt;-list(Employee="</a:t>
            </a:r>
            <a:r>
              <a:rPr lang="en-US" sz="1050" dirty="0" err="1"/>
              <a:t>Sally",Salary</a:t>
            </a:r>
            <a:r>
              <a:rPr lang="en-US" sz="1050" dirty="0"/>
              <a:t>=40000)</a:t>
            </a:r>
          </a:p>
          <a:p>
            <a:pPr marL="0" lvl="0" indent="0">
              <a:buNone/>
            </a:pPr>
            <a:r>
              <a:rPr lang="en-US" sz="1600" dirty="0"/>
              <a:t>str(l2)</a:t>
            </a:r>
          </a:p>
          <a:p>
            <a:pPr marL="0" lvl="0" indent="0">
              <a:buNone/>
            </a:pPr>
            <a:r>
              <a:rPr lang="en-US" sz="1600" dirty="0"/>
              <a:t>## List of 2
##  $ Employee: </a:t>
            </a:r>
            <a:r>
              <a:rPr lang="en-US" sz="1600" dirty="0" err="1"/>
              <a:t>chr</a:t>
            </a:r>
            <a:r>
              <a:rPr lang="en-US" sz="1600" dirty="0"/>
              <a:t> "Sally"
##  $ Salary  : num 40000</a:t>
            </a:r>
          </a:p>
          <a:p>
            <a:endParaRPr lang="en-US" dirty="0"/>
          </a:p>
        </p:txBody>
      </p:sp>
      <p:sp>
        <p:nvSpPr>
          <p:cNvPr id="18" name="Content Placeholder 17">
            <a:extLst>
              <a:ext uri="{FF2B5EF4-FFF2-40B4-BE49-F238E27FC236}">
                <a16:creationId xmlns:a16="http://schemas.microsoft.com/office/drawing/2014/main" id="{0288E01C-B6ED-4F8E-9944-781FAED112C7}"/>
              </a:ext>
            </a:extLst>
          </p:cNvPr>
          <p:cNvSpPr>
            <a:spLocks noGrp="1"/>
          </p:cNvSpPr>
          <p:nvPr>
            <p:ph sz="half" idx="13"/>
          </p:nvPr>
        </p:nvSpPr>
        <p:spPr>
          <a:xfrm>
            <a:off x="3986588" y="1867713"/>
            <a:ext cx="4878736" cy="1570788"/>
          </a:xfrm>
        </p:spPr>
        <p:txBody>
          <a:bodyPr/>
          <a:lstStyle/>
          <a:p>
            <a:pPr marL="0" indent="0">
              <a:buNone/>
            </a:pPr>
            <a:r>
              <a:rPr lang="en-US" sz="1200" dirty="0"/>
              <a:t>library(MASS); data("Insurance")</a:t>
            </a:r>
          </a:p>
          <a:p>
            <a:pPr marL="0" indent="0">
              <a:buNone/>
            </a:pPr>
            <a:r>
              <a:rPr lang="en-US" sz="1200" dirty="0"/>
              <a:t>str(Insurance)</a:t>
            </a:r>
          </a:p>
          <a:p>
            <a:pPr marL="0" lvl="0" indent="0">
              <a:buNone/>
            </a:pPr>
            <a:r>
              <a:rPr lang="en-US" sz="1200" dirty="0"/>
              <a:t>## '</a:t>
            </a:r>
            <a:r>
              <a:rPr lang="en-US" sz="1200" dirty="0" err="1"/>
              <a:t>data.frame</a:t>
            </a:r>
            <a:r>
              <a:rPr lang="en-US" sz="1200" dirty="0"/>
              <a:t>':    64 obs. of  5 variables:</a:t>
            </a:r>
            <a:r>
              <a:rPr lang="en-US" sz="1000" dirty="0"/>
              <a:t>
##  $ District: Factor w/ 4 levels "1","2","3","4": 1 1 1 1 1 1 1 1 1 1 ...
##  $ Group   : </a:t>
            </a:r>
            <a:r>
              <a:rPr lang="en-US" sz="1000" dirty="0" err="1"/>
              <a:t>Ord.factor</a:t>
            </a:r>
            <a:r>
              <a:rPr lang="en-US" sz="1000" dirty="0"/>
              <a:t> w/ 4 levels "&lt;1l"&lt;"1-1.5l"&lt;..: 1 1 1 1 2 2 2 2 3 3 ...
##  $ Age     : </a:t>
            </a:r>
            <a:r>
              <a:rPr lang="en-US" sz="1000" dirty="0" err="1"/>
              <a:t>Ord.factor</a:t>
            </a:r>
            <a:r>
              <a:rPr lang="en-US" sz="1000" dirty="0"/>
              <a:t> w/ 4 levels "&lt;25"&lt;"25-29"&lt;..: 1 2 3 4 1 2 3 4 1 2 ...
##  $ Holders : int  197 264 246 1680 284 536 696 3582 133 286 ...
##  $ Claims  : int  38 35 20 156 63 84 89 400 19 52 ...</a:t>
            </a:r>
          </a:p>
          <a:p>
            <a:endParaRPr lang="en-US" sz="1000" dirty="0"/>
          </a:p>
        </p:txBody>
      </p:sp>
      <p:sp>
        <p:nvSpPr>
          <p:cNvPr id="19" name="Content Placeholder 18">
            <a:extLst>
              <a:ext uri="{FF2B5EF4-FFF2-40B4-BE49-F238E27FC236}">
                <a16:creationId xmlns:a16="http://schemas.microsoft.com/office/drawing/2014/main" id="{CD93552C-EB69-45E6-9EF6-34D124C0E2AF}"/>
              </a:ext>
            </a:extLst>
          </p:cNvPr>
          <p:cNvSpPr>
            <a:spLocks noGrp="1"/>
          </p:cNvSpPr>
          <p:nvPr>
            <p:ph sz="half" idx="14"/>
          </p:nvPr>
        </p:nvSpPr>
        <p:spPr/>
        <p:txBody>
          <a:bodyPr/>
          <a:lstStyle/>
          <a:p>
            <a:pPr marL="0" indent="0">
              <a:buNone/>
            </a:pPr>
            <a:r>
              <a:rPr lang="en-US" dirty="0"/>
              <a:t>The class() function finds the class the object belongs to.</a:t>
            </a:r>
          </a:p>
          <a:p>
            <a:pPr marL="0" indent="0">
              <a:buNone/>
            </a:pPr>
            <a:endParaRPr lang="en-US" dirty="0"/>
          </a:p>
        </p:txBody>
      </p:sp>
      <p:sp>
        <p:nvSpPr>
          <p:cNvPr id="20" name="Content Placeholder 19">
            <a:extLst>
              <a:ext uri="{FF2B5EF4-FFF2-40B4-BE49-F238E27FC236}">
                <a16:creationId xmlns:a16="http://schemas.microsoft.com/office/drawing/2014/main" id="{00AD8EC7-08A5-4DC7-9C09-244D1F09612C}"/>
              </a:ext>
            </a:extLst>
          </p:cNvPr>
          <p:cNvSpPr>
            <a:spLocks noGrp="1"/>
          </p:cNvSpPr>
          <p:nvPr>
            <p:ph sz="half" idx="15"/>
          </p:nvPr>
        </p:nvSpPr>
        <p:spPr>
          <a:xfrm>
            <a:off x="914400" y="3987656"/>
            <a:ext cx="3897085" cy="736743"/>
          </a:xfrm>
        </p:spPr>
        <p:txBody>
          <a:bodyPr/>
          <a:lstStyle/>
          <a:p>
            <a:pPr marL="0" lvl="0" indent="0">
              <a:buNone/>
            </a:pPr>
            <a:r>
              <a:rPr lang="en-US" dirty="0"/>
              <a:t>class(l2)</a:t>
            </a:r>
          </a:p>
          <a:p>
            <a:pPr marL="0" lvl="0" indent="0">
              <a:buNone/>
            </a:pPr>
            <a:r>
              <a:rPr lang="en-US" dirty="0"/>
              <a:t>## [1] "list"</a:t>
            </a:r>
          </a:p>
          <a:p>
            <a:pPr marL="0" indent="0">
              <a:buNone/>
            </a:pPr>
            <a:endParaRPr lang="en-US" dirty="0"/>
          </a:p>
        </p:txBody>
      </p:sp>
      <p:sp>
        <p:nvSpPr>
          <p:cNvPr id="21" name="Content Placeholder 20">
            <a:extLst>
              <a:ext uri="{FF2B5EF4-FFF2-40B4-BE49-F238E27FC236}">
                <a16:creationId xmlns:a16="http://schemas.microsoft.com/office/drawing/2014/main" id="{7A66343F-F29D-4EFF-901B-35E1E3791D61}"/>
              </a:ext>
            </a:extLst>
          </p:cNvPr>
          <p:cNvSpPr>
            <a:spLocks noGrp="1"/>
          </p:cNvSpPr>
          <p:nvPr>
            <p:ph sz="half" idx="16"/>
          </p:nvPr>
        </p:nvSpPr>
        <p:spPr>
          <a:xfrm>
            <a:off x="4963885" y="3987657"/>
            <a:ext cx="3897085" cy="736742"/>
          </a:xfrm>
        </p:spPr>
        <p:txBody>
          <a:bodyPr/>
          <a:lstStyle/>
          <a:p>
            <a:pPr marL="0" lvl="0" indent="0">
              <a:buNone/>
            </a:pPr>
            <a:r>
              <a:rPr lang="en-US" dirty="0"/>
              <a:t>class(Insurance)</a:t>
            </a:r>
          </a:p>
          <a:p>
            <a:pPr marL="0" lvl="0" indent="0">
              <a:buNone/>
            </a:pPr>
            <a:r>
              <a:rPr lang="en-US" dirty="0"/>
              <a:t>## [1] "</a:t>
            </a:r>
            <a:r>
              <a:rPr lang="en-US" dirty="0" err="1"/>
              <a:t>data.frame</a:t>
            </a:r>
            <a:r>
              <a:rPr lang="en-US" dirty="0"/>
              <a:t>"</a:t>
            </a:r>
          </a:p>
          <a:p>
            <a:pPr marL="0" indent="0">
              <a:buNone/>
            </a:pPr>
            <a:endParaRPr lang="en-US" dirty="0"/>
          </a:p>
        </p:txBody>
      </p:sp>
      <p:sp>
        <p:nvSpPr>
          <p:cNvPr id="22" name="Content Placeholder 21">
            <a:extLst>
              <a:ext uri="{FF2B5EF4-FFF2-40B4-BE49-F238E27FC236}">
                <a16:creationId xmlns:a16="http://schemas.microsoft.com/office/drawing/2014/main" id="{86DE4B2F-BA3D-4E71-B32F-45D7A634D7EE}"/>
              </a:ext>
            </a:extLst>
          </p:cNvPr>
          <p:cNvSpPr>
            <a:spLocks noGrp="1"/>
          </p:cNvSpPr>
          <p:nvPr>
            <p:ph sz="half" idx="17"/>
          </p:nvPr>
        </p:nvSpPr>
        <p:spPr>
          <a:xfrm>
            <a:off x="923108" y="4840583"/>
            <a:ext cx="7942216" cy="349978"/>
          </a:xfrm>
        </p:spPr>
        <p:txBody>
          <a:bodyPr/>
          <a:lstStyle/>
          <a:p>
            <a:pPr marL="0" indent="0">
              <a:buNone/>
            </a:pPr>
            <a:r>
              <a:rPr lang="en-US" dirty="0"/>
              <a:t>The summary() function gives you more detailed information on a data structure.</a:t>
            </a:r>
          </a:p>
          <a:p>
            <a:pPr marL="0" indent="0">
              <a:buNone/>
            </a:pPr>
            <a:endParaRPr lang="en-US" dirty="0"/>
          </a:p>
        </p:txBody>
      </p:sp>
      <p:sp>
        <p:nvSpPr>
          <p:cNvPr id="23" name="Content Placeholder 22">
            <a:extLst>
              <a:ext uri="{FF2B5EF4-FFF2-40B4-BE49-F238E27FC236}">
                <a16:creationId xmlns:a16="http://schemas.microsoft.com/office/drawing/2014/main" id="{4EE02E3A-31E5-4A08-A716-57256BDF6DF4}"/>
              </a:ext>
            </a:extLst>
          </p:cNvPr>
          <p:cNvSpPr>
            <a:spLocks noGrp="1"/>
          </p:cNvSpPr>
          <p:nvPr>
            <p:ph sz="half" idx="18"/>
          </p:nvPr>
        </p:nvSpPr>
        <p:spPr>
          <a:xfrm>
            <a:off x="918755" y="5306745"/>
            <a:ext cx="3653246" cy="1414730"/>
          </a:xfrm>
        </p:spPr>
        <p:txBody>
          <a:bodyPr/>
          <a:lstStyle/>
          <a:p>
            <a:pPr marL="0" lvl="0" indent="0">
              <a:buNone/>
            </a:pPr>
            <a:r>
              <a:rPr lang="en-US" sz="1600" dirty="0"/>
              <a:t>summary(l2)</a:t>
            </a:r>
          </a:p>
          <a:p>
            <a:pPr marL="0" lvl="0" indent="0">
              <a:buNone/>
            </a:pPr>
            <a:r>
              <a:rPr lang="en-US" sz="1600" dirty="0"/>
              <a:t>##          Length Class  Mode     
## Employee 1      -none- character
## Salary   1      -none- numeric</a:t>
            </a:r>
          </a:p>
          <a:p>
            <a:pPr marL="0" indent="0">
              <a:buNone/>
            </a:pPr>
            <a:endParaRPr lang="en-US" dirty="0"/>
          </a:p>
        </p:txBody>
      </p:sp>
      <p:sp>
        <p:nvSpPr>
          <p:cNvPr id="24" name="Content Placeholder 23">
            <a:extLst>
              <a:ext uri="{FF2B5EF4-FFF2-40B4-BE49-F238E27FC236}">
                <a16:creationId xmlns:a16="http://schemas.microsoft.com/office/drawing/2014/main" id="{7EB01C75-A171-46C9-80FB-C75ED08AB2F0}"/>
              </a:ext>
            </a:extLst>
          </p:cNvPr>
          <p:cNvSpPr>
            <a:spLocks noGrp="1"/>
          </p:cNvSpPr>
          <p:nvPr>
            <p:ph sz="half" idx="19"/>
          </p:nvPr>
        </p:nvSpPr>
        <p:spPr>
          <a:xfrm>
            <a:off x="4668276" y="5306744"/>
            <a:ext cx="4197048" cy="1570787"/>
          </a:xfrm>
        </p:spPr>
        <p:txBody>
          <a:bodyPr/>
          <a:lstStyle/>
          <a:p>
            <a:pPr marL="0" lvl="0" indent="0">
              <a:buNone/>
            </a:pPr>
            <a:r>
              <a:rPr lang="en-US" dirty="0"/>
              <a:t>summary(Insurance)</a:t>
            </a:r>
          </a:p>
          <a:p>
            <a:pPr marL="0" lvl="0" indent="0">
              <a:buNone/>
            </a:pPr>
            <a:r>
              <a:rPr lang="en-US" sz="1000" dirty="0"/>
              <a:t>##  District    Group       Age        Holders            Claims      
##  1:16     &lt;1l   :16   &lt;25  :16   Min.   :   3.00   Min.   :  0.00  
##  2:16     1-1.5l:16   25-29:16   1st Qu.:  46.75   1st Qu.:  9.50  
##  3:16     1.5-2l:16   30-35:16   Median : 136.00   Median : 22.00  
##  4:16     &gt;2l   :16   &gt;35  :16   Mean   : 364.98   Mean   : 49.23  
##                                  3rd Qu.: 327.50   3rd Qu.: 55.50  
##                                  Max.   :3582.00   Max.   :400.00</a:t>
            </a:r>
          </a:p>
          <a:p>
            <a:pPr marL="0" indent="0">
              <a:buNone/>
            </a:pPr>
            <a:endParaRPr lang="en-US" dirty="0"/>
          </a:p>
        </p:txBody>
      </p:sp>
    </p:spTree>
    <p:extLst>
      <p:ext uri="{BB962C8B-B14F-4D97-AF65-F5344CB8AC3E}">
        <p14:creationId xmlns:p14="http://schemas.microsoft.com/office/powerpoint/2010/main" val="329559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BAAD-660E-4AB6-9936-B49FF1928940}"/>
              </a:ext>
            </a:extLst>
          </p:cNvPr>
          <p:cNvSpPr>
            <a:spLocks noGrp="1"/>
          </p:cNvSpPr>
          <p:nvPr>
            <p:ph type="title"/>
          </p:nvPr>
        </p:nvSpPr>
        <p:spPr/>
        <p:txBody>
          <a:bodyPr/>
          <a:lstStyle/>
          <a:p>
            <a:r>
              <a:rPr lang="en-US"/>
              <a:t>For Next Time</a:t>
            </a:r>
            <a:endParaRPr lang="en-US" dirty="0"/>
          </a:p>
        </p:txBody>
      </p:sp>
      <p:sp>
        <p:nvSpPr>
          <p:cNvPr id="3" name="Content Placeholder 2">
            <a:extLst>
              <a:ext uri="{FF2B5EF4-FFF2-40B4-BE49-F238E27FC236}">
                <a16:creationId xmlns:a16="http://schemas.microsoft.com/office/drawing/2014/main" id="{D889D5F3-83C4-44D4-A415-FB06B237C9FB}"/>
              </a:ext>
            </a:extLst>
          </p:cNvPr>
          <p:cNvSpPr>
            <a:spLocks noGrp="1"/>
          </p:cNvSpPr>
          <p:nvPr>
            <p:ph idx="1"/>
          </p:nvPr>
        </p:nvSpPr>
        <p:spPr/>
        <p:txBody>
          <a:bodyPr/>
          <a:lstStyle/>
          <a:p>
            <a:r>
              <a:rPr lang="en-US" dirty="0"/>
              <a:t>Work through </a:t>
            </a:r>
            <a:r>
              <a:rPr lang="en-US" dirty="0" err="1"/>
              <a:t>Loading_Data</a:t>
            </a:r>
            <a:r>
              <a:rPr lang="en-US" dirty="0"/>
              <a:t> Swirl lesson to get a sense of what you can do. </a:t>
            </a:r>
          </a:p>
        </p:txBody>
      </p:sp>
    </p:spTree>
    <p:extLst>
      <p:ext uri="{BB962C8B-B14F-4D97-AF65-F5344CB8AC3E}">
        <p14:creationId xmlns:p14="http://schemas.microsoft.com/office/powerpoint/2010/main" val="196260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Things to Know in R to Say That You Know R</a:t>
            </a:r>
            <a:endParaRPr lang="en-US" dirty="0"/>
          </a:p>
        </p:txBody>
      </p:sp>
      <p:sp>
        <p:nvSpPr>
          <p:cNvPr id="3" name="Content Placeholder 2"/>
          <p:cNvSpPr>
            <a:spLocks noGrp="1"/>
          </p:cNvSpPr>
          <p:nvPr>
            <p:ph idx="1"/>
          </p:nvPr>
        </p:nvSpPr>
        <p:spPr/>
        <p:txBody>
          <a:bodyPr/>
          <a:lstStyle/>
          <a:p>
            <a:r>
              <a:rPr lang="en-US" dirty="0"/>
              <a:t>Troubleshooting</a:t>
            </a:r>
          </a:p>
          <a:p>
            <a:r>
              <a:rPr lang="en-US" dirty="0"/>
              <a:t>Environment</a:t>
            </a:r>
          </a:p>
          <a:p>
            <a:r>
              <a:rPr lang="en-US" dirty="0"/>
              <a:t>Assignment</a:t>
            </a:r>
          </a:p>
          <a:p>
            <a:r>
              <a:rPr lang="en-US" dirty="0"/>
              <a:t>Sequence</a:t>
            </a:r>
          </a:p>
          <a:p>
            <a:r>
              <a:rPr lang="en-US" dirty="0"/>
              <a:t>Using Built In Functions</a:t>
            </a:r>
          </a:p>
          <a:p>
            <a:r>
              <a:rPr lang="en-US" dirty="0"/>
              <a:t>Reading Data</a:t>
            </a:r>
          </a:p>
          <a:p>
            <a:r>
              <a:rPr lang="en-US" dirty="0"/>
              <a:t>Working with Packages</a:t>
            </a:r>
          </a:p>
          <a:p>
            <a:r>
              <a:rPr lang="en-US" dirty="0"/>
              <a:t>Writing Functions</a:t>
            </a:r>
          </a:p>
          <a:p>
            <a:r>
              <a:rPr lang="en-US" dirty="0"/>
              <a:t>Conditional Statements</a:t>
            </a:r>
          </a:p>
          <a:p>
            <a:r>
              <a:rPr lang="en-US" dirty="0"/>
              <a:t>Rendering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E97C-97AA-4548-A570-6FA306DE46F9}"/>
              </a:ext>
            </a:extLst>
          </p:cNvPr>
          <p:cNvSpPr>
            <a:spLocks noGrp="1"/>
          </p:cNvSpPr>
          <p:nvPr>
            <p:ph type="title"/>
          </p:nvPr>
        </p:nvSpPr>
        <p:spPr/>
        <p:txBody>
          <a:bodyPr/>
          <a:lstStyle/>
          <a:p>
            <a:r>
              <a:rPr lang="en-US"/>
              <a:t>R and Packages</a:t>
            </a:r>
            <a:endParaRPr lang="en-US" dirty="0"/>
          </a:p>
        </p:txBody>
      </p:sp>
      <p:sp>
        <p:nvSpPr>
          <p:cNvPr id="3" name="Content Placeholder 2">
            <a:extLst>
              <a:ext uri="{FF2B5EF4-FFF2-40B4-BE49-F238E27FC236}">
                <a16:creationId xmlns:a16="http://schemas.microsoft.com/office/drawing/2014/main" id="{BF0F84FA-EFB2-416F-B65A-912D4F25893B}"/>
              </a:ext>
            </a:extLst>
          </p:cNvPr>
          <p:cNvSpPr>
            <a:spLocks noGrp="1"/>
          </p:cNvSpPr>
          <p:nvPr>
            <p:ph sz="half" idx="1"/>
          </p:nvPr>
        </p:nvSpPr>
        <p:spPr>
          <a:xfrm>
            <a:off x="914400" y="1447800"/>
            <a:ext cx="7772399" cy="3324225"/>
          </a:xfrm>
        </p:spPr>
        <p:txBody>
          <a:bodyPr/>
          <a:lstStyle/>
          <a:p>
            <a:r>
              <a:rPr lang="en-US" sz="1400" dirty="0"/>
              <a:t>RStudio is a graphical user interface for R that allows you to write, edit, and store code, generate, view, and store plots, manage files, objects and data frames, and integrate with version control systems to name a few of its functions.</a:t>
            </a:r>
          </a:p>
          <a:p>
            <a:r>
              <a:rPr lang="en-US" sz="1400" dirty="0"/>
              <a:t>People have developed packages to expand upon R's basic functionality. A package is a collection of functions, data, and code conveniently provided in a nice complete format for you. There is an ever expanding number of packages. </a:t>
            </a:r>
          </a:p>
          <a:p>
            <a:r>
              <a:rPr lang="en-US" sz="1400" dirty="0"/>
              <a:t>A library is the place where the package is located on your computer. </a:t>
            </a:r>
          </a:p>
          <a:p>
            <a:r>
              <a:rPr lang="en-US" sz="1400" dirty="0"/>
              <a:t>A repository is a central location where many developed packages are located and available for download. There are three big repositories. </a:t>
            </a:r>
          </a:p>
          <a:p>
            <a:pPr lvl="1"/>
            <a:r>
              <a:rPr lang="en-US" sz="1400" dirty="0"/>
              <a:t>Comprehensive R Archive Network, or CRAN, which is R's main repository with over 12,100 packages available.</a:t>
            </a:r>
          </a:p>
          <a:p>
            <a:pPr lvl="1"/>
            <a:r>
              <a:rPr lang="en-US" sz="1400" dirty="0"/>
              <a:t>There is also the Bioconductor repository, which is mainly for Bioinformatic focus packages. </a:t>
            </a:r>
          </a:p>
          <a:p>
            <a:pPr lvl="1"/>
            <a:r>
              <a:rPr lang="en-US" sz="1400" dirty="0"/>
              <a:t>Finally, there is GitHub, a very popular, open source repository that is not R specific.</a:t>
            </a:r>
          </a:p>
        </p:txBody>
      </p:sp>
      <p:pic>
        <p:nvPicPr>
          <p:cNvPr id="10" name="Content Placeholder 3">
            <a:extLst>
              <a:ext uri="{FF2B5EF4-FFF2-40B4-BE49-F238E27FC236}">
                <a16:creationId xmlns:a16="http://schemas.microsoft.com/office/drawing/2014/main" id="{02668638-3B35-4B6A-8FBC-1BC7219061A9}"/>
              </a:ext>
            </a:extLst>
          </p:cNvPr>
          <p:cNvPicPr>
            <a:picLocks noGrp="1" noChangeAspect="1"/>
          </p:cNvPicPr>
          <p:nvPr>
            <p:ph sz="half" idx="2"/>
          </p:nvPr>
        </p:nvPicPr>
        <p:blipFill>
          <a:blip r:embed="rId3"/>
          <a:stretch>
            <a:fillRect/>
          </a:stretch>
        </p:blipFill>
        <p:spPr bwMode="auto">
          <a:xfrm>
            <a:off x="1952624" y="4895850"/>
            <a:ext cx="5238751" cy="1458913"/>
          </a:xfrm>
          <a:prstGeom prst="rect">
            <a:avLst/>
          </a:prstGeom>
          <a:solidFill>
            <a:srgbClr val="EEEBDE"/>
          </a:solidFill>
          <a:ln w="28575">
            <a:solidFill>
              <a:schemeClr val="accent2">
                <a:lumMod val="60000"/>
                <a:lumOff val="40000"/>
              </a:schemeClr>
            </a:solidFill>
          </a:ln>
          <a:extLst/>
        </p:spPr>
      </p:pic>
    </p:spTree>
    <p:extLst>
      <p:ext uri="{BB962C8B-B14F-4D97-AF65-F5344CB8AC3E}">
        <p14:creationId xmlns:p14="http://schemas.microsoft.com/office/powerpoint/2010/main" val="414118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D12F92-4E1A-4B42-95E1-BA8B06FB84B3}"/>
              </a:ext>
            </a:extLst>
          </p:cNvPr>
          <p:cNvSpPr>
            <a:spLocks noGrp="1"/>
          </p:cNvSpPr>
          <p:nvPr>
            <p:ph type="title"/>
          </p:nvPr>
        </p:nvSpPr>
        <p:spPr/>
        <p:txBody>
          <a:bodyPr/>
          <a:lstStyle/>
          <a:p>
            <a:r>
              <a:rPr lang="en-US" dirty="0"/>
              <a:t>Troubleshooting Errors in RStudio</a:t>
            </a:r>
          </a:p>
        </p:txBody>
      </p:sp>
      <p:sp>
        <p:nvSpPr>
          <p:cNvPr id="5" name="Content Placeholder 4">
            <a:extLst>
              <a:ext uri="{FF2B5EF4-FFF2-40B4-BE49-F238E27FC236}">
                <a16:creationId xmlns:a16="http://schemas.microsoft.com/office/drawing/2014/main" id="{42E903D7-FE52-449D-8952-96ABD14294F3}"/>
              </a:ext>
            </a:extLst>
          </p:cNvPr>
          <p:cNvSpPr>
            <a:spLocks noGrp="1"/>
          </p:cNvSpPr>
          <p:nvPr>
            <p:ph idx="1"/>
          </p:nvPr>
        </p:nvSpPr>
        <p:spPr/>
        <p:txBody>
          <a:bodyPr/>
          <a:lstStyle/>
          <a:p>
            <a:r>
              <a:rPr lang="en-US" sz="1725" dirty="0"/>
              <a:t>Step 1: Restart RStudio/Restart Computer</a:t>
            </a:r>
          </a:p>
          <a:p>
            <a:r>
              <a:rPr lang="en-US" sz="1725" dirty="0"/>
              <a:t>Step 2: Use rm(list=ls()) to clear out old variables</a:t>
            </a:r>
          </a:p>
          <a:p>
            <a:pPr lvl="1"/>
            <a:r>
              <a:rPr lang="en-US" sz="1725" dirty="0"/>
              <a:t>Make sure proper capitalization and spacing is being used. </a:t>
            </a:r>
          </a:p>
          <a:p>
            <a:r>
              <a:rPr lang="en-US" sz="1725" dirty="0"/>
              <a:t>Step 3: Reading the manuals or help files. For our problems, try typing question mark command. ?command</a:t>
            </a:r>
          </a:p>
          <a:p>
            <a:r>
              <a:rPr lang="en-US" sz="1725" dirty="0"/>
              <a:t>Step 4: Searching on Google and searching relevant forums.</a:t>
            </a:r>
          </a:p>
          <a:p>
            <a:r>
              <a:rPr lang="en-US" sz="1725" dirty="0"/>
              <a:t>Step 5: Post a question on our internal discussion board.</a:t>
            </a:r>
          </a:p>
          <a:p>
            <a:pPr lvl="1"/>
            <a:r>
              <a:rPr lang="en-US" sz="1725" dirty="0"/>
              <a:t>These questions cannot ask someone to answer part or all of the question, but can involve issues with MAC’s or PC or installation of packages.  </a:t>
            </a:r>
          </a:p>
          <a:p>
            <a:r>
              <a:rPr lang="en-US" sz="1800" dirty="0"/>
              <a:t>General categories of errors</a:t>
            </a:r>
          </a:p>
          <a:p>
            <a:pPr lvl="1"/>
            <a:r>
              <a:rPr lang="en-US" sz="1500" dirty="0"/>
              <a:t>Your command produces no data and gives you an error message</a:t>
            </a:r>
          </a:p>
          <a:p>
            <a:pPr lvl="1"/>
            <a:r>
              <a:rPr lang="en-US" sz="1500" dirty="0"/>
              <a:t>Your command produces an incorrect output. </a:t>
            </a:r>
          </a:p>
          <a:p>
            <a:pPr lvl="1"/>
            <a:endParaRPr lang="en-US" dirty="0"/>
          </a:p>
        </p:txBody>
      </p:sp>
    </p:spTree>
    <p:extLst>
      <p:ext uri="{BB962C8B-B14F-4D97-AF65-F5344CB8AC3E}">
        <p14:creationId xmlns:p14="http://schemas.microsoft.com/office/powerpoint/2010/main" val="180227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11531-2976-435B-B9AA-485CEBEBCF5F}"/>
              </a:ext>
            </a:extLst>
          </p:cNvPr>
          <p:cNvSpPr>
            <a:spLocks noGrp="1"/>
          </p:cNvSpPr>
          <p:nvPr>
            <p:ph type="title"/>
          </p:nvPr>
        </p:nvSpPr>
        <p:spPr/>
        <p:txBody>
          <a:bodyPr/>
          <a:lstStyle/>
          <a:p>
            <a:r>
              <a:rPr lang="en-US" dirty="0"/>
              <a:t>Taking a look at R Studio</a:t>
            </a:r>
          </a:p>
        </p:txBody>
      </p:sp>
      <p:sp>
        <p:nvSpPr>
          <p:cNvPr id="3" name="Content Placeholder 2">
            <a:extLst>
              <a:ext uri="{FF2B5EF4-FFF2-40B4-BE49-F238E27FC236}">
                <a16:creationId xmlns:a16="http://schemas.microsoft.com/office/drawing/2014/main" id="{02778B5E-51E9-43DD-BA4D-713BC2D7D33C}"/>
              </a:ext>
            </a:extLst>
          </p:cNvPr>
          <p:cNvSpPr>
            <a:spLocks noGrp="1"/>
          </p:cNvSpPr>
          <p:nvPr>
            <p:ph sz="half" idx="1"/>
          </p:nvPr>
        </p:nvSpPr>
        <p:spPr/>
        <p:txBody>
          <a:bodyPr/>
          <a:lstStyle/>
          <a:p>
            <a:r>
              <a:rPr lang="en-US" sz="1200" dirty="0"/>
              <a:t>When you open R - On the left is the Console Window</a:t>
            </a:r>
          </a:p>
          <a:p>
            <a:pPr lvl="1"/>
            <a:r>
              <a:rPr lang="en-US" sz="1200" dirty="0"/>
              <a:t>Reproduces the R environment</a:t>
            </a:r>
          </a:p>
          <a:p>
            <a:pPr lvl="1"/>
            <a:r>
              <a:rPr lang="en-US" sz="1200" dirty="0"/>
              <a:t>Observe the command line</a:t>
            </a:r>
          </a:p>
          <a:p>
            <a:r>
              <a:rPr lang="en-US" sz="1200" dirty="0"/>
              <a:t>On the right, two windows, each </a:t>
            </a:r>
          </a:p>
          <a:p>
            <a:pPr marL="0" indent="0">
              <a:buNone/>
            </a:pPr>
            <a:r>
              <a:rPr lang="en-US" sz="1200" dirty="0"/>
              <a:t>with tabs </a:t>
            </a:r>
          </a:p>
          <a:p>
            <a:pPr lvl="1"/>
            <a:r>
              <a:rPr lang="en-US" sz="1200" dirty="0"/>
              <a:t>Can resize the windows using the splitters</a:t>
            </a:r>
          </a:p>
          <a:p>
            <a:pPr lvl="1"/>
            <a:r>
              <a:rPr lang="en-US" sz="1200" dirty="0"/>
              <a:t>Can maximize/restore the windows within the left/right panels using the familiar Windows controls in the upper-right of each window</a:t>
            </a:r>
          </a:p>
          <a:p>
            <a:r>
              <a:rPr lang="en-US" sz="1200" dirty="0"/>
              <a:t>Can customize using the View menu item</a:t>
            </a:r>
          </a:p>
          <a:p>
            <a:r>
              <a:rPr lang="en-US" sz="1200" dirty="0"/>
              <a:t>You can zoom into a particular window using the Zoom tool on the toolbar View menu item (or permanently in Tools/Global Options/Appearance)</a:t>
            </a:r>
          </a:p>
        </p:txBody>
      </p:sp>
      <p:pic>
        <p:nvPicPr>
          <p:cNvPr id="6" name="Content Placeholder 5">
            <a:extLst>
              <a:ext uri="{FF2B5EF4-FFF2-40B4-BE49-F238E27FC236}">
                <a16:creationId xmlns:a16="http://schemas.microsoft.com/office/drawing/2014/main" id="{D295F02A-8ABA-455C-9216-7AD5CA17A29F}"/>
              </a:ext>
            </a:extLst>
          </p:cNvPr>
          <p:cNvPicPr>
            <a:picLocks noGrp="1" noChangeAspect="1"/>
          </p:cNvPicPr>
          <p:nvPr>
            <p:ph sz="half" idx="2"/>
          </p:nvPr>
        </p:nvPicPr>
        <p:blipFill>
          <a:blip r:embed="rId2"/>
          <a:stretch>
            <a:fillRect/>
          </a:stretch>
        </p:blipFill>
        <p:spPr>
          <a:xfrm>
            <a:off x="4972050" y="1943100"/>
            <a:ext cx="3810000" cy="2528974"/>
          </a:xfrm>
          <a:prstGeom prst="rect">
            <a:avLst/>
          </a:prstGeom>
        </p:spPr>
      </p:pic>
      <p:cxnSp>
        <p:nvCxnSpPr>
          <p:cNvPr id="7" name="Straight Arrow Connector 6">
            <a:extLst>
              <a:ext uri="{FF2B5EF4-FFF2-40B4-BE49-F238E27FC236}">
                <a16:creationId xmlns:a16="http://schemas.microsoft.com/office/drawing/2014/main" id="{FF17D9AA-FDF1-4E10-9C61-13B825F82B48}"/>
              </a:ext>
            </a:extLst>
          </p:cNvPr>
          <p:cNvCxnSpPr>
            <a:cxnSpLocks/>
          </p:cNvCxnSpPr>
          <p:nvPr/>
        </p:nvCxnSpPr>
        <p:spPr>
          <a:xfrm>
            <a:off x="3486150" y="2562225"/>
            <a:ext cx="1485900" cy="762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2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77F3E-F0A5-4182-9018-1DCDA460F57E}"/>
              </a:ext>
            </a:extLst>
          </p:cNvPr>
          <p:cNvSpPr>
            <a:spLocks noGrp="1"/>
          </p:cNvSpPr>
          <p:nvPr>
            <p:ph type="title"/>
          </p:nvPr>
        </p:nvSpPr>
        <p:spPr/>
        <p:txBody>
          <a:bodyPr/>
          <a:lstStyle/>
          <a:p>
            <a:r>
              <a:rPr lang="en-US" dirty="0"/>
              <a:t>The R Environment</a:t>
            </a:r>
          </a:p>
        </p:txBody>
      </p:sp>
      <p:pic>
        <p:nvPicPr>
          <p:cNvPr id="7" name="Content Placeholder 6">
            <a:extLst>
              <a:ext uri="{FF2B5EF4-FFF2-40B4-BE49-F238E27FC236}">
                <a16:creationId xmlns:a16="http://schemas.microsoft.com/office/drawing/2014/main" id="{573DC394-0FD4-4439-B4BE-1A836B72AE56}"/>
              </a:ext>
            </a:extLst>
          </p:cNvPr>
          <p:cNvPicPr>
            <a:picLocks noGrp="1" noChangeAspect="1"/>
          </p:cNvPicPr>
          <p:nvPr>
            <p:ph sz="half" idx="1"/>
          </p:nvPr>
        </p:nvPicPr>
        <p:blipFill>
          <a:blip r:embed="rId2"/>
          <a:stretch>
            <a:fillRect/>
          </a:stretch>
        </p:blipFill>
        <p:spPr>
          <a:xfrm>
            <a:off x="2286000" y="1447800"/>
            <a:ext cx="4246773" cy="3524276"/>
          </a:xfrm>
          <a:prstGeom prst="rect">
            <a:avLst/>
          </a:prstGeom>
        </p:spPr>
      </p:pic>
      <p:sp>
        <p:nvSpPr>
          <p:cNvPr id="6" name="Content Placeholder 5">
            <a:extLst>
              <a:ext uri="{FF2B5EF4-FFF2-40B4-BE49-F238E27FC236}">
                <a16:creationId xmlns:a16="http://schemas.microsoft.com/office/drawing/2014/main" id="{8E753056-CAC7-4827-9D31-87D5D6DC3209}"/>
              </a:ext>
            </a:extLst>
          </p:cNvPr>
          <p:cNvSpPr>
            <a:spLocks noGrp="1"/>
          </p:cNvSpPr>
          <p:nvPr>
            <p:ph sz="half" idx="2"/>
          </p:nvPr>
        </p:nvSpPr>
        <p:spPr>
          <a:xfrm>
            <a:off x="914400" y="5250493"/>
            <a:ext cx="7772400" cy="875670"/>
          </a:xfrm>
        </p:spPr>
        <p:txBody>
          <a:bodyPr/>
          <a:lstStyle/>
          <a:p>
            <a:r>
              <a:rPr lang="en-US" dirty="0"/>
              <a:t>While swirl() lessons are in the console, you should create and save R script files in class so that you can access your work a second time. </a:t>
            </a:r>
          </a:p>
        </p:txBody>
      </p:sp>
      <p:sp>
        <p:nvSpPr>
          <p:cNvPr id="8" name="Callout: Right Arrow 7">
            <a:extLst>
              <a:ext uri="{FF2B5EF4-FFF2-40B4-BE49-F238E27FC236}">
                <a16:creationId xmlns:a16="http://schemas.microsoft.com/office/drawing/2014/main" id="{00FC532E-82D6-4426-8202-9D1E241A1D74}"/>
              </a:ext>
            </a:extLst>
          </p:cNvPr>
          <p:cNvSpPr/>
          <p:nvPr/>
        </p:nvSpPr>
        <p:spPr>
          <a:xfrm>
            <a:off x="466726" y="1295401"/>
            <a:ext cx="1885950" cy="118999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Go to File &gt; New File&gt; </a:t>
            </a:r>
            <a:r>
              <a:rPr lang="en-US" sz="1000" dirty="0" err="1"/>
              <a:t>Rscript</a:t>
            </a:r>
            <a:r>
              <a:rPr lang="en-US" sz="1000" dirty="0"/>
              <a:t> to start a new </a:t>
            </a:r>
            <a:r>
              <a:rPr lang="en-US" sz="1000" dirty="0" err="1"/>
              <a:t>Rscript</a:t>
            </a:r>
            <a:r>
              <a:rPr lang="en-US" sz="1000" dirty="0"/>
              <a:t> file. Save that file on your </a:t>
            </a:r>
            <a:r>
              <a:rPr lang="en-US" sz="1000" dirty="0" err="1"/>
              <a:t>harddrive</a:t>
            </a:r>
            <a:r>
              <a:rPr lang="en-US" sz="1000" dirty="0"/>
              <a:t> as a .R file</a:t>
            </a:r>
          </a:p>
        </p:txBody>
      </p:sp>
      <p:sp>
        <p:nvSpPr>
          <p:cNvPr id="9" name="Callout: Right Arrow 8">
            <a:extLst>
              <a:ext uri="{FF2B5EF4-FFF2-40B4-BE49-F238E27FC236}">
                <a16:creationId xmlns:a16="http://schemas.microsoft.com/office/drawing/2014/main" id="{47BE67C8-4DD5-47E7-AA99-912BCF464144}"/>
              </a:ext>
            </a:extLst>
          </p:cNvPr>
          <p:cNvSpPr/>
          <p:nvPr/>
        </p:nvSpPr>
        <p:spPr>
          <a:xfrm>
            <a:off x="400050" y="3543301"/>
            <a:ext cx="1885950" cy="118999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Swirl lessons are taken in the console. The work disappears when you close R Studio down. </a:t>
            </a:r>
          </a:p>
        </p:txBody>
      </p:sp>
      <p:sp>
        <p:nvSpPr>
          <p:cNvPr id="11" name="Callout: Left Arrow 10">
            <a:extLst>
              <a:ext uri="{FF2B5EF4-FFF2-40B4-BE49-F238E27FC236}">
                <a16:creationId xmlns:a16="http://schemas.microsoft.com/office/drawing/2014/main" id="{46477AE2-23BF-47FA-9932-FC2E71059AAB}"/>
              </a:ext>
            </a:extLst>
          </p:cNvPr>
          <p:cNvSpPr/>
          <p:nvPr/>
        </p:nvSpPr>
        <p:spPr>
          <a:xfrm>
            <a:off x="4095750" y="1514475"/>
            <a:ext cx="4486275" cy="1390650"/>
          </a:xfrm>
          <a:prstGeom prst="leftArrowCallout">
            <a:avLst>
              <a:gd name="adj1" fmla="val 25000"/>
              <a:gd name="adj2" fmla="val 25000"/>
              <a:gd name="adj3" fmla="val 25000"/>
              <a:gd name="adj4" fmla="val 318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a:t>
            </a:r>
            <a:r>
              <a:rPr lang="en-US" sz="1600" dirty="0" err="1"/>
              <a:t>Alt+Enter</a:t>
            </a:r>
            <a:r>
              <a:rPr lang="en-US" sz="1600" dirty="0"/>
              <a:t> to run a line of code one at a time in an R Script file. </a:t>
            </a:r>
          </a:p>
        </p:txBody>
      </p:sp>
      <p:sp>
        <p:nvSpPr>
          <p:cNvPr id="12" name="Callout: Left Arrow 11">
            <a:extLst>
              <a:ext uri="{FF2B5EF4-FFF2-40B4-BE49-F238E27FC236}">
                <a16:creationId xmlns:a16="http://schemas.microsoft.com/office/drawing/2014/main" id="{6EB47D2C-8802-4B4B-A6A0-1CA23B96A9DF}"/>
              </a:ext>
            </a:extLst>
          </p:cNvPr>
          <p:cNvSpPr/>
          <p:nvPr/>
        </p:nvSpPr>
        <p:spPr>
          <a:xfrm>
            <a:off x="4095750" y="3543301"/>
            <a:ext cx="4486275" cy="1390650"/>
          </a:xfrm>
          <a:prstGeom prst="leftArrowCallout">
            <a:avLst>
              <a:gd name="adj1" fmla="val 25000"/>
              <a:gd name="adj2" fmla="val 25000"/>
              <a:gd name="adj3" fmla="val 25000"/>
              <a:gd name="adj4" fmla="val 318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Enter to run a line of code in the console. </a:t>
            </a:r>
          </a:p>
        </p:txBody>
      </p:sp>
    </p:spTree>
    <p:extLst>
      <p:ext uri="{BB962C8B-B14F-4D97-AF65-F5344CB8AC3E}">
        <p14:creationId xmlns:p14="http://schemas.microsoft.com/office/powerpoint/2010/main" val="58290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3A08-CE5D-4DE1-A7BF-514FB76AE333}"/>
              </a:ext>
            </a:extLst>
          </p:cNvPr>
          <p:cNvSpPr>
            <a:spLocks noGrp="1"/>
          </p:cNvSpPr>
          <p:nvPr>
            <p:ph type="title"/>
          </p:nvPr>
        </p:nvSpPr>
        <p:spPr/>
        <p:txBody>
          <a:bodyPr/>
          <a:lstStyle/>
          <a:p>
            <a:r>
              <a:rPr lang="en-US" dirty="0"/>
              <a:t>Finding and Setting Your Working Directory</a:t>
            </a:r>
          </a:p>
        </p:txBody>
      </p:sp>
      <p:sp>
        <p:nvSpPr>
          <p:cNvPr id="3" name="Content Placeholder 2">
            <a:extLst>
              <a:ext uri="{FF2B5EF4-FFF2-40B4-BE49-F238E27FC236}">
                <a16:creationId xmlns:a16="http://schemas.microsoft.com/office/drawing/2014/main" id="{254A51CD-04F6-401A-AA75-0244EB97821B}"/>
              </a:ext>
            </a:extLst>
          </p:cNvPr>
          <p:cNvSpPr>
            <a:spLocks noGrp="1"/>
          </p:cNvSpPr>
          <p:nvPr>
            <p:ph sz="half" idx="1"/>
          </p:nvPr>
        </p:nvSpPr>
        <p:spPr/>
        <p:txBody>
          <a:bodyPr/>
          <a:lstStyle/>
          <a:p>
            <a:r>
              <a:rPr lang="en-US" dirty="0" err="1"/>
              <a:t>getwd</a:t>
            </a:r>
            <a:r>
              <a:rPr lang="en-US" dirty="0"/>
              <a:t>() to find your current working directory. This is the directory your R program and files are saving to. </a:t>
            </a:r>
          </a:p>
          <a:p>
            <a:r>
              <a:rPr lang="en-US" dirty="0" err="1"/>
              <a:t>setwd</a:t>
            </a:r>
            <a:r>
              <a:rPr lang="en-US" dirty="0"/>
              <a:t>(‘C://file/path’) can change your working directory. Take note of the forward slash. If you look on the console, it produces this information for you to note.</a:t>
            </a:r>
          </a:p>
          <a:p>
            <a:endParaRPr lang="en-US" dirty="0"/>
          </a:p>
          <a:p>
            <a:r>
              <a:rPr lang="en-US" dirty="0"/>
              <a:t>Take note swirl is interactive in the console and does not save R files to your working directory.  </a:t>
            </a:r>
          </a:p>
          <a:p>
            <a:endParaRPr lang="en-US" dirty="0"/>
          </a:p>
        </p:txBody>
      </p:sp>
      <p:pic>
        <p:nvPicPr>
          <p:cNvPr id="16" name="Content Placeholder 15">
            <a:extLst>
              <a:ext uri="{FF2B5EF4-FFF2-40B4-BE49-F238E27FC236}">
                <a16:creationId xmlns:a16="http://schemas.microsoft.com/office/drawing/2014/main" id="{A2F020C4-3BEB-47F4-A209-28E478EDAE6E}"/>
              </a:ext>
            </a:extLst>
          </p:cNvPr>
          <p:cNvPicPr>
            <a:picLocks noGrp="1" noChangeAspect="1"/>
          </p:cNvPicPr>
          <p:nvPr>
            <p:ph sz="half" idx="2"/>
          </p:nvPr>
        </p:nvPicPr>
        <p:blipFill>
          <a:blip r:embed="rId2"/>
          <a:stretch>
            <a:fillRect/>
          </a:stretch>
        </p:blipFill>
        <p:spPr>
          <a:xfrm>
            <a:off x="4976813" y="1481348"/>
            <a:ext cx="3810000" cy="1974272"/>
          </a:xfrm>
        </p:spPr>
      </p:pic>
      <p:sp>
        <p:nvSpPr>
          <p:cNvPr id="5" name="Content Placeholder 2">
            <a:extLst>
              <a:ext uri="{FF2B5EF4-FFF2-40B4-BE49-F238E27FC236}">
                <a16:creationId xmlns:a16="http://schemas.microsoft.com/office/drawing/2014/main" id="{5829888E-F775-49FD-B8BB-4D6906B3BC30}"/>
              </a:ext>
            </a:extLst>
          </p:cNvPr>
          <p:cNvSpPr txBox="1">
            <a:spLocks/>
          </p:cNvSpPr>
          <p:nvPr/>
        </p:nvSpPr>
        <p:spPr bwMode="auto">
          <a:xfrm>
            <a:off x="4976813" y="3819999"/>
            <a:ext cx="3810000" cy="2306164"/>
          </a:xfrm>
          <a:prstGeom prst="rect">
            <a:avLst/>
          </a:prstGeom>
          <a:solidFill>
            <a:srgbClr val="EEEBDE"/>
          </a:solidFill>
          <a:ln w="28575">
            <a:solidFill>
              <a:schemeClr val="accent2">
                <a:lumMod val="60000"/>
                <a:lumOff val="40000"/>
              </a:schemeClr>
            </a:solidFill>
          </a:ln>
          <a:extLst/>
        </p:spPr>
        <p:txBody>
          <a:bodyPr vert="horz" wrap="square" lIns="68580" tIns="34290" rIns="68580" bIns="34290" numCol="1" anchor="t" anchorCtr="0" compatLnSpc="1">
            <a:prstTxWarp prst="textNoShape">
              <a:avLst/>
            </a:prstTxWarp>
          </a:bodyPr>
          <a:lstStyle>
            <a:lvl1pPr marL="240030" indent="-240030" algn="l" rtl="0" eaLnBrk="1" fontAlgn="base" hangingPunct="1">
              <a:spcBef>
                <a:spcPct val="20000"/>
              </a:spcBef>
              <a:spcAft>
                <a:spcPct val="0"/>
              </a:spcAft>
              <a:buFont typeface="Wingdings" panose="05000000000000000000" pitchFamily="2" charset="2"/>
              <a:buChar char="v"/>
              <a:defRPr sz="2400">
                <a:solidFill>
                  <a:schemeClr val="tx1"/>
                </a:solidFill>
                <a:latin typeface="Century Schoolbook" panose="02040604050505020304" pitchFamily="18" charset="0"/>
                <a:ea typeface="+mn-ea"/>
                <a:cs typeface="+mn-cs"/>
              </a:defRPr>
            </a:lvl1pPr>
            <a:lvl2pPr marL="771525" indent="-428625" algn="l" rtl="0" eaLnBrk="1" fontAlgn="base" hangingPunct="1">
              <a:spcBef>
                <a:spcPct val="20000"/>
              </a:spcBef>
              <a:spcAft>
                <a:spcPct val="0"/>
              </a:spcAft>
              <a:buFont typeface="Wingdings" panose="05000000000000000000" pitchFamily="2" charset="2"/>
              <a:buChar char="Ø"/>
              <a:defRPr sz="2100">
                <a:solidFill>
                  <a:schemeClr val="tx1"/>
                </a:solidFill>
                <a:latin typeface="Century Schoolbook" panose="02040604050505020304" pitchFamily="18" charset="0"/>
              </a:defRPr>
            </a:lvl2pPr>
            <a:lvl3pPr marL="925830" indent="-240030" algn="l" rtl="0" eaLnBrk="1" fontAlgn="base" hangingPunct="1">
              <a:spcBef>
                <a:spcPct val="20000"/>
              </a:spcBef>
              <a:spcAft>
                <a:spcPct val="0"/>
              </a:spcAft>
              <a:buFont typeface="Courier New" panose="02070309020205020404" pitchFamily="49" charset="0"/>
              <a:buChar char="o"/>
              <a:defRPr sz="1800">
                <a:solidFill>
                  <a:schemeClr val="tx1"/>
                </a:solidFill>
                <a:latin typeface="Century Schoolbook" panose="02040604050505020304" pitchFamily="18" charset="0"/>
              </a:defRPr>
            </a:lvl3pPr>
            <a:lvl4pPr marL="1268730" indent="-240030" algn="l" rtl="0" eaLnBrk="1" fontAlgn="base" hangingPunct="1">
              <a:spcBef>
                <a:spcPct val="20000"/>
              </a:spcBef>
              <a:spcAft>
                <a:spcPct val="0"/>
              </a:spcAft>
              <a:buFont typeface="Wingdings" panose="05000000000000000000" pitchFamily="2" charset="2"/>
              <a:buChar char="§"/>
              <a:defRPr sz="1350">
                <a:solidFill>
                  <a:schemeClr val="tx1"/>
                </a:solidFill>
                <a:latin typeface="Century Schoolbook" panose="02040604050505020304" pitchFamily="18" charset="0"/>
              </a:defRPr>
            </a:lvl4pPr>
            <a:lvl5pPr marL="1611630" indent="-240030" algn="l" rtl="0" eaLnBrk="1" fontAlgn="base" hangingPunct="1">
              <a:spcBef>
                <a:spcPct val="20000"/>
              </a:spcBef>
              <a:spcAft>
                <a:spcPct val="0"/>
              </a:spcAft>
              <a:buChar char="»"/>
              <a:defRPr sz="1350">
                <a:solidFill>
                  <a:schemeClr val="tx1"/>
                </a:solidFill>
                <a:latin typeface="Century Schoolbook" panose="02040604050505020304" pitchFamily="18" charset="0"/>
              </a:defRPr>
            </a:lvl5pPr>
            <a:lvl6pPr marL="1060847" indent="-96441" algn="l" rtl="0" eaLnBrk="1" fontAlgn="base" hangingPunct="1">
              <a:spcBef>
                <a:spcPct val="20000"/>
              </a:spcBef>
              <a:spcAft>
                <a:spcPct val="0"/>
              </a:spcAft>
              <a:buChar char="»"/>
              <a:defRPr sz="760">
                <a:solidFill>
                  <a:schemeClr val="tx1"/>
                </a:solidFill>
                <a:latin typeface="+mn-lt"/>
              </a:defRPr>
            </a:lvl6pPr>
            <a:lvl7pPr marL="1253729" indent="-96441" algn="l" rtl="0" eaLnBrk="1" fontAlgn="base" hangingPunct="1">
              <a:spcBef>
                <a:spcPct val="20000"/>
              </a:spcBef>
              <a:spcAft>
                <a:spcPct val="0"/>
              </a:spcAft>
              <a:buChar char="»"/>
              <a:defRPr sz="760">
                <a:solidFill>
                  <a:schemeClr val="tx1"/>
                </a:solidFill>
                <a:latin typeface="+mn-lt"/>
              </a:defRPr>
            </a:lvl7pPr>
            <a:lvl8pPr marL="1446610" indent="-96441" algn="l" rtl="0" eaLnBrk="1" fontAlgn="base" hangingPunct="1">
              <a:spcBef>
                <a:spcPct val="20000"/>
              </a:spcBef>
              <a:spcAft>
                <a:spcPct val="0"/>
              </a:spcAft>
              <a:buChar char="»"/>
              <a:defRPr sz="760">
                <a:solidFill>
                  <a:schemeClr val="tx1"/>
                </a:solidFill>
                <a:latin typeface="+mn-lt"/>
              </a:defRPr>
            </a:lvl8pPr>
            <a:lvl9pPr marL="1639491" indent="-96441" algn="l" rtl="0" eaLnBrk="1" fontAlgn="base" hangingPunct="1">
              <a:spcBef>
                <a:spcPct val="20000"/>
              </a:spcBef>
              <a:spcAft>
                <a:spcPct val="0"/>
              </a:spcAft>
              <a:buChar char="»"/>
              <a:defRPr sz="760">
                <a:solidFill>
                  <a:schemeClr val="tx1"/>
                </a:solidFill>
                <a:latin typeface="+mn-lt"/>
              </a:defRPr>
            </a:lvl9pPr>
          </a:lstStyle>
          <a:p>
            <a:r>
              <a:rPr lang="en-US" sz="1800" kern="0" dirty="0"/>
              <a:t>You can also go to Tools &gt; Global Options &gt; General and reset your default working directory when not in a project. </a:t>
            </a:r>
          </a:p>
        </p:txBody>
      </p:sp>
    </p:spTree>
    <p:extLst>
      <p:ext uri="{BB962C8B-B14F-4D97-AF65-F5344CB8AC3E}">
        <p14:creationId xmlns:p14="http://schemas.microsoft.com/office/powerpoint/2010/main" val="145986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E818-72BE-4BBA-9E49-E8D9A8939464}"/>
              </a:ext>
            </a:extLst>
          </p:cNvPr>
          <p:cNvSpPr>
            <a:spLocks noGrp="1"/>
          </p:cNvSpPr>
          <p:nvPr>
            <p:ph type="title"/>
          </p:nvPr>
        </p:nvSpPr>
        <p:spPr/>
        <p:txBody>
          <a:bodyPr/>
          <a:lstStyle/>
          <a:p>
            <a:r>
              <a:rPr lang="en-US" dirty="0"/>
              <a:t>Quick Keys in R Studio</a:t>
            </a:r>
          </a:p>
        </p:txBody>
      </p:sp>
      <p:pic>
        <p:nvPicPr>
          <p:cNvPr id="13" name="Content Placeholder 12">
            <a:extLst>
              <a:ext uri="{FF2B5EF4-FFF2-40B4-BE49-F238E27FC236}">
                <a16:creationId xmlns:a16="http://schemas.microsoft.com/office/drawing/2014/main" id="{616DBA5A-A486-423E-91C1-7635A9A5ADCF}"/>
              </a:ext>
            </a:extLst>
          </p:cNvPr>
          <p:cNvPicPr>
            <a:picLocks noGrp="1" noChangeAspect="1"/>
          </p:cNvPicPr>
          <p:nvPr>
            <p:ph sz="half" idx="1"/>
          </p:nvPr>
        </p:nvPicPr>
        <p:blipFill>
          <a:blip r:embed="rId3"/>
          <a:stretch>
            <a:fillRect/>
          </a:stretch>
        </p:blipFill>
        <p:spPr>
          <a:xfrm>
            <a:off x="914400" y="1422641"/>
            <a:ext cx="3675459" cy="2223492"/>
          </a:xfrm>
          <a:prstGeom prst="rect">
            <a:avLst/>
          </a:prstGeom>
        </p:spPr>
      </p:pic>
      <p:pic>
        <p:nvPicPr>
          <p:cNvPr id="16" name="Content Placeholder 15">
            <a:extLst>
              <a:ext uri="{FF2B5EF4-FFF2-40B4-BE49-F238E27FC236}">
                <a16:creationId xmlns:a16="http://schemas.microsoft.com/office/drawing/2014/main" id="{F9A615F2-552D-4122-92E9-3D1DC759B5DB}"/>
              </a:ext>
            </a:extLst>
          </p:cNvPr>
          <p:cNvPicPr>
            <a:picLocks noGrp="1" noChangeAspect="1"/>
          </p:cNvPicPr>
          <p:nvPr>
            <p:ph sz="half" idx="2"/>
          </p:nvPr>
        </p:nvPicPr>
        <p:blipFill>
          <a:blip r:embed="rId4"/>
          <a:stretch>
            <a:fillRect/>
          </a:stretch>
        </p:blipFill>
        <p:spPr>
          <a:xfrm>
            <a:off x="4736721" y="1422641"/>
            <a:ext cx="3967939" cy="2223492"/>
          </a:xfrm>
          <a:prstGeom prst="rect">
            <a:avLst/>
          </a:prstGeom>
        </p:spPr>
      </p:pic>
      <p:pic>
        <p:nvPicPr>
          <p:cNvPr id="5" name="Content Placeholder 11">
            <a:extLst>
              <a:ext uri="{FF2B5EF4-FFF2-40B4-BE49-F238E27FC236}">
                <a16:creationId xmlns:a16="http://schemas.microsoft.com/office/drawing/2014/main" id="{E0C470C6-A747-4599-9109-ECB2DE5D2815}"/>
              </a:ext>
            </a:extLst>
          </p:cNvPr>
          <p:cNvPicPr>
            <a:picLocks noChangeAspect="1"/>
          </p:cNvPicPr>
          <p:nvPr/>
        </p:nvPicPr>
        <p:blipFill>
          <a:blip r:embed="rId5"/>
          <a:stretch>
            <a:fillRect/>
          </a:stretch>
        </p:blipFill>
        <p:spPr bwMode="auto">
          <a:xfrm>
            <a:off x="914400" y="3838574"/>
            <a:ext cx="4519789" cy="2113479"/>
          </a:xfrm>
          <a:prstGeom prst="rect">
            <a:avLst/>
          </a:prstGeom>
          <a:solidFill>
            <a:srgbClr val="EEEBDE"/>
          </a:solidFill>
          <a:ln w="28575">
            <a:solidFill>
              <a:schemeClr val="accent2">
                <a:lumMod val="60000"/>
                <a:lumOff val="40000"/>
              </a:schemeClr>
            </a:solidFill>
          </a:ln>
          <a:extLst/>
        </p:spPr>
      </p:pic>
    </p:spTree>
    <p:extLst>
      <p:ext uri="{BB962C8B-B14F-4D97-AF65-F5344CB8AC3E}">
        <p14:creationId xmlns:p14="http://schemas.microsoft.com/office/powerpoint/2010/main" val="2409160713"/>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BasicConceptsAndVocab</Template>
  <TotalTime>1185</TotalTime>
  <Words>3463</Words>
  <Application>Microsoft Office PowerPoint</Application>
  <PresentationFormat>On-screen Show (4:3)</PresentationFormat>
  <Paragraphs>302</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Century Schoolbook</vt:lpstr>
      <vt:lpstr>Courier</vt:lpstr>
      <vt:lpstr>Courier New</vt:lpstr>
      <vt:lpstr>Noto Sans Symbols</vt:lpstr>
      <vt:lpstr>Tempus Sans ITC</vt:lpstr>
      <vt:lpstr>Times New Roman</vt:lpstr>
      <vt:lpstr>Wingdings</vt:lpstr>
      <vt:lpstr>MasterLayout</vt:lpstr>
      <vt:lpstr>Getting Started with R and RStudio</vt:lpstr>
      <vt:lpstr>History of R</vt:lpstr>
      <vt:lpstr>Things to Know in R to Say That You Know R</vt:lpstr>
      <vt:lpstr>R and Packages</vt:lpstr>
      <vt:lpstr>Troubleshooting Errors in RStudio</vt:lpstr>
      <vt:lpstr>Taking a look at R Studio</vt:lpstr>
      <vt:lpstr>The R Environment</vt:lpstr>
      <vt:lpstr>Finding and Setting Your Working Directory</vt:lpstr>
      <vt:lpstr>Quick Keys in R Studio</vt:lpstr>
      <vt:lpstr>Fundamentals in R</vt:lpstr>
      <vt:lpstr>Built In Functions in R</vt:lpstr>
      <vt:lpstr>Variable Rules</vt:lpstr>
      <vt:lpstr>Arguments in R</vt:lpstr>
      <vt:lpstr>R is called a Dynamically Typed Language</vt:lpstr>
      <vt:lpstr>Sequence - Vector and Vector Functions</vt:lpstr>
      <vt:lpstr>Vector Functions with Variables</vt:lpstr>
      <vt:lpstr>Selecting Vector Elements</vt:lpstr>
      <vt:lpstr>The Environment</vt:lpstr>
      <vt:lpstr>The Environment Inspector</vt:lpstr>
      <vt:lpstr>Setting the Seed</vt:lpstr>
      <vt:lpstr>Increase Sample Size</vt:lpstr>
      <vt:lpstr>Matrix</vt:lpstr>
      <vt:lpstr>Setting byrow Argument in a Matrix</vt:lpstr>
      <vt:lpstr>Indexing a Matrix</vt:lpstr>
      <vt:lpstr>Data Frame</vt:lpstr>
      <vt:lpstr>Lists in R</vt:lpstr>
      <vt:lpstr>Inspecting Data Structures:  All incredibly useful functions for Analytics</vt:lpstr>
      <vt:lpstr>For Next Time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R and RStudio</dc:title>
  <dc:creator>Pamela Schlosser</dc:creator>
  <cp:keywords/>
  <cp:lastModifiedBy>Pamela Galluch</cp:lastModifiedBy>
  <cp:revision>105</cp:revision>
  <dcterms:created xsi:type="dcterms:W3CDTF">2020-08-28T14:43:32Z</dcterms:created>
  <dcterms:modified xsi:type="dcterms:W3CDTF">2021-09-27T22:53:55Z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8/28/2020</vt:lpwstr>
  </property>
  <property fmtid="{D5CDD505-2E9C-101B-9397-08002B2CF9AE}" pid="3" name="output">
    <vt:lpwstr>powerpoint_presentation</vt:lpwstr>
  </property>
</Properties>
</file>