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59" r:id="rId2"/>
    <p:sldId id="356" r:id="rId3"/>
    <p:sldId id="257" r:id="rId4"/>
    <p:sldId id="285" r:id="rId5"/>
    <p:sldId id="288" r:id="rId6"/>
    <p:sldId id="344" r:id="rId7"/>
    <p:sldId id="360" r:id="rId8"/>
    <p:sldId id="277" r:id="rId9"/>
    <p:sldId id="276" r:id="rId10"/>
    <p:sldId id="346" r:id="rId11"/>
    <p:sldId id="348" r:id="rId12"/>
    <p:sldId id="349" r:id="rId13"/>
    <p:sldId id="355" r:id="rId14"/>
    <p:sldId id="347" r:id="rId15"/>
    <p:sldId id="350" r:id="rId16"/>
    <p:sldId id="351" r:id="rId17"/>
    <p:sldId id="352" r:id="rId18"/>
    <p:sldId id="353" r:id="rId19"/>
    <p:sldId id="303" r:id="rId20"/>
    <p:sldId id="29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724" autoAdjust="0"/>
  </p:normalViewPr>
  <p:slideViewPr>
    <p:cSldViewPr snapToGrid="0" snapToObjects="1">
      <p:cViewPr varScale="1">
        <p:scale>
          <a:sx n="103" d="100"/>
          <a:sy n="103" d="100"/>
        </p:scale>
        <p:origin x="2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1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65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0B2D0-8D61-4B98-BB84-42627032844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82A49-D999-469B-9529-53BE1223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3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82A49-D999-469B-9529-53BE1223C1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http://www.statisticstoproveanything.com/2010/09/charts-of-different-pch-values-in-r.html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45FD-2437-43C0-9A98-56B50B45AC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accent4">
            <a:lumMod val="75000"/>
            <a:lumOff val="2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30177" y="6134100"/>
            <a:ext cx="8883650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7163" y="1781183"/>
            <a:ext cx="6996082" cy="1470025"/>
          </a:xfrm>
        </p:spPr>
        <p:txBody>
          <a:bodyPr/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4" y="3778250"/>
            <a:ext cx="6931640" cy="227965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3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Arial"/>
              <a:buNone/>
              <a:defRPr sz="27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342900" marR="0" lvl="0" indent="-304800" algn="l" rtl="0">
              <a:spcBef>
                <a:spcPts val="11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93969" y="6172202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8469313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9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1"/>
            <a:ext cx="7942216" cy="31133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0046" y="1867713"/>
            <a:ext cx="3897085" cy="157078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F31FD9D-17E7-41E6-97E6-3E0D09912F1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959531" y="1867713"/>
            <a:ext cx="3897085" cy="157078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2EC149-96B8-4020-935B-6401EB015C8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18754" y="3567745"/>
            <a:ext cx="7942216" cy="31133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7B8106A-466F-4411-B5C7-C5C8D776235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3987657"/>
            <a:ext cx="3897085" cy="41888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A1302A8-094D-4462-A741-1CEA01B6E4D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963885" y="3987657"/>
            <a:ext cx="3897085" cy="41888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56901D-DFD9-44DA-905C-853F0F1D698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23108" y="4535781"/>
            <a:ext cx="7942216" cy="34997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00606C1-D42D-4C86-89D3-D58F3ABDD746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18754" y="4955693"/>
            <a:ext cx="3897085" cy="176578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3A53081-53EA-4A83-A54F-7868DEAC062D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968239" y="4955693"/>
            <a:ext cx="3897085" cy="176578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49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>
            <a:lumMod val="75000"/>
            <a:lumOff val="2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23" indent="-180023">
              <a:defRPr sz="2025"/>
            </a:lvl1pPr>
            <a:lvl2pPr marL="416624" indent="-159449">
              <a:defRPr sz="1800"/>
            </a:lvl2pPr>
            <a:lvl3pPr marL="673799" indent="-159449">
              <a:defRPr sz="1575"/>
            </a:lvl3pPr>
            <a:lvl4pPr marL="930974" indent="-159449">
              <a:defRPr sz="1013"/>
            </a:lvl4pPr>
            <a:lvl5pPr marL="1188149" indent="-159449">
              <a:defRPr sz="101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3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00244"/>
            <a:ext cx="7772399" cy="1718335"/>
          </a:xfrm>
        </p:spPr>
        <p:txBody>
          <a:bodyPr anchor="b"/>
          <a:lstStyle>
            <a:lvl1pPr algn="l">
              <a:defRPr sz="1969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479947"/>
            <a:ext cx="7772400" cy="1485622"/>
          </a:xfrm>
        </p:spPr>
        <p:txBody>
          <a:bodyPr anchor="b"/>
          <a:lstStyle>
            <a:lvl1pPr marL="0" indent="0">
              <a:buNone/>
              <a:defRPr sz="1688"/>
            </a:lvl1pPr>
            <a:lvl2pPr marL="144661" indent="0">
              <a:buNone/>
              <a:defRPr sz="1406"/>
            </a:lvl2pPr>
            <a:lvl3pPr marL="289322" indent="0">
              <a:buNone/>
              <a:defRPr sz="506"/>
            </a:lvl3pPr>
            <a:lvl4pPr marL="433983" indent="0">
              <a:buNone/>
              <a:defRPr sz="443"/>
            </a:lvl4pPr>
            <a:lvl5pPr marL="578644" indent="0">
              <a:buNone/>
              <a:defRPr sz="443"/>
            </a:lvl5pPr>
            <a:lvl6pPr marL="723305" indent="0">
              <a:buNone/>
              <a:defRPr sz="443"/>
            </a:lvl6pPr>
            <a:lvl7pPr marL="867966" indent="0">
              <a:buNone/>
              <a:defRPr sz="443"/>
            </a:lvl7pPr>
            <a:lvl8pPr marL="1012627" indent="0">
              <a:buNone/>
              <a:defRPr sz="443"/>
            </a:lvl8pPr>
            <a:lvl9pPr marL="1157288" indent="0">
              <a:buNone/>
              <a:defRPr sz="4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3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74901"/>
            <a:ext cx="381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2374901"/>
            <a:ext cx="381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426EBD-1D4E-4193-94BC-53C0225CF2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4400" y="1447801"/>
            <a:ext cx="3810000" cy="774699"/>
          </a:xfrm>
        </p:spPr>
        <p:txBody>
          <a:bodyPr/>
          <a:lstStyle>
            <a:lvl1pPr marL="0" indent="0">
              <a:buNone/>
              <a:defRPr sz="135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AF6C52B-EC69-4FD5-8228-6A136644823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76800" y="1447801"/>
            <a:ext cx="3810000" cy="774699"/>
          </a:xfrm>
        </p:spPr>
        <p:txBody>
          <a:bodyPr/>
          <a:lstStyle>
            <a:lvl1pPr marL="0" indent="0">
              <a:buNone/>
              <a:defRPr sz="135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203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74901"/>
            <a:ext cx="381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2374901"/>
            <a:ext cx="381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426EBD-1D4E-4193-94BC-53C0225CF2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4400" y="1447801"/>
            <a:ext cx="7772400" cy="774699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2479270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DEC2D-1FA4-42EA-8E62-7F1E61C5019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560965" y="1447800"/>
            <a:ext cx="2479270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F2D18F-BB7B-4C5A-9120-9C5E6246E9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22081" y="1447799"/>
            <a:ext cx="2479270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2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97101"/>
            <a:ext cx="2479270" cy="392906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DEC2D-1FA4-42EA-8E62-7F1E61C5019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560965" y="2197101"/>
            <a:ext cx="2479270" cy="392906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F2D18F-BB7B-4C5A-9120-9C5E6246E9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22081" y="2197100"/>
            <a:ext cx="2479270" cy="392906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71B4-0796-4E94-BA41-BEB4E6E045C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464470"/>
            <a:ext cx="2479270" cy="605631"/>
          </a:xfrm>
        </p:spPr>
        <p:txBody>
          <a:bodyPr/>
          <a:lstStyle>
            <a:lvl1pPr marL="0" indent="0">
              <a:buNone/>
              <a:defRPr sz="15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FE6C5C-F221-4C28-9ED1-1D8C9F817DE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60965" y="1464470"/>
            <a:ext cx="2479270" cy="605631"/>
          </a:xfrm>
        </p:spPr>
        <p:txBody>
          <a:bodyPr/>
          <a:lstStyle>
            <a:lvl1pPr marL="0" indent="0">
              <a:buNone/>
              <a:defRPr sz="15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83B3B5-F8B5-4BA0-80A3-5CDDC1F9C2A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222081" y="1464469"/>
            <a:ext cx="2479270" cy="605631"/>
          </a:xfrm>
        </p:spPr>
        <p:txBody>
          <a:bodyPr/>
          <a:lstStyle>
            <a:lvl1pPr marL="0" indent="0">
              <a:buNone/>
              <a:defRPr sz="15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9651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1"/>
            <a:ext cx="7772399" cy="287481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555375"/>
            <a:ext cx="7772400" cy="157078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lumOff val="2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41301"/>
            <a:ext cx="7772400" cy="875669"/>
          </a:xfrm>
          <a:prstGeom prst="rect">
            <a:avLst/>
          </a:prstGeom>
          <a:solidFill>
            <a:srgbClr val="EEEBDE">
              <a:alpha val="25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678363"/>
          </a:xfrm>
          <a:prstGeom prst="rect">
            <a:avLst/>
          </a:prstGeom>
          <a:solidFill>
            <a:srgbClr val="EEEBDE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94450" y="6245225"/>
            <a:ext cx="2292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88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632262" y="241300"/>
            <a:ext cx="42863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675125" y="1236031"/>
            <a:ext cx="8052955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2C5FE-DE74-44AD-B340-E14C8DA6FEE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169065"/>
            <a:ext cx="3560944" cy="552410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75000"/>
                <a:lumOff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014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0" r:id="rId6"/>
    <p:sldLayoutId id="2147483666" r:id="rId7"/>
    <p:sldLayoutId id="2147483667" r:id="rId8"/>
    <p:sldLayoutId id="2147483668" r:id="rId9"/>
    <p:sldLayoutId id="2147483669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empus Sans ITC" panose="04020404030D07020202" pitchFamily="8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5pPr>
      <a:lvl6pPr marL="144661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6pPr>
      <a:lvl7pPr marL="289322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7pPr>
      <a:lvl8pPr marL="433983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8pPr>
      <a:lvl9pPr marL="578644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9pPr>
    </p:titleStyle>
    <p:bodyStyle>
      <a:lvl1pPr marL="180023" indent="-18002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25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578644" indent="-321469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>
          <a:solidFill>
            <a:schemeClr val="tx1"/>
          </a:solidFill>
          <a:latin typeface="Century Schoolbook" panose="02040604050505020304" pitchFamily="18" charset="0"/>
        </a:defRPr>
      </a:lvl2pPr>
      <a:lvl3pPr marL="694373" indent="-180023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88">
          <a:solidFill>
            <a:schemeClr val="tx1"/>
          </a:solidFill>
          <a:latin typeface="Century Schoolbook" panose="02040604050505020304" pitchFamily="18" charset="0"/>
        </a:defRPr>
      </a:lvl3pPr>
      <a:lvl4pPr marL="951548" indent="-18002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125">
          <a:solidFill>
            <a:schemeClr val="tx1"/>
          </a:solidFill>
          <a:latin typeface="Century Schoolbook" panose="02040604050505020304" pitchFamily="18" charset="0"/>
        </a:defRPr>
      </a:lvl4pPr>
      <a:lvl5pPr marL="1208723" indent="-180023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Century Schoolbook" panose="02040604050505020304" pitchFamily="18" charset="0"/>
        </a:defRPr>
      </a:lvl5pPr>
      <a:lvl6pPr marL="795635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6pPr>
      <a:lvl7pPr marL="940297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7pPr>
      <a:lvl8pPr marL="1084958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8pPr>
      <a:lvl9pPr marL="1229618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661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322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983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305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7966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627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288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4E8B-6B28-4ABF-A26E-7BC120A98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Continuing with Chapter 2.3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1105D-9D1E-4182-9A92-F8E5DCAFD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RStudio</a:t>
            </a:r>
          </a:p>
        </p:txBody>
      </p:sp>
    </p:spTree>
    <p:extLst>
      <p:ext uri="{BB962C8B-B14F-4D97-AF65-F5344CB8AC3E}">
        <p14:creationId xmlns:p14="http://schemas.microsoft.com/office/powerpoint/2010/main" val="117989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 from .data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sz="1500" dirty="0">
                <a:latin typeface="Courier"/>
              </a:rPr>
              <a:t>Auto&lt;-</a:t>
            </a:r>
            <a:r>
              <a:rPr lang="en-US" sz="1500" b="1" dirty="0" err="1">
                <a:solidFill>
                  <a:srgbClr val="007020"/>
                </a:solidFill>
                <a:latin typeface="Courier"/>
              </a:rPr>
              <a:t>read.table</a:t>
            </a:r>
            <a:r>
              <a:rPr lang="en-US" sz="1500" dirty="0">
                <a:latin typeface="Courier"/>
              </a:rPr>
              <a:t>(</a:t>
            </a:r>
            <a:r>
              <a:rPr lang="en-US" sz="15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1500" dirty="0" err="1">
                <a:solidFill>
                  <a:srgbClr val="4070A0"/>
                </a:solidFill>
                <a:latin typeface="Courier"/>
              </a:rPr>
              <a:t>Auto.data"</a:t>
            </a:r>
            <a:r>
              <a:rPr lang="en-US" sz="1500" dirty="0" err="1">
                <a:latin typeface="Courier"/>
              </a:rPr>
              <a:t>,</a:t>
            </a:r>
            <a:r>
              <a:rPr lang="en-US" sz="1500" dirty="0" err="1">
                <a:solidFill>
                  <a:srgbClr val="902000"/>
                </a:solidFill>
                <a:latin typeface="Courier"/>
              </a:rPr>
              <a:t>header</a:t>
            </a:r>
            <a:r>
              <a:rPr lang="en-US" sz="15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US" sz="15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n-US" sz="1500" dirty="0">
                <a:latin typeface="Courier"/>
              </a:rPr>
              <a:t>, </a:t>
            </a:r>
            <a:r>
              <a:rPr lang="en-US" sz="1500" dirty="0" err="1">
                <a:solidFill>
                  <a:srgbClr val="902000"/>
                </a:solidFill>
                <a:latin typeface="Courier"/>
              </a:rPr>
              <a:t>stringsAsFactors</a:t>
            </a:r>
            <a:r>
              <a:rPr lang="en-US" sz="15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US" sz="15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n-US" sz="1500" dirty="0">
                <a:latin typeface="Courier"/>
              </a:rPr>
              <a:t>)      </a:t>
            </a:r>
            <a:br>
              <a:rPr lang="en-US" sz="1500" dirty="0"/>
            </a:br>
            <a:r>
              <a:rPr lang="en-US" sz="1500" b="1" dirty="0">
                <a:solidFill>
                  <a:srgbClr val="007020"/>
                </a:solidFill>
                <a:latin typeface="Courier"/>
              </a:rPr>
              <a:t>fix</a:t>
            </a:r>
            <a:r>
              <a:rPr lang="en-US" sz="1500" dirty="0">
                <a:latin typeface="Courier"/>
              </a:rPr>
              <a:t>(Auto)</a:t>
            </a:r>
            <a:br>
              <a:rPr lang="en-US" sz="1500" dirty="0"/>
            </a:br>
            <a:r>
              <a:rPr lang="en-US" sz="1500" b="1" dirty="0">
                <a:solidFill>
                  <a:srgbClr val="007020"/>
                </a:solidFill>
                <a:latin typeface="Courier"/>
              </a:rPr>
              <a:t>str</a:t>
            </a:r>
            <a:r>
              <a:rPr lang="en-US" sz="1500" dirty="0">
                <a:latin typeface="Courier"/>
              </a:rPr>
              <a:t>(Auto)</a:t>
            </a:r>
          </a:p>
          <a:p>
            <a:pPr lvl="0" indent="0">
              <a:buNone/>
            </a:pPr>
            <a:r>
              <a:rPr lang="en-US" sz="1500" dirty="0">
                <a:latin typeface="Courier"/>
              </a:rPr>
              <a:t>## '</a:t>
            </a:r>
            <a:r>
              <a:rPr lang="en-US" sz="1500" dirty="0" err="1">
                <a:latin typeface="Courier"/>
              </a:rPr>
              <a:t>data.frame</a:t>
            </a:r>
            <a:r>
              <a:rPr lang="en-US" sz="1500" dirty="0">
                <a:latin typeface="Courier"/>
              </a:rPr>
              <a:t>':    397 obs. of  9 variables:
##  $ mpg         : num  18 15 18 16 17 15 14 14 14 15 ...
##  $ cylinders   : num  8 8 8 8 8 8 8 8 8 8 ...
##  $ displacement: num  307 350 318 304 302 429 454 440 455 390 ...
##  $ horsepower  : Factor w/ 94 levels "?","100.0","102.0",..: 17 35 29 29 24 42 47 46 48 40 ...
##  $ weight      : num  3504 3693 3436 3433 3449 ...
##  $ acceleration: num  12 11.5 11 12 10.5 10 9 8.5 10 8.5 ...
##  $ year        : num  70 70 70 70 70 70 70 70 70 70 ...
##  $ origin      : num  1 1 1 1 1 1 1 1 1 1 ...
##  $ name        : Factor w/ 304 levels "</a:t>
            </a:r>
            <a:r>
              <a:rPr lang="en-US" sz="1500" dirty="0" err="1">
                <a:latin typeface="Courier"/>
              </a:rPr>
              <a:t>amc</a:t>
            </a:r>
            <a:r>
              <a:rPr lang="en-US" sz="1500" dirty="0">
                <a:latin typeface="Courier"/>
              </a:rPr>
              <a:t> ambassador brougham",..: 49 36 231 14 161 141 54 223 241 2 ... </a:t>
            </a:r>
            <a:r>
              <a:rPr dirty="0">
                <a:latin typeface="Courier"/>
              </a:rPr>
              <a:t>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 from .csv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sz="1500" dirty="0">
                <a:latin typeface="Courier"/>
              </a:rPr>
              <a:t>Auto2</a:t>
            </a:r>
            <a:r>
              <a:rPr sz="1500" dirty="0">
                <a:latin typeface="Courier"/>
              </a:rPr>
              <a:t>&lt;-</a:t>
            </a:r>
            <a:r>
              <a:rPr sz="1500" dirty="0">
                <a:solidFill>
                  <a:srgbClr val="4070A0"/>
                </a:solidFill>
                <a:latin typeface="Courier"/>
              </a:rPr>
              <a:t> </a:t>
            </a:r>
            <a:r>
              <a:rPr sz="1500" b="1" dirty="0">
                <a:solidFill>
                  <a:srgbClr val="007020"/>
                </a:solidFill>
                <a:latin typeface="Courier"/>
              </a:rPr>
              <a:t>read.csv</a:t>
            </a:r>
            <a:r>
              <a:rPr sz="1500" dirty="0">
                <a:latin typeface="Courier"/>
              </a:rPr>
              <a:t>(</a:t>
            </a:r>
            <a:r>
              <a:rPr sz="1500" dirty="0">
                <a:solidFill>
                  <a:srgbClr val="4070A0"/>
                </a:solidFill>
                <a:latin typeface="Courier"/>
              </a:rPr>
              <a:t>"Auto.csv"</a:t>
            </a:r>
            <a:r>
              <a:rPr sz="1500" dirty="0">
                <a:latin typeface="Courier"/>
              </a:rPr>
              <a:t>,</a:t>
            </a:r>
            <a:r>
              <a:rPr sz="1500" dirty="0" err="1">
                <a:solidFill>
                  <a:srgbClr val="902000"/>
                </a:solidFill>
                <a:latin typeface="Courier"/>
              </a:rPr>
              <a:t>stringsAsFactors</a:t>
            </a:r>
            <a:r>
              <a:rPr sz="15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500" dirty="0">
                <a:latin typeface="Courier"/>
              </a:rPr>
              <a:t> </a:t>
            </a:r>
            <a:r>
              <a:rPr sz="15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500" dirty="0">
                <a:latin typeface="Courier"/>
              </a:rPr>
              <a:t>)</a:t>
            </a:r>
            <a:br>
              <a:rPr sz="1500" dirty="0"/>
            </a:br>
            <a:r>
              <a:rPr sz="15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500" dirty="0">
                <a:latin typeface="Courier"/>
              </a:rPr>
              <a:t>(</a:t>
            </a:r>
            <a:r>
              <a:rPr lang="en-US" sz="1500" dirty="0">
                <a:latin typeface="Courier"/>
              </a:rPr>
              <a:t>Auto2</a:t>
            </a:r>
            <a:r>
              <a:rPr sz="15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800" dirty="0">
                <a:latin typeface="Courier"/>
              </a:rPr>
              <a:t>##   mpg cylinders displacement horsepower weight acceleration year origin
## 1  18         8          307        130   3504         12.0   70      1
## 2  15         8          350        165   3693         11.5   70      1
## 3  18         8          318        150   3436         11.0   70      1
## 4  16         8          304        150   3433         12.0   70      1
## 5  17         8          302        140   3449         10.5   70      1
## 6  15         8          429        198   4341         10.0   70      1
##                        name
## 1 </a:t>
            </a:r>
            <a:r>
              <a:rPr sz="800" dirty="0" err="1">
                <a:latin typeface="Courier"/>
              </a:rPr>
              <a:t>chevrolet</a:t>
            </a:r>
            <a:r>
              <a:rPr sz="800" dirty="0">
                <a:latin typeface="Courier"/>
              </a:rPr>
              <a:t> </a:t>
            </a:r>
            <a:r>
              <a:rPr sz="800" dirty="0" err="1">
                <a:latin typeface="Courier"/>
              </a:rPr>
              <a:t>chevelle</a:t>
            </a:r>
            <a:r>
              <a:rPr sz="800" dirty="0">
                <a:latin typeface="Courier"/>
              </a:rPr>
              <a:t> </a:t>
            </a:r>
            <a:r>
              <a:rPr sz="800" dirty="0" err="1">
                <a:latin typeface="Courier"/>
              </a:rPr>
              <a:t>malibu</a:t>
            </a:r>
            <a:r>
              <a:rPr sz="800" dirty="0">
                <a:latin typeface="Courier"/>
              </a:rPr>
              <a:t>
## 2         </a:t>
            </a:r>
            <a:r>
              <a:rPr sz="800" dirty="0" err="1">
                <a:latin typeface="Courier"/>
              </a:rPr>
              <a:t>buick</a:t>
            </a:r>
            <a:r>
              <a:rPr sz="800" dirty="0">
                <a:latin typeface="Courier"/>
              </a:rPr>
              <a:t> skylark 320
## 3        </a:t>
            </a:r>
            <a:r>
              <a:rPr sz="800" dirty="0" err="1">
                <a:latin typeface="Courier"/>
              </a:rPr>
              <a:t>plymouth</a:t>
            </a:r>
            <a:r>
              <a:rPr sz="800" dirty="0">
                <a:latin typeface="Courier"/>
              </a:rPr>
              <a:t> satellite
## 4             </a:t>
            </a:r>
            <a:r>
              <a:rPr sz="800" dirty="0" err="1">
                <a:latin typeface="Courier"/>
              </a:rPr>
              <a:t>amc</a:t>
            </a:r>
            <a:r>
              <a:rPr sz="800" dirty="0">
                <a:latin typeface="Courier"/>
              </a:rPr>
              <a:t> rebel </a:t>
            </a:r>
            <a:r>
              <a:rPr sz="800" dirty="0" err="1">
                <a:latin typeface="Courier"/>
              </a:rPr>
              <a:t>sst</a:t>
            </a:r>
            <a:r>
              <a:rPr sz="800" dirty="0">
                <a:latin typeface="Courier"/>
              </a:rPr>
              <a:t>
## 5               ford </a:t>
            </a:r>
            <a:r>
              <a:rPr sz="800" dirty="0" err="1">
                <a:latin typeface="Courier"/>
              </a:rPr>
              <a:t>torino</a:t>
            </a:r>
            <a:r>
              <a:rPr sz="800" dirty="0">
                <a:latin typeface="Courier"/>
              </a:rPr>
              <a:t>
## 6          ford </a:t>
            </a:r>
            <a:r>
              <a:rPr sz="800" dirty="0" err="1">
                <a:latin typeface="Courier"/>
              </a:rPr>
              <a:t>galaxie</a:t>
            </a:r>
            <a:r>
              <a:rPr sz="800" dirty="0">
                <a:latin typeface="Courier"/>
              </a:rPr>
              <a:t> 500</a:t>
            </a:r>
          </a:p>
          <a:p>
            <a:pPr lvl="0" indent="0">
              <a:buNone/>
            </a:pPr>
            <a:endParaRPr lang="en-US" sz="800" b="1" dirty="0">
              <a:solidFill>
                <a:srgbClr val="007020"/>
              </a:solidFill>
              <a:latin typeface="Courier"/>
            </a:endParaRPr>
          </a:p>
          <a:p>
            <a:pPr lvl="0" indent="0">
              <a:buNone/>
            </a:pPr>
            <a:r>
              <a:rPr sz="800" b="1" dirty="0">
                <a:solidFill>
                  <a:srgbClr val="007020"/>
                </a:solidFill>
                <a:latin typeface="Courier"/>
              </a:rPr>
              <a:t>str</a:t>
            </a:r>
            <a:r>
              <a:rPr sz="800" dirty="0">
                <a:latin typeface="Courier"/>
              </a:rPr>
              <a:t>(</a:t>
            </a:r>
            <a:r>
              <a:rPr lang="en-US" sz="800" dirty="0">
                <a:latin typeface="Courier"/>
              </a:rPr>
              <a:t>Auto2</a:t>
            </a:r>
            <a:r>
              <a:rPr sz="8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800" dirty="0">
                <a:latin typeface="Courier"/>
              </a:rPr>
              <a:t>## '</a:t>
            </a:r>
            <a:r>
              <a:rPr sz="800" dirty="0" err="1">
                <a:latin typeface="Courier"/>
              </a:rPr>
              <a:t>data.frame</a:t>
            </a:r>
            <a:r>
              <a:rPr sz="800" dirty="0">
                <a:latin typeface="Courier"/>
              </a:rPr>
              <a:t>':    397 obs. of  9 variables:
##  $ mpg         : num  18 15 18 16 17 15 14 14 14 15 ...
##  $ cylinders   : int  8 8 8 8 8 8 8 8 8 8 ...
##  $ displacement: num  307 350 318 304 302 429 454 440 455 390 ...
##  $ horsepower  : Factor w/ 94 levels "?","100","102",..: 17 35 29 29 24 42 47 46 48 40 ...
##  $ weight      : int  3504 3693 3436 3433 3449 4341 4354 4312 4425 3850 ...
##  $ acceleration: num  12 11.5 11 12 10.5 10 9 8.5 10 8.5 ...
##  $ year        : int  70 70 70 70 70 70 70 70 70 70 ...
##  $ origin      : int  1 1 1 1 1 1 1 1 1 1 ...
##  $ name        : Factor w/ 304 levels "</a:t>
            </a:r>
            <a:r>
              <a:rPr sz="800" dirty="0" err="1">
                <a:latin typeface="Courier"/>
              </a:rPr>
              <a:t>amc</a:t>
            </a:r>
            <a:r>
              <a:rPr sz="800" dirty="0">
                <a:latin typeface="Courier"/>
              </a:rPr>
              <a:t> ambassador brougham",..: 49 36 231 14 161 141 54 223 241 2 ...</a:t>
            </a:r>
          </a:p>
          <a:p>
            <a:pPr lvl="0" indent="0">
              <a:buNone/>
            </a:pPr>
            <a:r>
              <a:rPr sz="800" b="1" dirty="0">
                <a:solidFill>
                  <a:srgbClr val="007020"/>
                </a:solidFill>
                <a:latin typeface="Courier"/>
              </a:rPr>
              <a:t>fix</a:t>
            </a:r>
            <a:r>
              <a:rPr sz="800" dirty="0">
                <a:latin typeface="Courier"/>
              </a:rPr>
              <a:t>(</a:t>
            </a:r>
            <a:r>
              <a:rPr lang="en-US" sz="800" dirty="0">
                <a:latin typeface="Courier"/>
              </a:rPr>
              <a:t>Auto2</a:t>
            </a:r>
            <a:r>
              <a:rPr sz="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 from Excel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923" indent="-342900"/>
            <a:r>
              <a:rPr lang="en-US" dirty="0"/>
              <a:t>There are many ways to read in an Excel file into R. </a:t>
            </a:r>
          </a:p>
          <a:p>
            <a:pPr marL="522923" indent="-342900"/>
            <a:r>
              <a:rPr lang="en-US" dirty="0"/>
              <a:t>I used the </a:t>
            </a:r>
            <a:r>
              <a:rPr lang="en-US" dirty="0" err="1"/>
              <a:t>readxl</a:t>
            </a:r>
            <a:r>
              <a:rPr lang="en-US" dirty="0"/>
              <a:t> package. </a:t>
            </a:r>
          </a:p>
          <a:p>
            <a:pPr lvl="0" indent="0">
              <a:buNone/>
            </a:pPr>
            <a:r>
              <a:rPr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readxl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lang="en-US" dirty="0">
                <a:latin typeface="Courier"/>
              </a:rPr>
              <a:t>Auto3</a:t>
            </a:r>
            <a:r>
              <a:rPr dirty="0">
                <a:latin typeface="Courier"/>
              </a:rPr>
              <a:t>&lt;-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read_excel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"Auto.xlsx"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lang="en-US" dirty="0">
                <a:latin typeface="Courier"/>
              </a:rPr>
              <a:t>Auto3 </a:t>
            </a:r>
            <a:r>
              <a:rPr dirty="0"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na.omit</a:t>
            </a:r>
            <a:r>
              <a:rPr dirty="0">
                <a:latin typeface="Courier"/>
              </a:rPr>
              <a:t>(</a:t>
            </a:r>
            <a:r>
              <a:rPr lang="en-US" dirty="0">
                <a:latin typeface="Courier"/>
              </a:rPr>
              <a:t>Auto3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fix</a:t>
            </a:r>
            <a:r>
              <a:rPr dirty="0">
                <a:latin typeface="Courier"/>
              </a:rPr>
              <a:t>(</a:t>
            </a:r>
            <a:r>
              <a:rPr lang="en-US" dirty="0">
                <a:latin typeface="Courier"/>
              </a:rPr>
              <a:t>Auto3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sz="203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2030" dirty="0">
                <a:latin typeface="Courier"/>
              </a:rPr>
              <a:t>(</a:t>
            </a:r>
            <a:r>
              <a:rPr lang="en-US" sz="2400" dirty="0">
                <a:latin typeface="Courier"/>
              </a:rPr>
              <a:t>Auto3</a:t>
            </a:r>
            <a:r>
              <a:rPr sz="203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30" b="1" dirty="0">
                <a:solidFill>
                  <a:srgbClr val="007020"/>
                </a:solidFill>
                <a:latin typeface="Courier"/>
              </a:rPr>
              <a:t>str</a:t>
            </a:r>
            <a:r>
              <a:rPr sz="2030" dirty="0">
                <a:latin typeface="Courier"/>
              </a:rPr>
              <a:t>(</a:t>
            </a:r>
            <a:r>
              <a:rPr lang="en-US" sz="2400" dirty="0">
                <a:latin typeface="Courier"/>
              </a:rPr>
              <a:t>Auto3</a:t>
            </a:r>
            <a:r>
              <a:rPr sz="203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Reading </a:t>
            </a:r>
            <a:r>
              <a:rPr lang="en-US" dirty="0"/>
              <a:t>Data </a:t>
            </a:r>
            <a:r>
              <a:rPr dirty="0"/>
              <a:t>from the </a:t>
            </a:r>
            <a:r>
              <a:rPr lang="en-US" dirty="0"/>
              <a:t>W</a:t>
            </a:r>
            <a:r>
              <a:rPr dirty="0"/>
              <a:t>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400" dirty="0" err="1">
                <a:latin typeface="Courier"/>
              </a:rPr>
              <a:t>fileURL</a:t>
            </a:r>
            <a:r>
              <a:rPr sz="1400" dirty="0">
                <a:latin typeface="Courier"/>
              </a:rPr>
              <a:t> &lt;-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"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https://www.statlearning.com/s/Auto.csv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br>
              <a:rPr sz="1400" dirty="0"/>
            </a:br>
            <a:r>
              <a:rPr sz="1400" b="1" dirty="0" err="1">
                <a:solidFill>
                  <a:srgbClr val="007020"/>
                </a:solidFill>
                <a:latin typeface="Courier"/>
              </a:rPr>
              <a:t>download.file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fileURL,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destfile</a:t>
            </a:r>
            <a:r>
              <a:rPr sz="1400" dirty="0">
                <a:solidFill>
                  <a:srgbClr val="902000"/>
                </a:solidFill>
                <a:latin typeface="Courier"/>
              </a:rPr>
              <a:t>=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"./Auto.csv"</a:t>
            </a: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 err="1">
                <a:solidFill>
                  <a:srgbClr val="007020"/>
                </a:solidFill>
                <a:latin typeface="Courier"/>
              </a:rPr>
              <a:t>list.files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"./"</a:t>
            </a:r>
            <a:r>
              <a:rPr sz="14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800" dirty="0">
                <a:latin typeface="Courier"/>
              </a:rPr>
              <a:t>## [1] "Auto.csv"</a:t>
            </a:r>
          </a:p>
          <a:p>
            <a:pPr lvl="0" indent="0">
              <a:buNone/>
            </a:pPr>
            <a:r>
              <a:rPr sz="1400" dirty="0">
                <a:latin typeface="Courier"/>
              </a:rPr>
              <a:t>Auto</a:t>
            </a:r>
            <a:r>
              <a:rPr lang="en-US" sz="1400" dirty="0">
                <a:latin typeface="Courier"/>
              </a:rPr>
              <a:t>4</a:t>
            </a:r>
            <a:r>
              <a:rPr sz="1400" dirty="0">
                <a:latin typeface="Courier"/>
              </a:rPr>
              <a:t>&lt;-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read.csv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"./Auto.csv"</a:t>
            </a: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400" dirty="0">
                <a:latin typeface="Courier"/>
              </a:rPr>
              <a:t>(</a:t>
            </a:r>
            <a:r>
              <a:rPr lang="en-US" sz="1400" dirty="0">
                <a:latin typeface="Courier"/>
              </a:rPr>
              <a:t>Auto4</a:t>
            </a:r>
            <a:r>
              <a:rPr sz="14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800" dirty="0">
                <a:latin typeface="Courier"/>
              </a:rPr>
              <a:t>##   mpg cylinders displacement horsepower weight acceleration year origin
## 1  18         8          307        130   3504         12.0   70      1
## 2  15         8          350        165   3693         11.5   70      1
## 3  18         8          318        150   3436         11.0   70      1
## 4  16         8          304        150   3433         12.0   70      1
## 5  17         8          302        140   3449         10.5   70      1
## 6  15         8          429        198   4341         10.0   70      1
##                        name
## 1 </a:t>
            </a:r>
            <a:r>
              <a:rPr sz="800" dirty="0" err="1">
                <a:latin typeface="Courier"/>
              </a:rPr>
              <a:t>chevrolet</a:t>
            </a:r>
            <a:r>
              <a:rPr sz="800" dirty="0">
                <a:latin typeface="Courier"/>
              </a:rPr>
              <a:t> </a:t>
            </a:r>
            <a:r>
              <a:rPr sz="800" dirty="0" err="1">
                <a:latin typeface="Courier"/>
              </a:rPr>
              <a:t>chevelle</a:t>
            </a:r>
            <a:r>
              <a:rPr sz="800" dirty="0">
                <a:latin typeface="Courier"/>
              </a:rPr>
              <a:t> </a:t>
            </a:r>
            <a:r>
              <a:rPr sz="800" dirty="0" err="1">
                <a:latin typeface="Courier"/>
              </a:rPr>
              <a:t>malibu</a:t>
            </a:r>
            <a:r>
              <a:rPr sz="800" dirty="0">
                <a:latin typeface="Courier"/>
              </a:rPr>
              <a:t>
## 2         </a:t>
            </a:r>
            <a:r>
              <a:rPr sz="800" dirty="0" err="1">
                <a:latin typeface="Courier"/>
              </a:rPr>
              <a:t>buick</a:t>
            </a:r>
            <a:r>
              <a:rPr sz="800" dirty="0">
                <a:latin typeface="Courier"/>
              </a:rPr>
              <a:t> skylark 320
## 3        </a:t>
            </a:r>
            <a:r>
              <a:rPr sz="800" dirty="0" err="1">
                <a:latin typeface="Courier"/>
              </a:rPr>
              <a:t>plymouth</a:t>
            </a:r>
            <a:r>
              <a:rPr sz="800" dirty="0">
                <a:latin typeface="Courier"/>
              </a:rPr>
              <a:t> satellite
## 4             </a:t>
            </a:r>
            <a:r>
              <a:rPr sz="800" dirty="0" err="1">
                <a:latin typeface="Courier"/>
              </a:rPr>
              <a:t>amc</a:t>
            </a:r>
            <a:r>
              <a:rPr sz="800" dirty="0">
                <a:latin typeface="Courier"/>
              </a:rPr>
              <a:t> rebel </a:t>
            </a:r>
            <a:r>
              <a:rPr sz="800" dirty="0" err="1">
                <a:latin typeface="Courier"/>
              </a:rPr>
              <a:t>sst</a:t>
            </a:r>
            <a:r>
              <a:rPr sz="800" dirty="0">
                <a:latin typeface="Courier"/>
              </a:rPr>
              <a:t>
## 5               ford </a:t>
            </a:r>
            <a:r>
              <a:rPr sz="800" dirty="0" err="1">
                <a:latin typeface="Courier"/>
              </a:rPr>
              <a:t>torino</a:t>
            </a:r>
            <a:r>
              <a:rPr sz="800" dirty="0">
                <a:latin typeface="Courier"/>
              </a:rPr>
              <a:t>
## 6          ford </a:t>
            </a:r>
            <a:r>
              <a:rPr sz="800" dirty="0" err="1">
                <a:latin typeface="Courier"/>
              </a:rPr>
              <a:t>galaxie</a:t>
            </a:r>
            <a:r>
              <a:rPr sz="800" dirty="0">
                <a:latin typeface="Courier"/>
              </a:rPr>
              <a:t> 500</a:t>
            </a:r>
          </a:p>
          <a:p>
            <a:pPr lvl="0" indent="0">
              <a:buNone/>
            </a:pPr>
            <a:r>
              <a:rPr sz="1400" b="1" dirty="0">
                <a:solidFill>
                  <a:srgbClr val="007020"/>
                </a:solidFill>
                <a:latin typeface="Courier"/>
              </a:rPr>
              <a:t>fix</a:t>
            </a:r>
            <a:r>
              <a:rPr sz="1400" dirty="0">
                <a:latin typeface="Courier"/>
              </a:rPr>
              <a:t>(Auto</a:t>
            </a:r>
            <a:r>
              <a:rPr lang="en-US" sz="1400" dirty="0">
                <a:latin typeface="Courier"/>
              </a:rPr>
              <a:t>4</a:t>
            </a:r>
            <a:r>
              <a:rPr sz="14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67B0-6CAE-482E-9A0B-37C1706B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1ABB-85C2-434A-94C7-D01E18F7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dirty="0"/>
              <a:t>When you call a function with an argument of the wrong type, R will try to coerce values to a different type so that the function will work.</a:t>
            </a:r>
          </a:p>
          <a:p>
            <a:pPr lvl="0" indent="0">
              <a:buNone/>
            </a:pPr>
            <a:endParaRPr lang="en-US" dirty="0"/>
          </a:p>
          <a:p>
            <a:pPr lvl="0" indent="0">
              <a:buNone/>
            </a:pPr>
            <a:r>
              <a:rPr lang="en-US" dirty="0"/>
              <a:t>Fixing the name variable </a:t>
            </a:r>
          </a:p>
          <a:p>
            <a:pPr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class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Auto</a:t>
            </a:r>
            <a:r>
              <a:rPr lang="en-US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n-US" dirty="0" err="1">
                <a:latin typeface="Courier"/>
              </a:rPr>
              <a:t>name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"factor"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Auto[,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9</a:t>
            </a:r>
            <a:r>
              <a:rPr lang="en-US" dirty="0">
                <a:latin typeface="Courier"/>
              </a:rPr>
              <a:t>]&lt;-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as.character</a:t>
            </a:r>
            <a:r>
              <a:rPr lang="en-US" dirty="0">
                <a:latin typeface="Courier"/>
              </a:rPr>
              <a:t>(Auto[,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9</a:t>
            </a:r>
            <a:r>
              <a:rPr lang="en-US" dirty="0">
                <a:latin typeface="Courier"/>
              </a:rPr>
              <a:t>])</a:t>
            </a:r>
            <a:br>
              <a:rPr lang="en-US" dirty="0"/>
            </a:br>
            <a:r>
              <a:rPr lang="en-US" dirty="0">
                <a:latin typeface="Courier"/>
              </a:rPr>
              <a:t>Auto[,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'name'</a:t>
            </a:r>
            <a:r>
              <a:rPr lang="en-US" dirty="0">
                <a:latin typeface="Courier"/>
              </a:rPr>
              <a:t>]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as.character</a:t>
            </a:r>
            <a:r>
              <a:rPr lang="en-US" dirty="0">
                <a:latin typeface="Courier"/>
              </a:rPr>
              <a:t>(Auto[,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'name'</a:t>
            </a:r>
            <a:r>
              <a:rPr lang="en-US" dirty="0">
                <a:latin typeface="Courier"/>
              </a:rPr>
              <a:t>])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##Same as above</a:t>
            </a:r>
          </a:p>
          <a:p>
            <a:pPr lvl="0" indent="0">
              <a:buNone/>
            </a:pPr>
            <a:endParaRPr lang="en-US" i="1" dirty="0">
              <a:solidFill>
                <a:srgbClr val="60A0B0"/>
              </a:solidFill>
              <a:latin typeface="Courier"/>
            </a:endParaRPr>
          </a:p>
          <a:p>
            <a:pPr indent="0">
              <a:buNone/>
            </a:pPr>
            <a:r>
              <a:rPr lang="en-US" sz="2400" b="1" dirty="0">
                <a:solidFill>
                  <a:srgbClr val="007020"/>
                </a:solidFill>
                <a:latin typeface="Courier"/>
              </a:rPr>
              <a:t>str</a:t>
            </a:r>
            <a:r>
              <a:rPr lang="en-US" sz="2400" dirty="0">
                <a:latin typeface="Courier"/>
              </a:rPr>
              <a:t>(Auto)</a:t>
            </a:r>
          </a:p>
          <a:p>
            <a:pPr lvl="0" indent="0">
              <a:buNone/>
            </a:pPr>
            <a:endParaRPr lang="en-US" i="1" dirty="0">
              <a:solidFill>
                <a:srgbClr val="60A0B0"/>
              </a:solidFill>
              <a:latin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8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dplyr</a:t>
            </a:r>
            <a:r>
              <a:rPr lang="en-US" dirty="0"/>
              <a:t> library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dplyr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i="1" dirty="0" err="1"/>
              <a:t>dplyr</a:t>
            </a:r>
            <a:r>
              <a:rPr lang="en-US" dirty="0"/>
              <a:t> is a data manipulation package, providing a consistent set of verbs that help you solve the most common data manipulation challenges: </a:t>
            </a:r>
          </a:p>
          <a:p>
            <a:pPr marL="759524" lvl="1" indent="-342900"/>
            <a:r>
              <a:rPr lang="en-US" dirty="0"/>
              <a:t>mutate() adds new variables that are functions of existing variables. </a:t>
            </a:r>
          </a:p>
          <a:p>
            <a:pPr marL="759524" lvl="1" indent="-342900"/>
            <a:r>
              <a:rPr lang="en-US" dirty="0"/>
              <a:t>select() picks variables based on their names. </a:t>
            </a:r>
          </a:p>
          <a:p>
            <a:pPr marL="759524" lvl="1" indent="-342900"/>
            <a:r>
              <a:rPr lang="en-US" dirty="0"/>
              <a:t>filter() picks cases based on their values.</a:t>
            </a:r>
            <a:endParaRPr lang="en-US" b="1" dirty="0">
              <a:solidFill>
                <a:srgbClr val="00702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3431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Comparing summarize from dplyr with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4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1400" dirty="0">
                <a:latin typeface="Courier"/>
              </a:rPr>
              <a:t>(</a:t>
            </a:r>
            <a:r>
              <a:rPr lang="en-US" sz="1400" dirty="0">
                <a:latin typeface="Courier"/>
              </a:rPr>
              <a:t>Auto</a:t>
            </a:r>
            <a:r>
              <a:rPr sz="14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900" dirty="0">
                <a:latin typeface="Courier"/>
              </a:rPr>
              <a:t>##       mpg          cylinders      displacement     horsepower        weight    
##  Min.   : 9.00   Min.   :3.000   Min.   : 68.0   Min.   : 46.0   Min.   :1613  
##  1st Qu.:17.50   1st Qu.:4.000   1st Qu.:104.0   1st Qu.: 75.0   1st Qu.:2223  
##  Median :23.00   Median :4.000   Median :146.0   Median : 93.5   Median :2800  
##  Mean   :23.52   Mean   :5.458   Mean   :193.5   Mean   :104.5   Mean   :2970  
##  3rd Qu.:29.00   3rd Qu.:8.000   3rd Qu.:262.0   3rd Qu.:126.0   3rd Qu.:3609  
##  Max.   :46.60   Max.   :8.000   Max.   :455.0   Max.   :230.0   Max.   :5140  
##                                                  NA's   :5                     
##   acceleration        year           origin          name          
##  Min.   : 8.00   Min.   :70.00   Min.   :1.000   Length:397        
##  1st Qu.:13.80   1st Qu.:73.00   1st Qu.:1.000   Class :character  
##  Median :15.50   Median :76.00   Median :1.000   Mode  :character  
##  Mean   :15.56   Mean   :75.99   Mean   :1.574                     
##  3rd Qu.:17.10   3rd Qu.:79.00   3rd Qu.:2.000                     
##  Max.   :24.80   Max.   :82.00   Max.   :3.000                     
## </a:t>
            </a:r>
          </a:p>
          <a:p>
            <a:pPr lvl="0" indent="0">
              <a:buNone/>
            </a:pPr>
            <a:r>
              <a:rPr sz="1400" b="1" dirty="0">
                <a:solidFill>
                  <a:srgbClr val="007020"/>
                </a:solidFill>
                <a:latin typeface="Courier"/>
              </a:rPr>
              <a:t>summarize</a:t>
            </a:r>
            <a:r>
              <a:rPr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Auto</a:t>
            </a:r>
            <a:r>
              <a:rPr sz="1400" dirty="0" err="1">
                <a:latin typeface="Courier"/>
              </a:rPr>
              <a:t>,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avg</a:t>
            </a:r>
            <a:r>
              <a:rPr sz="1400" dirty="0">
                <a:solidFill>
                  <a:srgbClr val="902000"/>
                </a:solidFill>
                <a:latin typeface="Courier"/>
              </a:rPr>
              <a:t>=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sz="1400" dirty="0">
                <a:latin typeface="Courier"/>
              </a:rPr>
              <a:t>(mpg))</a:t>
            </a:r>
          </a:p>
          <a:p>
            <a:pPr lvl="0" indent="0">
              <a:buNone/>
            </a:pPr>
            <a:r>
              <a:rPr sz="1400" dirty="0">
                <a:latin typeface="Courier"/>
              </a:rPr>
              <a:t>##        avg
## 1 23.51587</a:t>
            </a:r>
            <a:endParaRPr lang="en-US" sz="1400" dirty="0">
              <a:latin typeface="Courier"/>
            </a:endParaRPr>
          </a:p>
          <a:p>
            <a:pPr lvl="0" indent="0">
              <a:buNone/>
            </a:pPr>
            <a:endParaRPr sz="1400" dirty="0">
              <a:latin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9681-D732-41EE-B2B6-AD2DFF16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The horsepower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AB1C-0318-493F-BA6C-7374A921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sz="1800" dirty="0">
                <a:latin typeface="Courier"/>
              </a:rPr>
              <a:t>We can use the filter command to filter out the ? Question mark values. </a:t>
            </a:r>
          </a:p>
          <a:p>
            <a:pPr lvl="0" indent="0">
              <a:buNone/>
            </a:pPr>
            <a:endParaRPr lang="en-US" sz="1800" dirty="0">
              <a:latin typeface="Courier"/>
            </a:endParaRPr>
          </a:p>
          <a:p>
            <a:pPr lvl="0" indent="0">
              <a:buNone/>
            </a:pPr>
            <a:r>
              <a:rPr lang="en-US" sz="1400" b="1" dirty="0">
                <a:solidFill>
                  <a:srgbClr val="007020"/>
                </a:solidFill>
                <a:latin typeface="Courier"/>
              </a:rPr>
              <a:t>class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Auto</a:t>
            </a:r>
            <a:r>
              <a:rPr lang="en-US" sz="14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n-US" sz="1400" dirty="0" err="1">
                <a:latin typeface="Courier"/>
              </a:rPr>
              <a:t>horsepower</a:t>
            </a:r>
            <a:r>
              <a:rPr lang="en-US" sz="14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sz="1400" dirty="0">
                <a:latin typeface="Courier"/>
              </a:rPr>
              <a:t>## [1] "numeric"</a:t>
            </a:r>
          </a:p>
          <a:p>
            <a:pPr lvl="0" indent="0">
              <a:buNone/>
            </a:pPr>
            <a:endParaRPr lang="en-US" sz="1400" dirty="0">
              <a:latin typeface="Courier"/>
            </a:endParaRPr>
          </a:p>
          <a:p>
            <a:pPr lvl="0" indent="0">
              <a:buNone/>
            </a:pPr>
            <a:r>
              <a:rPr lang="en-US" sz="1400" dirty="0">
                <a:latin typeface="Courier"/>
              </a:rPr>
              <a:t>Questions&lt;-</a:t>
            </a:r>
            <a:r>
              <a:rPr lang="en-US" sz="14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Auto,horsepower</a:t>
            </a:r>
            <a:r>
              <a:rPr lang="en-US" sz="1400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"?"</a:t>
            </a:r>
            <a:r>
              <a:rPr lang="en-US" sz="1400" dirty="0">
                <a:latin typeface="Courier"/>
              </a:rPr>
              <a:t>)</a:t>
            </a:r>
            <a:br>
              <a:rPr lang="en-US" sz="1400" dirty="0"/>
            </a:br>
            <a:endParaRPr lang="en-US" sz="1400" dirty="0"/>
          </a:p>
          <a:p>
            <a:pPr lvl="0" indent="0">
              <a:buNone/>
            </a:pPr>
            <a:r>
              <a:rPr lang="en-US" sz="1400" dirty="0">
                <a:latin typeface="Courier"/>
              </a:rPr>
              <a:t>Auto[,</a:t>
            </a:r>
            <a:r>
              <a:rPr lang="en-US" sz="1400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sz="1400" dirty="0">
                <a:latin typeface="Courier"/>
              </a:rPr>
              <a:t>]&lt;-</a:t>
            </a:r>
            <a:r>
              <a:rPr lang="en-US" sz="1400" b="1" dirty="0" err="1">
                <a:solidFill>
                  <a:srgbClr val="007020"/>
                </a:solidFill>
                <a:latin typeface="Courier"/>
              </a:rPr>
              <a:t>as.numeric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unlist</a:t>
            </a:r>
            <a:r>
              <a:rPr lang="en-US" sz="1400" dirty="0">
                <a:latin typeface="Courier"/>
              </a:rPr>
              <a:t>(Auto[,</a:t>
            </a:r>
            <a:r>
              <a:rPr lang="en-US" sz="1400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sz="1400" dirty="0">
                <a:latin typeface="Courier"/>
              </a:rPr>
              <a:t>]))</a:t>
            </a:r>
            <a:br>
              <a:rPr lang="en-US" sz="1400" dirty="0"/>
            </a:br>
            <a:endParaRPr lang="en-US" sz="1400" dirty="0"/>
          </a:p>
          <a:p>
            <a:pPr lvl="0" indent="0">
              <a:buNone/>
            </a:pPr>
            <a:r>
              <a:rPr lang="en-US" sz="14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lang="en-US" sz="1400" dirty="0">
                <a:latin typeface="Courier"/>
              </a:rPr>
              <a:t>(Auto </a:t>
            </a:r>
            <a:r>
              <a:rPr lang="en-US" sz="1400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US" sz="1400" dirty="0">
                <a:latin typeface="Courier"/>
              </a:rPr>
              <a:t>horsepower)</a:t>
            </a:r>
          </a:p>
          <a:p>
            <a:pPr lvl="0" indent="0">
              <a:buNone/>
            </a:pPr>
            <a:r>
              <a:rPr lang="en-US" sz="1400" dirty="0">
                <a:latin typeface="Courier"/>
              </a:rPr>
              <a:t>##    Min. 1st Qu.  Median    Mean 3rd Qu.    Max.    NA's 
##    46.0    75.0    93.5   104.5   126.0   230.0       5</a:t>
            </a:r>
          </a:p>
          <a:p>
            <a:pPr indent="0">
              <a:buNone/>
            </a:pPr>
            <a:r>
              <a:rPr lang="en-US" sz="1800" dirty="0">
                <a:latin typeface="Courier"/>
              </a:rPr>
              <a:t>Why you might need </a:t>
            </a:r>
            <a:r>
              <a:rPr lang="en-US" sz="1800" dirty="0" err="1">
                <a:latin typeface="Courier"/>
              </a:rPr>
              <a:t>unlist</a:t>
            </a:r>
            <a:r>
              <a:rPr lang="en-US" sz="1800" dirty="0">
                <a:latin typeface="Courier"/>
              </a:rPr>
              <a:t>:</a:t>
            </a:r>
          </a:p>
          <a:p>
            <a:pPr indent="0">
              <a:buNone/>
            </a:pPr>
            <a:r>
              <a:rPr lang="en-US" sz="1800" dirty="0">
                <a:latin typeface="Courier"/>
              </a:rPr>
              <a:t>	Given a list structure x, the </a:t>
            </a:r>
            <a:r>
              <a:rPr lang="en-US" sz="1800" dirty="0" err="1">
                <a:latin typeface="Courier"/>
              </a:rPr>
              <a:t>unlist</a:t>
            </a:r>
            <a:r>
              <a:rPr lang="en-US" sz="1800" dirty="0">
                <a:latin typeface="Courier"/>
              </a:rPr>
              <a:t>() function simplifies it to produce a vector which contains all the atomic components which occur in x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0421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Separating</a:t>
            </a:r>
            <a:r>
              <a:rPr dirty="0"/>
              <a:t> </a:t>
            </a:r>
            <a:r>
              <a:rPr lang="en-US" dirty="0"/>
              <a:t>C</a:t>
            </a:r>
            <a:r>
              <a:rPr dirty="0"/>
              <a:t>olumns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58586"/>
            <a:ext cx="3810000" cy="3073455"/>
          </a:xfrm>
        </p:spPr>
        <p:txBody>
          <a:bodyPr/>
          <a:lstStyle/>
          <a:p>
            <a:pPr lvl="0" indent="0">
              <a:buNone/>
            </a:pPr>
            <a:r>
              <a:rPr lang="en-US" sz="1400" dirty="0">
                <a:latin typeface="Courier"/>
              </a:rPr>
              <a:t>Separate first three columns</a:t>
            </a:r>
          </a:p>
          <a:p>
            <a:pPr lvl="0" indent="0">
              <a:buNone/>
            </a:pPr>
            <a:r>
              <a:rPr lang="en-US" sz="1400" dirty="0" err="1">
                <a:latin typeface="Courier"/>
              </a:rPr>
              <a:t>firstgroup</a:t>
            </a:r>
            <a:r>
              <a:rPr sz="1400" dirty="0">
                <a:latin typeface="Courier"/>
              </a:rPr>
              <a:t>&lt;-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Auto</a:t>
            </a:r>
            <a:r>
              <a:rPr sz="1400" dirty="0" err="1">
                <a:latin typeface="Courier"/>
              </a:rPr>
              <a:t>,mpg,cylinders,displacement</a:t>
            </a: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newData</a:t>
            </a:r>
            <a:r>
              <a:rPr sz="14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1400" dirty="0">
                <a:latin typeface="Courier"/>
              </a:rPr>
              <a:t>##   mpg cylinders displacement
## 1  18         8          307
## 2  15         8          350
## 3  18         8          318
## 4  16         8          304
## 5  17         8          302
## 6  15         8          429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5C35E-41A9-4B5C-9C01-09404B63C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6800" y="1358586"/>
            <a:ext cx="3810000" cy="3073455"/>
          </a:xfrm>
        </p:spPr>
        <p:txBody>
          <a:bodyPr/>
          <a:lstStyle/>
          <a:p>
            <a:r>
              <a:rPr lang="en-US" sz="1400" dirty="0">
                <a:latin typeface="Courier"/>
              </a:rPr>
              <a:t>Separate last three columns</a:t>
            </a:r>
          </a:p>
          <a:p>
            <a:pPr lvl="0" indent="0">
              <a:buNone/>
            </a:pPr>
            <a:r>
              <a:rPr lang="en-US" sz="1400" dirty="0" err="1">
                <a:latin typeface="Courier"/>
              </a:rPr>
              <a:t>secondgroup</a:t>
            </a:r>
            <a:r>
              <a:rPr lang="en-US" sz="1400" dirty="0">
                <a:latin typeface="Courier"/>
              </a:rPr>
              <a:t>&lt;-</a:t>
            </a:r>
            <a:r>
              <a:rPr lang="en-US" sz="14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Auto,horsepower,weight,acceleration</a:t>
            </a:r>
            <a:r>
              <a:rPr lang="en-US" sz="1400" dirty="0">
                <a:latin typeface="Courier"/>
              </a:rPr>
              <a:t>) </a:t>
            </a:r>
            <a:r>
              <a:rPr lang="en-US" sz="1400" i="1" dirty="0">
                <a:solidFill>
                  <a:srgbClr val="60A0B0"/>
                </a:solidFill>
                <a:latin typeface="Courier"/>
              </a:rPr>
              <a:t>#part of </a:t>
            </a:r>
            <a:r>
              <a:rPr lang="en-US" sz="1400" i="1" dirty="0" err="1">
                <a:solidFill>
                  <a:srgbClr val="60A0B0"/>
                </a:solidFill>
                <a:latin typeface="Courier"/>
              </a:rPr>
              <a:t>dplyr</a:t>
            </a:r>
            <a:r>
              <a:rPr lang="en-US" sz="1400" i="1" dirty="0">
                <a:solidFill>
                  <a:srgbClr val="60A0B0"/>
                </a:solidFill>
                <a:latin typeface="Courier"/>
              </a:rPr>
              <a:t> package</a:t>
            </a:r>
            <a:br>
              <a:rPr lang="en-US" sz="1400" dirty="0"/>
            </a:br>
            <a:r>
              <a:rPr lang="en-US" sz="14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secondhalf</a:t>
            </a:r>
            <a:r>
              <a:rPr lang="en-US" sz="14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sz="1200" dirty="0">
                <a:latin typeface="Courier"/>
              </a:rPr>
              <a:t>##   horsepower weight acceleration
## 1        130   3504         12.0
## 2        165   3693         11.5
## 3        150   3436         11.0
## 4        150   3433         12.0
## 5        140   3449         10.5
## 6        198   4341         10.0</a:t>
            </a:r>
          </a:p>
          <a:p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8B461D-8527-49EE-881E-BBAA7BDB20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4400" y="4673657"/>
            <a:ext cx="7772400" cy="2063045"/>
          </a:xfrm>
        </p:spPr>
        <p:txBody>
          <a:bodyPr/>
          <a:lstStyle/>
          <a:p>
            <a:pPr lvl="0"/>
            <a:r>
              <a:rPr lang="en-US" sz="1200" dirty="0">
                <a:latin typeface="Courier"/>
              </a:rPr>
              <a:t>Bind Columns Back Together</a:t>
            </a:r>
          </a:p>
          <a:p>
            <a:pPr lvl="0"/>
            <a:r>
              <a:rPr lang="en-US" sz="1200" dirty="0" err="1">
                <a:latin typeface="Courier"/>
              </a:rPr>
              <a:t>mergedata</a:t>
            </a:r>
            <a:r>
              <a:rPr lang="en-US" sz="1200" dirty="0">
                <a:latin typeface="Courier"/>
              </a:rPr>
              <a:t>&lt;-</a:t>
            </a:r>
            <a:r>
              <a:rPr lang="en-US" sz="12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lang="en-US" sz="1200" dirty="0">
                <a:latin typeface="Courier"/>
              </a:rPr>
              <a:t>(</a:t>
            </a:r>
            <a:r>
              <a:rPr lang="en-US" sz="1200" dirty="0" err="1">
                <a:latin typeface="Courier"/>
              </a:rPr>
              <a:t>firstgroup,secondgroup</a:t>
            </a:r>
            <a:r>
              <a:rPr lang="en-US" sz="1200" dirty="0">
                <a:latin typeface="Courier"/>
              </a:rPr>
              <a:t>)</a:t>
            </a:r>
            <a:br>
              <a:rPr lang="en-US" sz="1200" dirty="0"/>
            </a:br>
            <a:r>
              <a:rPr lang="en-US" sz="12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lang="en-US" sz="1200" dirty="0">
                <a:latin typeface="Courier"/>
              </a:rPr>
              <a:t>(</a:t>
            </a:r>
            <a:r>
              <a:rPr lang="en-US" sz="1200" dirty="0" err="1">
                <a:latin typeface="Courier"/>
              </a:rPr>
              <a:t>mergedata</a:t>
            </a:r>
            <a:r>
              <a:rPr lang="en-US" sz="1200" dirty="0">
                <a:latin typeface="Courier"/>
              </a:rPr>
              <a:t>)</a:t>
            </a:r>
          </a:p>
          <a:p>
            <a:pPr lvl="0"/>
            <a:r>
              <a:rPr lang="en-US" sz="1200" dirty="0">
                <a:latin typeface="Courier"/>
              </a:rPr>
              <a:t>##   mpg cylinders displacement horsepower weight acceleration
## 1  18         8          307        130   3504         12.0
## 2  15         8          350        165   3693         11.5
## 3  18         8          318        150   3436         11.0
## 4  16         8          304        150   3433         12.0
## 5  17         8          302        140   3449         10.5
## 6  15         8          429        198   4341         10.0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EE45-7018-42AB-AB4C-01171501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Note from Base Graphics Swirl: </a:t>
            </a:r>
            <a:br>
              <a:rPr lang="en-US" dirty="0"/>
            </a:br>
            <a:r>
              <a:rPr lang="en-US" dirty="0"/>
              <a:t>Adding Color and Style to the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EE819-9691-483B-8389-08F12E092C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Auto2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read.csv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"Auto.csv"</a:t>
            </a:r>
            <a:r>
              <a:rPr lang="en-US" dirty="0">
                <a:latin typeface="Courier"/>
              </a:rPr>
              <a:t>,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stringsAsFactors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880000"/>
                </a:solidFill>
                <a:latin typeface="Courier"/>
              </a:rPr>
              <a:t>TRUE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6287E"/>
                </a:solidFill>
                <a:latin typeface="Courier"/>
              </a:rPr>
              <a:t>plot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x=</a:t>
            </a:r>
            <a:r>
              <a:rPr lang="en-US" dirty="0">
                <a:latin typeface="Courier"/>
              </a:rPr>
              <a:t>Auto2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$</a:t>
            </a:r>
            <a:r>
              <a:rPr lang="en-US" dirty="0">
                <a:latin typeface="Courier"/>
              </a:rPr>
              <a:t>mpg,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y=</a:t>
            </a:r>
            <a:r>
              <a:rPr lang="en-US" dirty="0">
                <a:latin typeface="Courier"/>
              </a:rPr>
              <a:t>Auto2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$</a:t>
            </a:r>
            <a:r>
              <a:rPr lang="en-US" dirty="0">
                <a:latin typeface="Courier"/>
              </a:rPr>
              <a:t>displacement,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pch=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col=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"purple"</a:t>
            </a:r>
            <a:r>
              <a:rPr lang="en-US" dirty="0">
                <a:latin typeface="Courier"/>
              </a:rPr>
              <a:t>,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xlab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=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"MPG"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ylab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=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Displacement"</a:t>
            </a:r>
            <a:r>
              <a:rPr lang="en-US" dirty="0" err="1">
                <a:latin typeface="Courier"/>
              </a:rPr>
              <a:t>,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main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=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"A Chart"</a:t>
            </a:r>
            <a:r>
              <a:rPr lang="en-US" dirty="0">
                <a:latin typeface="Courier"/>
              </a:rPr>
              <a:t>) </a:t>
            </a:r>
          </a:p>
          <a:p>
            <a:r>
              <a:rPr lang="en-US" dirty="0">
                <a:latin typeface="Courier"/>
              </a:rPr>
              <a:t>You can add Hexadecimal Color with “#123456”</a:t>
            </a:r>
          </a:p>
          <a:p>
            <a:r>
              <a:rPr lang="en-US" dirty="0">
                <a:latin typeface="Courier"/>
              </a:rPr>
              <a:t>You can change </a:t>
            </a:r>
            <a:r>
              <a:rPr lang="en-US" dirty="0" err="1">
                <a:latin typeface="Courier"/>
              </a:rPr>
              <a:t>pch</a:t>
            </a:r>
            <a:r>
              <a:rPr lang="en-US" dirty="0">
                <a:latin typeface="Courier"/>
              </a:rPr>
              <a:t> values to a number between 1-25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9E21E1-36BA-4BA2-8079-922283598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669" y="1447800"/>
            <a:ext cx="2910385" cy="291038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EB5946-358E-4A9B-9056-D926C7E36C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914400" y="1483222"/>
            <a:ext cx="3596613" cy="2874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972A-96E5-47EB-881B-7F2EDBDD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A425-ABB9-4A5D-A876-CD261A32F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74901"/>
            <a:ext cx="3810000" cy="3829956"/>
          </a:xfrm>
        </p:spPr>
        <p:txBody>
          <a:bodyPr/>
          <a:lstStyle/>
          <a:p>
            <a:r>
              <a:rPr lang="en-US" sz="1600" dirty="0"/>
              <a:t>Learned how to use R as a calculator</a:t>
            </a:r>
          </a:p>
          <a:p>
            <a:r>
              <a:rPr lang="en-US" sz="1600" dirty="0"/>
              <a:t>Learned how to write vectors</a:t>
            </a:r>
          </a:p>
          <a:p>
            <a:r>
              <a:rPr lang="en-US" sz="1600" dirty="0"/>
              <a:t>Learned how to manipulate and index vectors </a:t>
            </a:r>
          </a:p>
          <a:p>
            <a:r>
              <a:rPr lang="en-US" sz="1600" dirty="0"/>
              <a:t>Learned about strings and comments in R</a:t>
            </a:r>
          </a:p>
          <a:p>
            <a:r>
              <a:rPr lang="en-US" sz="1600" dirty="0"/>
              <a:t>Learned about variables, how to write and use them. </a:t>
            </a:r>
          </a:p>
          <a:p>
            <a:r>
              <a:rPr lang="en-US" sz="1600" dirty="0"/>
              <a:t>Learned basic functions </a:t>
            </a:r>
          </a:p>
          <a:p>
            <a:r>
              <a:rPr lang="en-US" sz="1600" dirty="0"/>
              <a:t>Learned about ls() and rm and rm(list=ls())</a:t>
            </a:r>
          </a:p>
          <a:p>
            <a:r>
              <a:rPr lang="en-US" sz="1600" dirty="0"/>
              <a:t>Learned the </a:t>
            </a:r>
            <a:r>
              <a:rPr lang="en-US" sz="1600" dirty="0" err="1"/>
              <a:t>rnorm</a:t>
            </a:r>
            <a:r>
              <a:rPr lang="en-US" sz="1600" dirty="0"/>
              <a:t>() function and its usefulness</a:t>
            </a:r>
          </a:p>
          <a:p>
            <a:r>
              <a:rPr lang="en-US" sz="1600" dirty="0"/>
              <a:t>How to record current Time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04806-4CB6-427A-808D-17925227C6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Learn about </a:t>
            </a:r>
            <a:r>
              <a:rPr lang="en-US" dirty="0" err="1"/>
              <a:t>byrow</a:t>
            </a:r>
            <a:r>
              <a:rPr lang="en-US" dirty="0"/>
              <a:t> in Matrices</a:t>
            </a:r>
          </a:p>
          <a:p>
            <a:r>
              <a:rPr lang="en-US" dirty="0"/>
              <a:t>Learn about lists and data frames</a:t>
            </a:r>
          </a:p>
          <a:p>
            <a:r>
              <a:rPr lang="en-US" dirty="0"/>
              <a:t>Learn how to use, evaluate, and load data from a package</a:t>
            </a:r>
          </a:p>
          <a:p>
            <a:r>
              <a:rPr lang="en-US" dirty="0"/>
              <a:t>Learn how to read data from a .data file, a .csv, Excel, and from a website. </a:t>
            </a:r>
          </a:p>
          <a:p>
            <a:r>
              <a:rPr lang="en-US" dirty="0"/>
              <a:t>Evaluate data with functions like summary, str, fix, head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3F5EF-4DDA-40D2-9300-BD8464E3626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What we have learned so far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E0AAB-0EE7-4778-B443-78C4D851071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What we need to learn today</a:t>
            </a:r>
          </a:p>
        </p:txBody>
      </p:sp>
    </p:spTree>
    <p:extLst>
      <p:ext uri="{BB962C8B-B14F-4D97-AF65-F5344CB8AC3E}">
        <p14:creationId xmlns:p14="http://schemas.microsoft.com/office/powerpoint/2010/main" val="4100734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BAAD-660E-4AB6-9936-B49FF192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Next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D5F3-83C4-44D4-A415-FB06B237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Study Due This Friday! </a:t>
            </a:r>
          </a:p>
          <a:p>
            <a:endParaRPr lang="en-US" dirty="0"/>
          </a:p>
          <a:p>
            <a:r>
              <a:rPr lang="en-US" dirty="0"/>
              <a:t>Investigate the </a:t>
            </a:r>
            <a:r>
              <a:rPr lang="en-US" dirty="0" err="1"/>
              <a:t>dplyr</a:t>
            </a:r>
            <a:r>
              <a:rPr lang="en-US" dirty="0"/>
              <a:t> package on your own to see its full capabilities.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through </a:t>
            </a:r>
            <a:r>
              <a:rPr lang="en-US" dirty="0" err="1"/>
              <a:t>Loading_Data</a:t>
            </a:r>
            <a:r>
              <a:rPr lang="en-US" dirty="0"/>
              <a:t> Swirl lesson to get a sense of what you can do. </a:t>
            </a:r>
          </a:p>
          <a:p>
            <a:pPr lvl="1"/>
            <a:r>
              <a:rPr lang="en-US" dirty="0"/>
              <a:t>Note that this swirl is a little limited in just focusing on datasets in R and that you need to review what we did in class today as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0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74901"/>
            <a:ext cx="3810000" cy="3751263"/>
          </a:xfrm>
        </p:spPr>
        <p:txBody>
          <a:bodyPr/>
          <a:lstStyle/>
          <a:p>
            <a:pPr lvl="0" indent="0">
              <a:buNone/>
            </a:pPr>
            <a:r>
              <a:rPr dirty="0">
                <a:latin typeface="Courier"/>
              </a:rPr>
              <a:t>x&lt;-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solidFill>
                  <a:srgbClr val="666666"/>
                </a:solidFill>
                <a:latin typeface="Courier"/>
              </a:rPr>
              <a:t>:</a:t>
            </a:r>
            <a:r>
              <a:rPr dirty="0">
                <a:solidFill>
                  <a:srgbClr val="40A070"/>
                </a:solidFill>
                <a:latin typeface="Courier"/>
              </a:rPr>
              <a:t>9</a:t>
            </a:r>
            <a:r>
              <a:rPr dirty="0">
                <a:latin typeface="Courier"/>
              </a:rPr>
              <a:t> </a:t>
            </a:r>
            <a:r>
              <a:rPr i="1" dirty="0">
                <a:solidFill>
                  <a:srgbClr val="60A0B0"/>
                </a:solidFill>
                <a:latin typeface="Courier"/>
              </a:rPr>
              <a:t>#Creating a Variable X that has 9 Values.</a:t>
            </a:r>
            <a:endParaRPr lang="en-US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matrix</a:t>
            </a:r>
            <a:r>
              <a:rPr dirty="0">
                <a:latin typeface="Courier"/>
              </a:rPr>
              <a:t>(x,</a:t>
            </a:r>
            <a:r>
              <a:rPr lang="en-US" dirty="0">
                <a:latin typeface="Courier"/>
              </a:rPr>
              <a:t> </a:t>
            </a:r>
            <a:r>
              <a:rPr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dirty="0">
                <a:solidFill>
                  <a:srgbClr val="902000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lang="en-US" dirty="0">
                <a:latin typeface="Courier"/>
              </a:rPr>
              <a:t> </a:t>
            </a:r>
            <a:r>
              <a:rPr dirty="0" err="1">
                <a:solidFill>
                  <a:srgbClr val="902000"/>
                </a:solidFill>
                <a:latin typeface="Courier"/>
              </a:rPr>
              <a:t>ncol</a:t>
            </a:r>
            <a:r>
              <a:rPr dirty="0">
                <a:solidFill>
                  <a:srgbClr val="902000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#Using matrix() function to create a matrix with 3 rows and 3 columns. 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  [,1] [,2] [,3]
## [1,]    1    4    7
## [2,]    2    5    8
## [3,]    3    6    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9C364-C1F1-444E-BF26-B03B4881F0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sz="1600" b="1" dirty="0">
                <a:solidFill>
                  <a:srgbClr val="007020"/>
                </a:solidFill>
                <a:latin typeface="Courier"/>
              </a:rPr>
              <a:t>matrix</a:t>
            </a:r>
            <a:r>
              <a:rPr lang="en-US" sz="1600" dirty="0">
                <a:latin typeface="Courier"/>
              </a:rPr>
              <a:t>(</a:t>
            </a:r>
            <a:r>
              <a:rPr lang="en-US"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16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sz="1600" dirty="0">
                <a:solidFill>
                  <a:srgbClr val="40A070"/>
                </a:solidFill>
                <a:latin typeface="Courier"/>
              </a:rPr>
              <a:t>9</a:t>
            </a:r>
            <a:r>
              <a:rPr lang="en-US" sz="1600" dirty="0">
                <a:latin typeface="Courier"/>
              </a:rPr>
              <a:t>,</a:t>
            </a:r>
            <a:r>
              <a:rPr lang="en-US" sz="16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sz="1600" dirty="0">
                <a:latin typeface="Courier"/>
              </a:rPr>
              <a:t>,</a:t>
            </a:r>
            <a:r>
              <a:rPr lang="en-US" sz="16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sz="1600" dirty="0">
                <a:latin typeface="Courier"/>
              </a:rPr>
              <a:t>) </a:t>
            </a:r>
            <a:r>
              <a:rPr lang="en-US" sz="1600" i="1" dirty="0">
                <a:solidFill>
                  <a:srgbClr val="60A0B0"/>
                </a:solidFill>
                <a:latin typeface="Courier"/>
              </a:rPr>
              <a:t>##Take note how the matrix fills in the new data. </a:t>
            </a:r>
          </a:p>
          <a:p>
            <a:pPr lvl="0" indent="0">
              <a:buNone/>
            </a:pPr>
            <a:r>
              <a:rPr lang="en-US" sz="1600" dirty="0">
                <a:latin typeface="Courier"/>
              </a:rPr>
              <a:t>##      [,1] [,2] [,3]
## [1,]    1    4    7
## [2,]    2    5    8
## [3,]    3    6    9</a:t>
            </a:r>
          </a:p>
          <a:p>
            <a:pPr lvl="0" indent="0">
              <a:buNone/>
            </a:pPr>
            <a:endParaRPr lang="en-US" sz="1600" dirty="0">
              <a:latin typeface="Courier"/>
            </a:endParaRPr>
          </a:p>
          <a:p>
            <a:pPr lvl="0" indent="0">
              <a:buNone/>
            </a:pPr>
            <a:r>
              <a:rPr lang="en-US" sz="1600" dirty="0">
                <a:latin typeface="Courier"/>
              </a:rPr>
              <a:t>Note – we do not need to name the arguments because we go in the correct order. </a:t>
            </a:r>
          </a:p>
          <a:p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A442F9-BD09-4F1A-A06F-2A19605A1AB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Matrix is another type of object like a vector or a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A9968-0126-4D17-89A5-9261B7DD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763" y="5550805"/>
            <a:ext cx="3416073" cy="28520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Setting </a:t>
            </a:r>
            <a:r>
              <a:rPr lang="en-US" dirty="0" err="1"/>
              <a:t>byrow</a:t>
            </a:r>
            <a:r>
              <a:rPr lang="en-US" dirty="0"/>
              <a:t> Argument in a Matrix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dirty="0">
                <a:latin typeface="Courier"/>
              </a:rPr>
              <a:t>m&lt;-</a:t>
            </a:r>
            <a:r>
              <a:rPr b="1" dirty="0">
                <a:solidFill>
                  <a:srgbClr val="007020"/>
                </a:solidFill>
                <a:latin typeface="Courier"/>
              </a:rPr>
              <a:t>matrix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solidFill>
                  <a:srgbClr val="666666"/>
                </a:solidFill>
                <a:latin typeface="Courier"/>
              </a:rPr>
              <a:t>:</a:t>
            </a:r>
            <a:r>
              <a:rPr dirty="0">
                <a:solidFill>
                  <a:srgbClr val="40A070"/>
                </a:solidFill>
                <a:latin typeface="Courier"/>
              </a:rPr>
              <a:t>9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902000"/>
                </a:solidFill>
                <a:latin typeface="Courier"/>
              </a:rPr>
              <a:t>byrow=</a:t>
            </a:r>
            <a:r>
              <a:rPr dirty="0">
                <a:solidFill>
                  <a:srgbClr val="00702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m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  [,1] [,2] [,3]
## [1,]    1    2    3
## [2,]    4    5    6
## [3,]    7    8    9</a:t>
            </a:r>
          </a:p>
          <a:p>
            <a:pPr lvl="0" indent="0">
              <a:buNone/>
            </a:pPr>
            <a:endParaRPr lang="en-US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##Fills the Matrix Across the Row and assigns it to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variable </a:t>
            </a:r>
            <a:r>
              <a:rPr i="1" dirty="0">
                <a:solidFill>
                  <a:srgbClr val="60A0B0"/>
                </a:solidFill>
                <a:latin typeface="Courier"/>
              </a:rPr>
              <a:t>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Indexing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600" dirty="0">
                <a:latin typeface="Courier"/>
              </a:rPr>
              <a:t>m&lt;-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matrix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solidFill>
                  <a:srgbClr val="666666"/>
                </a:solidFill>
                <a:latin typeface="Courier"/>
              </a:rPr>
              <a:t>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9</a:t>
            </a:r>
            <a:r>
              <a:rPr sz="1600" dirty="0">
                <a:latin typeface="Courier"/>
              </a:rPr>
              <a:t>,</a:t>
            </a:r>
            <a:r>
              <a:rPr sz="1600" dirty="0">
                <a:solidFill>
                  <a:srgbClr val="40A070"/>
                </a:solidFill>
                <a:latin typeface="Courier"/>
              </a:rPr>
              <a:t>3</a:t>
            </a:r>
            <a:r>
              <a:rPr sz="1600" dirty="0">
                <a:latin typeface="Courier"/>
              </a:rPr>
              <a:t>,</a:t>
            </a:r>
            <a:r>
              <a:rPr sz="1600" dirty="0">
                <a:solidFill>
                  <a:srgbClr val="40A070"/>
                </a:solidFill>
                <a:latin typeface="Courier"/>
              </a:rPr>
              <a:t>3</a:t>
            </a:r>
            <a:r>
              <a:rPr sz="1600" dirty="0">
                <a:latin typeface="Courier"/>
              </a:rPr>
              <a:t>,</a:t>
            </a:r>
            <a:r>
              <a:rPr sz="1600" dirty="0">
                <a:solidFill>
                  <a:srgbClr val="902000"/>
                </a:solidFill>
                <a:latin typeface="Courier"/>
              </a:rPr>
              <a:t>byrow=</a:t>
            </a:r>
            <a:r>
              <a:rPr sz="16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600" dirty="0">
                <a:latin typeface="Courier"/>
              </a:rPr>
              <a:t>)</a:t>
            </a:r>
            <a:br>
              <a:rPr sz="1600" dirty="0"/>
            </a:br>
            <a:r>
              <a:rPr sz="1600" dirty="0">
                <a:latin typeface="Courier"/>
              </a:rPr>
              <a:t>m</a:t>
            </a:r>
          </a:p>
          <a:p>
            <a:pPr lvl="0" indent="0">
              <a:buNone/>
            </a:pPr>
            <a:r>
              <a:rPr sz="1600" dirty="0">
                <a:latin typeface="Courier"/>
              </a:rPr>
              <a:t>##      [,1] [,2] [,3]
## [1,]    1    2    3
## [2,]    4    5    6
## [3,]    7    8    9</a:t>
            </a:r>
          </a:p>
          <a:p>
            <a:pPr lvl="0" indent="0">
              <a:buNone/>
            </a:pPr>
            <a:r>
              <a:rPr sz="1600" dirty="0">
                <a:latin typeface="Courier"/>
              </a:rPr>
              <a:t>m[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,] 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#select </a:t>
            </a:r>
            <a:r>
              <a:rPr lang="en-US" sz="1600" i="1" dirty="0">
                <a:solidFill>
                  <a:srgbClr val="60A0B0"/>
                </a:solidFill>
                <a:latin typeface="Courier"/>
              </a:rPr>
              <a:t>the first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row</a:t>
            </a:r>
          </a:p>
          <a:p>
            <a:pPr lvl="0" indent="0">
              <a:buNone/>
            </a:pPr>
            <a:r>
              <a:rPr sz="1600" dirty="0">
                <a:latin typeface="Courier"/>
              </a:rPr>
              <a:t>## [1] 1 2 3</a:t>
            </a:r>
          </a:p>
          <a:p>
            <a:pPr lvl="0" indent="0">
              <a:buNone/>
            </a:pPr>
            <a:r>
              <a:rPr sz="1600" dirty="0">
                <a:latin typeface="Courier"/>
              </a:rPr>
              <a:t>m[,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] 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#select </a:t>
            </a:r>
            <a:r>
              <a:rPr lang="en-US" sz="1600" i="1" dirty="0">
                <a:solidFill>
                  <a:srgbClr val="60A0B0"/>
                </a:solidFill>
                <a:latin typeface="Courier"/>
              </a:rPr>
              <a:t>the first 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column</a:t>
            </a:r>
          </a:p>
          <a:p>
            <a:pPr lvl="0" indent="0">
              <a:buNone/>
            </a:pPr>
            <a:r>
              <a:rPr sz="1600" dirty="0">
                <a:latin typeface="Courier"/>
              </a:rPr>
              <a:t>## [1] 1 4 7</a:t>
            </a:r>
          </a:p>
          <a:p>
            <a:pPr lvl="0" indent="0">
              <a:buNone/>
            </a:pPr>
            <a:r>
              <a:rPr sz="1600" dirty="0">
                <a:latin typeface="Courier"/>
              </a:rPr>
              <a:t>m[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</a:t>
            </a:r>
            <a:r>
              <a:rPr sz="1600" dirty="0">
                <a:solidFill>
                  <a:srgbClr val="40A070"/>
                </a:solidFill>
                <a:latin typeface="Courier"/>
              </a:rPr>
              <a:t>2</a:t>
            </a:r>
            <a:r>
              <a:rPr sz="1600" dirty="0">
                <a:latin typeface="Courier"/>
              </a:rPr>
              <a:t>] 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#select </a:t>
            </a:r>
            <a:r>
              <a:rPr lang="en-US" sz="1600" i="1" dirty="0">
                <a:solidFill>
                  <a:srgbClr val="60A0B0"/>
                </a:solidFill>
                <a:latin typeface="Courier"/>
              </a:rPr>
              <a:t>an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element</a:t>
            </a:r>
            <a:r>
              <a:rPr lang="en-US" sz="1600" i="1" dirty="0">
                <a:solidFill>
                  <a:srgbClr val="60A0B0"/>
                </a:solidFill>
                <a:latin typeface="Courier"/>
              </a:rPr>
              <a:t> in the first row and second column</a:t>
            </a:r>
            <a:endParaRPr sz="1600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sz="1600" dirty="0">
                <a:latin typeface="Courier"/>
              </a:rPr>
              <a:t>## [1] 2</a:t>
            </a:r>
            <a:endParaRPr dirty="0">
              <a:latin typeface="Courier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57B70-E71D-4760-9EDE-3CC6A77C19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sz="1600" i="1" dirty="0">
                <a:solidFill>
                  <a:srgbClr val="60A0B0"/>
                </a:solidFill>
                <a:latin typeface="Courier"/>
              </a:rPr>
              <a:t>#Use the negative sign to tell R to keep all rows or columns except those indicated</a:t>
            </a:r>
            <a:br>
              <a:rPr lang="en-US" sz="1600" dirty="0"/>
            </a:br>
            <a:r>
              <a:rPr lang="en-US" sz="1600" dirty="0">
                <a:latin typeface="Courier"/>
              </a:rPr>
              <a:t>m[</a:t>
            </a:r>
            <a:r>
              <a:rPr lang="en-US" sz="16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n-US"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1600" dirty="0">
                <a:latin typeface="Courier"/>
              </a:rPr>
              <a:t>,] </a:t>
            </a:r>
          </a:p>
          <a:p>
            <a:pPr lvl="0" indent="0">
              <a:buNone/>
            </a:pPr>
            <a:r>
              <a:rPr lang="en-US" sz="1600" dirty="0">
                <a:latin typeface="Courier"/>
              </a:rPr>
              <a:t>##      [,1] [,2] [,3]
## [1,]    4    5    6
## [2,]    7    8    9</a:t>
            </a:r>
          </a:p>
          <a:p>
            <a:pPr lvl="0" indent="0">
              <a:buNone/>
            </a:pPr>
            <a:endParaRPr lang="en-US" sz="1600" dirty="0">
              <a:latin typeface="Courier"/>
            </a:endParaRPr>
          </a:p>
          <a:p>
            <a:pPr lvl="0" indent="0">
              <a:buNone/>
            </a:pPr>
            <a:r>
              <a:rPr lang="en-US" sz="1600" dirty="0">
                <a:latin typeface="Courier"/>
              </a:rPr>
              <a:t>m[</a:t>
            </a:r>
            <a:r>
              <a:rPr lang="en-US" sz="16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n-US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US" sz="1600" dirty="0">
                <a:latin typeface="Courier"/>
              </a:rPr>
              <a:t>(</a:t>
            </a:r>
            <a:r>
              <a:rPr lang="en-US"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1600" dirty="0">
                <a:latin typeface="Courier"/>
              </a:rPr>
              <a:t>,</a:t>
            </a:r>
            <a:r>
              <a:rPr lang="en-US" sz="16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sz="1600" dirty="0">
                <a:latin typeface="Courier"/>
              </a:rPr>
              <a:t>),]</a:t>
            </a:r>
            <a:r>
              <a:rPr lang="en-US" sz="1600" i="1" dirty="0">
                <a:solidFill>
                  <a:srgbClr val="60A0B0"/>
                </a:solidFill>
                <a:latin typeface="Courier"/>
              </a:rPr>
              <a:t>##if it is not an array, you need the c() function to combine values. </a:t>
            </a:r>
          </a:p>
          <a:p>
            <a:pPr lvl="0" indent="0">
              <a:buNone/>
            </a:pPr>
            <a:r>
              <a:rPr lang="en-US" sz="1600" dirty="0">
                <a:latin typeface="Courier"/>
              </a:rPr>
              <a:t>## [1] 4 5 6</a:t>
            </a:r>
          </a:p>
          <a:p>
            <a:pPr lvl="0" indent="0">
              <a:buNone/>
            </a:pPr>
            <a:endParaRPr lang="en-US" sz="1600" dirty="0">
              <a:latin typeface="Courier"/>
            </a:endParaRPr>
          </a:p>
          <a:p>
            <a:pPr lvl="0" indent="0">
              <a:buNone/>
            </a:pPr>
            <a:r>
              <a:rPr lang="en-US" sz="1600" dirty="0">
                <a:latin typeface="Courier"/>
              </a:rPr>
              <a:t>m[</a:t>
            </a:r>
            <a:r>
              <a:rPr lang="en-US" sz="16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n-US" sz="1600" dirty="0">
                <a:latin typeface="Courier"/>
              </a:rPr>
              <a:t>(</a:t>
            </a:r>
            <a:r>
              <a:rPr lang="en-US"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16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sz="16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sz="1600" dirty="0">
                <a:latin typeface="Courier"/>
              </a:rPr>
              <a:t>),]</a:t>
            </a:r>
            <a:r>
              <a:rPr lang="en-US" sz="1600" i="1" dirty="0">
                <a:solidFill>
                  <a:srgbClr val="60A0B0"/>
                </a:solidFill>
                <a:latin typeface="Courier"/>
              </a:rPr>
              <a:t>##Note the parentheses</a:t>
            </a:r>
          </a:p>
          <a:p>
            <a:pPr lvl="0" indent="0">
              <a:buNone/>
            </a:pPr>
            <a:r>
              <a:rPr lang="en-US" sz="1600" dirty="0">
                <a:latin typeface="Courier"/>
              </a:rPr>
              <a:t>## [1] 7 8 9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3378-BD7B-4481-9ABA-A602E18B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0C6A-364A-424E-B332-D988565C8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4135272" cy="4678363"/>
          </a:xfrm>
        </p:spPr>
        <p:txBody>
          <a:bodyPr/>
          <a:lstStyle/>
          <a:p>
            <a:r>
              <a:rPr lang="en-US" dirty="0"/>
              <a:t>A data frame is a table or a two-dimensional array-like structure in which each column contains values of one variable and each row contains one set of values from each column. </a:t>
            </a:r>
          </a:p>
          <a:p>
            <a:r>
              <a:rPr lang="en-US" dirty="0"/>
              <a:t>Similarly, in R – they are generic data objects to store tabular data. </a:t>
            </a:r>
          </a:p>
          <a:p>
            <a:pPr lvl="1"/>
            <a:r>
              <a:rPr lang="en-US" dirty="0"/>
              <a:t>The column names should be non-empty.</a:t>
            </a:r>
          </a:p>
          <a:p>
            <a:pPr lvl="1"/>
            <a:r>
              <a:rPr lang="en-US" dirty="0"/>
              <a:t>The row names should be unique.</a:t>
            </a:r>
          </a:p>
          <a:p>
            <a:pPr lvl="1"/>
            <a:r>
              <a:rPr lang="en-US" dirty="0"/>
              <a:t>The data stored in a data frame can be of numeric, factor or character type.</a:t>
            </a:r>
          </a:p>
          <a:p>
            <a:pPr lvl="1"/>
            <a:r>
              <a:rPr lang="en-US" dirty="0"/>
              <a:t>Each column should contain same number of data items.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F206C-2F6C-4B08-A244-F4A78E0D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8035" y="1447800"/>
            <a:ext cx="3575713" cy="5029200"/>
          </a:xfrm>
        </p:spPr>
        <p:txBody>
          <a:bodyPr/>
          <a:lstStyle/>
          <a:p>
            <a:pPr lvl="0" indent="0">
              <a:buNone/>
            </a:pPr>
            <a:r>
              <a:rPr lang="en-US" sz="16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lang="en-US" sz="1600" dirty="0">
                <a:latin typeface="Courier"/>
              </a:rPr>
              <a:t>(MASS)</a:t>
            </a:r>
            <a:br>
              <a:rPr lang="en-US" sz="1600" dirty="0"/>
            </a:br>
            <a:r>
              <a:rPr lang="en-US" sz="1600" dirty="0">
                <a:solidFill>
                  <a:srgbClr val="06287E"/>
                </a:solidFill>
                <a:latin typeface="Courier"/>
              </a:rPr>
              <a:t>data</a:t>
            </a:r>
            <a:r>
              <a:rPr lang="en-US" sz="1600" dirty="0">
                <a:latin typeface="Courier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"Insurance"</a:t>
            </a:r>
            <a:r>
              <a:rPr lang="en-US" sz="1600" dirty="0">
                <a:latin typeface="Courier"/>
              </a:rPr>
              <a:t>)</a:t>
            </a:r>
            <a:br>
              <a:rPr lang="en-US" sz="1600" dirty="0"/>
            </a:br>
            <a:r>
              <a:rPr lang="en-US" sz="1600" dirty="0">
                <a:solidFill>
                  <a:srgbClr val="06287E"/>
                </a:solidFill>
                <a:latin typeface="Courier"/>
              </a:rPr>
              <a:t>head</a:t>
            </a:r>
            <a:r>
              <a:rPr lang="en-US" sz="1600" dirty="0">
                <a:latin typeface="Courier"/>
              </a:rPr>
              <a:t>(Insurance)</a:t>
            </a:r>
          </a:p>
          <a:p>
            <a:pPr lvl="0" indent="0">
              <a:buNone/>
            </a:pPr>
            <a:r>
              <a:rPr lang="en-US" sz="1000" dirty="0">
                <a:latin typeface="Courier"/>
              </a:rPr>
              <a:t>##   District  Group   Age Holders Claims
## 1        1    &lt;1l   &lt;25     197     38
## 2        1    &lt;1l 25-29     264     35
## 3        1    &lt;1l 30-35     246     20
## 4        1    &lt;1l   &gt;35    1680    156
## 5        1 1-1.5l   &lt;25     284     63
## 6        1 1-1.5l 25-29     536     84</a:t>
            </a:r>
          </a:p>
          <a:p>
            <a:r>
              <a:rPr lang="en-US" dirty="0"/>
              <a:t>In a </a:t>
            </a:r>
            <a:r>
              <a:rPr lang="en-US" i="1" dirty="0"/>
              <a:t>data frame </a:t>
            </a:r>
            <a:r>
              <a:rPr lang="en-US" dirty="0"/>
              <a:t>the columns contain different types of data, but in a </a:t>
            </a:r>
            <a:r>
              <a:rPr lang="en-US" i="1" dirty="0"/>
              <a:t>matrix</a:t>
            </a:r>
            <a:r>
              <a:rPr lang="en-US" dirty="0"/>
              <a:t> all the elements are the same type of data. A </a:t>
            </a:r>
            <a:r>
              <a:rPr lang="en-US" i="1" dirty="0"/>
              <a:t>matrix </a:t>
            </a:r>
            <a:r>
              <a:rPr lang="en-US" dirty="0"/>
              <a:t>is usually numbers.</a:t>
            </a:r>
          </a:p>
          <a:p>
            <a:r>
              <a:rPr lang="en-US" dirty="0"/>
              <a:t>The </a:t>
            </a:r>
            <a:r>
              <a:rPr lang="en-US" i="1" dirty="0"/>
              <a:t>matrix</a:t>
            </a:r>
            <a:r>
              <a:rPr lang="en-US" dirty="0"/>
              <a:t> can be looked at as a vector with additional methods or dimensions, while a </a:t>
            </a:r>
            <a:r>
              <a:rPr lang="en-US" i="1" dirty="0"/>
              <a:t>data frame</a:t>
            </a:r>
            <a:r>
              <a:rPr lang="en-US" dirty="0"/>
              <a:t> is a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3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A711-7333-48DE-B999-6CA0F0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E48E-8B52-496E-89D2-88151C88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dirty="0">
                <a:latin typeface="Courier"/>
              </a:rPr>
              <a:t>##   District  Group   Age Holders Claims
## 1        1    &lt;1l   &lt;25     197     38
## 2        1    &lt;1l 25-29     264     35
## 3        1    &lt;1l 30-35     246     20
We index Data Frames the same way as a Matrix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first5rows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Insurance[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: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,] </a:t>
            </a:r>
            <a:r>
              <a:rPr lang="en-US" i="1" dirty="0">
                <a:solidFill>
                  <a:srgbClr val="BA2121"/>
                </a:solidFill>
                <a:latin typeface="Courier"/>
              </a:rPr>
              <a:t>##Pull the first 5 rows</a:t>
            </a:r>
            <a:br>
              <a:rPr lang="en-US" dirty="0"/>
            </a:br>
            <a:r>
              <a:rPr lang="en-US" dirty="0">
                <a:latin typeface="Courier"/>
              </a:rPr>
              <a:t>first2cols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Insurance[,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: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]  </a:t>
            </a:r>
            <a:r>
              <a:rPr lang="en-US" i="1" dirty="0">
                <a:solidFill>
                  <a:srgbClr val="BA2121"/>
                </a:solidFill>
                <a:latin typeface="Courier"/>
              </a:rPr>
              <a:t>##pull the first 2 columns</a:t>
            </a:r>
            <a:br>
              <a:rPr lang="en-US" dirty="0"/>
            </a:br>
            <a:r>
              <a:rPr lang="en-US" dirty="0">
                <a:latin typeface="Courier"/>
              </a:rPr>
              <a:t>AllButRow7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Insurance[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-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7</a:t>
            </a:r>
            <a:r>
              <a:rPr lang="en-US" dirty="0">
                <a:latin typeface="Courier"/>
              </a:rPr>
              <a:t>,] </a:t>
            </a:r>
            <a:r>
              <a:rPr lang="en-US" i="1" dirty="0">
                <a:solidFill>
                  <a:srgbClr val="BA2121"/>
                </a:solidFill>
                <a:latin typeface="Courier"/>
              </a:rPr>
              <a:t>##All but row 7</a:t>
            </a:r>
            <a:br>
              <a:rPr lang="en-US" dirty="0"/>
            </a:br>
            <a:r>
              <a:rPr lang="en-US" dirty="0">
                <a:latin typeface="Courier"/>
              </a:rPr>
              <a:t>AllButCol1_2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Insurance[,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-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: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)] </a:t>
            </a:r>
            <a:r>
              <a:rPr lang="en-US" i="1" dirty="0">
                <a:solidFill>
                  <a:srgbClr val="BA2121"/>
                </a:solidFill>
                <a:latin typeface="Courier"/>
              </a:rPr>
              <a:t>##All but columns 1 and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3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Lists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4135272" cy="4678363"/>
          </a:xfrm>
        </p:spPr>
        <p:txBody>
          <a:bodyPr/>
          <a:lstStyle/>
          <a:p>
            <a:r>
              <a:rPr sz="2000" dirty="0"/>
              <a:t>A </a:t>
            </a:r>
            <a:r>
              <a:rPr lang="en-US" sz="2000" dirty="0"/>
              <a:t>l</a:t>
            </a:r>
            <a:r>
              <a:rPr sz="2000" dirty="0"/>
              <a:t>ist is a collection of elements which can have different data types.</a:t>
            </a:r>
            <a:endParaRPr lang="en-US" sz="2000" dirty="0"/>
          </a:p>
          <a:p>
            <a:r>
              <a:rPr lang="en-US" sz="2000" dirty="0"/>
              <a:t>These elements do not have any restriction on the class, length or structure of each element</a:t>
            </a:r>
          </a:p>
          <a:p>
            <a:r>
              <a:rPr lang="en-US" sz="2000" dirty="0"/>
              <a:t>Data frames are lists, but they have a few restrictions mentioned above:</a:t>
            </a:r>
          </a:p>
          <a:p>
            <a:pPr lvl="1"/>
            <a:r>
              <a:rPr lang="en-US" sz="1200" dirty="0"/>
              <a:t>you can't use the same name for two different variables</a:t>
            </a:r>
          </a:p>
          <a:p>
            <a:pPr lvl="1"/>
            <a:r>
              <a:rPr lang="en-US" sz="1200" dirty="0"/>
              <a:t>all elements of a data frame are vectors </a:t>
            </a:r>
          </a:p>
          <a:p>
            <a:pPr lvl="1"/>
            <a:r>
              <a:rPr lang="en-US" sz="1200" dirty="0"/>
              <a:t>all elements of a data frame have an equal length.</a:t>
            </a:r>
          </a:p>
          <a:p>
            <a:r>
              <a:rPr lang="en-US" sz="1400" dirty="0"/>
              <a:t>A data frame fits a dataset that is a 2 dimensional structure. </a:t>
            </a:r>
          </a:p>
          <a:p>
            <a:pPr lvl="1"/>
            <a:endParaRPr dirty="0"/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6E31B-812E-4919-B360-F66938949A3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334000" y="1447800"/>
            <a:ext cx="3352800" cy="4678363"/>
          </a:xfrm>
        </p:spPr>
        <p:txBody>
          <a:bodyPr/>
          <a:lstStyle/>
          <a:p>
            <a:pPr lvl="0" indent="0">
              <a:buNone/>
            </a:pPr>
            <a:r>
              <a:rPr lang="en-US" sz="1200" dirty="0">
                <a:latin typeface="Courier"/>
              </a:rPr>
              <a:t>l&lt;-</a:t>
            </a:r>
            <a:r>
              <a:rPr lang="en-US"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lang="en-US" sz="1200" dirty="0">
                <a:latin typeface="Courier"/>
              </a:rPr>
              <a:t>(</a:t>
            </a:r>
            <a:r>
              <a:rPr lang="en-US" sz="1200" dirty="0">
                <a:solidFill>
                  <a:srgbClr val="40A070"/>
                </a:solidFill>
                <a:latin typeface="Courier"/>
              </a:rPr>
              <a:t>1234</a:t>
            </a:r>
            <a:r>
              <a:rPr lang="en-US" sz="1200" dirty="0">
                <a:latin typeface="Courier"/>
              </a:rPr>
              <a:t>,</a:t>
            </a:r>
            <a:r>
              <a:rPr lang="en-US" sz="1200" dirty="0">
                <a:solidFill>
                  <a:srgbClr val="4070A0"/>
                </a:solidFill>
                <a:latin typeface="Courier"/>
              </a:rPr>
              <a:t>'Machine Learning’</a:t>
            </a:r>
            <a:r>
              <a:rPr lang="en-US" sz="1200" dirty="0">
                <a:latin typeface="Courier"/>
              </a:rPr>
              <a:t>,</a:t>
            </a:r>
            <a:r>
              <a:rPr lang="en-US" sz="1200" dirty="0">
                <a:solidFill>
                  <a:srgbClr val="4070A0"/>
                </a:solidFill>
                <a:latin typeface="Courier"/>
              </a:rPr>
              <a:t>’BUAD5072'</a:t>
            </a:r>
            <a:r>
              <a:rPr lang="en-US" sz="1200" dirty="0">
                <a:latin typeface="Courier"/>
              </a:rPr>
              <a:t>)</a:t>
            </a:r>
            <a:br>
              <a:rPr lang="en-US" sz="1200" dirty="0"/>
            </a:br>
            <a:r>
              <a:rPr lang="en-US" sz="1200" dirty="0">
                <a:latin typeface="Courier"/>
              </a:rPr>
              <a:t>l[</a:t>
            </a:r>
            <a:r>
              <a:rPr lang="en-US"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1200" dirty="0">
                <a:latin typeface="Courier"/>
              </a:rPr>
              <a:t>] </a:t>
            </a:r>
            <a:r>
              <a:rPr lang="en-US" sz="1200" i="1" dirty="0">
                <a:solidFill>
                  <a:srgbClr val="60A0B0"/>
                </a:solidFill>
                <a:latin typeface="Courier"/>
              </a:rPr>
              <a:t>##The value in the first position of the list</a:t>
            </a:r>
          </a:p>
          <a:p>
            <a:pPr lvl="0" indent="0">
              <a:buNone/>
            </a:pPr>
            <a:r>
              <a:rPr lang="en-US" sz="1200" dirty="0">
                <a:latin typeface="Courier"/>
              </a:rPr>
              <a:t>## [[1]]
## [1] 1234</a:t>
            </a:r>
          </a:p>
          <a:p>
            <a:pPr lvl="0" indent="0">
              <a:buNone/>
            </a:pPr>
            <a:endParaRPr lang="en-US" sz="1200" dirty="0">
              <a:latin typeface="Courier"/>
            </a:endParaRPr>
          </a:p>
          <a:p>
            <a:pPr lvl="0" indent="0">
              <a:buNone/>
            </a:pPr>
            <a:r>
              <a:rPr lang="en-US" sz="1200" dirty="0">
                <a:latin typeface="Courier"/>
              </a:rPr>
              <a:t>Indexing is also the same as Matrices and Data Frames</a:t>
            </a:r>
          </a:p>
          <a:p>
            <a:pPr lvl="0" indent="0">
              <a:buNone/>
            </a:pPr>
            <a:r>
              <a:rPr lang="en-US" sz="1200" dirty="0">
                <a:latin typeface="Courier"/>
              </a:rPr>
              <a:t>l[</a:t>
            </a:r>
            <a:r>
              <a:rPr lang="en-US" sz="12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sz="1200" dirty="0">
                <a:latin typeface="Courier"/>
              </a:rPr>
              <a:t>] </a:t>
            </a:r>
            <a:r>
              <a:rPr lang="en-US" sz="1200" i="1" dirty="0">
                <a:solidFill>
                  <a:srgbClr val="60A0B0"/>
                </a:solidFill>
                <a:latin typeface="Courier"/>
              </a:rPr>
              <a:t>##The value in the second position of the list</a:t>
            </a:r>
          </a:p>
          <a:p>
            <a:pPr lvl="0" indent="0">
              <a:buNone/>
            </a:pPr>
            <a:r>
              <a:rPr lang="en-US" sz="1200" dirty="0">
                <a:latin typeface="Courier"/>
              </a:rPr>
              <a:t>## [[1]]
## [1] "Machine Learning"</a:t>
            </a:r>
          </a:p>
          <a:p>
            <a:pPr lvl="0" indent="0">
              <a:buNone/>
            </a:pPr>
            <a:endParaRPr lang="en-US" sz="1200" dirty="0">
              <a:latin typeface="Courier"/>
            </a:endParaRPr>
          </a:p>
          <a:p>
            <a:pPr lvl="0" indent="0">
              <a:buNone/>
            </a:pPr>
            <a:r>
              <a:rPr lang="en-US" sz="1200" dirty="0">
                <a:latin typeface="Courier"/>
              </a:rPr>
              <a:t>l2&lt;-</a:t>
            </a:r>
            <a:r>
              <a:rPr lang="en-US" sz="12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lang="en-US" sz="1200" dirty="0">
                <a:latin typeface="Courier"/>
              </a:rPr>
              <a:t>(</a:t>
            </a:r>
            <a:r>
              <a:rPr lang="en-US" sz="1200" dirty="0">
                <a:solidFill>
                  <a:srgbClr val="902000"/>
                </a:solidFill>
                <a:latin typeface="Courier"/>
              </a:rPr>
              <a:t>Employee=c(</a:t>
            </a:r>
            <a:r>
              <a:rPr lang="en-US" sz="1200" dirty="0">
                <a:solidFill>
                  <a:srgbClr val="4070A0"/>
                </a:solidFill>
                <a:latin typeface="Courier"/>
              </a:rPr>
              <a:t>"Sally“)</a:t>
            </a:r>
            <a:r>
              <a:rPr lang="en-US" sz="1200" dirty="0">
                <a:latin typeface="Courier"/>
              </a:rPr>
              <a:t>,</a:t>
            </a:r>
            <a:r>
              <a:rPr lang="en-US" sz="1200" dirty="0">
                <a:solidFill>
                  <a:srgbClr val="902000"/>
                </a:solidFill>
                <a:latin typeface="Courier"/>
              </a:rPr>
              <a:t>Salary=c(</a:t>
            </a:r>
            <a:r>
              <a:rPr lang="en-US" sz="1200" dirty="0">
                <a:solidFill>
                  <a:srgbClr val="40A070"/>
                </a:solidFill>
                <a:latin typeface="Courier"/>
              </a:rPr>
              <a:t>40000)</a:t>
            </a:r>
            <a:r>
              <a:rPr lang="en-US" sz="1200" dirty="0">
                <a:latin typeface="Courier"/>
              </a:rPr>
              <a:t>)</a:t>
            </a:r>
            <a:br>
              <a:rPr lang="en-US" sz="1200" dirty="0"/>
            </a:br>
            <a:r>
              <a:rPr lang="en-US" sz="1200" dirty="0">
                <a:latin typeface="Courier"/>
              </a:rPr>
              <a:t>l2</a:t>
            </a:r>
            <a:r>
              <a:rPr lang="en-US"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US" sz="1200" dirty="0">
                <a:latin typeface="Courier"/>
              </a:rPr>
              <a:t>Employee </a:t>
            </a:r>
            <a:r>
              <a:rPr lang="en-US" sz="1200" i="1" dirty="0">
                <a:solidFill>
                  <a:srgbClr val="60A0B0"/>
                </a:solidFill>
                <a:latin typeface="Courier"/>
              </a:rPr>
              <a:t>##List values can be accessed by name using the $</a:t>
            </a:r>
          </a:p>
          <a:p>
            <a:pPr lvl="0" indent="0">
              <a:buNone/>
            </a:pPr>
            <a:r>
              <a:rPr lang="en-US" sz="1200" dirty="0">
                <a:latin typeface="Courier"/>
              </a:rPr>
              <a:t>## [1] "Sally“</a:t>
            </a:r>
          </a:p>
          <a:p>
            <a:pPr lvl="0" indent="0">
              <a:buNone/>
            </a:pPr>
            <a:endParaRPr lang="en-US" sz="12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3647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Inspecting Data Structures: </a:t>
            </a:r>
            <a:br>
              <a:rPr lang="en-US"/>
            </a:br>
            <a:r>
              <a:rPr lang="en-US"/>
              <a:t>All incredibly useful functions for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18557"/>
            <a:ext cx="7942216" cy="440574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The str() function helps you look at data structures and compactly displays the internal structure of an R object.</a:t>
            </a:r>
          </a:p>
          <a:p>
            <a:pPr lvl="0"/>
            <a:endParaRPr lang="en-US" sz="14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F7BE5C-6E72-48F9-B9D3-8D2FA2E82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0047" y="1867713"/>
            <a:ext cx="2950754" cy="1570788"/>
          </a:xfrm>
        </p:spPr>
        <p:txBody>
          <a:bodyPr/>
          <a:lstStyle/>
          <a:p>
            <a:pPr marL="0" indent="0">
              <a:buNone/>
            </a:pPr>
            <a:r>
              <a:rPr lang="en-US" sz="1050" dirty="0"/>
              <a:t>l2&lt;-list(Employee="</a:t>
            </a:r>
            <a:r>
              <a:rPr lang="en-US" sz="1050" dirty="0" err="1"/>
              <a:t>Sally",Salary</a:t>
            </a:r>
            <a:r>
              <a:rPr lang="en-US" sz="1050" dirty="0"/>
              <a:t>=40000)</a:t>
            </a:r>
          </a:p>
          <a:p>
            <a:pPr marL="0" lvl="0" indent="0">
              <a:buNone/>
            </a:pPr>
            <a:r>
              <a:rPr lang="en-US" sz="1600" dirty="0"/>
              <a:t>str(l2)</a:t>
            </a:r>
          </a:p>
          <a:p>
            <a:pPr marL="0" lvl="0" indent="0">
              <a:buNone/>
            </a:pPr>
            <a:r>
              <a:rPr lang="en-US" sz="1600" dirty="0"/>
              <a:t>## List of 2
##  $ Employee: </a:t>
            </a:r>
            <a:r>
              <a:rPr lang="en-US" sz="1600" dirty="0" err="1"/>
              <a:t>chr</a:t>
            </a:r>
            <a:r>
              <a:rPr lang="en-US" sz="1600" dirty="0"/>
              <a:t> "Sally"
##  $ Salary  : num 40000</a:t>
            </a:r>
          </a:p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288E01C-B6ED-4F8E-9944-781FAED112C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986588" y="1867713"/>
            <a:ext cx="4878736" cy="157078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library(MASS); data("Insurance")</a:t>
            </a:r>
          </a:p>
          <a:p>
            <a:pPr marL="0" indent="0">
              <a:buNone/>
            </a:pPr>
            <a:r>
              <a:rPr lang="en-US" sz="1200" dirty="0"/>
              <a:t>str(Insurance)</a:t>
            </a:r>
          </a:p>
          <a:p>
            <a:pPr marL="0" lvl="0" indent="0">
              <a:buNone/>
            </a:pPr>
            <a:r>
              <a:rPr lang="en-US" sz="1200" dirty="0"/>
              <a:t>## '</a:t>
            </a:r>
            <a:r>
              <a:rPr lang="en-US" sz="1200" dirty="0" err="1"/>
              <a:t>data.frame</a:t>
            </a:r>
            <a:r>
              <a:rPr lang="en-US" sz="1200" dirty="0"/>
              <a:t>':    64 obs. of  5 variables:</a:t>
            </a:r>
            <a:r>
              <a:rPr lang="en-US" sz="1000" dirty="0"/>
              <a:t>
##  $ District: Factor w/ 4 levels "1","2","3","4": 1 1 1 1 1 1 1 1 1 1 ...
##  $ Group   : </a:t>
            </a:r>
            <a:r>
              <a:rPr lang="en-US" sz="1000" dirty="0" err="1"/>
              <a:t>Ord.factor</a:t>
            </a:r>
            <a:r>
              <a:rPr lang="en-US" sz="1000" dirty="0"/>
              <a:t> w/ 4 levels "&lt;1l"&lt;"1-1.5l"&lt;..: 1 1 1 1 2 2 2 2 3 3 ...
##  $ Age     : </a:t>
            </a:r>
            <a:r>
              <a:rPr lang="en-US" sz="1000" dirty="0" err="1"/>
              <a:t>Ord.factor</a:t>
            </a:r>
            <a:r>
              <a:rPr lang="en-US" sz="1000" dirty="0"/>
              <a:t> w/ 4 levels "&lt;25"&lt;"25-29"&lt;..: 1 2 3 4 1 2 3 4 1 2 ...
##  $ Holders : int  197 264 246 1680 284 536 696 3582 133 286 ...
##  $ Claims  : int  38 35 20 156 63 84 89 400 19 52 ...</a:t>
            </a:r>
          </a:p>
          <a:p>
            <a:endParaRPr lang="en-US" sz="100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D93552C-EB69-45E6-9EF6-34D124C0E2A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class() function finds the class the object belongs to.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0AD8EC7-08A5-4DC7-9C09-244D1F09612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3987656"/>
            <a:ext cx="3897085" cy="73674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class(l2)</a:t>
            </a:r>
          </a:p>
          <a:p>
            <a:pPr marL="0" lvl="0" indent="0">
              <a:buNone/>
            </a:pPr>
            <a:r>
              <a:rPr lang="en-US" dirty="0"/>
              <a:t>## [1] "list"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A66343F-F29D-4EFF-901B-35E1E3791D6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963885" y="3987657"/>
            <a:ext cx="3897085" cy="736742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class(Insurance)</a:t>
            </a:r>
          </a:p>
          <a:p>
            <a:pPr marL="0" lvl="0" indent="0">
              <a:buNone/>
            </a:pPr>
            <a:r>
              <a:rPr lang="en-US" dirty="0"/>
              <a:t>## [1] "</a:t>
            </a:r>
            <a:r>
              <a:rPr lang="en-US" dirty="0" err="1"/>
              <a:t>data.frame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6DE4B2F-BA3D-4E71-B32F-45D7A634D7E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23108" y="4840583"/>
            <a:ext cx="7942216" cy="3499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summary() function gives you more detailed information on a data structure.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EE02E3A-31E5-4A08-A716-57256BDF6DF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18755" y="5306745"/>
            <a:ext cx="3653246" cy="1414730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dirty="0"/>
              <a:t>summary(l2)</a:t>
            </a:r>
          </a:p>
          <a:p>
            <a:pPr marL="0" lvl="0" indent="0">
              <a:buNone/>
            </a:pPr>
            <a:r>
              <a:rPr lang="en-US" sz="1600" dirty="0"/>
              <a:t>##          Length Class  Mode     
## Employee 1      -none- character
## Salary   1      -none- numeric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EB01C75-A171-46C9-80FB-C75ED08AB2F0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68276" y="5306744"/>
            <a:ext cx="4197048" cy="157078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summary(Insurance)</a:t>
            </a:r>
          </a:p>
          <a:p>
            <a:pPr marL="0" lvl="0" indent="0">
              <a:buNone/>
            </a:pPr>
            <a:r>
              <a:rPr lang="en-US" sz="1000" dirty="0"/>
              <a:t>##  District    Group       Age        Holders            Claims      
##  1:16     &lt;1l   :16   &lt;25  :16   Min.   :   3.00   Min.   :  0.00  
##  2:16     1-1.5l:16   25-29:16   1st Qu.:  46.75   1st Qu.:  9.50  
##  3:16     1.5-2l:16   30-35:16   Median : 136.00   Median : 22.00  
##  4:16     &gt;2l   :16   &gt;35  :16   Mean   : 364.98   Mean   : 49.23  
##                                  3rd Qu.: 327.50   3rd Qu.: 55.50  
##                                  Max.   :3582.00   Max.   :400.00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9720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Layout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2E15243-AD03-4D20-9183-8CDA24C0994C}" vid="{62D5877D-9DA9-4744-96C4-F567F72C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BasicConceptsAndVocab</Template>
  <TotalTime>695</TotalTime>
  <Words>3135</Words>
  <Application>Microsoft Office PowerPoint</Application>
  <PresentationFormat>On-screen Show (4:3)</PresentationFormat>
  <Paragraphs>180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Century Schoolbook</vt:lpstr>
      <vt:lpstr>Courier</vt:lpstr>
      <vt:lpstr>Courier New</vt:lpstr>
      <vt:lpstr>Noto Sans Symbols</vt:lpstr>
      <vt:lpstr>Tempus Sans ITC</vt:lpstr>
      <vt:lpstr>Times New Roman</vt:lpstr>
      <vt:lpstr>Wingdings</vt:lpstr>
      <vt:lpstr>MasterLayout</vt:lpstr>
      <vt:lpstr>Continuing with Chapter 2.3</vt:lpstr>
      <vt:lpstr>PowerPoint Presentation</vt:lpstr>
      <vt:lpstr>Matrix</vt:lpstr>
      <vt:lpstr>Setting byrow Argument in a Matrix</vt:lpstr>
      <vt:lpstr>Indexing a Matrix</vt:lpstr>
      <vt:lpstr>Data Frame</vt:lpstr>
      <vt:lpstr>Indexing a Data Frame</vt:lpstr>
      <vt:lpstr>Lists in R</vt:lpstr>
      <vt:lpstr>Inspecting Data Structures:  All incredibly useful functions for Analytics</vt:lpstr>
      <vt:lpstr>Read from .data file</vt:lpstr>
      <vt:lpstr>Read from .csv file</vt:lpstr>
      <vt:lpstr>Read from Excel file</vt:lpstr>
      <vt:lpstr>Reading Data from the Web</vt:lpstr>
      <vt:lpstr>Coercion </vt:lpstr>
      <vt:lpstr>dplyr library</vt:lpstr>
      <vt:lpstr>Comparing summarize from dplyr with summary</vt:lpstr>
      <vt:lpstr>Editing The horsepower Variable</vt:lpstr>
      <vt:lpstr>Separating Columns in R</vt:lpstr>
      <vt:lpstr>One Note from Base Graphics Swirl:  Adding Color and Style to the Plot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R and RStudio</dc:title>
  <dc:creator>Pamela Schlosser</dc:creator>
  <cp:keywords/>
  <cp:lastModifiedBy>Pamela Galluch</cp:lastModifiedBy>
  <cp:revision>108</cp:revision>
  <dcterms:created xsi:type="dcterms:W3CDTF">2020-08-28T14:43:32Z</dcterms:created>
  <dcterms:modified xsi:type="dcterms:W3CDTF">2021-09-29T15:36:37Z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8/28/2020</vt:lpwstr>
  </property>
  <property fmtid="{D5CDD505-2E9C-101B-9397-08002B2CF9AE}" pid="3" name="output">
    <vt:lpwstr>powerpoint_presentation</vt:lpwstr>
  </property>
</Properties>
</file>