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47" r:id="rId2"/>
    <p:sldId id="350" r:id="rId3"/>
    <p:sldId id="351" r:id="rId4"/>
    <p:sldId id="352" r:id="rId5"/>
    <p:sldId id="353" r:id="rId6"/>
    <p:sldId id="256" r:id="rId7"/>
    <p:sldId id="264" r:id="rId8"/>
    <p:sldId id="270" r:id="rId9"/>
    <p:sldId id="269" r:id="rId10"/>
    <p:sldId id="258" r:id="rId11"/>
    <p:sldId id="260" r:id="rId12"/>
    <p:sldId id="261" r:id="rId13"/>
    <p:sldId id="266" r:id="rId14"/>
    <p:sldId id="262" r:id="rId15"/>
    <p:sldId id="265" r:id="rId16"/>
    <p:sldId id="267" r:id="rId17"/>
    <p:sldId id="263" r:id="rId18"/>
    <p:sldId id="469"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3589" autoAdjust="0"/>
  </p:normalViewPr>
  <p:slideViewPr>
    <p:cSldViewPr snapToGrid="0">
      <p:cViewPr varScale="1">
        <p:scale>
          <a:sx n="75" d="100"/>
          <a:sy n="75" d="100"/>
        </p:scale>
        <p:origin x="32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7F32F-FE62-4F81-861F-59A7EAFCB04D}" type="datetimeFigureOut">
              <a:rPr lang="en-US" smtClean="0"/>
              <a:t>9/30/2021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9842E-88FC-403C-BA5E-B227C1B01C72}" type="slidenum">
              <a:rPr lang="en-US" smtClean="0"/>
              <a:t>‹#›</a:t>
            </a:fld>
            <a:endParaRPr lang="en-US"/>
          </a:p>
        </p:txBody>
      </p:sp>
    </p:spTree>
    <p:extLst>
      <p:ext uri="{BB962C8B-B14F-4D97-AF65-F5344CB8AC3E}">
        <p14:creationId xmlns:p14="http://schemas.microsoft.com/office/powerpoint/2010/main" val="1546392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29842E-88FC-403C-BA5E-B227C1B01C72}" type="slidenum">
              <a:rPr lang="en-US" smtClean="0"/>
              <a:t>10</a:t>
            </a:fld>
            <a:endParaRPr lang="en-US"/>
          </a:p>
        </p:txBody>
      </p:sp>
    </p:spTree>
    <p:extLst>
      <p:ext uri="{BB962C8B-B14F-4D97-AF65-F5344CB8AC3E}">
        <p14:creationId xmlns:p14="http://schemas.microsoft.com/office/powerpoint/2010/main" val="262014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29842E-88FC-403C-BA5E-B227C1B01C72}" type="slidenum">
              <a:rPr lang="en-US" smtClean="0"/>
              <a:t>11</a:t>
            </a:fld>
            <a:endParaRPr lang="en-US"/>
          </a:p>
        </p:txBody>
      </p:sp>
    </p:spTree>
    <p:extLst>
      <p:ext uri="{BB962C8B-B14F-4D97-AF65-F5344CB8AC3E}">
        <p14:creationId xmlns:p14="http://schemas.microsoft.com/office/powerpoint/2010/main" val="348336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73569" y="6134100"/>
            <a:ext cx="11844867"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sz="1350" dirty="0"/>
          </a:p>
        </p:txBody>
      </p:sp>
      <p:sp>
        <p:nvSpPr>
          <p:cNvPr id="3074" name="Rectangle 2"/>
          <p:cNvSpPr>
            <a:spLocks noGrp="1" noChangeArrowheads="1"/>
          </p:cNvSpPr>
          <p:nvPr>
            <p:ph type="ctrTitle"/>
          </p:nvPr>
        </p:nvSpPr>
        <p:spPr>
          <a:xfrm>
            <a:off x="1742884" y="1781184"/>
            <a:ext cx="9328109" cy="1470025"/>
          </a:xfrm>
        </p:spPr>
        <p:txBody>
          <a:bodyPr/>
          <a:lstStyle>
            <a:lvl1pPr>
              <a:defRPr sz="3038"/>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828805" y="3778250"/>
            <a:ext cx="9242187" cy="2279650"/>
          </a:xfrm>
        </p:spPr>
        <p:txBody>
          <a:bodyPr/>
          <a:lstStyle>
            <a:lvl1pPr marL="0" indent="0" algn="ctr">
              <a:buFontTx/>
              <a:buNone/>
              <a:defRPr sz="1800"/>
            </a:lvl1pPr>
          </a:lstStyle>
          <a:p>
            <a:r>
              <a:rPr lang="en-US"/>
              <a:t>Click to edit Master subtitle style</a:t>
            </a:r>
            <a:endParaRPr lang="en-US" dirty="0"/>
          </a:p>
        </p:txBody>
      </p:sp>
      <p:sp>
        <p:nvSpPr>
          <p:cNvPr id="257" name="Rectangle 6"/>
          <p:cNvSpPr>
            <a:spLocks noGrp="1" noChangeArrowheads="1"/>
          </p:cNvSpPr>
          <p:nvPr>
            <p:ph type="sldNum" sz="quarter" idx="12"/>
          </p:nvPr>
        </p:nvSpPr>
        <p:spPr>
          <a:xfrm>
            <a:off x="8737600" y="6245225"/>
            <a:ext cx="2844800" cy="476250"/>
          </a:xfrm>
        </p:spPr>
        <p:txBody>
          <a:bodyPr/>
          <a:lstStyle>
            <a:lvl1pPr>
              <a:defRPr smtClean="0"/>
            </a:lvl1pPr>
          </a:lstStyle>
          <a:p>
            <a:fld id="{14D9032B-72D7-480E-987B-A50B6CF779AA}" type="slidenum">
              <a:rPr lang="en-US" smtClean="0"/>
              <a:t>‹#›</a:t>
            </a:fld>
            <a:endParaRPr lang="en-US"/>
          </a:p>
        </p:txBody>
      </p:sp>
    </p:spTree>
    <p:extLst>
      <p:ext uri="{BB962C8B-B14F-4D97-AF65-F5344CB8AC3E}">
        <p14:creationId xmlns:p14="http://schemas.microsoft.com/office/powerpoint/2010/main" val="19972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27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31" name="Google Shape;31;p3"/>
          <p:cNvSpPr txBox="1">
            <a:spLocks noGrp="1"/>
          </p:cNvSpPr>
          <p:nvPr>
            <p:ph type="body" idx="1"/>
          </p:nvPr>
        </p:nvSpPr>
        <p:spPr>
          <a:xfrm>
            <a:off x="609600" y="1600203"/>
            <a:ext cx="10972800" cy="4525963"/>
          </a:xfrm>
          <a:prstGeom prst="rect">
            <a:avLst/>
          </a:prstGeom>
          <a:noFill/>
          <a:ln>
            <a:noFill/>
          </a:ln>
        </p:spPr>
        <p:txBody>
          <a:bodyPr spcFirstLastPara="1" wrap="square" lIns="0" tIns="0" rIns="0" bIns="0" anchor="t" anchorCtr="0"/>
          <a:lstStyle>
            <a:lvl1pPr marL="342900" marR="0" lvl="0" indent="-304800" algn="l" rtl="0">
              <a:spcBef>
                <a:spcPts val="11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1pPr>
            <a:lvl2pPr marL="685800" marR="0" lvl="1"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2pPr>
            <a:lvl3pPr marL="1028700" marR="0" lvl="2" indent="-304800" algn="l" rtl="0">
              <a:spcBef>
                <a:spcPts val="450"/>
              </a:spcBef>
              <a:spcAft>
                <a:spcPts val="0"/>
              </a:spcAft>
              <a:buClr>
                <a:srgbClr val="007FA3"/>
              </a:buClr>
              <a:buSzPts val="2800"/>
              <a:buFont typeface="Noto Sans Symbols"/>
              <a:buChar char="▪"/>
              <a:defRPr sz="2100" b="0" i="0" u="none" strike="noStrike" cap="none">
                <a:solidFill>
                  <a:schemeClr val="dk1"/>
                </a:solidFill>
                <a:latin typeface="Arial"/>
                <a:ea typeface="Arial"/>
                <a:cs typeface="Arial"/>
                <a:sym typeface="Arial"/>
              </a:defRPr>
            </a:lvl3pPr>
            <a:lvl4pPr marL="1371600" marR="0" lvl="3"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4pPr>
            <a:lvl5pPr marL="1714500" marR="0" lvl="4"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5pPr>
            <a:lvl6pPr marL="2057400" marR="0" lvl="5"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6pPr>
            <a:lvl7pPr marL="2400300" marR="0" lvl="6"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7pPr>
            <a:lvl8pPr marL="2743200" marR="0" lvl="7"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8pPr>
            <a:lvl9pPr marL="3086100" marR="0" lvl="8"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9pPr>
          </a:lstStyle>
          <a:p>
            <a:pPr lvl="0"/>
            <a:r>
              <a:rPr lang="en-US"/>
              <a:t>Edit Master text styles</a:t>
            </a:r>
          </a:p>
        </p:txBody>
      </p:sp>
      <p:sp>
        <p:nvSpPr>
          <p:cNvPr id="32" name="Google Shape;32;p3"/>
          <p:cNvSpPr txBox="1">
            <a:spLocks noGrp="1"/>
          </p:cNvSpPr>
          <p:nvPr>
            <p:ph type="ftr" idx="11"/>
          </p:nvPr>
        </p:nvSpPr>
        <p:spPr>
          <a:xfrm>
            <a:off x="125292" y="6172203"/>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825">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675">
                <a:solidFill>
                  <a:schemeClr val="lt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11292418"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75">
                <a:solidFill>
                  <a:schemeClr val="lt1"/>
                </a:solidFill>
                <a:latin typeface="Arial"/>
                <a:ea typeface="Arial"/>
                <a:cs typeface="Arial"/>
                <a:sym typeface="Arial"/>
              </a:defRPr>
            </a:lvl1pPr>
            <a:lvl2pPr marL="0" marR="0" lvl="1" indent="0" algn="r" rtl="0">
              <a:spcBef>
                <a:spcPts val="0"/>
              </a:spcBef>
              <a:buNone/>
              <a:defRPr sz="675">
                <a:solidFill>
                  <a:schemeClr val="lt1"/>
                </a:solidFill>
                <a:latin typeface="Arial"/>
                <a:ea typeface="Arial"/>
                <a:cs typeface="Arial"/>
                <a:sym typeface="Arial"/>
              </a:defRPr>
            </a:lvl2pPr>
            <a:lvl3pPr marL="0" marR="0" lvl="2" indent="0" algn="r" rtl="0">
              <a:spcBef>
                <a:spcPts val="0"/>
              </a:spcBef>
              <a:buNone/>
              <a:defRPr sz="675">
                <a:solidFill>
                  <a:schemeClr val="lt1"/>
                </a:solidFill>
                <a:latin typeface="Arial"/>
                <a:ea typeface="Arial"/>
                <a:cs typeface="Arial"/>
                <a:sym typeface="Arial"/>
              </a:defRPr>
            </a:lvl3pPr>
            <a:lvl4pPr marL="0" marR="0" lvl="3" indent="0" algn="r" rtl="0">
              <a:spcBef>
                <a:spcPts val="0"/>
              </a:spcBef>
              <a:buNone/>
              <a:defRPr sz="675">
                <a:solidFill>
                  <a:schemeClr val="lt1"/>
                </a:solidFill>
                <a:latin typeface="Arial"/>
                <a:ea typeface="Arial"/>
                <a:cs typeface="Arial"/>
                <a:sym typeface="Arial"/>
              </a:defRPr>
            </a:lvl4pPr>
            <a:lvl5pPr marL="0" marR="0" lvl="4" indent="0" algn="r" rtl="0">
              <a:spcBef>
                <a:spcPts val="0"/>
              </a:spcBef>
              <a:buNone/>
              <a:defRPr sz="675">
                <a:solidFill>
                  <a:schemeClr val="lt1"/>
                </a:solidFill>
                <a:latin typeface="Arial"/>
                <a:ea typeface="Arial"/>
                <a:cs typeface="Arial"/>
                <a:sym typeface="Arial"/>
              </a:defRPr>
            </a:lvl5pPr>
            <a:lvl6pPr marL="0" marR="0" lvl="5" indent="0" algn="r" rtl="0">
              <a:spcBef>
                <a:spcPts val="0"/>
              </a:spcBef>
              <a:buNone/>
              <a:defRPr sz="675">
                <a:solidFill>
                  <a:schemeClr val="lt1"/>
                </a:solidFill>
                <a:latin typeface="Arial"/>
                <a:ea typeface="Arial"/>
                <a:cs typeface="Arial"/>
                <a:sym typeface="Arial"/>
              </a:defRPr>
            </a:lvl6pPr>
            <a:lvl7pPr marL="0" marR="0" lvl="6" indent="0" algn="r" rtl="0">
              <a:spcBef>
                <a:spcPts val="0"/>
              </a:spcBef>
              <a:buNone/>
              <a:defRPr sz="675">
                <a:solidFill>
                  <a:schemeClr val="lt1"/>
                </a:solidFill>
                <a:latin typeface="Arial"/>
                <a:ea typeface="Arial"/>
                <a:cs typeface="Arial"/>
                <a:sym typeface="Arial"/>
              </a:defRPr>
            </a:lvl7pPr>
            <a:lvl8pPr marL="0" marR="0" lvl="7" indent="0" algn="r" rtl="0">
              <a:spcBef>
                <a:spcPts val="0"/>
              </a:spcBef>
              <a:buNone/>
              <a:defRPr sz="675">
                <a:solidFill>
                  <a:schemeClr val="lt1"/>
                </a:solidFill>
                <a:latin typeface="Arial"/>
                <a:ea typeface="Arial"/>
                <a:cs typeface="Arial"/>
                <a:sym typeface="Arial"/>
              </a:defRPr>
            </a:lvl8pPr>
            <a:lvl9pPr marL="0" marR="0" lvl="8" indent="0" algn="r" rtl="0">
              <a:spcBef>
                <a:spcPts val="0"/>
              </a:spcBef>
              <a:buNone/>
              <a:defRPr sz="675">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467031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7"/>
            <a:ext cx="6004302" cy="3679825"/>
          </a:xfrm>
        </p:spPr>
        <p:txBody>
          <a:bodyPr/>
          <a:lstStyle>
            <a:lvl1pPr>
              <a:spcBef>
                <a:spcPts val="1800"/>
              </a:spcBef>
              <a:defRPr sz="3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44718" y="1825627"/>
            <a:ext cx="4209081" cy="3679825"/>
          </a:xfrm>
        </p:spPr>
        <p:txBody>
          <a:bodyPr/>
          <a:lstStyle>
            <a:lvl1pPr>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8" name="Content Placeholder 2"/>
          <p:cNvSpPr>
            <a:spLocks noGrp="1"/>
          </p:cNvSpPr>
          <p:nvPr>
            <p:ph sz="half" idx="12"/>
          </p:nvPr>
        </p:nvSpPr>
        <p:spPr>
          <a:xfrm>
            <a:off x="838200" y="5640387"/>
            <a:ext cx="10515600" cy="581026"/>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3518495656"/>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180023" indent="-180023">
              <a:defRPr sz="2025"/>
            </a:lvl1pPr>
            <a:lvl2pPr marL="416624" indent="-159449">
              <a:defRPr sz="1800"/>
            </a:lvl2pPr>
            <a:lvl3pPr marL="673799" indent="-159449">
              <a:defRPr sz="1575"/>
            </a:lvl3pPr>
            <a:lvl4pPr marL="930974" indent="-159449">
              <a:defRPr sz="1013"/>
            </a:lvl4pPr>
            <a:lvl5pPr marL="1188149" indent="-159449">
              <a:defRPr sz="101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Tree>
    <p:extLst>
      <p:ext uri="{BB962C8B-B14F-4D97-AF65-F5344CB8AC3E}">
        <p14:creationId xmlns:p14="http://schemas.microsoft.com/office/powerpoint/2010/main" val="133061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2" y="2700245"/>
            <a:ext cx="10363199" cy="1718335"/>
          </a:xfrm>
        </p:spPr>
        <p:txBody>
          <a:bodyPr anchor="b"/>
          <a:lstStyle>
            <a:lvl1pPr algn="l">
              <a:defRPr sz="1969" b="1" cap="all"/>
            </a:lvl1pPr>
          </a:lstStyle>
          <a:p>
            <a:r>
              <a:rPr lang="en-US"/>
              <a:t>Click to edit Master title style</a:t>
            </a:r>
            <a:endParaRPr lang="en-US" dirty="0"/>
          </a:p>
        </p:txBody>
      </p:sp>
      <p:sp>
        <p:nvSpPr>
          <p:cNvPr id="3" name="Text Placeholder 2"/>
          <p:cNvSpPr>
            <a:spLocks noGrp="1"/>
          </p:cNvSpPr>
          <p:nvPr>
            <p:ph type="body" idx="1"/>
          </p:nvPr>
        </p:nvSpPr>
        <p:spPr>
          <a:xfrm>
            <a:off x="1219200" y="4479947"/>
            <a:ext cx="10363200" cy="1485622"/>
          </a:xfrm>
        </p:spPr>
        <p:txBody>
          <a:bodyPr anchor="b"/>
          <a:lstStyle>
            <a:lvl1pPr marL="0" indent="0">
              <a:buNone/>
              <a:defRPr sz="1688"/>
            </a:lvl1pPr>
            <a:lvl2pPr marL="144661" indent="0">
              <a:buNone/>
              <a:defRPr sz="1406"/>
            </a:lvl2pPr>
            <a:lvl3pPr marL="289322" indent="0">
              <a:buNone/>
              <a:defRPr sz="506"/>
            </a:lvl3pPr>
            <a:lvl4pPr marL="433983" indent="0">
              <a:buNone/>
              <a:defRPr sz="443"/>
            </a:lvl4pPr>
            <a:lvl5pPr marL="578644" indent="0">
              <a:buNone/>
              <a:defRPr sz="443"/>
            </a:lvl5pPr>
            <a:lvl6pPr marL="723305" indent="0">
              <a:buNone/>
              <a:defRPr sz="443"/>
            </a:lvl6pPr>
            <a:lvl7pPr marL="867966" indent="0">
              <a:buNone/>
              <a:defRPr sz="443"/>
            </a:lvl7pPr>
            <a:lvl8pPr marL="1012627" indent="0">
              <a:buNone/>
              <a:defRPr sz="443"/>
            </a:lvl8pPr>
            <a:lvl9pPr marL="1157288" indent="0">
              <a:buNone/>
              <a:defRPr sz="443"/>
            </a:lvl9pPr>
          </a:lstStyle>
          <a:p>
            <a:pPr lvl="0"/>
            <a:r>
              <a:rPr lang="en-US"/>
              <a:t>Edit Master text styles</a:t>
            </a:r>
          </a:p>
        </p:txBody>
      </p:sp>
      <p:sp>
        <p:nvSpPr>
          <p:cNvPr id="6"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Tree>
    <p:extLst>
      <p:ext uri="{BB962C8B-B14F-4D97-AF65-F5344CB8AC3E}">
        <p14:creationId xmlns:p14="http://schemas.microsoft.com/office/powerpoint/2010/main" val="411895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Tree>
    <p:extLst>
      <p:ext uri="{BB962C8B-B14F-4D97-AF65-F5344CB8AC3E}">
        <p14:creationId xmlns:p14="http://schemas.microsoft.com/office/powerpoint/2010/main" val="1528940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8" name="Content Placeholder 3">
            <a:extLst>
              <a:ext uri="{FF2B5EF4-FFF2-40B4-BE49-F238E27FC236}">
                <a16:creationId xmlns:a16="http://schemas.microsoft.com/office/drawing/2014/main" id="{0AF6C52B-EC69-4FD5-8228-6A1366448237}"/>
              </a:ext>
            </a:extLst>
          </p:cNvPr>
          <p:cNvSpPr>
            <a:spLocks noGrp="1"/>
          </p:cNvSpPr>
          <p:nvPr>
            <p:ph sz="half" idx="14"/>
          </p:nvPr>
        </p:nvSpPr>
        <p:spPr>
          <a:xfrm>
            <a:off x="65024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26697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10363200" cy="774699"/>
          </a:xfrm>
        </p:spPr>
        <p:txBody>
          <a:bodyPr/>
          <a:lstStyle>
            <a:lvl1pPr marL="0" indent="0">
              <a:buNone/>
              <a:defRPr sz="20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205729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1447799"/>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866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2197100"/>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A25771B4-0796-4E94-BA41-BEB4E6E045CD}"/>
              </a:ext>
            </a:extLst>
          </p:cNvPr>
          <p:cNvSpPr>
            <a:spLocks noGrp="1"/>
          </p:cNvSpPr>
          <p:nvPr>
            <p:ph sz="half" idx="15"/>
          </p:nvPr>
        </p:nvSpPr>
        <p:spPr>
          <a:xfrm>
            <a:off x="1219200"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0" name="Content Placeholder 2">
            <a:extLst>
              <a:ext uri="{FF2B5EF4-FFF2-40B4-BE49-F238E27FC236}">
                <a16:creationId xmlns:a16="http://schemas.microsoft.com/office/drawing/2014/main" id="{6DFE6C5C-F221-4C28-9ED1-1D8C9F817DED}"/>
              </a:ext>
            </a:extLst>
          </p:cNvPr>
          <p:cNvSpPr>
            <a:spLocks noGrp="1"/>
          </p:cNvSpPr>
          <p:nvPr>
            <p:ph sz="half" idx="16"/>
          </p:nvPr>
        </p:nvSpPr>
        <p:spPr>
          <a:xfrm>
            <a:off x="4747954"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1" name="Content Placeholder 2">
            <a:extLst>
              <a:ext uri="{FF2B5EF4-FFF2-40B4-BE49-F238E27FC236}">
                <a16:creationId xmlns:a16="http://schemas.microsoft.com/office/drawing/2014/main" id="{0E83B3B5-F8B5-4BA0-80A3-5CDDC1F9C2AD}"/>
              </a:ext>
            </a:extLst>
          </p:cNvPr>
          <p:cNvSpPr>
            <a:spLocks noGrp="1"/>
          </p:cNvSpPr>
          <p:nvPr>
            <p:ph sz="half" idx="17"/>
          </p:nvPr>
        </p:nvSpPr>
        <p:spPr>
          <a:xfrm>
            <a:off x="8296108"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p:txBody>
      </p:sp>
    </p:spTree>
    <p:extLst>
      <p:ext uri="{BB962C8B-B14F-4D97-AF65-F5344CB8AC3E}">
        <p14:creationId xmlns:p14="http://schemas.microsoft.com/office/powerpoint/2010/main" val="200511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1" y="1447801"/>
            <a:ext cx="10363199" cy="287481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9200" y="4555375"/>
            <a:ext cx="10363200" cy="157078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Tree>
    <p:extLst>
      <p:ext uri="{BB962C8B-B14F-4D97-AF65-F5344CB8AC3E}">
        <p14:creationId xmlns:p14="http://schemas.microsoft.com/office/powerpoint/2010/main" val="146543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41302"/>
            <a:ext cx="10363200" cy="875669"/>
          </a:xfrm>
          <a:prstGeom prst="rect">
            <a:avLst/>
          </a:prstGeom>
          <a:solidFill>
            <a:srgbClr val="EEEBDE">
              <a:alpha val="25000"/>
            </a:srgbClr>
          </a:solidFill>
          <a:ln>
            <a:noFill/>
          </a:ln>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219200" y="1447800"/>
            <a:ext cx="10363200" cy="4678363"/>
          </a:xfrm>
          <a:prstGeom prst="rect">
            <a:avLst/>
          </a:prstGeom>
          <a:solidFill>
            <a:srgbClr val="EEEBDE"/>
          </a:solidFill>
          <a:ln w="28575">
            <a:solidFill>
              <a:schemeClr val="accent2">
                <a:lumMod val="60000"/>
                <a:lumOff val="40000"/>
              </a:schemeClr>
            </a:solidFill>
          </a:ln>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525933" y="6245225"/>
            <a:ext cx="30564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88" smtClean="0">
                <a:solidFill>
                  <a:schemeClr val="bg1"/>
                </a:solidFill>
                <a:latin typeface="+mn-lt"/>
              </a:defRPr>
            </a:lvl1pPr>
          </a:lstStyle>
          <a:p>
            <a:fld id="{14D9032B-72D7-480E-987B-A50B6CF779AA}" type="slidenum">
              <a:rPr lang="en-US" smtClean="0"/>
              <a:t>‹#›</a:t>
            </a:fld>
            <a:endParaRPr lang="en-US"/>
          </a:p>
        </p:txBody>
      </p:sp>
      <p:sp>
        <p:nvSpPr>
          <p:cNvPr id="1032" name="Rectangle 8"/>
          <p:cNvSpPr>
            <a:spLocks noChangeArrowheads="1"/>
          </p:cNvSpPr>
          <p:nvPr/>
        </p:nvSpPr>
        <p:spPr bwMode="auto">
          <a:xfrm>
            <a:off x="843017" y="241300"/>
            <a:ext cx="57151"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sz="1350" dirty="0"/>
          </a:p>
        </p:txBody>
      </p:sp>
      <p:sp>
        <p:nvSpPr>
          <p:cNvPr id="1156" name="Rectangle 132"/>
          <p:cNvSpPr>
            <a:spLocks noChangeArrowheads="1"/>
          </p:cNvSpPr>
          <p:nvPr/>
        </p:nvSpPr>
        <p:spPr bwMode="auto">
          <a:xfrm>
            <a:off x="900167" y="1236031"/>
            <a:ext cx="10737273" cy="5794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sz="1350" dirty="0"/>
          </a:p>
        </p:txBody>
      </p:sp>
      <p:pic>
        <p:nvPicPr>
          <p:cNvPr id="5" name="Picture 4">
            <a:extLst>
              <a:ext uri="{FF2B5EF4-FFF2-40B4-BE49-F238E27FC236}">
                <a16:creationId xmlns:a16="http://schemas.microsoft.com/office/drawing/2014/main" id="{7952C5FE-DE74-44AD-B340-E14C8DA6FEE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19200" y="6169065"/>
            <a:ext cx="4747925" cy="552410"/>
          </a:xfrm>
          <a:prstGeom prst="rect">
            <a:avLst/>
          </a:prstGeom>
          <a:effectLst>
            <a:outerShdw blurRad="50800" dist="50800" dir="5400000" algn="ctr" rotWithShape="0">
              <a:schemeClr val="accent4">
                <a:lumMod val="75000"/>
                <a:lumOff val="25000"/>
              </a:schemeClr>
            </a:outerShdw>
          </a:effectLst>
        </p:spPr>
      </p:pic>
    </p:spTree>
    <p:extLst>
      <p:ext uri="{BB962C8B-B14F-4D97-AF65-F5344CB8AC3E}">
        <p14:creationId xmlns:p14="http://schemas.microsoft.com/office/powerpoint/2010/main" val="1373441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2700" b="1">
          <a:solidFill>
            <a:schemeClr val="tx2"/>
          </a:solidFill>
          <a:latin typeface="Tempus Sans ITC" panose="04020404030D07020202" pitchFamily="82" charset="0"/>
          <a:ea typeface="+mj-ea"/>
          <a:cs typeface="+mj-cs"/>
        </a:defRPr>
      </a:lvl1pPr>
      <a:lvl2pPr algn="ctr" rtl="0" eaLnBrk="1" fontAlgn="base" hangingPunct="1">
        <a:spcBef>
          <a:spcPct val="0"/>
        </a:spcBef>
        <a:spcAft>
          <a:spcPct val="0"/>
        </a:spcAft>
        <a:defRPr sz="1392">
          <a:solidFill>
            <a:schemeClr val="tx2"/>
          </a:solidFill>
          <a:latin typeface="Times New Roman" pitchFamily="18" charset="0"/>
        </a:defRPr>
      </a:lvl2pPr>
      <a:lvl3pPr algn="ctr" rtl="0" eaLnBrk="1" fontAlgn="base" hangingPunct="1">
        <a:spcBef>
          <a:spcPct val="0"/>
        </a:spcBef>
        <a:spcAft>
          <a:spcPct val="0"/>
        </a:spcAft>
        <a:defRPr sz="1392">
          <a:solidFill>
            <a:schemeClr val="tx2"/>
          </a:solidFill>
          <a:latin typeface="Times New Roman" pitchFamily="18" charset="0"/>
        </a:defRPr>
      </a:lvl3pPr>
      <a:lvl4pPr algn="ctr" rtl="0" eaLnBrk="1" fontAlgn="base" hangingPunct="1">
        <a:spcBef>
          <a:spcPct val="0"/>
        </a:spcBef>
        <a:spcAft>
          <a:spcPct val="0"/>
        </a:spcAft>
        <a:defRPr sz="1392">
          <a:solidFill>
            <a:schemeClr val="tx2"/>
          </a:solidFill>
          <a:latin typeface="Times New Roman" pitchFamily="18" charset="0"/>
        </a:defRPr>
      </a:lvl4pPr>
      <a:lvl5pPr algn="ctr" rtl="0" eaLnBrk="1" fontAlgn="base" hangingPunct="1">
        <a:spcBef>
          <a:spcPct val="0"/>
        </a:spcBef>
        <a:spcAft>
          <a:spcPct val="0"/>
        </a:spcAft>
        <a:defRPr sz="1392">
          <a:solidFill>
            <a:schemeClr val="tx2"/>
          </a:solidFill>
          <a:latin typeface="Times New Roman" pitchFamily="18" charset="0"/>
        </a:defRPr>
      </a:lvl5pPr>
      <a:lvl6pPr marL="144661" algn="ctr" rtl="0" eaLnBrk="1" fontAlgn="base" hangingPunct="1">
        <a:spcBef>
          <a:spcPct val="0"/>
        </a:spcBef>
        <a:spcAft>
          <a:spcPct val="0"/>
        </a:spcAft>
        <a:defRPr sz="1392">
          <a:solidFill>
            <a:schemeClr val="tx2"/>
          </a:solidFill>
          <a:latin typeface="Times New Roman" pitchFamily="18" charset="0"/>
        </a:defRPr>
      </a:lvl6pPr>
      <a:lvl7pPr marL="289322" algn="ctr" rtl="0" eaLnBrk="1" fontAlgn="base" hangingPunct="1">
        <a:spcBef>
          <a:spcPct val="0"/>
        </a:spcBef>
        <a:spcAft>
          <a:spcPct val="0"/>
        </a:spcAft>
        <a:defRPr sz="1392">
          <a:solidFill>
            <a:schemeClr val="tx2"/>
          </a:solidFill>
          <a:latin typeface="Times New Roman" pitchFamily="18" charset="0"/>
        </a:defRPr>
      </a:lvl7pPr>
      <a:lvl8pPr marL="433983" algn="ctr" rtl="0" eaLnBrk="1" fontAlgn="base" hangingPunct="1">
        <a:spcBef>
          <a:spcPct val="0"/>
        </a:spcBef>
        <a:spcAft>
          <a:spcPct val="0"/>
        </a:spcAft>
        <a:defRPr sz="1392">
          <a:solidFill>
            <a:schemeClr val="tx2"/>
          </a:solidFill>
          <a:latin typeface="Times New Roman" pitchFamily="18" charset="0"/>
        </a:defRPr>
      </a:lvl8pPr>
      <a:lvl9pPr marL="578644" algn="ctr" rtl="0" eaLnBrk="1" fontAlgn="base" hangingPunct="1">
        <a:spcBef>
          <a:spcPct val="0"/>
        </a:spcBef>
        <a:spcAft>
          <a:spcPct val="0"/>
        </a:spcAft>
        <a:defRPr sz="1392">
          <a:solidFill>
            <a:schemeClr val="tx2"/>
          </a:solidFill>
          <a:latin typeface="Times New Roman" pitchFamily="18" charset="0"/>
        </a:defRPr>
      </a:lvl9pPr>
    </p:titleStyle>
    <p:bodyStyle>
      <a:lvl1pPr marL="180023" indent="-180023" algn="l" rtl="0" eaLnBrk="1" fontAlgn="base" hangingPunct="1">
        <a:spcBef>
          <a:spcPct val="20000"/>
        </a:spcBef>
        <a:spcAft>
          <a:spcPct val="0"/>
        </a:spcAft>
        <a:buFont typeface="Wingdings" panose="05000000000000000000" pitchFamily="2" charset="2"/>
        <a:buChar char="v"/>
        <a:defRPr sz="2025">
          <a:solidFill>
            <a:schemeClr val="tx1"/>
          </a:solidFill>
          <a:latin typeface="Century Schoolbook" panose="02040604050505020304" pitchFamily="18" charset="0"/>
          <a:ea typeface="+mn-ea"/>
          <a:cs typeface="+mn-cs"/>
        </a:defRPr>
      </a:lvl1pPr>
      <a:lvl2pPr marL="578644" indent="-321469" algn="l" rtl="0" eaLnBrk="1" fontAlgn="base" hangingPunct="1">
        <a:spcBef>
          <a:spcPct val="20000"/>
        </a:spcBef>
        <a:spcAft>
          <a:spcPct val="0"/>
        </a:spcAft>
        <a:buFont typeface="Wingdings" panose="05000000000000000000" pitchFamily="2" charset="2"/>
        <a:buChar char="Ø"/>
        <a:defRPr sz="1800">
          <a:solidFill>
            <a:schemeClr val="tx1"/>
          </a:solidFill>
          <a:latin typeface="Century Schoolbook" panose="02040604050505020304" pitchFamily="18" charset="0"/>
        </a:defRPr>
      </a:lvl2pPr>
      <a:lvl3pPr marL="694373" indent="-180023" algn="l" rtl="0" eaLnBrk="1" fontAlgn="base" hangingPunct="1">
        <a:spcBef>
          <a:spcPct val="20000"/>
        </a:spcBef>
        <a:spcAft>
          <a:spcPct val="0"/>
        </a:spcAft>
        <a:buFont typeface="Courier New" panose="02070309020205020404" pitchFamily="49" charset="0"/>
        <a:buChar char="o"/>
        <a:defRPr sz="1688">
          <a:solidFill>
            <a:schemeClr val="tx1"/>
          </a:solidFill>
          <a:latin typeface="Century Schoolbook" panose="02040604050505020304" pitchFamily="18" charset="0"/>
        </a:defRPr>
      </a:lvl3pPr>
      <a:lvl4pPr marL="951548" indent="-180023" algn="l" rtl="0" eaLnBrk="1" fontAlgn="base" hangingPunct="1">
        <a:spcBef>
          <a:spcPct val="20000"/>
        </a:spcBef>
        <a:spcAft>
          <a:spcPct val="0"/>
        </a:spcAft>
        <a:buFont typeface="Wingdings" panose="05000000000000000000" pitchFamily="2" charset="2"/>
        <a:buChar char="§"/>
        <a:defRPr sz="1125">
          <a:solidFill>
            <a:schemeClr val="tx1"/>
          </a:solidFill>
          <a:latin typeface="Century Schoolbook" panose="02040604050505020304" pitchFamily="18" charset="0"/>
        </a:defRPr>
      </a:lvl4pPr>
      <a:lvl5pPr marL="1208723" indent="-180023" algn="l" rtl="0" eaLnBrk="1" fontAlgn="base" hangingPunct="1">
        <a:spcBef>
          <a:spcPct val="20000"/>
        </a:spcBef>
        <a:spcAft>
          <a:spcPct val="0"/>
        </a:spcAft>
        <a:buChar char="»"/>
        <a:defRPr sz="1125">
          <a:solidFill>
            <a:schemeClr val="tx1"/>
          </a:solidFill>
          <a:latin typeface="Century Schoolbook" panose="02040604050505020304" pitchFamily="18" charset="0"/>
        </a:defRPr>
      </a:lvl5pPr>
      <a:lvl6pPr marL="795635" indent="-72331" algn="l" rtl="0" eaLnBrk="1" fontAlgn="base" hangingPunct="1">
        <a:spcBef>
          <a:spcPct val="20000"/>
        </a:spcBef>
        <a:spcAft>
          <a:spcPct val="0"/>
        </a:spcAft>
        <a:buChar char="»"/>
        <a:defRPr sz="633">
          <a:solidFill>
            <a:schemeClr val="tx1"/>
          </a:solidFill>
          <a:latin typeface="+mn-lt"/>
        </a:defRPr>
      </a:lvl6pPr>
      <a:lvl7pPr marL="940297" indent="-72331" algn="l" rtl="0" eaLnBrk="1" fontAlgn="base" hangingPunct="1">
        <a:spcBef>
          <a:spcPct val="20000"/>
        </a:spcBef>
        <a:spcAft>
          <a:spcPct val="0"/>
        </a:spcAft>
        <a:buChar char="»"/>
        <a:defRPr sz="633">
          <a:solidFill>
            <a:schemeClr val="tx1"/>
          </a:solidFill>
          <a:latin typeface="+mn-lt"/>
        </a:defRPr>
      </a:lvl7pPr>
      <a:lvl8pPr marL="1084958" indent="-72331" algn="l" rtl="0" eaLnBrk="1" fontAlgn="base" hangingPunct="1">
        <a:spcBef>
          <a:spcPct val="20000"/>
        </a:spcBef>
        <a:spcAft>
          <a:spcPct val="0"/>
        </a:spcAft>
        <a:buChar char="»"/>
        <a:defRPr sz="633">
          <a:solidFill>
            <a:schemeClr val="tx1"/>
          </a:solidFill>
          <a:latin typeface="+mn-lt"/>
        </a:defRPr>
      </a:lvl8pPr>
      <a:lvl9pPr marL="1229618" indent="-72331" algn="l" rtl="0" eaLnBrk="1" fontAlgn="base" hangingPunct="1">
        <a:spcBef>
          <a:spcPct val="20000"/>
        </a:spcBef>
        <a:spcAft>
          <a:spcPct val="0"/>
        </a:spcAft>
        <a:buChar char="»"/>
        <a:defRPr sz="633">
          <a:solidFill>
            <a:schemeClr val="tx1"/>
          </a:solidFill>
          <a:latin typeface="+mn-lt"/>
        </a:defRPr>
      </a:lvl9pPr>
    </p:bodyStyle>
    <p:otherStyle>
      <a:defPPr>
        <a:defRPr lang="en-US"/>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0.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67B0-6CAE-482E-9A0B-37C1706B21F9}"/>
              </a:ext>
            </a:extLst>
          </p:cNvPr>
          <p:cNvSpPr>
            <a:spLocks noGrp="1"/>
          </p:cNvSpPr>
          <p:nvPr>
            <p:ph type="title"/>
          </p:nvPr>
        </p:nvSpPr>
        <p:spPr/>
        <p:txBody>
          <a:bodyPr/>
          <a:lstStyle/>
          <a:p>
            <a:r>
              <a:rPr lang="en-US" dirty="0"/>
              <a:t>Starting where we left off: Coercion</a:t>
            </a:r>
          </a:p>
        </p:txBody>
      </p:sp>
      <p:sp>
        <p:nvSpPr>
          <p:cNvPr id="3" name="Content Placeholder 2">
            <a:extLst>
              <a:ext uri="{FF2B5EF4-FFF2-40B4-BE49-F238E27FC236}">
                <a16:creationId xmlns:a16="http://schemas.microsoft.com/office/drawing/2014/main" id="{F5D41ABB-85C2-434A-94C7-D01E18F7DBDA}"/>
              </a:ext>
            </a:extLst>
          </p:cNvPr>
          <p:cNvSpPr>
            <a:spLocks noGrp="1"/>
          </p:cNvSpPr>
          <p:nvPr>
            <p:ph idx="1"/>
          </p:nvPr>
        </p:nvSpPr>
        <p:spPr/>
        <p:txBody>
          <a:bodyPr/>
          <a:lstStyle/>
          <a:p>
            <a:pPr indent="0">
              <a:buNone/>
            </a:pPr>
            <a:r>
              <a:rPr lang="en-US" dirty="0"/>
              <a:t>When you call a function with an argument of the wrong type, R will try to coerce values to a different type so that the function will work.</a:t>
            </a:r>
          </a:p>
          <a:p>
            <a:pPr indent="0">
              <a:buNone/>
            </a:pPr>
            <a:endParaRPr lang="en-US" dirty="0"/>
          </a:p>
          <a:p>
            <a:pPr indent="0">
              <a:buNone/>
            </a:pPr>
            <a:r>
              <a:rPr lang="en-US" dirty="0"/>
              <a:t>Fixing the name variable </a:t>
            </a:r>
          </a:p>
          <a:p>
            <a:pPr indent="0">
              <a:buNone/>
            </a:pPr>
            <a:r>
              <a:rPr lang="en-US" b="1" dirty="0">
                <a:solidFill>
                  <a:srgbClr val="007020"/>
                </a:solidFill>
                <a:latin typeface="Courier"/>
              </a:rPr>
              <a:t>class</a:t>
            </a:r>
            <a:r>
              <a:rPr lang="en-US" dirty="0">
                <a:latin typeface="Courier"/>
              </a:rPr>
              <a:t>(</a:t>
            </a:r>
            <a:r>
              <a:rPr lang="en-US" dirty="0" err="1">
                <a:latin typeface="Courier"/>
              </a:rPr>
              <a:t>Auto</a:t>
            </a:r>
            <a:r>
              <a:rPr lang="en-US" dirty="0" err="1">
                <a:solidFill>
                  <a:srgbClr val="666666"/>
                </a:solidFill>
                <a:latin typeface="Courier"/>
              </a:rPr>
              <a:t>$</a:t>
            </a:r>
            <a:r>
              <a:rPr lang="en-US" dirty="0" err="1">
                <a:latin typeface="Courier"/>
              </a:rPr>
              <a:t>name</a:t>
            </a:r>
            <a:r>
              <a:rPr lang="en-US" dirty="0">
                <a:latin typeface="Courier"/>
              </a:rPr>
              <a:t>)</a:t>
            </a:r>
          </a:p>
          <a:p>
            <a:pPr indent="0">
              <a:buNone/>
            </a:pPr>
            <a:r>
              <a:rPr lang="en-US" dirty="0">
                <a:latin typeface="Courier"/>
              </a:rPr>
              <a:t>## [1] "factor"</a:t>
            </a:r>
          </a:p>
          <a:p>
            <a:pPr indent="0">
              <a:buNone/>
            </a:pPr>
            <a:r>
              <a:rPr lang="en-US" dirty="0">
                <a:latin typeface="Courier"/>
              </a:rPr>
              <a:t>Auto[,</a:t>
            </a:r>
            <a:r>
              <a:rPr lang="en-US" dirty="0">
                <a:solidFill>
                  <a:srgbClr val="40A070"/>
                </a:solidFill>
                <a:latin typeface="Courier"/>
              </a:rPr>
              <a:t>9</a:t>
            </a:r>
            <a:r>
              <a:rPr lang="en-US" dirty="0">
                <a:latin typeface="Courier"/>
              </a:rPr>
              <a:t>]&lt;-</a:t>
            </a:r>
            <a:r>
              <a:rPr lang="en-US" b="1" dirty="0" err="1">
                <a:solidFill>
                  <a:srgbClr val="007020"/>
                </a:solidFill>
                <a:latin typeface="Courier"/>
              </a:rPr>
              <a:t>as.character</a:t>
            </a:r>
            <a:r>
              <a:rPr lang="en-US" dirty="0">
                <a:latin typeface="Courier"/>
              </a:rPr>
              <a:t>(Auto[,</a:t>
            </a:r>
            <a:r>
              <a:rPr lang="en-US" dirty="0">
                <a:solidFill>
                  <a:srgbClr val="40A070"/>
                </a:solidFill>
                <a:latin typeface="Courier"/>
              </a:rPr>
              <a:t>9</a:t>
            </a:r>
            <a:r>
              <a:rPr lang="en-US" dirty="0">
                <a:latin typeface="Courier"/>
              </a:rPr>
              <a:t>])</a:t>
            </a:r>
            <a:br>
              <a:rPr lang="en-US" dirty="0"/>
            </a:br>
            <a:r>
              <a:rPr lang="en-US" dirty="0">
                <a:latin typeface="Courier"/>
              </a:rPr>
              <a:t>Auto[, </a:t>
            </a:r>
            <a:r>
              <a:rPr lang="en-US" dirty="0">
                <a:solidFill>
                  <a:srgbClr val="4070A0"/>
                </a:solidFill>
                <a:latin typeface="Courier"/>
              </a:rPr>
              <a:t>'name'</a:t>
            </a:r>
            <a:r>
              <a:rPr lang="en-US" dirty="0">
                <a:latin typeface="Courier"/>
              </a:rPr>
              <a:t>] &lt;-</a:t>
            </a:r>
            <a:r>
              <a:rPr lang="en-US" dirty="0">
                <a:solidFill>
                  <a:srgbClr val="4070A0"/>
                </a:solidFill>
                <a:latin typeface="Courier"/>
              </a:rPr>
              <a:t> </a:t>
            </a:r>
            <a:r>
              <a:rPr lang="en-US" b="1" dirty="0" err="1">
                <a:solidFill>
                  <a:srgbClr val="007020"/>
                </a:solidFill>
                <a:latin typeface="Courier"/>
              </a:rPr>
              <a:t>as.character</a:t>
            </a:r>
            <a:r>
              <a:rPr lang="en-US" dirty="0">
                <a:latin typeface="Courier"/>
              </a:rPr>
              <a:t>(Auto[, </a:t>
            </a:r>
            <a:r>
              <a:rPr lang="en-US" dirty="0">
                <a:solidFill>
                  <a:srgbClr val="4070A0"/>
                </a:solidFill>
                <a:latin typeface="Courier"/>
              </a:rPr>
              <a:t>'name'</a:t>
            </a:r>
            <a:r>
              <a:rPr lang="en-US" dirty="0">
                <a:latin typeface="Courier"/>
              </a:rPr>
              <a:t>]) </a:t>
            </a:r>
            <a:r>
              <a:rPr lang="en-US" i="1" dirty="0">
                <a:solidFill>
                  <a:srgbClr val="60A0B0"/>
                </a:solidFill>
                <a:latin typeface="Courier"/>
              </a:rPr>
              <a:t>##Same as above</a:t>
            </a:r>
          </a:p>
          <a:p>
            <a:pPr indent="0">
              <a:buNone/>
            </a:pPr>
            <a:endParaRPr lang="en-US" i="1" dirty="0">
              <a:solidFill>
                <a:srgbClr val="60A0B0"/>
              </a:solidFill>
              <a:latin typeface="Courier"/>
            </a:endParaRPr>
          </a:p>
          <a:p>
            <a:pPr indent="0">
              <a:buNone/>
            </a:pPr>
            <a:r>
              <a:rPr lang="en-US" sz="2400" b="1" dirty="0">
                <a:solidFill>
                  <a:srgbClr val="007020"/>
                </a:solidFill>
                <a:latin typeface="Courier"/>
              </a:rPr>
              <a:t>str</a:t>
            </a:r>
            <a:r>
              <a:rPr lang="en-US" sz="2400" dirty="0">
                <a:latin typeface="Courier"/>
              </a:rPr>
              <a:t>(Auto)</a:t>
            </a:r>
          </a:p>
          <a:p>
            <a:pPr indent="0">
              <a:buNone/>
            </a:pPr>
            <a:endParaRPr lang="en-US" i="1" dirty="0">
              <a:solidFill>
                <a:srgbClr val="60A0B0"/>
              </a:solidFill>
              <a:latin typeface="Courier"/>
            </a:endParaRPr>
          </a:p>
          <a:p>
            <a:endParaRPr lang="en-US" dirty="0"/>
          </a:p>
        </p:txBody>
      </p:sp>
    </p:spTree>
    <p:extLst>
      <p:ext uri="{BB962C8B-B14F-4D97-AF65-F5344CB8AC3E}">
        <p14:creationId xmlns:p14="http://schemas.microsoft.com/office/powerpoint/2010/main" val="523786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6D5C-8BFE-45DB-B2E2-3E54364F5899}"/>
              </a:ext>
            </a:extLst>
          </p:cNvPr>
          <p:cNvSpPr>
            <a:spLocks noGrp="1"/>
          </p:cNvSpPr>
          <p:nvPr>
            <p:ph type="title"/>
          </p:nvPr>
        </p:nvSpPr>
        <p:spPr/>
        <p:txBody>
          <a:bodyPr/>
          <a:lstStyle/>
          <a:p>
            <a:r>
              <a:rPr lang="en-US" dirty="0"/>
              <a:t>Bias-Variance Tradeoff: Smoothing Spline</a:t>
            </a:r>
          </a:p>
        </p:txBody>
      </p:sp>
      <p:pic>
        <p:nvPicPr>
          <p:cNvPr id="4" name="Content Placeholder 3">
            <a:extLst>
              <a:ext uri="{FF2B5EF4-FFF2-40B4-BE49-F238E27FC236}">
                <a16:creationId xmlns:a16="http://schemas.microsoft.com/office/drawing/2014/main" id="{E1B7F149-E27B-4883-AF89-F9AF5FCFB31F}"/>
              </a:ext>
            </a:extLst>
          </p:cNvPr>
          <p:cNvPicPr>
            <a:picLocks noGrp="1" noChangeAspect="1"/>
          </p:cNvPicPr>
          <p:nvPr>
            <p:ph sz="half" idx="1"/>
          </p:nvPr>
        </p:nvPicPr>
        <p:blipFill>
          <a:blip r:embed="rId3"/>
          <a:stretch>
            <a:fillRect/>
          </a:stretch>
        </p:blipFill>
        <p:spPr>
          <a:xfrm>
            <a:off x="1219200" y="2793164"/>
            <a:ext cx="4434840" cy="2326013"/>
          </a:xfrm>
          <a:prstGeom prst="rect">
            <a:avLst/>
          </a:prstGeom>
        </p:spPr>
      </p:pic>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484DD78-9093-479D-9848-8BDC09F0259B}"/>
                  </a:ext>
                </a:extLst>
              </p:cNvPr>
              <p:cNvSpPr>
                <a:spLocks noGrp="1"/>
              </p:cNvSpPr>
              <p:nvPr>
                <p:ph sz="half" idx="2"/>
              </p:nvPr>
            </p:nvSpPr>
            <p:spPr>
              <a:xfrm>
                <a:off x="5943600" y="1447800"/>
                <a:ext cx="5638800" cy="4998720"/>
              </a:xfrm>
            </p:spPr>
            <p:txBody>
              <a:bodyPr/>
              <a:lstStyle/>
              <a:p>
                <a:r>
                  <a:rPr lang="en-US" dirty="0"/>
                  <a:t>Black curve is the generated function of the simulated data– the truth function. </a:t>
                </a:r>
              </a:p>
              <a:p>
                <a:r>
                  <a:rPr lang="en-US" dirty="0"/>
                  <a:t>Three estimates of </a:t>
                </a:r>
                <a:r>
                  <a:rPr lang="en-US" i="1" dirty="0"/>
                  <a:t>f </a:t>
                </a:r>
                <a:r>
                  <a:rPr lang="en-US" dirty="0"/>
                  <a:t>are shown: </a:t>
                </a:r>
              </a:p>
              <a:p>
                <a:pPr lvl="1"/>
                <a:r>
                  <a:rPr lang="en-US" dirty="0"/>
                  <a:t>The linear regression line (orange curve)</a:t>
                </a:r>
              </a:p>
              <a:p>
                <a:pPr lvl="1"/>
                <a:r>
                  <a:rPr lang="en-US" dirty="0"/>
                  <a:t>Two smoothing spline fits (blue and green curves). </a:t>
                </a:r>
              </a:p>
              <a:p>
                <a:r>
                  <a:rPr lang="en-US" dirty="0"/>
                  <a:t>Red curve is the </a:t>
                </a:r>
                <a14:m>
                  <m:oMath xmlns:m="http://schemas.openxmlformats.org/officeDocument/2006/math">
                    <m:sSub>
                      <m:sSubPr>
                        <m:ctrlPr>
                          <a:rPr lang="en-US" i="1">
                            <a:latin typeface="Cambria Math" panose="02040503050406030204" pitchFamily="18" charset="0"/>
                          </a:rPr>
                        </m:ctrlPr>
                      </m:sSubPr>
                      <m:e>
                        <m:r>
                          <m:rPr>
                            <m:nor/>
                          </m:rPr>
                          <a:rPr lang="en-US" dirty="0"/>
                          <m:t>MSE</m:t>
                        </m:r>
                      </m:e>
                      <m:sub>
                        <m:r>
                          <a:rPr lang="en-US" i="1">
                            <a:latin typeface="Cambria Math" panose="02040503050406030204" pitchFamily="18" charset="0"/>
                          </a:rPr>
                          <m:t>𝑇𝑒</m:t>
                        </m:r>
                      </m:sub>
                    </m:sSub>
                  </m:oMath>
                </a14:m>
                <a:r>
                  <a:rPr lang="en-US" dirty="0"/>
                  <a:t> (Test Data)</a:t>
                </a:r>
              </a:p>
              <a:p>
                <a:r>
                  <a:rPr lang="en-US" dirty="0"/>
                  <a:t>Gray curve is the </a:t>
                </a:r>
                <a14:m>
                  <m:oMath xmlns:m="http://schemas.openxmlformats.org/officeDocument/2006/math">
                    <m:sSub>
                      <m:sSubPr>
                        <m:ctrlPr>
                          <a:rPr lang="en-US" i="1">
                            <a:latin typeface="Cambria Math" panose="02040503050406030204" pitchFamily="18" charset="0"/>
                          </a:rPr>
                        </m:ctrlPr>
                      </m:sSubPr>
                      <m:e>
                        <m:r>
                          <m:rPr>
                            <m:nor/>
                          </m:rPr>
                          <a:rPr lang="en-US" dirty="0"/>
                          <m:t>MSE</m:t>
                        </m:r>
                      </m:e>
                      <m:sub>
                        <m:r>
                          <a:rPr lang="en-US" i="1">
                            <a:latin typeface="Cambria Math" panose="02040503050406030204" pitchFamily="18" charset="0"/>
                          </a:rPr>
                          <m:t>𝑇𝑟</m:t>
                        </m:r>
                      </m:sub>
                    </m:sSub>
                  </m:oMath>
                </a14:m>
                <a:r>
                  <a:rPr lang="en-US" dirty="0"/>
                  <a:t> (Training Data)</a:t>
                </a:r>
              </a:p>
              <a:p>
                <a:r>
                  <a:rPr lang="en-US" dirty="0"/>
                  <a:t>Conclusions: </a:t>
                </a:r>
              </a:p>
              <a:p>
                <a:pPr lvl="1"/>
                <a:r>
                  <a:rPr lang="en-US" dirty="0"/>
                  <a:t>The green spline is more </a:t>
                </a:r>
                <a:r>
                  <a:rPr lang="en-US" b="1" i="1" dirty="0"/>
                  <a:t>flexible </a:t>
                </a:r>
                <a:r>
                  <a:rPr lang="en-US" dirty="0"/>
                  <a:t>than the blue spline. Observe that as the level of flexibility of the splines increases, the curves fit the observed data more closely. </a:t>
                </a:r>
              </a:p>
              <a:p>
                <a:pPr lvl="1"/>
                <a:r>
                  <a:rPr lang="en-US" dirty="0"/>
                  <a:t>The green matches the data very well but it fits the true </a:t>
                </a:r>
                <a:r>
                  <a:rPr lang="en-US" i="1" dirty="0"/>
                  <a:t>f </a:t>
                </a:r>
                <a:r>
                  <a:rPr lang="en-US" dirty="0"/>
                  <a:t>poorly because it is too wiggly. </a:t>
                </a:r>
              </a:p>
              <a:p>
                <a:pPr lvl="1"/>
                <a:r>
                  <a:rPr lang="en-US" dirty="0"/>
                  <a:t>By adjusting the level of flexibility of the smoothing spline, we can produce many different fits to this data.</a:t>
                </a:r>
              </a:p>
              <a:p>
                <a:endParaRPr lang="en-US" dirty="0"/>
              </a:p>
              <a:p>
                <a:endParaRPr lang="en-US" dirty="0"/>
              </a:p>
            </p:txBody>
          </p:sp>
        </mc:Choice>
        <mc:Fallback xmlns="">
          <p:sp>
            <p:nvSpPr>
              <p:cNvPr id="5" name="Content Placeholder 4">
                <a:extLst>
                  <a:ext uri="{FF2B5EF4-FFF2-40B4-BE49-F238E27FC236}">
                    <a16:creationId xmlns:a16="http://schemas.microsoft.com/office/drawing/2014/main" id="{3484DD78-9093-479D-9848-8BDC09F0259B}"/>
                  </a:ext>
                </a:extLst>
              </p:cNvPr>
              <p:cNvSpPr>
                <a:spLocks noGrp="1" noRot="1" noChangeAspect="1" noMove="1" noResize="1" noEditPoints="1" noAdjustHandles="1" noChangeArrowheads="1" noChangeShapeType="1" noTextEdit="1"/>
              </p:cNvSpPr>
              <p:nvPr>
                <p:ph sz="half" idx="2"/>
              </p:nvPr>
            </p:nvSpPr>
            <p:spPr>
              <a:xfrm>
                <a:off x="5943600" y="1447800"/>
                <a:ext cx="5638800" cy="4998720"/>
              </a:xfrm>
              <a:blipFill>
                <a:blip r:embed="rId4"/>
                <a:stretch>
                  <a:fillRect l="-430" t="-485"/>
                </a:stretch>
              </a:blipFill>
            </p:spPr>
            <p:txBody>
              <a:bodyPr/>
              <a:lstStyle/>
              <a:p>
                <a:r>
                  <a:rPr lang="en-US">
                    <a:noFill/>
                  </a:rPr>
                  <a:t> </a:t>
                </a:r>
              </a:p>
            </p:txBody>
          </p:sp>
        </mc:Fallback>
      </mc:AlternateContent>
    </p:spTree>
    <p:extLst>
      <p:ext uri="{BB962C8B-B14F-4D97-AF65-F5344CB8AC3E}">
        <p14:creationId xmlns:p14="http://schemas.microsoft.com/office/powerpoint/2010/main" val="297952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855BBC-3C02-4EB2-85F0-B734DF8FF5FA}"/>
              </a:ext>
            </a:extLst>
          </p:cNvPr>
          <p:cNvSpPr>
            <a:spLocks noGrp="1"/>
          </p:cNvSpPr>
          <p:nvPr>
            <p:ph type="title"/>
          </p:nvPr>
        </p:nvSpPr>
        <p:spPr/>
        <p:txBody>
          <a:bodyPr/>
          <a:lstStyle/>
          <a:p>
            <a:r>
              <a:rPr lang="en-US" dirty="0"/>
              <a:t>Bias-Variance Tradeoff: Linear Model</a:t>
            </a:r>
          </a:p>
        </p:txBody>
      </p:sp>
      <p:pic>
        <p:nvPicPr>
          <p:cNvPr id="5" name="Content Placeholder 4">
            <a:extLst>
              <a:ext uri="{FF2B5EF4-FFF2-40B4-BE49-F238E27FC236}">
                <a16:creationId xmlns:a16="http://schemas.microsoft.com/office/drawing/2014/main" id="{8354CF64-22F2-4388-A36E-71ED61F9E5D2}"/>
              </a:ext>
            </a:extLst>
          </p:cNvPr>
          <p:cNvPicPr>
            <a:picLocks noGrp="1" noChangeAspect="1"/>
          </p:cNvPicPr>
          <p:nvPr>
            <p:ph sz="half" idx="1"/>
          </p:nvPr>
        </p:nvPicPr>
        <p:blipFill>
          <a:blip r:embed="rId3"/>
          <a:stretch>
            <a:fillRect/>
          </a:stretch>
        </p:blipFill>
        <p:spPr>
          <a:xfrm>
            <a:off x="1219200" y="2352272"/>
            <a:ext cx="5080000" cy="2869419"/>
          </a:xfrm>
          <a:prstGeom prst="rect">
            <a:avLst/>
          </a:prstGeom>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A69A441-7D67-406F-8C8A-5A8703A198C5}"/>
                  </a:ext>
                </a:extLst>
              </p:cNvPr>
              <p:cNvSpPr>
                <a:spLocks noGrp="1"/>
              </p:cNvSpPr>
              <p:nvPr>
                <p:ph sz="half" idx="2"/>
              </p:nvPr>
            </p:nvSpPr>
            <p:spPr/>
            <p:txBody>
              <a:bodyPr/>
              <a:lstStyle/>
              <a:p>
                <a:r>
                  <a:rPr lang="en-US" dirty="0"/>
                  <a:t>Red curve is the </a:t>
                </a:r>
                <a14:m>
                  <m:oMath xmlns:m="http://schemas.openxmlformats.org/officeDocument/2006/math">
                    <m:sSub>
                      <m:sSubPr>
                        <m:ctrlPr>
                          <a:rPr lang="en-US" i="1">
                            <a:latin typeface="Cambria Math" panose="02040503050406030204" pitchFamily="18" charset="0"/>
                          </a:rPr>
                        </m:ctrlPr>
                      </m:sSubPr>
                      <m:e>
                        <m:r>
                          <m:rPr>
                            <m:nor/>
                          </m:rPr>
                          <a:rPr lang="en-US" dirty="0"/>
                          <m:t>MSE</m:t>
                        </m:r>
                      </m:e>
                      <m:sub>
                        <m:r>
                          <a:rPr lang="en-US" i="1">
                            <a:latin typeface="Cambria Math" panose="02040503050406030204" pitchFamily="18" charset="0"/>
                          </a:rPr>
                          <m:t>𝑇𝑒</m:t>
                        </m:r>
                      </m:sub>
                    </m:sSub>
                  </m:oMath>
                </a14:m>
                <a:r>
                  <a:rPr lang="en-US" dirty="0"/>
                  <a:t> (Test Data)</a:t>
                </a:r>
              </a:p>
              <a:p>
                <a:r>
                  <a:rPr lang="en-US" dirty="0"/>
                  <a:t>Gray curve is the </a:t>
                </a:r>
                <a14:m>
                  <m:oMath xmlns:m="http://schemas.openxmlformats.org/officeDocument/2006/math">
                    <m:sSub>
                      <m:sSubPr>
                        <m:ctrlPr>
                          <a:rPr lang="en-US" i="1">
                            <a:latin typeface="Cambria Math" panose="02040503050406030204" pitchFamily="18" charset="0"/>
                          </a:rPr>
                        </m:ctrlPr>
                      </m:sSubPr>
                      <m:e>
                        <m:r>
                          <m:rPr>
                            <m:nor/>
                          </m:rPr>
                          <a:rPr lang="en-US" dirty="0"/>
                          <m:t>MSE</m:t>
                        </m:r>
                      </m:e>
                      <m:sub>
                        <m:r>
                          <a:rPr lang="en-US" i="1">
                            <a:latin typeface="Cambria Math" panose="02040503050406030204" pitchFamily="18" charset="0"/>
                          </a:rPr>
                          <m:t>𝑇𝑟</m:t>
                        </m:r>
                      </m:sub>
                    </m:sSub>
                  </m:oMath>
                </a14:m>
                <a:r>
                  <a:rPr lang="en-US" dirty="0"/>
                  <a:t> (Training Data)</a:t>
                </a:r>
              </a:p>
              <a:p>
                <a:r>
                  <a:rPr lang="en-US" dirty="0"/>
                  <a:t>Here, the truth model is smoother, so the smoother fit and linear model do really well.</a:t>
                </a:r>
              </a:p>
              <a:p>
                <a:r>
                  <a:rPr lang="en-US" kern="1200" dirty="0"/>
                  <a:t>Again we observe that the training MSE decreases monotonically as the model flexibility increases, and that there is a U-shape in the test MSE. </a:t>
                </a:r>
              </a:p>
              <a:p>
                <a:r>
                  <a:rPr lang="en-US" kern="1200" dirty="0"/>
                  <a:t>However, because the true </a:t>
                </a:r>
                <a:r>
                  <a:rPr lang="en-US" i="1" kern="1200" dirty="0"/>
                  <a:t>f </a:t>
                </a:r>
                <a:r>
                  <a:rPr lang="en-US" kern="1200" dirty="0"/>
                  <a:t>is close to linear, the test MSE only decreases slightly before increasing again, so that the orange least squares fit is substantially better than the highly flexible green curve. </a:t>
                </a:r>
              </a:p>
              <a:p>
                <a:endParaRPr lang="en-US" kern="1200"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3A69A441-7D67-406F-8C8A-5A8703A198C5}"/>
                  </a:ext>
                </a:extLst>
              </p:cNvPr>
              <p:cNvSpPr>
                <a:spLocks noGrp="1" noRot="1" noChangeAspect="1" noMove="1" noResize="1" noEditPoints="1" noAdjustHandles="1" noChangeArrowheads="1" noChangeShapeType="1" noTextEdit="1"/>
              </p:cNvSpPr>
              <p:nvPr>
                <p:ph sz="half" idx="2"/>
              </p:nvPr>
            </p:nvSpPr>
            <p:spPr>
              <a:blipFill>
                <a:blip r:embed="rId4"/>
                <a:stretch>
                  <a:fillRect l="-597" t="-518" r="-477"/>
                </a:stretch>
              </a:blipFill>
            </p:spPr>
            <p:txBody>
              <a:bodyPr/>
              <a:lstStyle/>
              <a:p>
                <a:r>
                  <a:rPr lang="en-US">
                    <a:noFill/>
                  </a:rPr>
                  <a:t> </a:t>
                </a:r>
              </a:p>
            </p:txBody>
          </p:sp>
        </mc:Fallback>
      </mc:AlternateContent>
    </p:spTree>
    <p:extLst>
      <p:ext uri="{BB962C8B-B14F-4D97-AF65-F5344CB8AC3E}">
        <p14:creationId xmlns:p14="http://schemas.microsoft.com/office/powerpoint/2010/main" val="57200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3442-D347-4E1D-99A8-CE1B017B4DA2}"/>
              </a:ext>
            </a:extLst>
          </p:cNvPr>
          <p:cNvSpPr>
            <a:spLocks noGrp="1"/>
          </p:cNvSpPr>
          <p:nvPr>
            <p:ph type="title"/>
          </p:nvPr>
        </p:nvSpPr>
        <p:spPr/>
        <p:txBody>
          <a:bodyPr/>
          <a:lstStyle/>
          <a:p>
            <a:r>
              <a:rPr lang="en-US" dirty="0"/>
              <a:t>Bias-Variance Tradeoff: Non-Linear</a:t>
            </a:r>
          </a:p>
        </p:txBody>
      </p:sp>
      <p:pic>
        <p:nvPicPr>
          <p:cNvPr id="5" name="Content Placeholder 4">
            <a:extLst>
              <a:ext uri="{FF2B5EF4-FFF2-40B4-BE49-F238E27FC236}">
                <a16:creationId xmlns:a16="http://schemas.microsoft.com/office/drawing/2014/main" id="{AAC4896D-B90F-4DF2-9595-E79ABDCA3CAD}"/>
              </a:ext>
            </a:extLst>
          </p:cNvPr>
          <p:cNvPicPr>
            <a:picLocks noGrp="1" noChangeAspect="1"/>
          </p:cNvPicPr>
          <p:nvPr>
            <p:ph sz="half" idx="1"/>
          </p:nvPr>
        </p:nvPicPr>
        <p:blipFill>
          <a:blip r:embed="rId2"/>
          <a:stretch>
            <a:fillRect/>
          </a:stretch>
        </p:blipFill>
        <p:spPr>
          <a:xfrm>
            <a:off x="3893375" y="1447800"/>
            <a:ext cx="5014850" cy="2874963"/>
          </a:xfrm>
          <a:prstGeom prst="rect">
            <a:avLst/>
          </a:prstGeom>
        </p:spPr>
      </p:pic>
      <p:sp>
        <p:nvSpPr>
          <p:cNvPr id="4" name="Content Placeholder 3">
            <a:extLst>
              <a:ext uri="{FF2B5EF4-FFF2-40B4-BE49-F238E27FC236}">
                <a16:creationId xmlns:a16="http://schemas.microsoft.com/office/drawing/2014/main" id="{9158EDFA-9C05-416F-8D60-86A00BE0A60E}"/>
              </a:ext>
            </a:extLst>
          </p:cNvPr>
          <p:cNvSpPr>
            <a:spLocks noGrp="1"/>
          </p:cNvSpPr>
          <p:nvPr>
            <p:ph sz="half" idx="2"/>
          </p:nvPr>
        </p:nvSpPr>
        <p:spPr>
          <a:xfrm>
            <a:off x="1219200" y="4555375"/>
            <a:ext cx="10363200" cy="1570788"/>
          </a:xfrm>
        </p:spPr>
        <p:txBody>
          <a:bodyPr/>
          <a:lstStyle/>
          <a:p>
            <a:r>
              <a:rPr lang="en-US" dirty="0"/>
              <a:t>Finally, here is an example of an </a:t>
            </a:r>
            <a:r>
              <a:rPr lang="en-US" i="1" dirty="0"/>
              <a:t>f </a:t>
            </a:r>
            <a:r>
              <a:rPr lang="en-US" dirty="0"/>
              <a:t>that is highly non-linear. </a:t>
            </a:r>
          </a:p>
          <a:p>
            <a:r>
              <a:rPr lang="en-US" dirty="0"/>
              <a:t>Here, the truth model is wiggly, and the noise is low, so the more flexible test fits the best.</a:t>
            </a:r>
          </a:p>
          <a:p>
            <a:r>
              <a:rPr lang="en-US" dirty="0"/>
              <a:t>The training and test MSE curves still exhibit the same general patterns, but now there is a rapid decrease in both curves before the test MSE starts to increase slowly. </a:t>
            </a:r>
          </a:p>
        </p:txBody>
      </p:sp>
    </p:spTree>
    <p:extLst>
      <p:ext uri="{BB962C8B-B14F-4D97-AF65-F5344CB8AC3E}">
        <p14:creationId xmlns:p14="http://schemas.microsoft.com/office/powerpoint/2010/main" val="4210791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E1420C-AD17-48A1-8BFD-31C003F816C6}"/>
              </a:ext>
            </a:extLst>
          </p:cNvPr>
          <p:cNvSpPr>
            <a:spLocks noGrp="1"/>
          </p:cNvSpPr>
          <p:nvPr>
            <p:ph type="title"/>
          </p:nvPr>
        </p:nvSpPr>
        <p:spPr/>
        <p:txBody>
          <a:bodyPr/>
          <a:lstStyle/>
          <a:p>
            <a:r>
              <a:rPr lang="en-US" dirty="0"/>
              <a:t>Bias-Variance Trade-off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C54F70-72E1-427D-BB72-FFB19074EF7B}"/>
                  </a:ext>
                </a:extLst>
              </p:cNvPr>
              <p:cNvSpPr>
                <a:spLocks noGrp="1"/>
              </p:cNvSpPr>
              <p:nvPr>
                <p:ph idx="1"/>
              </p:nvPr>
            </p:nvSpPr>
            <p:spPr/>
            <p:txBody>
              <a:bodyPr/>
              <a:lstStyle/>
              <a:p>
                <a:r>
                  <a:rPr lang="en-US" dirty="0"/>
                  <a:t>The </a:t>
                </a:r>
                <a:r>
                  <a:rPr lang="en-US" b="1" dirty="0"/>
                  <a:t>bias of a machine learning method </a:t>
                </a:r>
                <a:r>
                  <a:rPr lang="en-US" dirty="0"/>
                  <a:t>refers to the error that is introduced by approximating a real-life problem, which may be extremely complicated, by a much simpler model. </a:t>
                </a:r>
              </a:p>
              <a:p>
                <a:r>
                  <a:rPr lang="en-US" dirty="0"/>
                  <a:t>For example, OLS regression often assumes that there is a linear relationship between </a:t>
                </a:r>
                <a:r>
                  <a:rPr lang="en-US" i="1" dirty="0"/>
                  <a:t>Y </a:t>
                </a:r>
                <a:r>
                  <a:rPr lang="en-US" dirty="0"/>
                  <a:t>and </a:t>
                </a:r>
                <a:r>
                  <a:rPr lang="en-US" i="1" dirty="0"/>
                  <a:t>X</a:t>
                </a:r>
                <a:r>
                  <a:rPr lang="en-US" dirty="0"/>
                  <a:t>1, </a:t>
                </a:r>
                <a:r>
                  <a:rPr lang="en-US" i="1" dirty="0"/>
                  <a:t>X</a:t>
                </a:r>
                <a:r>
                  <a:rPr lang="en-US" dirty="0"/>
                  <a:t>2, . . . , </a:t>
                </a:r>
                <a:r>
                  <a:rPr lang="en-US" i="1" dirty="0" err="1"/>
                  <a:t>X</a:t>
                </a:r>
                <a:r>
                  <a:rPr lang="en-US" dirty="0" err="1"/>
                  <a:t>p</a:t>
                </a:r>
                <a:r>
                  <a:rPr lang="en-US" dirty="0"/>
                  <a:t>. It is unlikely that any real-life problem truly has such a simple linear relationship, and so performing linear regression will undoubtedly result in significant bias in the estimate of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𝑓</m:t>
                        </m:r>
                      </m:e>
                    </m:acc>
                    <m:r>
                      <a:rPr lang="en-US" sz="2400" i="1">
                        <a:latin typeface="Cambria Math" panose="02040503050406030204" pitchFamily="18" charset="0"/>
                      </a:rPr>
                      <m:t> </m:t>
                    </m:r>
                  </m:oMath>
                </a14:m>
                <a:endParaRPr lang="en-US" b="1" dirty="0"/>
              </a:p>
              <a:p>
                <a:endParaRPr lang="en-US" dirty="0"/>
              </a:p>
              <a:p>
                <a:r>
                  <a:rPr lang="en-US" sz="2400" dirty="0"/>
                  <a:t>Typically as flexibility of </a:t>
                </a:r>
                <a14:m>
                  <m:oMath xmlns:m="http://schemas.openxmlformats.org/officeDocument/2006/math">
                    <m:r>
                      <a:rPr lang="en-US" sz="2400" i="1">
                        <a:latin typeface="Cambria Math" panose="02040503050406030204" pitchFamily="18" charset="0"/>
                      </a:rPr>
                      <m:t>𝑓</m:t>
                    </m:r>
                  </m:oMath>
                </a14:m>
                <a:r>
                  <a:rPr lang="en-US" sz="2400" dirty="0"/>
                  <a:t> increases, its variance increases, and its bias decreases. So choosing the flexibility based on the average test error amounts to a bias-variance tradeoff. So, </a:t>
                </a:r>
                <a:r>
                  <a:rPr lang="en-US" sz="2400" b="1" dirty="0"/>
                  <a:t>generally, more flexible statistical methods have lower bias.</a:t>
                </a:r>
                <a:endParaRPr lang="en-US" sz="2400" dirty="0"/>
              </a:p>
              <a:p>
                <a:endParaRPr lang="en-US" sz="2400" dirty="0"/>
              </a:p>
              <a:p>
                <a:endParaRPr lang="en-US" dirty="0"/>
              </a:p>
            </p:txBody>
          </p:sp>
        </mc:Choice>
        <mc:Fallback>
          <p:sp>
            <p:nvSpPr>
              <p:cNvPr id="3" name="Content Placeholder 2">
                <a:extLst>
                  <a:ext uri="{FF2B5EF4-FFF2-40B4-BE49-F238E27FC236}">
                    <a16:creationId xmlns:a16="http://schemas.microsoft.com/office/drawing/2014/main" id="{70C54F70-72E1-427D-BB72-FFB19074EF7B}"/>
                  </a:ext>
                </a:extLst>
              </p:cNvPr>
              <p:cNvSpPr>
                <a:spLocks noGrp="1" noRot="1" noChangeAspect="1" noMove="1" noResize="1" noEditPoints="1" noAdjustHandles="1" noChangeArrowheads="1" noChangeShapeType="1" noTextEdit="1"/>
              </p:cNvSpPr>
              <p:nvPr>
                <p:ph idx="1"/>
              </p:nvPr>
            </p:nvSpPr>
            <p:spPr>
              <a:blipFill>
                <a:blip r:embed="rId2"/>
                <a:stretch>
                  <a:fillRect l="-645" t="-518" r="-528"/>
                </a:stretch>
              </a:blipFill>
            </p:spPr>
            <p:txBody>
              <a:bodyPr/>
              <a:lstStyle/>
              <a:p>
                <a:r>
                  <a:rPr lang="en-US">
                    <a:noFill/>
                  </a:rPr>
                  <a:t> </a:t>
                </a:r>
              </a:p>
            </p:txBody>
          </p:sp>
        </mc:Fallback>
      </mc:AlternateContent>
    </p:spTree>
    <p:extLst>
      <p:ext uri="{BB962C8B-B14F-4D97-AF65-F5344CB8AC3E}">
        <p14:creationId xmlns:p14="http://schemas.microsoft.com/office/powerpoint/2010/main" val="2208750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2BCAD5-28B2-48E9-9A20-97C8836464B7}"/>
              </a:ext>
            </a:extLst>
          </p:cNvPr>
          <p:cNvSpPr>
            <a:spLocks noGrp="1"/>
          </p:cNvSpPr>
          <p:nvPr>
            <p:ph type="title"/>
          </p:nvPr>
        </p:nvSpPr>
        <p:spPr/>
        <p:txBody>
          <a:bodyPr/>
          <a:lstStyle/>
          <a:p>
            <a:r>
              <a:rPr lang="en-US" dirty="0"/>
              <a:t>Bias-Variance Trade-off</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B89FA67-460B-4CA4-B0BB-4AB6218A8AC5}"/>
                  </a:ext>
                </a:extLst>
              </p:cNvPr>
              <p:cNvSpPr>
                <a:spLocks noGrp="1"/>
              </p:cNvSpPr>
              <p:nvPr>
                <p:ph idx="1"/>
              </p:nvPr>
            </p:nvSpPr>
            <p:spPr/>
            <p:txBody>
              <a:bodyPr/>
              <a:lstStyle/>
              <a:p>
                <a:r>
                  <a:rPr lang="en-US" sz="1900" dirty="0"/>
                  <a:t>Different training data sets (i.e. different samples) will result in a different </a:t>
                </a:r>
                <a14:m>
                  <m:oMath xmlns:m="http://schemas.openxmlformats.org/officeDocument/2006/math">
                    <m:acc>
                      <m:accPr>
                        <m:chr m:val="̂"/>
                        <m:ctrlPr>
                          <a:rPr lang="en-US" sz="1900" i="1">
                            <a:latin typeface="Cambria Math" panose="02040503050406030204" pitchFamily="18" charset="0"/>
                          </a:rPr>
                        </m:ctrlPr>
                      </m:accPr>
                      <m:e>
                        <m:r>
                          <a:rPr lang="en-US" sz="1900" i="1">
                            <a:latin typeface="Cambria Math" panose="02040503050406030204" pitchFamily="18" charset="0"/>
                          </a:rPr>
                          <m:t>𝑓</m:t>
                        </m:r>
                      </m:e>
                    </m:acc>
                  </m:oMath>
                </a14:m>
                <a:r>
                  <a:rPr lang="en-US" sz="1900" dirty="0"/>
                  <a:t>. </a:t>
                </a:r>
              </a:p>
              <a:p>
                <a:r>
                  <a:rPr lang="en-US" sz="1900" dirty="0"/>
                  <a:t>The </a:t>
                </a:r>
                <a:r>
                  <a:rPr lang="en-US" sz="1900" b="1" dirty="0"/>
                  <a:t>Variance of a machine learning method </a:t>
                </a:r>
                <a:r>
                  <a:rPr lang="en-US" sz="1900" dirty="0"/>
                  <a:t>refers to the amount by which </a:t>
                </a:r>
                <a14:m>
                  <m:oMath xmlns:m="http://schemas.openxmlformats.org/officeDocument/2006/math">
                    <m:acc>
                      <m:accPr>
                        <m:chr m:val="̂"/>
                        <m:ctrlPr>
                          <a:rPr lang="en-US" sz="1900" i="1">
                            <a:latin typeface="Cambria Math" panose="02040503050406030204" pitchFamily="18" charset="0"/>
                          </a:rPr>
                        </m:ctrlPr>
                      </m:accPr>
                      <m:e>
                        <m:r>
                          <a:rPr lang="en-US" sz="1900" i="1">
                            <a:latin typeface="Cambria Math" panose="02040503050406030204" pitchFamily="18" charset="0"/>
                          </a:rPr>
                          <m:t>𝑓</m:t>
                        </m:r>
                      </m:e>
                    </m:acc>
                    <m:r>
                      <a:rPr lang="en-US" sz="1900" i="1">
                        <a:latin typeface="Cambria Math" panose="02040503050406030204" pitchFamily="18" charset="0"/>
                      </a:rPr>
                      <m:t> </m:t>
                    </m:r>
                  </m:oMath>
                </a14:m>
                <a:r>
                  <a:rPr lang="en-US" sz="1900" dirty="0"/>
                  <a:t>would change if we estimated it using different training data sets. </a:t>
                </a:r>
              </a:p>
              <a:p>
                <a:pPr lvl="1"/>
                <a:r>
                  <a:rPr lang="en-US" sz="1900" dirty="0"/>
                  <a:t>For example, if small changes in the training data can result in large changes in </a:t>
                </a:r>
                <a14:m>
                  <m:oMath xmlns:m="http://schemas.openxmlformats.org/officeDocument/2006/math">
                    <m:acc>
                      <m:accPr>
                        <m:chr m:val="̂"/>
                        <m:ctrlPr>
                          <a:rPr lang="en-US" sz="1900" i="1">
                            <a:latin typeface="Cambria Math" panose="02040503050406030204" pitchFamily="18" charset="0"/>
                          </a:rPr>
                        </m:ctrlPr>
                      </m:accPr>
                      <m:e>
                        <m:r>
                          <a:rPr lang="en-US" sz="1900" i="1">
                            <a:latin typeface="Cambria Math" panose="02040503050406030204" pitchFamily="18" charset="0"/>
                          </a:rPr>
                          <m:t>𝑓</m:t>
                        </m:r>
                      </m:e>
                    </m:acc>
                    <m:r>
                      <a:rPr lang="en-US" sz="1900" i="1">
                        <a:latin typeface="Cambria Math" panose="02040503050406030204" pitchFamily="18" charset="0"/>
                      </a:rPr>
                      <m:t> </m:t>
                    </m:r>
                  </m:oMath>
                </a14:m>
                <a:r>
                  <a:rPr lang="en-US" sz="1900" dirty="0"/>
                  <a:t> then method has high variance.</a:t>
                </a:r>
              </a:p>
              <a:p>
                <a:r>
                  <a:rPr lang="en-US" sz="1900" dirty="0"/>
                  <a:t>Suppose we have fit a model </a:t>
                </a:r>
                <a14:m>
                  <m:oMath xmlns:m="http://schemas.openxmlformats.org/officeDocument/2006/math">
                    <m:acc>
                      <m:accPr>
                        <m:chr m:val="̂"/>
                        <m:ctrlPr>
                          <a:rPr lang="en-US" sz="1900" i="1">
                            <a:latin typeface="Cambria Math" panose="02040503050406030204" pitchFamily="18" charset="0"/>
                          </a:rPr>
                        </m:ctrlPr>
                      </m:accPr>
                      <m:e>
                        <m:r>
                          <a:rPr lang="en-US" sz="1900" i="1">
                            <a:latin typeface="Cambria Math" panose="02040503050406030204" pitchFamily="18" charset="0"/>
                          </a:rPr>
                          <m:t>𝑓</m:t>
                        </m:r>
                      </m:e>
                    </m:acc>
                    <m:d>
                      <m:dPr>
                        <m:ctrlPr>
                          <a:rPr lang="en-US" sz="1900" i="1">
                            <a:latin typeface="Cambria Math" panose="02040503050406030204" pitchFamily="18" charset="0"/>
                          </a:rPr>
                        </m:ctrlPr>
                      </m:dPr>
                      <m:e>
                        <m:r>
                          <a:rPr lang="en-US" sz="1900" i="1">
                            <a:latin typeface="Cambria Math" panose="02040503050406030204" pitchFamily="18" charset="0"/>
                          </a:rPr>
                          <m:t>𝑥</m:t>
                        </m:r>
                      </m:e>
                    </m:d>
                  </m:oMath>
                </a14:m>
                <a:r>
                  <a:rPr lang="en-US" sz="1900" dirty="0"/>
                  <a:t> to some training data Tr, and let </a:t>
                </a:r>
                <a14:m>
                  <m:oMath xmlns:m="http://schemas.openxmlformats.org/officeDocument/2006/math">
                    <m:d>
                      <m:dPr>
                        <m:ctrlPr>
                          <a:rPr lang="en-US" sz="1900" i="1" smtClean="0">
                            <a:latin typeface="Cambria Math" panose="02040503050406030204" pitchFamily="18" charset="0"/>
                          </a:rPr>
                        </m:ctrlPr>
                      </m:dPr>
                      <m:e>
                        <m:sSub>
                          <m:sSubPr>
                            <m:ctrlPr>
                              <a:rPr lang="en-US" sz="190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0</m:t>
                            </m:r>
                          </m:sub>
                        </m:sSub>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𝑦</m:t>
                            </m:r>
                          </m:e>
                          <m:sub>
                            <m:r>
                              <a:rPr lang="en-US" sz="1900" b="0" i="1" smtClean="0">
                                <a:latin typeface="Cambria Math" panose="02040503050406030204" pitchFamily="18" charset="0"/>
                              </a:rPr>
                              <m:t>0</m:t>
                            </m:r>
                          </m:sub>
                        </m:sSub>
                      </m:e>
                    </m:d>
                  </m:oMath>
                </a14:m>
                <a:r>
                  <a:rPr lang="en-US" sz="1900" dirty="0"/>
                  <a:t> be a test observation drawn from the population. If the true model is </a:t>
                </a:r>
                <a14:m>
                  <m:oMath xmlns:m="http://schemas.openxmlformats.org/officeDocument/2006/math">
                    <m:r>
                      <a:rPr lang="en-US" sz="1900" i="1">
                        <a:latin typeface="Cambria Math" panose="02040503050406030204" pitchFamily="18" charset="0"/>
                      </a:rPr>
                      <m:t>𝑌</m:t>
                    </m:r>
                    <m:r>
                      <a:rPr lang="en-US" sz="1900">
                        <a:latin typeface="Cambria Math" panose="02040503050406030204" pitchFamily="18" charset="0"/>
                      </a:rPr>
                      <m:t>=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𝑋</m:t>
                        </m:r>
                      </m:e>
                    </m:d>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𝜖</m:t>
                    </m:r>
                  </m:oMath>
                </a14:m>
                <a:r>
                  <a:rPr lang="en-US" sz="1900" dirty="0"/>
                  <a:t>, with </a:t>
                </a:r>
                <a14:m>
                  <m:oMath xmlns:m="http://schemas.openxmlformats.org/officeDocument/2006/math">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b="0" i="1" smtClean="0">
                            <a:latin typeface="Cambria Math" panose="02040503050406030204" pitchFamily="18" charset="0"/>
                          </a:rPr>
                          <m:t>𝑥</m:t>
                        </m:r>
                      </m:e>
                    </m:d>
                    <m:r>
                      <a:rPr lang="en-US" sz="1900" b="0" i="1" smtClean="0">
                        <a:latin typeface="Cambria Math" panose="02040503050406030204" pitchFamily="18" charset="0"/>
                      </a:rPr>
                      <m:t>=</m:t>
                    </m:r>
                    <m:r>
                      <a:rPr lang="en-US" sz="1900" b="0" i="1" smtClean="0">
                        <a:latin typeface="Cambria Math" panose="02040503050406030204" pitchFamily="18" charset="0"/>
                      </a:rPr>
                      <m:t>𝐸</m:t>
                    </m:r>
                    <m:r>
                      <a:rPr lang="en-US" sz="1900" b="0" i="1" smtClean="0">
                        <a:latin typeface="Cambria Math" panose="02040503050406030204" pitchFamily="18" charset="0"/>
                      </a:rPr>
                      <m:t>(</m:t>
                    </m:r>
                    <m:r>
                      <a:rPr lang="en-US" sz="1900" b="0" i="1" smtClean="0">
                        <a:latin typeface="Cambria Math" panose="02040503050406030204" pitchFamily="18" charset="0"/>
                      </a:rPr>
                      <m:t>𝑌</m:t>
                    </m:r>
                    <m:r>
                      <a:rPr lang="en-US" sz="1900" b="0" i="1" smtClean="0">
                        <a:latin typeface="Cambria Math" panose="02040503050406030204" pitchFamily="18" charset="0"/>
                      </a:rPr>
                      <m:t>|</m:t>
                    </m:r>
                    <m:r>
                      <a:rPr lang="en-US" sz="1900" b="0" i="1" smtClean="0">
                        <a:latin typeface="Cambria Math" panose="02040503050406030204" pitchFamily="18" charset="0"/>
                      </a:rPr>
                      <m:t>𝑋</m:t>
                    </m:r>
                    <m:r>
                      <a:rPr lang="en-US" sz="1900" b="0" i="1" smtClean="0">
                        <a:latin typeface="Cambria Math" panose="02040503050406030204" pitchFamily="18" charset="0"/>
                      </a:rPr>
                      <m:t>=</m:t>
                    </m:r>
                    <m:r>
                      <a:rPr lang="en-US" sz="1900" b="0" i="1" smtClean="0">
                        <a:latin typeface="Cambria Math" panose="02040503050406030204" pitchFamily="18" charset="0"/>
                      </a:rPr>
                      <m:t>𝑥</m:t>
                    </m:r>
                    <m:r>
                      <a:rPr lang="en-US" sz="1900" b="0" i="1" smtClean="0">
                        <a:latin typeface="Cambria Math" panose="02040503050406030204" pitchFamily="18" charset="0"/>
                      </a:rPr>
                      <m:t>))</m:t>
                    </m:r>
                  </m:oMath>
                </a14:m>
                <a:r>
                  <a:rPr lang="en-US" sz="1900" dirty="0"/>
                  <a:t>, then</a:t>
                </a:r>
              </a:p>
              <a:p>
                <a:endParaRPr lang="en-US" sz="1900" dirty="0"/>
              </a:p>
              <a:p>
                <a:pPr marL="0" indent="0">
                  <a:buNone/>
                </a:pPr>
                <a:r>
                  <a:rPr lang="en-US" sz="1900" dirty="0"/>
                  <a:t>	</a:t>
                </a:r>
                <a14:m>
                  <m:oMath xmlns:m="http://schemas.openxmlformats.org/officeDocument/2006/math">
                    <m:sSup>
                      <m:sSupPr>
                        <m:ctrlPr>
                          <a:rPr lang="en-US" sz="1900" i="1">
                            <a:latin typeface="Cambria Math" panose="02040503050406030204" pitchFamily="18" charset="0"/>
                          </a:rPr>
                        </m:ctrlPr>
                      </m:sSupPr>
                      <m:e>
                        <m:nary>
                          <m:naryPr>
                            <m:chr m:val="∑"/>
                            <m:subHide m:val="on"/>
                            <m:supHide m:val="on"/>
                            <m:ctrlPr>
                              <a:rPr lang="en-US" sz="1900" i="1">
                                <a:latin typeface="Cambria Math" panose="02040503050406030204" pitchFamily="18" charset="0"/>
                              </a:rPr>
                            </m:ctrlPr>
                          </m:naryPr>
                          <m:sub/>
                          <m:sup/>
                          <m:e>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b="0" i="1" smtClean="0">
                                    <a:latin typeface="Cambria Math" panose="02040503050406030204" pitchFamily="18" charset="0"/>
                                  </a:rPr>
                                  <m:t>0</m:t>
                                </m:r>
                              </m:sub>
                            </m:sSub>
                          </m:e>
                        </m:nary>
                        <m:r>
                          <a:rPr lang="en-US" sz="1900" i="1">
                            <a:latin typeface="Cambria Math" panose="02040503050406030204" pitchFamily="18" charset="0"/>
                          </a:rPr>
                          <m:t>− </m:t>
                        </m:r>
                        <m:acc>
                          <m:accPr>
                            <m:chr m:val="̂"/>
                            <m:ctrlPr>
                              <a:rPr lang="en-US" sz="1900" i="1">
                                <a:latin typeface="Cambria Math" panose="02040503050406030204" pitchFamily="18" charset="0"/>
                              </a:rPr>
                            </m:ctrlPr>
                          </m:accPr>
                          <m:e>
                            <m:r>
                              <a:rPr lang="en-US" sz="1900" i="1">
                                <a:latin typeface="Cambria Math" panose="02040503050406030204" pitchFamily="18" charset="0"/>
                              </a:rPr>
                              <m:t>𝑓</m:t>
                            </m:r>
                          </m:e>
                        </m:acc>
                        <m:sSub>
                          <m:sSubPr>
                            <m:ctrlPr>
                              <a:rPr lang="en-US" sz="1900" i="1">
                                <a:latin typeface="Cambria Math" panose="02040503050406030204" pitchFamily="18" charset="0"/>
                              </a:rPr>
                            </m:ctrlPr>
                          </m:sSubPr>
                          <m:e>
                            <m:r>
                              <a:rPr lang="en-US" sz="1900" i="1">
                                <a:latin typeface="Cambria Math" panose="02040503050406030204" pitchFamily="18" charset="0"/>
                              </a:rPr>
                              <m:t>(</m:t>
                            </m:r>
                            <m:r>
                              <a:rPr lang="en-US" sz="1900" i="1">
                                <a:latin typeface="Cambria Math" panose="02040503050406030204" pitchFamily="18" charset="0"/>
                              </a:rPr>
                              <m:t>𝑥</m:t>
                            </m:r>
                          </m:e>
                          <m:sub>
                            <m:r>
                              <a:rPr lang="en-US" sz="1900" b="0" i="1" smtClean="0">
                                <a:latin typeface="Cambria Math" panose="02040503050406030204" pitchFamily="18" charset="0"/>
                              </a:rPr>
                              <m:t>0</m:t>
                            </m:r>
                          </m:sub>
                        </m:sSub>
                        <m:r>
                          <a:rPr lang="en-US" sz="1900" i="1">
                            <a:latin typeface="Cambria Math" panose="02040503050406030204" pitchFamily="18" charset="0"/>
                          </a:rPr>
                          <m:t>))</m:t>
                        </m:r>
                      </m:e>
                      <m:sup>
                        <m:r>
                          <a:rPr lang="en-US" sz="1900" i="1">
                            <a:latin typeface="Cambria Math" panose="02040503050406030204" pitchFamily="18" charset="0"/>
                          </a:rPr>
                          <m:t>2   </m:t>
                        </m:r>
                      </m:sup>
                    </m:sSup>
                  </m:oMath>
                </a14:m>
                <a:r>
                  <a:rPr lang="en-US" sz="1900" dirty="0"/>
                  <a:t> = </a:t>
                </a:r>
                <a14:m>
                  <m:oMath xmlns:m="http://schemas.openxmlformats.org/officeDocument/2006/math">
                    <m:sSup>
                      <m:sSupPr>
                        <m:ctrlPr>
                          <a:rPr lang="en-US" sz="1900" i="1" dirty="0" smtClean="0">
                            <a:latin typeface="Cambria Math" panose="02040503050406030204" pitchFamily="18" charset="0"/>
                          </a:rPr>
                        </m:ctrlPr>
                      </m:sSupPr>
                      <m:e>
                        <m:r>
                          <m:rPr>
                            <m:nor/>
                          </m:rPr>
                          <a:rPr lang="en-US" sz="1900" b="0" i="0" dirty="0" smtClean="0">
                            <a:latin typeface="Cambria Math" panose="02040503050406030204" pitchFamily="18" charset="0"/>
                          </a:rPr>
                          <m:t> </m:t>
                        </m:r>
                        <m:r>
                          <m:rPr>
                            <m:nor/>
                          </m:rPr>
                          <a:rPr lang="en-US" sz="1900" dirty="0"/>
                          <m:t>Var</m:t>
                        </m:r>
                        <m:r>
                          <m:rPr>
                            <m:nor/>
                          </m:rPr>
                          <a:rPr lang="en-US" sz="1900" dirty="0"/>
                          <m:t>(</m:t>
                        </m:r>
                        <m:acc>
                          <m:accPr>
                            <m:chr m:val="̂"/>
                            <m:ctrlPr>
                              <a:rPr lang="en-US" sz="1900" i="1">
                                <a:latin typeface="Cambria Math" panose="02040503050406030204" pitchFamily="18" charset="0"/>
                              </a:rPr>
                            </m:ctrlPr>
                          </m:accPr>
                          <m:e>
                            <m:r>
                              <a:rPr lang="en-US" sz="1900" i="1">
                                <a:latin typeface="Cambria Math" panose="02040503050406030204" pitchFamily="18" charset="0"/>
                              </a:rPr>
                              <m:t>𝑓</m:t>
                            </m:r>
                          </m:e>
                        </m:acc>
                        <m:sSub>
                          <m:sSubPr>
                            <m:ctrlPr>
                              <a:rPr lang="en-US" sz="1900" i="1">
                                <a:latin typeface="Cambria Math" panose="02040503050406030204" pitchFamily="18" charset="0"/>
                              </a:rPr>
                            </m:ctrlPr>
                          </m:sSubPr>
                          <m:e>
                            <m:r>
                              <a:rPr lang="en-US" sz="1900" i="1">
                                <a:latin typeface="Cambria Math" panose="02040503050406030204" pitchFamily="18" charset="0"/>
                              </a:rPr>
                              <m:t>(</m:t>
                            </m:r>
                            <m:r>
                              <a:rPr lang="en-US" sz="1900" i="1">
                                <a:latin typeface="Cambria Math" panose="02040503050406030204" pitchFamily="18" charset="0"/>
                              </a:rPr>
                              <m:t>𝑥</m:t>
                            </m:r>
                          </m:e>
                          <m:sub>
                            <m:r>
                              <a:rPr lang="en-US" sz="1900" b="0" i="1" smtClean="0">
                                <a:latin typeface="Cambria Math" panose="02040503050406030204" pitchFamily="18" charset="0"/>
                              </a:rPr>
                              <m:t>0</m:t>
                            </m:r>
                          </m:sub>
                        </m:sSub>
                        <m:r>
                          <a:rPr lang="en-US" sz="1900" i="1">
                            <a:latin typeface="Cambria Math" panose="02040503050406030204" pitchFamily="18" charset="0"/>
                          </a:rPr>
                          <m:t>))</m:t>
                        </m:r>
                        <m:r>
                          <m:rPr>
                            <m:nor/>
                          </m:rPr>
                          <a:rPr lang="en-US" sz="1900" dirty="0"/>
                          <m:t> </m:t>
                        </m:r>
                        <m:r>
                          <a:rPr lang="en-US" sz="1900" b="0" i="1" dirty="0" smtClean="0">
                            <a:latin typeface="Cambria Math" panose="02040503050406030204" pitchFamily="18" charset="0"/>
                          </a:rPr>
                          <m:t>+</m:t>
                        </m:r>
                        <m:d>
                          <m:dPr>
                            <m:begChr m:val="["/>
                            <m:endChr m:val="]"/>
                            <m:ctrlPr>
                              <a:rPr lang="en-US" sz="1900" b="0" i="1" dirty="0" smtClean="0">
                                <a:latin typeface="Cambria Math" panose="02040503050406030204" pitchFamily="18" charset="0"/>
                              </a:rPr>
                            </m:ctrlPr>
                          </m:dPr>
                          <m:e>
                            <m:r>
                              <a:rPr lang="en-US" sz="1900" i="1" dirty="0">
                                <a:latin typeface="Cambria Math" panose="02040503050406030204" pitchFamily="18" charset="0"/>
                              </a:rPr>
                              <m:t>𝐵𝐼𝐴𝑆</m:t>
                            </m:r>
                            <m:r>
                              <a:rPr lang="en-US" sz="1900" i="1" dirty="0">
                                <a:latin typeface="Cambria Math" panose="02040503050406030204" pitchFamily="18" charset="0"/>
                              </a:rPr>
                              <m:t>(</m:t>
                            </m:r>
                            <m:acc>
                              <m:accPr>
                                <m:chr m:val="̂"/>
                                <m:ctrlPr>
                                  <a:rPr lang="en-US" sz="1900" i="1">
                                    <a:latin typeface="Cambria Math" panose="02040503050406030204" pitchFamily="18" charset="0"/>
                                  </a:rPr>
                                </m:ctrlPr>
                              </m:accPr>
                              <m:e>
                                <m:r>
                                  <a:rPr lang="en-US" sz="1900" i="1">
                                    <a:latin typeface="Cambria Math" panose="02040503050406030204" pitchFamily="18" charset="0"/>
                                  </a:rPr>
                                  <m:t>𝑓</m:t>
                                </m:r>
                              </m:e>
                            </m:acc>
                            <m:sSub>
                              <m:sSubPr>
                                <m:ctrlPr>
                                  <a:rPr lang="en-US" sz="1900" i="1">
                                    <a:latin typeface="Cambria Math" panose="02040503050406030204" pitchFamily="18" charset="0"/>
                                  </a:rPr>
                                </m:ctrlPr>
                              </m:sSubPr>
                              <m:e>
                                <m:r>
                                  <a:rPr lang="en-US" sz="1900" i="1">
                                    <a:latin typeface="Cambria Math" panose="02040503050406030204" pitchFamily="18" charset="0"/>
                                  </a:rPr>
                                  <m:t>(</m:t>
                                </m:r>
                                <m:r>
                                  <a:rPr lang="en-US" sz="1900" i="1">
                                    <a:latin typeface="Cambria Math" panose="02040503050406030204" pitchFamily="18" charset="0"/>
                                  </a:rPr>
                                  <m:t>𝑥</m:t>
                                </m:r>
                              </m:e>
                              <m:sub>
                                <m:r>
                                  <a:rPr lang="en-US" sz="1900" b="0" i="1" smtClean="0">
                                    <a:latin typeface="Cambria Math" panose="02040503050406030204" pitchFamily="18" charset="0"/>
                                  </a:rPr>
                                  <m:t>0</m:t>
                                </m:r>
                              </m:sub>
                            </m:sSub>
                            <m:r>
                              <a:rPr lang="en-US" sz="1900" i="1">
                                <a:latin typeface="Cambria Math" panose="02040503050406030204" pitchFamily="18" charset="0"/>
                              </a:rPr>
                              <m:t>))</m:t>
                            </m:r>
                          </m:e>
                        </m:d>
                      </m:e>
                      <m:sup>
                        <m:r>
                          <a:rPr lang="en-US" sz="1900" b="0" i="1" dirty="0" smtClean="0">
                            <a:latin typeface="Cambria Math" panose="02040503050406030204" pitchFamily="18" charset="0"/>
                          </a:rPr>
                          <m:t>2</m:t>
                        </m:r>
                      </m:sup>
                    </m:sSup>
                  </m:oMath>
                </a14:m>
                <a:r>
                  <a:rPr lang="en-US" sz="1900" dirty="0"/>
                  <a:t> + Var(e).</a:t>
                </a:r>
              </a:p>
              <a:p>
                <a:endParaRPr lang="en-US" sz="1900" dirty="0"/>
              </a:p>
              <a:p>
                <a:pPr marL="0" indent="0">
                  <a:buNone/>
                </a:pPr>
                <a:endParaRPr lang="en-US" sz="1900" dirty="0"/>
              </a:p>
              <a:p>
                <a:r>
                  <a:rPr lang="en-US" sz="1900" dirty="0"/>
                  <a:t>Then the expectation averages over the variability of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0</m:t>
                        </m:r>
                      </m:sub>
                    </m:sSub>
                  </m:oMath>
                </a14:m>
                <a:r>
                  <a:rPr lang="en-US" sz="1900" dirty="0"/>
                  <a:t> as well as the variability of Tr. </a:t>
                </a:r>
              </a:p>
              <a:p>
                <a:endParaRPr lang="en-US" dirty="0"/>
              </a:p>
            </p:txBody>
          </p:sp>
        </mc:Choice>
        <mc:Fallback xmlns="">
          <p:sp>
            <p:nvSpPr>
              <p:cNvPr id="6" name="Content Placeholder 5">
                <a:extLst>
                  <a:ext uri="{FF2B5EF4-FFF2-40B4-BE49-F238E27FC236}">
                    <a16:creationId xmlns:a16="http://schemas.microsoft.com/office/drawing/2014/main" id="{9B89FA67-460B-4CA4-B0BB-4AB6218A8AC5}"/>
                  </a:ext>
                </a:extLst>
              </p:cNvPr>
              <p:cNvSpPr>
                <a:spLocks noGrp="1" noRot="1" noChangeAspect="1" noMove="1" noResize="1" noEditPoints="1" noAdjustHandles="1" noChangeArrowheads="1" noChangeShapeType="1" noTextEdit="1"/>
              </p:cNvSpPr>
              <p:nvPr>
                <p:ph idx="1"/>
              </p:nvPr>
            </p:nvSpPr>
            <p:spPr>
              <a:blipFill>
                <a:blip r:embed="rId2"/>
                <a:stretch>
                  <a:fillRect l="-293" t="-130"/>
                </a:stretch>
              </a:blipFill>
            </p:spPr>
            <p:txBody>
              <a:bodyPr/>
              <a:lstStyle/>
              <a:p>
                <a:r>
                  <a:rPr lang="en-US">
                    <a:noFill/>
                  </a:rPr>
                  <a:t> </a:t>
                </a:r>
              </a:p>
            </p:txBody>
          </p:sp>
        </mc:Fallback>
      </mc:AlternateContent>
      <p:sp>
        <p:nvSpPr>
          <p:cNvPr id="2" name="Callout: Line 1">
            <a:extLst>
              <a:ext uri="{FF2B5EF4-FFF2-40B4-BE49-F238E27FC236}">
                <a16:creationId xmlns:a16="http://schemas.microsoft.com/office/drawing/2014/main" id="{F110F03A-6CAD-4B83-A4AB-E0D82BB8EDC0}"/>
              </a:ext>
            </a:extLst>
          </p:cNvPr>
          <p:cNvSpPr/>
          <p:nvPr/>
        </p:nvSpPr>
        <p:spPr>
          <a:xfrm>
            <a:off x="8997696" y="4315968"/>
            <a:ext cx="1780032" cy="365760"/>
          </a:xfrm>
          <a:prstGeom prst="borderCallout1">
            <a:avLst>
              <a:gd name="adj1" fmla="val 18750"/>
              <a:gd name="adj2" fmla="val -8333"/>
              <a:gd name="adj3" fmla="val 97261"/>
              <a:gd name="adj4" fmla="val -395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Irreducible error</a:t>
            </a:r>
          </a:p>
        </p:txBody>
      </p:sp>
      <p:sp>
        <p:nvSpPr>
          <p:cNvPr id="7" name="Callout: Line 6">
            <a:extLst>
              <a:ext uri="{FF2B5EF4-FFF2-40B4-BE49-F238E27FC236}">
                <a16:creationId xmlns:a16="http://schemas.microsoft.com/office/drawing/2014/main" id="{0565A5DF-9C7C-42FF-8A4B-33617E3BBB18}"/>
              </a:ext>
            </a:extLst>
          </p:cNvPr>
          <p:cNvSpPr/>
          <p:nvPr/>
        </p:nvSpPr>
        <p:spPr>
          <a:xfrm>
            <a:off x="4907280" y="3840480"/>
            <a:ext cx="1780032" cy="658368"/>
          </a:xfrm>
          <a:prstGeom prst="borderCallout1">
            <a:avLst>
              <a:gd name="adj1" fmla="val 52083"/>
              <a:gd name="adj2" fmla="val -114"/>
              <a:gd name="adj3" fmla="val 121844"/>
              <a:gd name="adj4" fmla="val -18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The Variance for having different training sets</a:t>
            </a:r>
          </a:p>
        </p:txBody>
      </p:sp>
      <mc:AlternateContent xmlns:mc="http://schemas.openxmlformats.org/markup-compatibility/2006" xmlns:a14="http://schemas.microsoft.com/office/drawing/2010/main">
        <mc:Choice Requires="a14">
          <p:sp>
            <p:nvSpPr>
              <p:cNvPr id="8" name="Callout: Line 7">
                <a:extLst>
                  <a:ext uri="{FF2B5EF4-FFF2-40B4-BE49-F238E27FC236}">
                    <a16:creationId xmlns:a16="http://schemas.microsoft.com/office/drawing/2014/main" id="{13A1D758-B7CF-4BE9-804E-C909F24AF7FB}"/>
                  </a:ext>
                </a:extLst>
              </p:cNvPr>
              <p:cNvSpPr/>
              <p:nvPr/>
            </p:nvSpPr>
            <p:spPr>
              <a:xfrm>
                <a:off x="6534912" y="4983321"/>
                <a:ext cx="2121408" cy="658368"/>
              </a:xfrm>
              <a:prstGeom prst="borderCallout1">
                <a:avLst>
                  <a:gd name="adj1" fmla="val 52083"/>
                  <a:gd name="adj2" fmla="val -114"/>
                  <a:gd name="adj3" fmla="val -13341"/>
                  <a:gd name="adj4" fmla="val -10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The difference between the difference in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𝑓</m:t>
                        </m:r>
                      </m:e>
                    </m:acc>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𝑥</m:t>
                        </m:r>
                      </m:e>
                      <m:sub>
                        <m:r>
                          <a:rPr lang="en-US" sz="1400" i="1">
                            <a:latin typeface="Cambria Math" panose="02040503050406030204" pitchFamily="18" charset="0"/>
                          </a:rPr>
                          <m:t>0</m:t>
                        </m:r>
                      </m:sub>
                    </m:sSub>
                    <m:r>
                      <a:rPr lang="en-US" sz="1400" i="1">
                        <a:latin typeface="Cambria Math" panose="02040503050406030204" pitchFamily="18" charset="0"/>
                      </a:rPr>
                      <m:t>))</m:t>
                    </m:r>
                  </m:oMath>
                </a14:m>
                <a:r>
                  <a:rPr lang="en-US" sz="1400" dirty="0"/>
                  <a:t> - </a:t>
                </a:r>
                <a14:m>
                  <m:oMath xmlns:m="http://schemas.openxmlformats.org/officeDocument/2006/math">
                    <m:r>
                      <a:rPr lang="en-US" sz="1400" i="1">
                        <a:latin typeface="Cambria Math" panose="02040503050406030204" pitchFamily="18" charset="0"/>
                      </a:rPr>
                      <m:t>𝑓</m:t>
                    </m:r>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𝑥</m:t>
                        </m:r>
                      </m:e>
                      <m:sub>
                        <m:r>
                          <a:rPr lang="en-US" sz="1400" i="1">
                            <a:latin typeface="Cambria Math" panose="02040503050406030204" pitchFamily="18" charset="0"/>
                          </a:rPr>
                          <m:t>0</m:t>
                        </m:r>
                      </m:sub>
                    </m:sSub>
                    <m:r>
                      <a:rPr lang="en-US" sz="1400" i="1">
                        <a:latin typeface="Cambria Math" panose="02040503050406030204" pitchFamily="18" charset="0"/>
                      </a:rPr>
                      <m:t>))</m:t>
                    </m:r>
                  </m:oMath>
                </a14:m>
                <a:endParaRPr lang="en-US" sz="1400" dirty="0"/>
              </a:p>
            </p:txBody>
          </p:sp>
        </mc:Choice>
        <mc:Fallback xmlns="">
          <p:sp>
            <p:nvSpPr>
              <p:cNvPr id="8" name="Callout: Line 7">
                <a:extLst>
                  <a:ext uri="{FF2B5EF4-FFF2-40B4-BE49-F238E27FC236}">
                    <a16:creationId xmlns:a16="http://schemas.microsoft.com/office/drawing/2014/main" id="{13A1D758-B7CF-4BE9-804E-C909F24AF7FB}"/>
                  </a:ext>
                </a:extLst>
              </p:cNvPr>
              <p:cNvSpPr>
                <a:spLocks noRot="1" noChangeAspect="1" noMove="1" noResize="1" noEditPoints="1" noAdjustHandles="1" noChangeArrowheads="1" noChangeShapeType="1" noTextEdit="1"/>
              </p:cNvSpPr>
              <p:nvPr/>
            </p:nvSpPr>
            <p:spPr>
              <a:xfrm>
                <a:off x="6534912" y="4983321"/>
                <a:ext cx="2121408" cy="658368"/>
              </a:xfrm>
              <a:prstGeom prst="borderCallout1">
                <a:avLst>
                  <a:gd name="adj1" fmla="val 52083"/>
                  <a:gd name="adj2" fmla="val -114"/>
                  <a:gd name="adj3" fmla="val -13341"/>
                  <a:gd name="adj4" fmla="val -10245"/>
                </a:avLst>
              </a:prstGeom>
              <a:blipFill>
                <a:blip r:embed="rId3"/>
                <a:stretch>
                  <a:fillRect r="-2062" b="-7874"/>
                </a:stretch>
              </a:blipFill>
            </p:spPr>
            <p:txBody>
              <a:bodyPr/>
              <a:lstStyle/>
              <a:p>
                <a:r>
                  <a:rPr lang="en-US">
                    <a:noFill/>
                  </a:rPr>
                  <a:t> </a:t>
                </a:r>
              </a:p>
            </p:txBody>
          </p:sp>
        </mc:Fallback>
      </mc:AlternateContent>
    </p:spTree>
    <p:extLst>
      <p:ext uri="{BB962C8B-B14F-4D97-AF65-F5344CB8AC3E}">
        <p14:creationId xmlns:p14="http://schemas.microsoft.com/office/powerpoint/2010/main" val="191687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0C4B90-EA61-44BA-8AF0-A05E7D34A426}"/>
              </a:ext>
            </a:extLst>
          </p:cNvPr>
          <p:cNvSpPr>
            <a:spLocks noGrp="1"/>
          </p:cNvSpPr>
          <p:nvPr>
            <p:ph type="title"/>
          </p:nvPr>
        </p:nvSpPr>
        <p:spPr/>
        <p:txBody>
          <a:bodyPr/>
          <a:lstStyle/>
          <a:p>
            <a:r>
              <a:rPr lang="en-US" dirty="0"/>
              <a:t>Bias-Variance Trade-off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48FFC1-AAA6-4054-BC93-1FB1B5B56A79}"/>
                  </a:ext>
                </a:extLst>
              </p:cNvPr>
              <p:cNvSpPr>
                <a:spLocks noGrp="1"/>
              </p:cNvSpPr>
              <p:nvPr>
                <p:ph sz="half" idx="1"/>
              </p:nvPr>
            </p:nvSpPr>
            <p:spPr/>
            <p:txBody>
              <a:bodyPr/>
              <a:lstStyle/>
              <a:p>
                <a:r>
                  <a:rPr lang="en-US" b="1" dirty="0"/>
                  <a:t>In general, more flexible statistical methods have higher variance</a:t>
                </a:r>
                <a:r>
                  <a:rPr lang="en-US" dirty="0"/>
                  <a:t>.</a:t>
                </a:r>
              </a:p>
              <a:p>
                <a:r>
                  <a:rPr lang="en-US" dirty="0"/>
                  <a:t>Recall the highly flexible green curve in the first example earlier. It followed the observations very closely. </a:t>
                </a:r>
                <a:r>
                  <a:rPr lang="en-US" b="1" dirty="0">
                    <a:solidFill>
                      <a:schemeClr val="accent6">
                        <a:lumMod val="50000"/>
                      </a:schemeClr>
                    </a:solidFill>
                  </a:rPr>
                  <a:t>It has high variance because changing any one of these data points may cause the estimate </a:t>
                </a:r>
                <a14:m>
                  <m:oMath xmlns:m="http://schemas.openxmlformats.org/officeDocument/2006/math">
                    <m:acc>
                      <m:accPr>
                        <m:chr m:val="̂"/>
                        <m:ctrlPr>
                          <a:rPr lang="en-US" b="1" i="1">
                            <a:solidFill>
                              <a:schemeClr val="accent6">
                                <a:lumMod val="50000"/>
                              </a:schemeClr>
                            </a:solidFill>
                            <a:latin typeface="Cambria Math" panose="02040503050406030204" pitchFamily="18" charset="0"/>
                          </a:rPr>
                        </m:ctrlPr>
                      </m:accPr>
                      <m:e>
                        <m:r>
                          <a:rPr lang="en-US" b="1" i="1">
                            <a:solidFill>
                              <a:schemeClr val="accent6">
                                <a:lumMod val="50000"/>
                              </a:schemeClr>
                            </a:solidFill>
                            <a:latin typeface="Cambria Math" panose="02040503050406030204" pitchFamily="18" charset="0"/>
                          </a:rPr>
                          <m:t>𝒇</m:t>
                        </m:r>
                      </m:e>
                    </m:acc>
                    <m:r>
                      <a:rPr lang="en-US" b="1" i="1">
                        <a:solidFill>
                          <a:schemeClr val="accent6">
                            <a:lumMod val="50000"/>
                          </a:schemeClr>
                        </a:solidFill>
                        <a:latin typeface="Cambria Math" panose="02040503050406030204" pitchFamily="18" charset="0"/>
                      </a:rPr>
                      <m:t> </m:t>
                    </m:r>
                  </m:oMath>
                </a14:m>
                <a:r>
                  <a:rPr lang="en-US" b="1" dirty="0">
                    <a:solidFill>
                      <a:schemeClr val="accent6">
                        <a:lumMod val="50000"/>
                      </a:schemeClr>
                    </a:solidFill>
                  </a:rPr>
                  <a:t> to change considerably.</a:t>
                </a:r>
              </a:p>
              <a:p>
                <a:r>
                  <a:rPr lang="en-US" dirty="0"/>
                  <a:t>In contrast, the orange least squares line was relatively inflexible and has low variance, </a:t>
                </a:r>
                <a:r>
                  <a:rPr lang="en-US" dirty="0">
                    <a:solidFill>
                      <a:schemeClr val="accent6">
                        <a:lumMod val="50000"/>
                      </a:schemeClr>
                    </a:solidFill>
                  </a:rPr>
                  <a:t>because moving any single observation would likely cause only a small shift in the position of the line.</a:t>
                </a:r>
              </a:p>
              <a:p>
                <a:endParaRPr lang="en-US" dirty="0"/>
              </a:p>
            </p:txBody>
          </p:sp>
        </mc:Choice>
        <mc:Fallback xmlns="">
          <p:sp>
            <p:nvSpPr>
              <p:cNvPr id="3" name="Content Placeholder 2">
                <a:extLst>
                  <a:ext uri="{FF2B5EF4-FFF2-40B4-BE49-F238E27FC236}">
                    <a16:creationId xmlns:a16="http://schemas.microsoft.com/office/drawing/2014/main" id="{6E48FFC1-AAA6-4054-BC93-1FB1B5B56A79}"/>
                  </a:ext>
                </a:extLst>
              </p:cNvPr>
              <p:cNvSpPr>
                <a:spLocks noGrp="1" noRot="1" noChangeAspect="1" noMove="1" noResize="1" noEditPoints="1" noAdjustHandles="1" noChangeArrowheads="1" noChangeShapeType="1" noTextEdit="1"/>
              </p:cNvSpPr>
              <p:nvPr>
                <p:ph sz="half" idx="1"/>
              </p:nvPr>
            </p:nvSpPr>
            <p:spPr>
              <a:blipFill>
                <a:blip r:embed="rId2"/>
                <a:stretch>
                  <a:fillRect l="-477" t="-518"/>
                </a:stretch>
              </a:blipFill>
            </p:spPr>
            <p:txBody>
              <a:bodyPr/>
              <a:lstStyle/>
              <a:p>
                <a:r>
                  <a:rPr lang="en-US">
                    <a:noFill/>
                  </a:rPr>
                  <a:t> </a:t>
                </a:r>
              </a:p>
            </p:txBody>
          </p:sp>
        </mc:Fallback>
      </mc:AlternateContent>
      <p:pic>
        <p:nvPicPr>
          <p:cNvPr id="9" name="Content Placeholder 8">
            <a:extLst>
              <a:ext uri="{FF2B5EF4-FFF2-40B4-BE49-F238E27FC236}">
                <a16:creationId xmlns:a16="http://schemas.microsoft.com/office/drawing/2014/main" id="{E59D9FA2-8B48-4DE7-840F-5CF01F3CBB32}"/>
              </a:ext>
            </a:extLst>
          </p:cNvPr>
          <p:cNvPicPr>
            <a:picLocks noGrp="1" noChangeAspect="1"/>
          </p:cNvPicPr>
          <p:nvPr>
            <p:ph sz="half" idx="2"/>
          </p:nvPr>
        </p:nvPicPr>
        <p:blipFill>
          <a:blip r:embed="rId3"/>
          <a:stretch>
            <a:fillRect/>
          </a:stretch>
        </p:blipFill>
        <p:spPr>
          <a:xfrm>
            <a:off x="7829191" y="2393925"/>
            <a:ext cx="2426418" cy="2786113"/>
          </a:xfrm>
          <a:prstGeom prst="rect">
            <a:avLst/>
          </a:prstGeom>
        </p:spPr>
      </p:pic>
    </p:spTree>
    <p:extLst>
      <p:ext uri="{BB962C8B-B14F-4D97-AF65-F5344CB8AC3E}">
        <p14:creationId xmlns:p14="http://schemas.microsoft.com/office/powerpoint/2010/main" val="338708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C480-32AF-429C-91BB-F17F7E99C652}"/>
              </a:ext>
            </a:extLst>
          </p:cNvPr>
          <p:cNvSpPr>
            <a:spLocks noGrp="1"/>
          </p:cNvSpPr>
          <p:nvPr>
            <p:ph type="title"/>
          </p:nvPr>
        </p:nvSpPr>
        <p:spPr/>
        <p:txBody>
          <a:bodyPr/>
          <a:lstStyle/>
          <a:p>
            <a:r>
              <a:rPr lang="en-US" dirty="0"/>
              <a:t>Bias-Variance Trade-off</a:t>
            </a:r>
          </a:p>
        </p:txBody>
      </p:sp>
      <p:sp>
        <p:nvSpPr>
          <p:cNvPr id="3" name="Content Placeholder 2">
            <a:extLst>
              <a:ext uri="{FF2B5EF4-FFF2-40B4-BE49-F238E27FC236}">
                <a16:creationId xmlns:a16="http://schemas.microsoft.com/office/drawing/2014/main" id="{2291DFF5-800E-4428-B35E-74432289859B}"/>
              </a:ext>
            </a:extLst>
          </p:cNvPr>
          <p:cNvSpPr>
            <a:spLocks noGrp="1"/>
          </p:cNvSpPr>
          <p:nvPr>
            <p:ph sz="half" idx="1"/>
          </p:nvPr>
        </p:nvSpPr>
        <p:spPr/>
        <p:txBody>
          <a:bodyPr/>
          <a:lstStyle/>
          <a:p>
            <a:r>
              <a:rPr lang="en-US" dirty="0"/>
              <a:t>When Flexibility is high, Variance is high, Bias is low</a:t>
            </a:r>
          </a:p>
          <a:p>
            <a:r>
              <a:rPr lang="en-US" dirty="0"/>
              <a:t>But when Flexibility is low, Variance is low, but Bias is high</a:t>
            </a:r>
          </a:p>
          <a:p>
            <a:r>
              <a:rPr lang="en-US" dirty="0"/>
              <a:t>In order to minimize the test MSE, we need to select a machine learning method that simultaneously achieves low variance and low bias. </a:t>
            </a:r>
          </a:p>
          <a:p>
            <a:r>
              <a:rPr lang="en-US" dirty="0"/>
              <a:t>Since we can seldom do both, our search for an effective machine learning algorithm involves evaluating models of varying flexibility to seek an acceptable trade-off between bias and variance.</a:t>
            </a:r>
          </a:p>
          <a:p>
            <a:endParaRPr lang="en-US" dirty="0"/>
          </a:p>
        </p:txBody>
      </p:sp>
      <p:pic>
        <p:nvPicPr>
          <p:cNvPr id="5" name="Content Placeholder 8">
            <a:extLst>
              <a:ext uri="{FF2B5EF4-FFF2-40B4-BE49-F238E27FC236}">
                <a16:creationId xmlns:a16="http://schemas.microsoft.com/office/drawing/2014/main" id="{E06BA3EE-F857-4E34-B8B2-01645EF3E2C1}"/>
              </a:ext>
            </a:extLst>
          </p:cNvPr>
          <p:cNvPicPr>
            <a:picLocks noGrp="1" noChangeAspect="1"/>
          </p:cNvPicPr>
          <p:nvPr>
            <p:ph sz="half" idx="2"/>
          </p:nvPr>
        </p:nvPicPr>
        <p:blipFill>
          <a:blip r:embed="rId2"/>
          <a:stretch>
            <a:fillRect/>
          </a:stretch>
        </p:blipFill>
        <p:spPr>
          <a:xfrm>
            <a:off x="7829191" y="2393925"/>
            <a:ext cx="2426418" cy="2786113"/>
          </a:xfrm>
          <a:prstGeom prst="rect">
            <a:avLst/>
          </a:prstGeom>
        </p:spPr>
      </p:pic>
    </p:spTree>
    <p:extLst>
      <p:ext uri="{BB962C8B-B14F-4D97-AF65-F5344CB8AC3E}">
        <p14:creationId xmlns:p14="http://schemas.microsoft.com/office/powerpoint/2010/main" val="321536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F9E0-CB60-4538-8FC0-850FD82DB7B4}"/>
              </a:ext>
            </a:extLst>
          </p:cNvPr>
          <p:cNvSpPr>
            <a:spLocks noGrp="1"/>
          </p:cNvSpPr>
          <p:nvPr>
            <p:ph type="title"/>
          </p:nvPr>
        </p:nvSpPr>
        <p:spPr/>
        <p:txBody>
          <a:bodyPr/>
          <a:lstStyle/>
          <a:p>
            <a:r>
              <a:rPr lang="en-US" dirty="0"/>
              <a:t>Bias-Variance trade-off for the three examples. </a:t>
            </a:r>
          </a:p>
        </p:txBody>
      </p:sp>
      <p:pic>
        <p:nvPicPr>
          <p:cNvPr id="4" name="Content Placeholder 3">
            <a:extLst>
              <a:ext uri="{FF2B5EF4-FFF2-40B4-BE49-F238E27FC236}">
                <a16:creationId xmlns:a16="http://schemas.microsoft.com/office/drawing/2014/main" id="{ADE3450D-F567-49B5-AB38-DAE9875F3FAE}"/>
              </a:ext>
            </a:extLst>
          </p:cNvPr>
          <p:cNvPicPr>
            <a:picLocks noGrp="1" noChangeAspect="1"/>
          </p:cNvPicPr>
          <p:nvPr>
            <p:ph sz="half" idx="1"/>
          </p:nvPr>
        </p:nvPicPr>
        <p:blipFill>
          <a:blip r:embed="rId2"/>
          <a:stretch>
            <a:fillRect/>
          </a:stretch>
        </p:blipFill>
        <p:spPr>
          <a:xfrm>
            <a:off x="3624811" y="1459992"/>
            <a:ext cx="5551977" cy="2874963"/>
          </a:xfrm>
          <a:prstGeom prst="rect">
            <a:avLst/>
          </a:prstGeom>
        </p:spPr>
      </p:pic>
      <p:sp>
        <p:nvSpPr>
          <p:cNvPr id="3" name="Content Placeholder 2">
            <a:extLst>
              <a:ext uri="{FF2B5EF4-FFF2-40B4-BE49-F238E27FC236}">
                <a16:creationId xmlns:a16="http://schemas.microsoft.com/office/drawing/2014/main" id="{78E99913-3BB4-4D5C-B749-4104073E8381}"/>
              </a:ext>
            </a:extLst>
          </p:cNvPr>
          <p:cNvSpPr>
            <a:spLocks noGrp="1"/>
          </p:cNvSpPr>
          <p:nvPr>
            <p:ph sz="half" idx="2"/>
          </p:nvPr>
        </p:nvSpPr>
        <p:spPr>
          <a:xfrm>
            <a:off x="1219200" y="4181856"/>
            <a:ext cx="10363200" cy="1944307"/>
          </a:xfrm>
        </p:spPr>
        <p:txBody>
          <a:bodyPr/>
          <a:lstStyle/>
          <a:p>
            <a:r>
              <a:rPr lang="en-US" dirty="0"/>
              <a:t>The three plots above illustrate the bias-variance tradeoff as flexibility increases for the three earlier examples.</a:t>
            </a:r>
          </a:p>
          <a:p>
            <a:r>
              <a:rPr lang="en-US" dirty="0"/>
              <a:t>The blue curves are squared bias, the orange curves are variance, and the dashed lines are Var(e)</a:t>
            </a:r>
          </a:p>
          <a:p>
            <a:r>
              <a:rPr lang="en-US" dirty="0"/>
              <a:t>The test MSE (red curve) is the sum of these three curves.</a:t>
            </a:r>
          </a:p>
          <a:p>
            <a:r>
              <a:rPr lang="en-US" dirty="0"/>
              <a:t>The vertical dotted line indicates the flexibility level corresponding to the smallest test MSE.</a:t>
            </a:r>
          </a:p>
          <a:p>
            <a:endParaRPr lang="en-US" dirty="0"/>
          </a:p>
        </p:txBody>
      </p:sp>
    </p:spTree>
    <p:extLst>
      <p:ext uri="{BB962C8B-B14F-4D97-AF65-F5344CB8AC3E}">
        <p14:creationId xmlns:p14="http://schemas.microsoft.com/office/powerpoint/2010/main" val="101776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EFB3-10FB-4741-A5C9-12DE1470E10F}"/>
              </a:ext>
            </a:extLst>
          </p:cNvPr>
          <p:cNvSpPr>
            <a:spLocks noGrp="1"/>
          </p:cNvSpPr>
          <p:nvPr>
            <p:ph type="title"/>
          </p:nvPr>
        </p:nvSpPr>
        <p:spPr/>
        <p:txBody>
          <a:bodyPr/>
          <a:lstStyle/>
          <a:p>
            <a:r>
              <a:rPr lang="en-US" dirty="0"/>
              <a:t>To Do</a:t>
            </a:r>
          </a:p>
        </p:txBody>
      </p:sp>
      <p:sp>
        <p:nvSpPr>
          <p:cNvPr id="5" name="Content Placeholder 4">
            <a:extLst>
              <a:ext uri="{FF2B5EF4-FFF2-40B4-BE49-F238E27FC236}">
                <a16:creationId xmlns:a16="http://schemas.microsoft.com/office/drawing/2014/main" id="{AD6A5449-BD49-4BB5-B25F-1C1DD2373E61}"/>
              </a:ext>
            </a:extLst>
          </p:cNvPr>
          <p:cNvSpPr>
            <a:spLocks noGrp="1"/>
          </p:cNvSpPr>
          <p:nvPr>
            <p:ph idx="1"/>
          </p:nvPr>
        </p:nvSpPr>
        <p:spPr/>
        <p:txBody>
          <a:bodyPr/>
          <a:lstStyle/>
          <a:p>
            <a:r>
              <a:rPr lang="en-US" dirty="0"/>
              <a:t>Case Study 1 due by time in Blackboard</a:t>
            </a:r>
          </a:p>
          <a:p>
            <a:pPr lvl="1"/>
            <a:r>
              <a:rPr lang="en-US" dirty="0"/>
              <a:t>Be sure to fill out the teammates request to peer evaluate your team. </a:t>
            </a:r>
          </a:p>
          <a:p>
            <a:endParaRPr lang="en-US" dirty="0"/>
          </a:p>
          <a:p>
            <a:r>
              <a:rPr lang="en-US" dirty="0"/>
              <a:t>Work through </a:t>
            </a:r>
            <a:r>
              <a:rPr lang="en-US" dirty="0" err="1"/>
              <a:t>Loading_Data</a:t>
            </a:r>
            <a:r>
              <a:rPr lang="en-US" dirty="0"/>
              <a:t> Swirl lesson to get a sense of what you can do. </a:t>
            </a:r>
          </a:p>
          <a:p>
            <a:pPr lvl="1"/>
            <a:r>
              <a:rPr lang="en-US" dirty="0"/>
              <a:t>Note that this swirl is a little limited in just focusing on datasets in R and that you need to review what we did in class as well. </a:t>
            </a:r>
          </a:p>
          <a:p>
            <a:pPr lvl="1"/>
            <a:r>
              <a:rPr lang="en-US" dirty="0"/>
              <a:t>Use </a:t>
            </a:r>
            <a:r>
              <a:rPr lang="en-US" dirty="0" err="1"/>
              <a:t>install.packages</a:t>
            </a:r>
            <a:r>
              <a:rPr lang="en-US" dirty="0"/>
              <a:t>(“ISLR”) before starting</a:t>
            </a:r>
          </a:p>
          <a:p>
            <a:endParaRPr lang="en-US" dirty="0"/>
          </a:p>
          <a:p>
            <a:r>
              <a:rPr lang="en-US" dirty="0"/>
              <a:t>Investigate the </a:t>
            </a:r>
            <a:r>
              <a:rPr lang="en-US" dirty="0" err="1"/>
              <a:t>dplyr</a:t>
            </a:r>
            <a:r>
              <a:rPr lang="en-US" dirty="0"/>
              <a:t> and ggplot2 packages on your own to see its full capabilities.</a:t>
            </a:r>
          </a:p>
          <a:p>
            <a:endParaRPr lang="en-US" dirty="0"/>
          </a:p>
          <a:p>
            <a:r>
              <a:rPr lang="en-US" dirty="0"/>
              <a:t>Read Chapter 2 in textbook if you have not done </a:t>
            </a:r>
            <a:r>
              <a:rPr lang="en-US"/>
              <a:t>so already. </a:t>
            </a:r>
            <a:endParaRPr lang="en-US" dirty="0"/>
          </a:p>
          <a:p>
            <a:endParaRPr lang="en-US" dirty="0"/>
          </a:p>
        </p:txBody>
      </p:sp>
    </p:spTree>
    <p:extLst>
      <p:ext uri="{BB962C8B-B14F-4D97-AF65-F5344CB8AC3E}">
        <p14:creationId xmlns:p14="http://schemas.microsoft.com/office/powerpoint/2010/main" val="282411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dplyr</a:t>
            </a:r>
            <a:r>
              <a:rPr lang="en-US" dirty="0"/>
              <a:t> library</a:t>
            </a:r>
            <a:endParaRPr dirty="0"/>
          </a:p>
        </p:txBody>
      </p:sp>
      <p:sp>
        <p:nvSpPr>
          <p:cNvPr id="3" name="Content Placeholder 2"/>
          <p:cNvSpPr>
            <a:spLocks noGrp="1"/>
          </p:cNvSpPr>
          <p:nvPr>
            <p:ph idx="1"/>
          </p:nvPr>
        </p:nvSpPr>
        <p:spPr/>
        <p:txBody>
          <a:bodyPr/>
          <a:lstStyle/>
          <a:p>
            <a:pPr indent="0">
              <a:buNone/>
            </a:pPr>
            <a:r>
              <a:rPr lang="en-US" b="1" dirty="0">
                <a:solidFill>
                  <a:srgbClr val="007020"/>
                </a:solidFill>
                <a:latin typeface="Courier"/>
              </a:rPr>
              <a:t>library</a:t>
            </a:r>
            <a:r>
              <a:rPr lang="en-US" dirty="0">
                <a:latin typeface="Courier"/>
              </a:rPr>
              <a:t>(</a:t>
            </a:r>
            <a:r>
              <a:rPr lang="en-US" dirty="0" err="1">
                <a:latin typeface="Courier"/>
              </a:rPr>
              <a:t>dplyr</a:t>
            </a:r>
            <a:r>
              <a:rPr lang="en-US" dirty="0">
                <a:latin typeface="Courier"/>
              </a:rPr>
              <a:t>)</a:t>
            </a:r>
          </a:p>
          <a:p>
            <a:pPr indent="0">
              <a:buNone/>
            </a:pPr>
            <a:r>
              <a:rPr lang="en-US" i="1" dirty="0" err="1"/>
              <a:t>dplyr</a:t>
            </a:r>
            <a:r>
              <a:rPr lang="en-US" dirty="0"/>
              <a:t> is a data manipulation package, providing a consistent set of verbs that help you solve the most common data manipulation challenges: </a:t>
            </a:r>
          </a:p>
          <a:p>
            <a:pPr marL="759524" lvl="1" indent="-342900"/>
            <a:r>
              <a:rPr lang="en-US" dirty="0"/>
              <a:t>mutate() adds new variables that are functions of existing variables. </a:t>
            </a:r>
          </a:p>
          <a:p>
            <a:pPr marL="759524" lvl="1" indent="-342900"/>
            <a:r>
              <a:rPr lang="en-US" dirty="0"/>
              <a:t>select() picks variables based on their names. </a:t>
            </a:r>
          </a:p>
          <a:p>
            <a:pPr marL="759524" lvl="1" indent="-342900"/>
            <a:r>
              <a:rPr lang="en-US" dirty="0"/>
              <a:t>filter() picks cases based on their values.</a:t>
            </a:r>
            <a:endParaRPr lang="en-US" b="1" dirty="0">
              <a:solidFill>
                <a:srgbClr val="007020"/>
              </a:solidFill>
              <a:latin typeface="Courier"/>
            </a:endParaRPr>
          </a:p>
        </p:txBody>
      </p:sp>
    </p:spTree>
    <p:extLst>
      <p:ext uri="{BB962C8B-B14F-4D97-AF65-F5344CB8AC3E}">
        <p14:creationId xmlns:p14="http://schemas.microsoft.com/office/powerpoint/2010/main" val="323431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Comparing summarize from dplyr with summary</a:t>
            </a:r>
          </a:p>
        </p:txBody>
      </p:sp>
      <p:sp>
        <p:nvSpPr>
          <p:cNvPr id="3" name="Content Placeholder 2"/>
          <p:cNvSpPr>
            <a:spLocks noGrp="1"/>
          </p:cNvSpPr>
          <p:nvPr>
            <p:ph idx="1"/>
          </p:nvPr>
        </p:nvSpPr>
        <p:spPr/>
        <p:txBody>
          <a:bodyPr/>
          <a:lstStyle/>
          <a:p>
            <a:pPr indent="0">
              <a:buNone/>
            </a:pPr>
            <a:r>
              <a:rPr sz="1400" b="1" dirty="0">
                <a:solidFill>
                  <a:srgbClr val="007020"/>
                </a:solidFill>
                <a:latin typeface="Courier"/>
              </a:rPr>
              <a:t>summary</a:t>
            </a:r>
            <a:r>
              <a:rPr sz="1400" dirty="0">
                <a:latin typeface="Courier"/>
              </a:rPr>
              <a:t>(</a:t>
            </a:r>
            <a:r>
              <a:rPr lang="en-US" sz="1400" dirty="0">
                <a:latin typeface="Courier"/>
              </a:rPr>
              <a:t>Auto</a:t>
            </a:r>
            <a:r>
              <a:rPr sz="1400" dirty="0">
                <a:latin typeface="Courier"/>
              </a:rPr>
              <a:t>)</a:t>
            </a:r>
          </a:p>
          <a:p>
            <a:pPr indent="0">
              <a:buNone/>
            </a:pPr>
            <a:r>
              <a:rPr sz="900" dirty="0">
                <a:latin typeface="Courier"/>
              </a:rPr>
              <a:t>##       mpg          cylinders      displacement     horsepower        weight    
##  Min.   : 9.00   Min.   :3.000   Min.   : 68.0   Min.   : 46.0   Min.   :1613  
##  1st Qu.:17.50   1st Qu.:4.000   1st Qu.:104.0   1st Qu.: 75.0   1st Qu.:2223  
##  Median :23.00   Median :4.000   Median :146.0   Median : 93.5   Median :2800  
##  Mean   :23.52   Mean   :5.458   Mean   :193.5   Mean   :104.5   Mean   :2970  
##  3rd Qu.:29.00   3rd Qu.:8.000   3rd Qu.:262.0   3rd Qu.:126.0   3rd Qu.:3609  
##  Max.   :46.60   Max.   :8.000   Max.   :455.0   Max.   :230.0   Max.   :5140  
##                                                  NA's   :5                     
##   acceleration        year           origin          name          
##  Min.   : 8.00   Min.   :70.00   Min.   :1.000   Length:397        
##  1st Qu.:13.80   1st Qu.:73.00   1st Qu.:1.000   Class :character  
##  Median :15.50   Median :76.00   Median :1.000   Mode  :character  
##  Mean   :15.56   Mean   :75.99   Mean   :1.574                     
##  3rd Qu.:17.10   3rd Qu.:79.00   3rd Qu.:2.000                     
##  Max.   :24.80   Max.   :82.00   Max.   :3.000                     
## </a:t>
            </a:r>
          </a:p>
          <a:p>
            <a:pPr indent="0">
              <a:buNone/>
            </a:pPr>
            <a:r>
              <a:rPr sz="1400" b="1" dirty="0">
                <a:solidFill>
                  <a:srgbClr val="007020"/>
                </a:solidFill>
                <a:latin typeface="Courier"/>
              </a:rPr>
              <a:t>summarize</a:t>
            </a:r>
            <a:r>
              <a:rPr sz="1400" dirty="0">
                <a:latin typeface="Courier"/>
              </a:rPr>
              <a:t>(</a:t>
            </a:r>
            <a:r>
              <a:rPr lang="en-US" sz="1400" dirty="0" err="1">
                <a:latin typeface="Courier"/>
              </a:rPr>
              <a:t>Auto</a:t>
            </a:r>
            <a:r>
              <a:rPr sz="1400" dirty="0" err="1">
                <a:latin typeface="Courier"/>
              </a:rPr>
              <a:t>,</a:t>
            </a:r>
            <a:r>
              <a:rPr sz="1400" dirty="0" err="1">
                <a:solidFill>
                  <a:srgbClr val="902000"/>
                </a:solidFill>
                <a:latin typeface="Courier"/>
              </a:rPr>
              <a:t>avg</a:t>
            </a:r>
            <a:r>
              <a:rPr sz="1400" dirty="0">
                <a:solidFill>
                  <a:srgbClr val="902000"/>
                </a:solidFill>
                <a:latin typeface="Courier"/>
              </a:rPr>
              <a:t>=</a:t>
            </a:r>
            <a:r>
              <a:rPr sz="1400" b="1" dirty="0">
                <a:solidFill>
                  <a:srgbClr val="007020"/>
                </a:solidFill>
                <a:latin typeface="Courier"/>
              </a:rPr>
              <a:t>mean</a:t>
            </a:r>
            <a:r>
              <a:rPr sz="1400" dirty="0">
                <a:latin typeface="Courier"/>
              </a:rPr>
              <a:t>(mpg))</a:t>
            </a:r>
          </a:p>
          <a:p>
            <a:pPr indent="0">
              <a:buNone/>
            </a:pPr>
            <a:r>
              <a:rPr sz="1400" dirty="0">
                <a:latin typeface="Courier"/>
              </a:rPr>
              <a:t>##        avg
## 1 23.51587</a:t>
            </a:r>
            <a:endParaRPr lang="en-US" sz="1400" dirty="0">
              <a:latin typeface="Courier"/>
            </a:endParaRPr>
          </a:p>
          <a:p>
            <a:pPr indent="0">
              <a:buNone/>
            </a:pPr>
            <a:endParaRPr sz="1400" dirty="0">
              <a:latin typeface="Couri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9681-D732-41EE-B2B6-AD2DFF162881}"/>
              </a:ext>
            </a:extLst>
          </p:cNvPr>
          <p:cNvSpPr>
            <a:spLocks noGrp="1"/>
          </p:cNvSpPr>
          <p:nvPr>
            <p:ph type="title"/>
          </p:nvPr>
        </p:nvSpPr>
        <p:spPr/>
        <p:txBody>
          <a:bodyPr/>
          <a:lstStyle/>
          <a:p>
            <a:r>
              <a:rPr lang="en-US" dirty="0"/>
              <a:t>Editing The horsepower Variable</a:t>
            </a:r>
          </a:p>
        </p:txBody>
      </p:sp>
      <p:sp>
        <p:nvSpPr>
          <p:cNvPr id="3" name="Content Placeholder 2">
            <a:extLst>
              <a:ext uri="{FF2B5EF4-FFF2-40B4-BE49-F238E27FC236}">
                <a16:creationId xmlns:a16="http://schemas.microsoft.com/office/drawing/2014/main" id="{0BA2AB1C-0318-493F-BA6C-7374A9219FB9}"/>
              </a:ext>
            </a:extLst>
          </p:cNvPr>
          <p:cNvSpPr>
            <a:spLocks noGrp="1"/>
          </p:cNvSpPr>
          <p:nvPr>
            <p:ph idx="1"/>
          </p:nvPr>
        </p:nvSpPr>
        <p:spPr/>
        <p:txBody>
          <a:bodyPr/>
          <a:lstStyle/>
          <a:p>
            <a:pPr indent="0">
              <a:buNone/>
            </a:pPr>
            <a:r>
              <a:rPr lang="en-US" sz="1800" dirty="0">
                <a:latin typeface="Courier"/>
              </a:rPr>
              <a:t>We can use the filter command to filter out the ? Question mark values. </a:t>
            </a:r>
          </a:p>
          <a:p>
            <a:pPr indent="0">
              <a:buNone/>
            </a:pPr>
            <a:endParaRPr lang="en-US" sz="1800" dirty="0">
              <a:latin typeface="Courier"/>
            </a:endParaRPr>
          </a:p>
          <a:p>
            <a:pPr indent="0">
              <a:buNone/>
            </a:pPr>
            <a:r>
              <a:rPr lang="en-US" sz="1400" b="1" dirty="0">
                <a:solidFill>
                  <a:srgbClr val="007020"/>
                </a:solidFill>
                <a:latin typeface="Courier"/>
              </a:rPr>
              <a:t>class</a:t>
            </a:r>
            <a:r>
              <a:rPr lang="en-US" sz="1400" dirty="0">
                <a:latin typeface="Courier"/>
              </a:rPr>
              <a:t>(</a:t>
            </a:r>
            <a:r>
              <a:rPr lang="en-US" sz="1400" dirty="0" err="1">
                <a:latin typeface="Courier"/>
              </a:rPr>
              <a:t>Auto</a:t>
            </a:r>
            <a:r>
              <a:rPr lang="en-US" sz="1400" dirty="0" err="1">
                <a:solidFill>
                  <a:srgbClr val="666666"/>
                </a:solidFill>
                <a:latin typeface="Courier"/>
              </a:rPr>
              <a:t>$</a:t>
            </a:r>
            <a:r>
              <a:rPr lang="en-US" sz="1400" dirty="0" err="1">
                <a:latin typeface="Courier"/>
              </a:rPr>
              <a:t>horsepower</a:t>
            </a:r>
            <a:r>
              <a:rPr lang="en-US" sz="1400" dirty="0">
                <a:latin typeface="Courier"/>
              </a:rPr>
              <a:t>)</a:t>
            </a:r>
          </a:p>
          <a:p>
            <a:pPr indent="0">
              <a:buNone/>
            </a:pPr>
            <a:r>
              <a:rPr lang="en-US" sz="1400" dirty="0">
                <a:latin typeface="Courier"/>
              </a:rPr>
              <a:t>## [1] "numeric"</a:t>
            </a:r>
          </a:p>
          <a:p>
            <a:pPr indent="0">
              <a:buNone/>
            </a:pPr>
            <a:endParaRPr lang="en-US" sz="1400" dirty="0">
              <a:latin typeface="Courier"/>
            </a:endParaRPr>
          </a:p>
          <a:p>
            <a:pPr indent="0">
              <a:buNone/>
            </a:pPr>
            <a:r>
              <a:rPr lang="en-US" sz="1400" dirty="0">
                <a:latin typeface="Courier"/>
              </a:rPr>
              <a:t>Questions&lt;-</a:t>
            </a:r>
            <a:r>
              <a:rPr lang="en-US" sz="1400" b="1" dirty="0">
                <a:solidFill>
                  <a:srgbClr val="007020"/>
                </a:solidFill>
                <a:latin typeface="Courier"/>
              </a:rPr>
              <a:t>filter</a:t>
            </a:r>
            <a:r>
              <a:rPr lang="en-US" sz="1400" dirty="0">
                <a:latin typeface="Courier"/>
              </a:rPr>
              <a:t>(</a:t>
            </a:r>
            <a:r>
              <a:rPr lang="en-US" sz="1400" dirty="0" err="1">
                <a:latin typeface="Courier"/>
              </a:rPr>
              <a:t>Auto,horsepower</a:t>
            </a:r>
            <a:r>
              <a:rPr lang="en-US" sz="1400" dirty="0">
                <a:solidFill>
                  <a:srgbClr val="666666"/>
                </a:solidFill>
                <a:latin typeface="Courier"/>
              </a:rPr>
              <a:t>==</a:t>
            </a:r>
            <a:r>
              <a:rPr lang="en-US" sz="1400" dirty="0">
                <a:solidFill>
                  <a:srgbClr val="4070A0"/>
                </a:solidFill>
                <a:latin typeface="Courier"/>
              </a:rPr>
              <a:t>"?"</a:t>
            </a:r>
            <a:r>
              <a:rPr lang="en-US" sz="1400" dirty="0">
                <a:latin typeface="Courier"/>
              </a:rPr>
              <a:t>)</a:t>
            </a:r>
            <a:br>
              <a:rPr lang="en-US" sz="1400" dirty="0"/>
            </a:br>
            <a:endParaRPr lang="en-US" sz="1400" dirty="0"/>
          </a:p>
          <a:p>
            <a:pPr indent="0">
              <a:buNone/>
            </a:pPr>
            <a:r>
              <a:rPr lang="en-US" sz="1400" dirty="0">
                <a:latin typeface="Courier"/>
              </a:rPr>
              <a:t>Auto[,</a:t>
            </a:r>
            <a:r>
              <a:rPr lang="en-US" sz="1400" dirty="0">
                <a:solidFill>
                  <a:srgbClr val="40A070"/>
                </a:solidFill>
                <a:latin typeface="Courier"/>
              </a:rPr>
              <a:t>4</a:t>
            </a:r>
            <a:r>
              <a:rPr lang="en-US" sz="1400" dirty="0">
                <a:latin typeface="Courier"/>
              </a:rPr>
              <a:t>]&lt;-</a:t>
            </a:r>
            <a:r>
              <a:rPr lang="en-US" sz="1400" b="1" dirty="0" err="1">
                <a:solidFill>
                  <a:srgbClr val="007020"/>
                </a:solidFill>
                <a:latin typeface="Courier"/>
              </a:rPr>
              <a:t>as.numeric</a:t>
            </a:r>
            <a:r>
              <a:rPr lang="en-US" sz="1400" dirty="0">
                <a:latin typeface="Courier"/>
              </a:rPr>
              <a:t>(</a:t>
            </a:r>
            <a:r>
              <a:rPr lang="en-US" sz="1400" dirty="0" err="1">
                <a:latin typeface="Courier"/>
              </a:rPr>
              <a:t>unlist</a:t>
            </a:r>
            <a:r>
              <a:rPr lang="en-US" sz="1400" dirty="0">
                <a:latin typeface="Courier"/>
              </a:rPr>
              <a:t>(Auto[,</a:t>
            </a:r>
            <a:r>
              <a:rPr lang="en-US" sz="1400" dirty="0">
                <a:solidFill>
                  <a:srgbClr val="40A070"/>
                </a:solidFill>
                <a:latin typeface="Courier"/>
              </a:rPr>
              <a:t>4</a:t>
            </a:r>
            <a:r>
              <a:rPr lang="en-US" sz="1400" dirty="0">
                <a:latin typeface="Courier"/>
              </a:rPr>
              <a:t>]))</a:t>
            </a:r>
            <a:br>
              <a:rPr lang="en-US" sz="1400" dirty="0"/>
            </a:br>
            <a:endParaRPr lang="en-US" sz="1400" dirty="0"/>
          </a:p>
          <a:p>
            <a:pPr indent="0">
              <a:buNone/>
            </a:pPr>
            <a:r>
              <a:rPr lang="en-US" sz="1400" b="1" dirty="0">
                <a:solidFill>
                  <a:srgbClr val="007020"/>
                </a:solidFill>
                <a:latin typeface="Courier"/>
              </a:rPr>
              <a:t>summary</a:t>
            </a:r>
            <a:r>
              <a:rPr lang="en-US" sz="1400" dirty="0">
                <a:latin typeface="Courier"/>
              </a:rPr>
              <a:t>(Auto </a:t>
            </a:r>
            <a:r>
              <a:rPr lang="en-US" sz="1400" dirty="0">
                <a:solidFill>
                  <a:srgbClr val="666666"/>
                </a:solidFill>
                <a:latin typeface="Courier"/>
              </a:rPr>
              <a:t>$</a:t>
            </a:r>
            <a:r>
              <a:rPr lang="en-US" sz="1400" dirty="0">
                <a:latin typeface="Courier"/>
              </a:rPr>
              <a:t>horsepower)</a:t>
            </a:r>
          </a:p>
          <a:p>
            <a:pPr indent="0">
              <a:buNone/>
            </a:pPr>
            <a:r>
              <a:rPr lang="en-US" sz="1400" dirty="0">
                <a:latin typeface="Courier"/>
              </a:rPr>
              <a:t>##    Min. 1st Qu.  Median    Mean 3rd Qu.    Max.    NA's 
##    46.0    75.0    93.5   104.5   126.0   230.0       5</a:t>
            </a:r>
          </a:p>
          <a:p>
            <a:pPr indent="0">
              <a:buNone/>
            </a:pPr>
            <a:r>
              <a:rPr lang="en-US" sz="1800" dirty="0">
                <a:latin typeface="Courier"/>
              </a:rPr>
              <a:t>Why you might need </a:t>
            </a:r>
            <a:r>
              <a:rPr lang="en-US" sz="1800" dirty="0" err="1">
                <a:latin typeface="Courier"/>
              </a:rPr>
              <a:t>unlist</a:t>
            </a:r>
            <a:r>
              <a:rPr lang="en-US" sz="1800" dirty="0">
                <a:latin typeface="Courier"/>
              </a:rPr>
              <a:t>:</a:t>
            </a:r>
          </a:p>
          <a:p>
            <a:pPr indent="0">
              <a:buNone/>
            </a:pPr>
            <a:r>
              <a:rPr lang="en-US" sz="1800" dirty="0">
                <a:latin typeface="Courier"/>
              </a:rPr>
              <a:t>	Given a list structure x, the </a:t>
            </a:r>
            <a:r>
              <a:rPr lang="en-US" sz="1800" dirty="0" err="1">
                <a:latin typeface="Courier"/>
              </a:rPr>
              <a:t>unlist</a:t>
            </a:r>
            <a:r>
              <a:rPr lang="en-US" sz="1800" dirty="0">
                <a:latin typeface="Courier"/>
              </a:rPr>
              <a:t>() function simplifies it to produce a vector which contains all the atomic components which occur in x</a:t>
            </a:r>
          </a:p>
          <a:p>
            <a:endParaRPr lang="en-US" sz="1800" dirty="0"/>
          </a:p>
        </p:txBody>
      </p:sp>
    </p:spTree>
    <p:extLst>
      <p:ext uri="{BB962C8B-B14F-4D97-AF65-F5344CB8AC3E}">
        <p14:creationId xmlns:p14="http://schemas.microsoft.com/office/powerpoint/2010/main" val="93042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Separating</a:t>
            </a:r>
            <a:r>
              <a:rPr dirty="0"/>
              <a:t> </a:t>
            </a:r>
            <a:r>
              <a:rPr lang="en-US" dirty="0"/>
              <a:t>C</a:t>
            </a:r>
            <a:r>
              <a:rPr dirty="0"/>
              <a:t>olumns in R</a:t>
            </a:r>
          </a:p>
        </p:txBody>
      </p:sp>
      <p:sp>
        <p:nvSpPr>
          <p:cNvPr id="3" name="Content Placeholder 2"/>
          <p:cNvSpPr>
            <a:spLocks noGrp="1"/>
          </p:cNvSpPr>
          <p:nvPr>
            <p:ph sz="half" idx="1"/>
          </p:nvPr>
        </p:nvSpPr>
        <p:spPr>
          <a:xfrm>
            <a:off x="2438400" y="1358587"/>
            <a:ext cx="3810000" cy="3073455"/>
          </a:xfrm>
        </p:spPr>
        <p:txBody>
          <a:bodyPr/>
          <a:lstStyle/>
          <a:p>
            <a:r>
              <a:rPr lang="en-US" sz="1400" dirty="0">
                <a:latin typeface="Courier"/>
              </a:rPr>
              <a:t>Separate first three columns</a:t>
            </a:r>
          </a:p>
          <a:p>
            <a:r>
              <a:rPr lang="en-US" sz="1400" dirty="0" err="1">
                <a:latin typeface="Courier"/>
              </a:rPr>
              <a:t>firstgroup</a:t>
            </a:r>
            <a:r>
              <a:rPr sz="1400" dirty="0">
                <a:latin typeface="Courier"/>
              </a:rPr>
              <a:t>&lt;-</a:t>
            </a:r>
            <a:r>
              <a:rPr sz="1400" b="1" dirty="0">
                <a:solidFill>
                  <a:srgbClr val="007020"/>
                </a:solidFill>
                <a:latin typeface="Courier"/>
              </a:rPr>
              <a:t>select</a:t>
            </a:r>
            <a:r>
              <a:rPr sz="1400" dirty="0">
                <a:latin typeface="Courier"/>
              </a:rPr>
              <a:t>(</a:t>
            </a:r>
            <a:r>
              <a:rPr lang="en-US" sz="1400" dirty="0" err="1">
                <a:latin typeface="Courier"/>
              </a:rPr>
              <a:t>Auto</a:t>
            </a:r>
            <a:r>
              <a:rPr sz="1400" dirty="0" err="1">
                <a:latin typeface="Courier"/>
              </a:rPr>
              <a:t>,mpg,cylinders,displacement</a:t>
            </a:r>
            <a:r>
              <a:rPr sz="1400" dirty="0">
                <a:latin typeface="Courier"/>
              </a:rPr>
              <a:t>)</a:t>
            </a:r>
            <a:br>
              <a:rPr sz="1400" dirty="0"/>
            </a:br>
            <a:r>
              <a:rPr sz="1400" b="1" dirty="0">
                <a:solidFill>
                  <a:srgbClr val="007020"/>
                </a:solidFill>
                <a:latin typeface="Courier"/>
              </a:rPr>
              <a:t>head</a:t>
            </a:r>
            <a:r>
              <a:rPr sz="1400" dirty="0">
                <a:latin typeface="Courier"/>
              </a:rPr>
              <a:t>(</a:t>
            </a:r>
            <a:r>
              <a:rPr sz="1400" dirty="0" err="1">
                <a:latin typeface="Courier"/>
              </a:rPr>
              <a:t>newData</a:t>
            </a:r>
            <a:r>
              <a:rPr sz="1400" dirty="0">
                <a:latin typeface="Courier"/>
              </a:rPr>
              <a:t>)</a:t>
            </a:r>
          </a:p>
          <a:p>
            <a:r>
              <a:rPr sz="1400" dirty="0">
                <a:latin typeface="Courier"/>
              </a:rPr>
              <a:t>##   mpg cylinders displacement
## 1  18         8          307
## 2  15         8          350
## 3  18         8          318
## 4  16         8          304
## 5  17         8          302
## 6  15         8          429</a:t>
            </a:r>
          </a:p>
        </p:txBody>
      </p:sp>
      <p:sp>
        <p:nvSpPr>
          <p:cNvPr id="4" name="Content Placeholder 3">
            <a:extLst>
              <a:ext uri="{FF2B5EF4-FFF2-40B4-BE49-F238E27FC236}">
                <a16:creationId xmlns:a16="http://schemas.microsoft.com/office/drawing/2014/main" id="{9975C35E-41A9-4B5C-9C01-09404B63C74B}"/>
              </a:ext>
            </a:extLst>
          </p:cNvPr>
          <p:cNvSpPr>
            <a:spLocks noGrp="1"/>
          </p:cNvSpPr>
          <p:nvPr>
            <p:ph sz="half" idx="2"/>
          </p:nvPr>
        </p:nvSpPr>
        <p:spPr>
          <a:xfrm>
            <a:off x="6400800" y="1358587"/>
            <a:ext cx="3810000" cy="3073455"/>
          </a:xfrm>
        </p:spPr>
        <p:txBody>
          <a:bodyPr/>
          <a:lstStyle/>
          <a:p>
            <a:r>
              <a:rPr lang="en-US" sz="1400" dirty="0">
                <a:latin typeface="Courier"/>
              </a:rPr>
              <a:t>Separate last three columns</a:t>
            </a:r>
          </a:p>
          <a:p>
            <a:r>
              <a:rPr lang="en-US" sz="1400" dirty="0" err="1">
                <a:latin typeface="Courier"/>
              </a:rPr>
              <a:t>secondgroup</a:t>
            </a:r>
            <a:r>
              <a:rPr lang="en-US" sz="1400" dirty="0">
                <a:latin typeface="Courier"/>
              </a:rPr>
              <a:t>&lt;-</a:t>
            </a:r>
            <a:r>
              <a:rPr lang="en-US" sz="1400" b="1" dirty="0">
                <a:solidFill>
                  <a:srgbClr val="007020"/>
                </a:solidFill>
                <a:latin typeface="Courier"/>
              </a:rPr>
              <a:t>select</a:t>
            </a:r>
            <a:r>
              <a:rPr lang="en-US" sz="1400" dirty="0">
                <a:latin typeface="Courier"/>
              </a:rPr>
              <a:t>(</a:t>
            </a:r>
            <a:r>
              <a:rPr lang="en-US" sz="1400" dirty="0" err="1">
                <a:latin typeface="Courier"/>
              </a:rPr>
              <a:t>Auto,horsepower,weight,acceleration</a:t>
            </a:r>
            <a:r>
              <a:rPr lang="en-US" sz="1400" dirty="0">
                <a:latin typeface="Courier"/>
              </a:rPr>
              <a:t>) </a:t>
            </a:r>
            <a:r>
              <a:rPr lang="en-US" sz="1400" i="1" dirty="0">
                <a:solidFill>
                  <a:srgbClr val="60A0B0"/>
                </a:solidFill>
                <a:latin typeface="Courier"/>
              </a:rPr>
              <a:t>#part of </a:t>
            </a:r>
            <a:r>
              <a:rPr lang="en-US" sz="1400" i="1" dirty="0" err="1">
                <a:solidFill>
                  <a:srgbClr val="60A0B0"/>
                </a:solidFill>
                <a:latin typeface="Courier"/>
              </a:rPr>
              <a:t>dplyr</a:t>
            </a:r>
            <a:r>
              <a:rPr lang="en-US" sz="1400" i="1" dirty="0">
                <a:solidFill>
                  <a:srgbClr val="60A0B0"/>
                </a:solidFill>
                <a:latin typeface="Courier"/>
              </a:rPr>
              <a:t> package</a:t>
            </a:r>
            <a:br>
              <a:rPr lang="en-US" sz="1400" dirty="0"/>
            </a:br>
            <a:r>
              <a:rPr lang="en-US" sz="1400" b="1" dirty="0">
                <a:solidFill>
                  <a:srgbClr val="007020"/>
                </a:solidFill>
                <a:latin typeface="Courier"/>
              </a:rPr>
              <a:t>head</a:t>
            </a:r>
            <a:r>
              <a:rPr lang="en-US" sz="1400" dirty="0">
                <a:latin typeface="Courier"/>
              </a:rPr>
              <a:t>(</a:t>
            </a:r>
            <a:r>
              <a:rPr lang="en-US" sz="1400" dirty="0" err="1">
                <a:latin typeface="Courier"/>
              </a:rPr>
              <a:t>secondhalf</a:t>
            </a:r>
            <a:r>
              <a:rPr lang="en-US" sz="1400" dirty="0">
                <a:latin typeface="Courier"/>
              </a:rPr>
              <a:t>)</a:t>
            </a:r>
          </a:p>
          <a:p>
            <a:r>
              <a:rPr lang="en-US" sz="1200" dirty="0">
                <a:latin typeface="Courier"/>
              </a:rPr>
              <a:t>##   horsepower weight acceleration
## 1        130   3504         12.0
## 2        165   3693         11.5
## 3        150   3436         11.0
## 4        150   3433         12.0
## 5        140   3449         10.5
## 6        198   4341         10.0</a:t>
            </a:r>
          </a:p>
          <a:p>
            <a:endParaRPr lang="en-US" sz="1400" dirty="0"/>
          </a:p>
        </p:txBody>
      </p:sp>
      <p:sp>
        <p:nvSpPr>
          <p:cNvPr id="5" name="Content Placeholder 4">
            <a:extLst>
              <a:ext uri="{FF2B5EF4-FFF2-40B4-BE49-F238E27FC236}">
                <a16:creationId xmlns:a16="http://schemas.microsoft.com/office/drawing/2014/main" id="{AD8B461D-8527-49EE-881E-BBAA7BDB20F8}"/>
              </a:ext>
            </a:extLst>
          </p:cNvPr>
          <p:cNvSpPr>
            <a:spLocks noGrp="1"/>
          </p:cNvSpPr>
          <p:nvPr>
            <p:ph sz="half" idx="13"/>
          </p:nvPr>
        </p:nvSpPr>
        <p:spPr>
          <a:xfrm>
            <a:off x="2438400" y="4673658"/>
            <a:ext cx="7772400" cy="2063045"/>
          </a:xfrm>
        </p:spPr>
        <p:txBody>
          <a:bodyPr/>
          <a:lstStyle/>
          <a:p>
            <a:pPr lvl="0"/>
            <a:r>
              <a:rPr lang="en-US" sz="1200" dirty="0">
                <a:latin typeface="Courier"/>
              </a:rPr>
              <a:t>Bind Columns Back Together</a:t>
            </a:r>
          </a:p>
          <a:p>
            <a:pPr lvl="0"/>
            <a:r>
              <a:rPr lang="en-US" sz="1200" dirty="0" err="1">
                <a:latin typeface="Courier"/>
              </a:rPr>
              <a:t>mergedata</a:t>
            </a:r>
            <a:r>
              <a:rPr lang="en-US" sz="1200" dirty="0">
                <a:latin typeface="Courier"/>
              </a:rPr>
              <a:t>&lt;-</a:t>
            </a:r>
            <a:r>
              <a:rPr lang="en-US" sz="1200" b="1" dirty="0" err="1">
                <a:solidFill>
                  <a:srgbClr val="007020"/>
                </a:solidFill>
                <a:latin typeface="Courier"/>
              </a:rPr>
              <a:t>cbind</a:t>
            </a:r>
            <a:r>
              <a:rPr lang="en-US" sz="1200" dirty="0">
                <a:latin typeface="Courier"/>
              </a:rPr>
              <a:t>(</a:t>
            </a:r>
            <a:r>
              <a:rPr lang="en-US" sz="1200" dirty="0" err="1">
                <a:latin typeface="Courier"/>
              </a:rPr>
              <a:t>firstgroup,secondgroup</a:t>
            </a:r>
            <a:r>
              <a:rPr lang="en-US" sz="1200" dirty="0">
                <a:latin typeface="Courier"/>
              </a:rPr>
              <a:t>)</a:t>
            </a:r>
            <a:br>
              <a:rPr lang="en-US" sz="1200" dirty="0"/>
            </a:br>
            <a:r>
              <a:rPr lang="en-US" sz="1200" b="1" dirty="0">
                <a:solidFill>
                  <a:srgbClr val="007020"/>
                </a:solidFill>
                <a:latin typeface="Courier"/>
              </a:rPr>
              <a:t>head</a:t>
            </a:r>
            <a:r>
              <a:rPr lang="en-US" sz="1200" dirty="0">
                <a:latin typeface="Courier"/>
              </a:rPr>
              <a:t>(</a:t>
            </a:r>
            <a:r>
              <a:rPr lang="en-US" sz="1200" dirty="0" err="1">
                <a:latin typeface="Courier"/>
              </a:rPr>
              <a:t>mergedata</a:t>
            </a:r>
            <a:r>
              <a:rPr lang="en-US" sz="1200" dirty="0">
                <a:latin typeface="Courier"/>
              </a:rPr>
              <a:t>)</a:t>
            </a:r>
          </a:p>
          <a:p>
            <a:pPr lvl="0"/>
            <a:r>
              <a:rPr lang="en-US" sz="1200" dirty="0">
                <a:latin typeface="Courier"/>
              </a:rPr>
              <a:t>##   mpg cylinders displacement horsepower weight acceleration
## 1  18         8          307        130   3504         12.0
## 2  15         8          350        165   3693         11.5
## 3  18         8          318        150   3436         11.0
## 4  16         8          304        150   3433         12.0
## 5  17         8          302        140   3449         10.5
## 6  15         8          429        198   4341         10.0</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B1C4-AEEE-42CE-BF98-3C3A8E683D83}"/>
              </a:ext>
            </a:extLst>
          </p:cNvPr>
          <p:cNvSpPr>
            <a:spLocks noGrp="1"/>
          </p:cNvSpPr>
          <p:nvPr>
            <p:ph type="ctrTitle"/>
          </p:nvPr>
        </p:nvSpPr>
        <p:spPr/>
        <p:txBody>
          <a:bodyPr/>
          <a:lstStyle/>
          <a:p>
            <a:r>
              <a:rPr lang="en-US" dirty="0"/>
              <a:t>Assessing Model Accuracy</a:t>
            </a:r>
          </a:p>
        </p:txBody>
      </p:sp>
      <p:sp>
        <p:nvSpPr>
          <p:cNvPr id="3" name="Subtitle 2">
            <a:extLst>
              <a:ext uri="{FF2B5EF4-FFF2-40B4-BE49-F238E27FC236}">
                <a16:creationId xmlns:a16="http://schemas.microsoft.com/office/drawing/2014/main" id="{D39DA730-6CC8-4312-A108-578B6DC57C79}"/>
              </a:ext>
            </a:extLst>
          </p:cNvPr>
          <p:cNvSpPr>
            <a:spLocks noGrp="1"/>
          </p:cNvSpPr>
          <p:nvPr>
            <p:ph type="subTitle" idx="1"/>
          </p:nvPr>
        </p:nvSpPr>
        <p:spPr/>
        <p:txBody>
          <a:bodyPr/>
          <a:lstStyle/>
          <a:p>
            <a:r>
              <a:rPr lang="en-US" dirty="0"/>
              <a:t>“No free lunch in statistics: no one method dominates all others over all possible datasets”</a:t>
            </a:r>
          </a:p>
        </p:txBody>
      </p:sp>
    </p:spTree>
    <p:extLst>
      <p:ext uri="{BB962C8B-B14F-4D97-AF65-F5344CB8AC3E}">
        <p14:creationId xmlns:p14="http://schemas.microsoft.com/office/powerpoint/2010/main" val="162459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193C-9277-403B-9586-18F14905C82B}"/>
              </a:ext>
            </a:extLst>
          </p:cNvPr>
          <p:cNvSpPr>
            <a:spLocks noGrp="1"/>
          </p:cNvSpPr>
          <p:nvPr>
            <p:ph type="title"/>
          </p:nvPr>
        </p:nvSpPr>
        <p:spPr/>
        <p:txBody>
          <a:bodyPr/>
          <a:lstStyle/>
          <a:p>
            <a:r>
              <a:rPr lang="en-US" dirty="0"/>
              <a:t>Overfitting and 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66B671-5FBA-45E8-A57A-B773D0140795}"/>
                  </a:ext>
                </a:extLst>
              </p:cNvPr>
              <p:cNvSpPr>
                <a:spLocks noGrp="1"/>
              </p:cNvSpPr>
              <p:nvPr>
                <p:ph idx="1"/>
              </p:nvPr>
            </p:nvSpPr>
            <p:spPr/>
            <p:txBody>
              <a:bodyPr/>
              <a:lstStyle/>
              <a:p>
                <a:r>
                  <a:rPr lang="en-US" dirty="0"/>
                  <a:t>In deciding on a model, fitting a more flexible model requires estimating a greater number of parameters. These more complex models can lead to a phenomenon known as </a:t>
                </a:r>
                <a:r>
                  <a:rPr lang="en-US" i="1" dirty="0"/>
                  <a:t>overfitting </a:t>
                </a:r>
                <a:r>
                  <a:rPr lang="en-US" dirty="0"/>
                  <a:t>the data, which essentially means they follow the errors, or </a:t>
                </a:r>
                <a:r>
                  <a:rPr lang="en-US" i="1" dirty="0"/>
                  <a:t>noise </a:t>
                </a:r>
                <a:r>
                  <a:rPr lang="en-US" dirty="0"/>
                  <a:t>(i.e. the e’s), too closely.</a:t>
                </a:r>
              </a:p>
              <a:p>
                <a:r>
                  <a:rPr lang="en-US" dirty="0"/>
                  <a:t>In order to evaluate the performance of a predictive modeling method on a given data set, we need to quantify the extent to which the predicted response value for a given observation is close to the true response value for that observation.</a:t>
                </a:r>
              </a:p>
              <a:p>
                <a:pPr marL="0" indent="0">
                  <a:buNone/>
                </a:pPr>
                <a:r>
                  <a:rPr lang="en-US" dirty="0"/>
                  <a:t>	Mean Square Error (MSE)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sSup>
                      <m:sSupPr>
                        <m:ctrlPr>
                          <a:rPr lang="en-US" i="1">
                            <a:latin typeface="Cambria Math" panose="02040503050406030204" pitchFamily="18" charset="0"/>
                          </a:rPr>
                        </m:ctrlPr>
                      </m:sSup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𝑓</m:t>
                            </m:r>
                          </m:e>
                        </m:acc>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e>
                      <m:sup>
                        <m:r>
                          <a:rPr lang="en-US" i="1">
                            <a:latin typeface="Cambria Math" panose="02040503050406030204" pitchFamily="18" charset="0"/>
                          </a:rPr>
                          <m:t>2   </m:t>
                        </m:r>
                      </m:sup>
                    </m:sSup>
                    <a:fld id="{E148F350-33D5-4A99-A0BB-DF9DE07498CF}" type="mathplaceholder">
                      <a:rPr lang="en-US" i="1" dirty="0">
                        <a:latin typeface="Cambria Math" panose="02040503050406030204" pitchFamily="18" charset="0"/>
                      </a:rPr>
                      <a:t>.</a:t>
                    </a:fld>
                  </m:oMath>
                </a14:m>
                <a:endParaRPr lang="en-US" dirty="0"/>
              </a:p>
              <a:p>
                <a:r>
                  <a:rPr lang="en-US" dirty="0"/>
                  <a:t>The MSE will be small if the predicted responses are very close to the true responses, and will be large if for some of the observations, the predicted and true responses differ substantially.</a:t>
                </a:r>
              </a:p>
              <a:p>
                <a:endParaRPr lang="en-US" dirty="0"/>
              </a:p>
            </p:txBody>
          </p:sp>
        </mc:Choice>
        <mc:Fallback xmlns="">
          <p:sp>
            <p:nvSpPr>
              <p:cNvPr id="3" name="Content Placeholder 2">
                <a:extLst>
                  <a:ext uri="{FF2B5EF4-FFF2-40B4-BE49-F238E27FC236}">
                    <a16:creationId xmlns:a16="http://schemas.microsoft.com/office/drawing/2014/main" id="{4166B671-5FBA-45E8-A57A-B773D0140795}"/>
                  </a:ext>
                </a:extLst>
              </p:cNvPr>
              <p:cNvSpPr>
                <a:spLocks noGrp="1" noRot="1" noChangeAspect="1" noMove="1" noResize="1" noEditPoints="1" noAdjustHandles="1" noChangeArrowheads="1" noChangeShapeType="1" noTextEdit="1"/>
              </p:cNvSpPr>
              <p:nvPr>
                <p:ph idx="1"/>
              </p:nvPr>
            </p:nvSpPr>
            <p:spPr>
              <a:blipFill>
                <a:blip r:embed="rId2"/>
                <a:stretch>
                  <a:fillRect l="-411" t="-389"/>
                </a:stretch>
              </a:blipFill>
            </p:spPr>
            <p:txBody>
              <a:bodyPr/>
              <a:lstStyle/>
              <a:p>
                <a:r>
                  <a:rPr lang="en-US">
                    <a:noFill/>
                  </a:rPr>
                  <a:t> </a:t>
                </a:r>
              </a:p>
            </p:txBody>
          </p:sp>
        </mc:Fallback>
      </mc:AlternateContent>
    </p:spTree>
    <p:extLst>
      <p:ext uri="{BB962C8B-B14F-4D97-AF65-F5344CB8AC3E}">
        <p14:creationId xmlns:p14="http://schemas.microsoft.com/office/powerpoint/2010/main" val="165352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54C2-8869-449F-911D-02146D5D32D9}"/>
              </a:ext>
            </a:extLst>
          </p:cNvPr>
          <p:cNvSpPr>
            <a:spLocks noGrp="1"/>
          </p:cNvSpPr>
          <p:nvPr>
            <p:ph type="title"/>
          </p:nvPr>
        </p:nvSpPr>
        <p:spPr/>
        <p:txBody>
          <a:bodyPr/>
          <a:lstStyle/>
          <a:p>
            <a:r>
              <a:rPr lang="en-US" dirty="0"/>
              <a:t>Example of MSE calculation</a:t>
            </a:r>
          </a:p>
        </p:txBody>
      </p:sp>
      <p:sp>
        <p:nvSpPr>
          <p:cNvPr id="3" name="Content Placeholder 2">
            <a:extLst>
              <a:ext uri="{FF2B5EF4-FFF2-40B4-BE49-F238E27FC236}">
                <a16:creationId xmlns:a16="http://schemas.microsoft.com/office/drawing/2014/main" id="{DDBA312B-DF1D-4C14-ABD8-653AFD2ECCCC}"/>
              </a:ext>
            </a:extLst>
          </p:cNvPr>
          <p:cNvSpPr>
            <a:spLocks noGrp="1"/>
          </p:cNvSpPr>
          <p:nvPr>
            <p:ph idx="1"/>
          </p:nvPr>
        </p:nvSpPr>
        <p:spPr/>
        <p:txBody>
          <a:bodyPr/>
          <a:lstStyle/>
          <a:p>
            <a:pPr marL="0" lvl="0" indent="0">
              <a:buNone/>
            </a:pPr>
            <a:r>
              <a:rPr lang="en-US" dirty="0"/>
              <a:t>#</a:t>
            </a:r>
            <a:r>
              <a:rPr lang="en-US" dirty="0" err="1"/>
              <a:t>install.packages</a:t>
            </a:r>
            <a:r>
              <a:rPr lang="en-US" dirty="0"/>
              <a:t>(“</a:t>
            </a:r>
            <a:r>
              <a:rPr lang="en-US" dirty="0" err="1"/>
              <a:t>mltools</a:t>
            </a:r>
            <a:r>
              <a:rPr lang="en-US" dirty="0"/>
              <a:t>”)</a:t>
            </a:r>
          </a:p>
          <a:p>
            <a:pPr lvl="0" indent="0">
              <a:buNone/>
            </a:pPr>
            <a:r>
              <a:rPr lang="en-US" b="1" dirty="0">
                <a:solidFill>
                  <a:srgbClr val="007020"/>
                </a:solidFill>
                <a:latin typeface="Courier"/>
              </a:rPr>
              <a:t>library</a:t>
            </a:r>
            <a:r>
              <a:rPr lang="en-US" dirty="0">
                <a:latin typeface="Courier"/>
              </a:rPr>
              <a:t>(</a:t>
            </a:r>
            <a:r>
              <a:rPr lang="en-US" dirty="0" err="1">
                <a:latin typeface="Courier"/>
              </a:rPr>
              <a:t>mltools</a:t>
            </a:r>
            <a:r>
              <a:rPr lang="en-US" dirty="0">
                <a:latin typeface="Courier"/>
              </a:rPr>
              <a:t>)</a:t>
            </a:r>
            <a:br>
              <a:rPr lang="en-US" dirty="0"/>
            </a:br>
            <a:r>
              <a:rPr lang="en-US" dirty="0">
                <a:latin typeface="Courier"/>
              </a:rPr>
              <a:t>actuals &lt;-</a:t>
            </a:r>
            <a:r>
              <a:rPr lang="en-US" dirty="0">
                <a:solidFill>
                  <a:srgbClr val="4070A0"/>
                </a:solidFill>
                <a:latin typeface="Courier"/>
              </a:rPr>
              <a:t> </a:t>
            </a:r>
            <a:r>
              <a:rPr lang="en-US" b="1" dirty="0">
                <a:solidFill>
                  <a:srgbClr val="007020"/>
                </a:solidFill>
                <a:latin typeface="Courier"/>
              </a:rPr>
              <a:t>c</a:t>
            </a:r>
            <a:r>
              <a:rPr lang="en-US" dirty="0">
                <a:latin typeface="Courier"/>
              </a:rPr>
              <a:t>(</a:t>
            </a:r>
            <a:r>
              <a:rPr lang="en-US" dirty="0">
                <a:solidFill>
                  <a:srgbClr val="40A070"/>
                </a:solidFill>
                <a:latin typeface="Courier"/>
              </a:rPr>
              <a:t>1.0</a:t>
            </a:r>
            <a:r>
              <a:rPr lang="en-US" dirty="0">
                <a:latin typeface="Courier"/>
              </a:rPr>
              <a:t>, </a:t>
            </a:r>
            <a:r>
              <a:rPr lang="en-US" dirty="0">
                <a:solidFill>
                  <a:srgbClr val="40A070"/>
                </a:solidFill>
                <a:latin typeface="Courier"/>
              </a:rPr>
              <a:t>2.0</a:t>
            </a:r>
            <a:r>
              <a:rPr lang="en-US" dirty="0">
                <a:latin typeface="Courier"/>
              </a:rPr>
              <a:t>, </a:t>
            </a:r>
            <a:r>
              <a:rPr lang="en-US" dirty="0">
                <a:solidFill>
                  <a:srgbClr val="40A070"/>
                </a:solidFill>
                <a:latin typeface="Courier"/>
              </a:rPr>
              <a:t>9.5</a:t>
            </a:r>
            <a:r>
              <a:rPr lang="en-US" dirty="0">
                <a:latin typeface="Courier"/>
              </a:rPr>
              <a:t>) </a:t>
            </a:r>
          </a:p>
          <a:p>
            <a:pPr lvl="0" indent="0">
              <a:buNone/>
            </a:pPr>
            <a:r>
              <a:rPr lang="en-US" dirty="0" err="1">
                <a:latin typeface="Courier"/>
              </a:rPr>
              <a:t>pred</a:t>
            </a:r>
            <a:r>
              <a:rPr lang="en-US" dirty="0">
                <a:latin typeface="Courier"/>
              </a:rPr>
              <a:t> &lt;-</a:t>
            </a:r>
            <a:r>
              <a:rPr lang="en-US" dirty="0">
                <a:solidFill>
                  <a:srgbClr val="4070A0"/>
                </a:solidFill>
                <a:latin typeface="Courier"/>
              </a:rPr>
              <a:t> </a:t>
            </a:r>
            <a:r>
              <a:rPr lang="en-US" b="1" dirty="0">
                <a:solidFill>
                  <a:srgbClr val="007020"/>
                </a:solidFill>
                <a:latin typeface="Courier"/>
              </a:rPr>
              <a:t>c</a:t>
            </a:r>
            <a:r>
              <a:rPr lang="en-US" dirty="0">
                <a:latin typeface="Courier"/>
              </a:rPr>
              <a:t>(</a:t>
            </a:r>
            <a:r>
              <a:rPr lang="en-US" dirty="0">
                <a:solidFill>
                  <a:srgbClr val="40A070"/>
                </a:solidFill>
                <a:latin typeface="Courier"/>
              </a:rPr>
              <a:t>0.9</a:t>
            </a:r>
            <a:r>
              <a:rPr lang="en-US" dirty="0">
                <a:latin typeface="Courier"/>
              </a:rPr>
              <a:t>, </a:t>
            </a:r>
            <a:r>
              <a:rPr lang="en-US" dirty="0">
                <a:solidFill>
                  <a:srgbClr val="40A070"/>
                </a:solidFill>
                <a:latin typeface="Courier"/>
              </a:rPr>
              <a:t>2.1</a:t>
            </a:r>
            <a:r>
              <a:rPr lang="en-US" dirty="0">
                <a:latin typeface="Courier"/>
              </a:rPr>
              <a:t>, </a:t>
            </a:r>
            <a:r>
              <a:rPr lang="en-US" dirty="0">
                <a:solidFill>
                  <a:srgbClr val="40A070"/>
                </a:solidFill>
                <a:latin typeface="Courier"/>
              </a:rPr>
              <a:t>10.0</a:t>
            </a:r>
            <a:r>
              <a:rPr lang="en-US" dirty="0">
                <a:latin typeface="Courier"/>
              </a:rPr>
              <a:t>)</a:t>
            </a:r>
          </a:p>
          <a:p>
            <a:pPr lvl="0" indent="0">
              <a:buNone/>
            </a:pPr>
            <a:r>
              <a:rPr lang="en-US" b="1" dirty="0" err="1">
                <a:solidFill>
                  <a:srgbClr val="007020"/>
                </a:solidFill>
                <a:latin typeface="Courier"/>
              </a:rPr>
              <a:t>mse</a:t>
            </a:r>
            <a:r>
              <a:rPr lang="en-US" dirty="0">
                <a:latin typeface="Courier"/>
              </a:rPr>
              <a:t>(</a:t>
            </a:r>
            <a:r>
              <a:rPr lang="en-US" dirty="0" err="1">
                <a:latin typeface="Courier"/>
              </a:rPr>
              <a:t>pred</a:t>
            </a:r>
            <a:r>
              <a:rPr lang="en-US" dirty="0">
                <a:latin typeface="Courier"/>
              </a:rPr>
              <a:t>, actuals)</a:t>
            </a:r>
          </a:p>
          <a:p>
            <a:pPr lvl="0" indent="0">
              <a:buNone/>
            </a:pPr>
            <a:r>
              <a:rPr lang="en-US" dirty="0">
                <a:latin typeface="Courier"/>
              </a:rPr>
              <a:t>## [1] 0.09</a:t>
            </a:r>
          </a:p>
          <a:p>
            <a:pPr lvl="0" indent="0">
              <a:buNone/>
            </a:pPr>
            <a:endParaRPr lang="en-US" dirty="0">
              <a:latin typeface="Courier"/>
            </a:endParaRPr>
          </a:p>
          <a:p>
            <a:pPr lvl="0" indent="0">
              <a:buNone/>
            </a:pPr>
            <a:r>
              <a:rPr lang="en-US" dirty="0" err="1">
                <a:latin typeface="Courier"/>
              </a:rPr>
              <a:t>summsquares</a:t>
            </a:r>
            <a:r>
              <a:rPr lang="en-US" dirty="0">
                <a:latin typeface="Courier"/>
              </a:rPr>
              <a:t>&lt;-(</a:t>
            </a:r>
            <a:r>
              <a:rPr lang="en-US" dirty="0">
                <a:solidFill>
                  <a:srgbClr val="40A070"/>
                </a:solidFill>
                <a:latin typeface="Courier"/>
              </a:rPr>
              <a:t>1-.9</a:t>
            </a:r>
            <a:r>
              <a:rPr lang="en-US" dirty="0">
                <a:latin typeface="Courier"/>
              </a:rPr>
              <a:t>)</a:t>
            </a:r>
            <a:r>
              <a:rPr lang="en-US" dirty="0">
                <a:solidFill>
                  <a:srgbClr val="666666"/>
                </a:solidFill>
                <a:latin typeface="Courier"/>
              </a:rPr>
              <a:t>^</a:t>
            </a:r>
            <a:r>
              <a:rPr lang="en-US" dirty="0">
                <a:solidFill>
                  <a:srgbClr val="40A070"/>
                </a:solidFill>
                <a:latin typeface="Courier"/>
              </a:rPr>
              <a:t>2</a:t>
            </a:r>
            <a:r>
              <a:rPr lang="en-US" dirty="0">
                <a:solidFill>
                  <a:srgbClr val="666666"/>
                </a:solidFill>
                <a:latin typeface="Courier"/>
              </a:rPr>
              <a:t>+</a:t>
            </a:r>
            <a:r>
              <a:rPr lang="en-US" dirty="0">
                <a:latin typeface="Courier"/>
              </a:rPr>
              <a:t>(</a:t>
            </a:r>
            <a:r>
              <a:rPr lang="en-US" dirty="0">
                <a:solidFill>
                  <a:srgbClr val="40A070"/>
                </a:solidFill>
                <a:latin typeface="Courier"/>
              </a:rPr>
              <a:t>2-2.1</a:t>
            </a:r>
            <a:r>
              <a:rPr lang="en-US" dirty="0">
                <a:latin typeface="Courier"/>
              </a:rPr>
              <a:t>)</a:t>
            </a:r>
            <a:r>
              <a:rPr lang="en-US" dirty="0">
                <a:solidFill>
                  <a:srgbClr val="666666"/>
                </a:solidFill>
                <a:latin typeface="Courier"/>
              </a:rPr>
              <a:t>^</a:t>
            </a:r>
            <a:r>
              <a:rPr lang="en-US" dirty="0">
                <a:solidFill>
                  <a:srgbClr val="40A070"/>
                </a:solidFill>
                <a:latin typeface="Courier"/>
              </a:rPr>
              <a:t>2</a:t>
            </a:r>
            <a:r>
              <a:rPr lang="en-US" dirty="0">
                <a:solidFill>
                  <a:srgbClr val="666666"/>
                </a:solidFill>
                <a:latin typeface="Courier"/>
              </a:rPr>
              <a:t>+</a:t>
            </a:r>
            <a:r>
              <a:rPr lang="en-US" dirty="0">
                <a:latin typeface="Courier"/>
              </a:rPr>
              <a:t>(</a:t>
            </a:r>
            <a:r>
              <a:rPr lang="en-US" dirty="0">
                <a:solidFill>
                  <a:srgbClr val="40A070"/>
                </a:solidFill>
                <a:latin typeface="Courier"/>
              </a:rPr>
              <a:t>9.5-10</a:t>
            </a:r>
            <a:r>
              <a:rPr lang="en-US" dirty="0">
                <a:latin typeface="Courier"/>
              </a:rPr>
              <a:t>)</a:t>
            </a:r>
            <a:r>
              <a:rPr lang="en-US" dirty="0">
                <a:solidFill>
                  <a:srgbClr val="666666"/>
                </a:solidFill>
                <a:latin typeface="Courier"/>
              </a:rPr>
              <a:t>^</a:t>
            </a:r>
            <a:r>
              <a:rPr lang="en-US" dirty="0">
                <a:solidFill>
                  <a:srgbClr val="40A070"/>
                </a:solidFill>
                <a:latin typeface="Courier"/>
              </a:rPr>
              <a:t>2</a:t>
            </a:r>
            <a:br>
              <a:rPr lang="en-US" dirty="0"/>
            </a:br>
            <a:r>
              <a:rPr lang="en-US" dirty="0" err="1">
                <a:latin typeface="Courier"/>
              </a:rPr>
              <a:t>mse</a:t>
            </a:r>
            <a:r>
              <a:rPr lang="en-US" dirty="0">
                <a:latin typeface="Courier"/>
              </a:rPr>
              <a:t>&lt;-</a:t>
            </a:r>
            <a:r>
              <a:rPr lang="en-US" dirty="0" err="1">
                <a:latin typeface="Courier"/>
              </a:rPr>
              <a:t>summsquares</a:t>
            </a:r>
            <a:r>
              <a:rPr lang="en-US" dirty="0">
                <a:solidFill>
                  <a:srgbClr val="666666"/>
                </a:solidFill>
                <a:latin typeface="Courier"/>
              </a:rPr>
              <a:t>/</a:t>
            </a:r>
            <a:r>
              <a:rPr lang="en-US" dirty="0">
                <a:solidFill>
                  <a:srgbClr val="40A070"/>
                </a:solidFill>
                <a:latin typeface="Courier"/>
              </a:rPr>
              <a:t>3</a:t>
            </a:r>
            <a:br>
              <a:rPr lang="en-US" dirty="0"/>
            </a:br>
            <a:r>
              <a:rPr lang="en-US" dirty="0" err="1">
                <a:latin typeface="Courier"/>
              </a:rPr>
              <a:t>mse</a:t>
            </a:r>
            <a:r>
              <a:rPr lang="en-US" dirty="0">
                <a:latin typeface="Courier"/>
              </a:rPr>
              <a:t>&lt;-</a:t>
            </a:r>
            <a:r>
              <a:rPr lang="en-US" dirty="0" err="1">
                <a:latin typeface="Courier"/>
              </a:rPr>
              <a:t>summsquares</a:t>
            </a:r>
            <a:r>
              <a:rPr lang="en-US" dirty="0">
                <a:solidFill>
                  <a:srgbClr val="666666"/>
                </a:solidFill>
                <a:latin typeface="Courier"/>
              </a:rPr>
              <a:t>/</a:t>
            </a:r>
            <a:r>
              <a:rPr lang="en-US" b="1" dirty="0">
                <a:solidFill>
                  <a:srgbClr val="007020"/>
                </a:solidFill>
                <a:latin typeface="Courier"/>
              </a:rPr>
              <a:t>length</a:t>
            </a:r>
            <a:r>
              <a:rPr lang="en-US" dirty="0">
                <a:latin typeface="Courier"/>
              </a:rPr>
              <a:t>(</a:t>
            </a:r>
            <a:r>
              <a:rPr lang="en-US" dirty="0" err="1">
                <a:latin typeface="Courier"/>
              </a:rPr>
              <a:t>pred</a:t>
            </a:r>
            <a:r>
              <a:rPr lang="en-US" dirty="0">
                <a:latin typeface="Courier"/>
              </a:rPr>
              <a:t>)</a:t>
            </a:r>
            <a:br>
              <a:rPr lang="en-US" dirty="0"/>
            </a:br>
            <a:r>
              <a:rPr lang="en-US" dirty="0" err="1">
                <a:latin typeface="Courier"/>
              </a:rPr>
              <a:t>mse</a:t>
            </a:r>
            <a:endParaRPr lang="en-US" dirty="0">
              <a:latin typeface="Courier"/>
            </a:endParaRPr>
          </a:p>
          <a:p>
            <a:pPr lvl="0" indent="0">
              <a:buNone/>
            </a:pPr>
            <a:r>
              <a:rPr lang="en-US" dirty="0">
                <a:latin typeface="Courier"/>
              </a:rPr>
              <a:t>## [1] 0.09</a:t>
            </a:r>
          </a:p>
          <a:p>
            <a:endParaRPr lang="en-US" dirty="0"/>
          </a:p>
        </p:txBody>
      </p:sp>
    </p:spTree>
    <p:extLst>
      <p:ext uri="{BB962C8B-B14F-4D97-AF65-F5344CB8AC3E}">
        <p14:creationId xmlns:p14="http://schemas.microsoft.com/office/powerpoint/2010/main" val="54965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6C2D1D-9E66-49FC-A73C-348432404154}"/>
              </a:ext>
            </a:extLst>
          </p:cNvPr>
          <p:cNvSpPr>
            <a:spLocks noGrp="1"/>
          </p:cNvSpPr>
          <p:nvPr>
            <p:ph type="title"/>
          </p:nvPr>
        </p:nvSpPr>
        <p:spPr/>
        <p:txBody>
          <a:bodyPr/>
          <a:lstStyle/>
          <a:p>
            <a:r>
              <a:rPr lang="en-US" dirty="0"/>
              <a:t>Mean Square Error (MSE)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5E9475-2A98-4EAB-825F-949DF95F5599}"/>
                  </a:ext>
                </a:extLst>
              </p:cNvPr>
              <p:cNvSpPr>
                <a:spLocks noGrp="1"/>
              </p:cNvSpPr>
              <p:nvPr>
                <p:ph idx="1"/>
              </p:nvPr>
            </p:nvSpPr>
            <p:spPr/>
            <p:txBody>
              <a:bodyPr/>
              <a:lstStyle/>
              <a:p>
                <a:r>
                  <a:rPr lang="en-US" dirty="0"/>
                  <a:t>Computed using training data</a:t>
                </a:r>
              </a:p>
              <a:p>
                <a:r>
                  <a:rPr lang="en-US" dirty="0"/>
                  <a:t>Suppose we fit a model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to some training data</a:t>
                </a:r>
              </a:p>
              <a:p>
                <a:pPr lvl="2"/>
                <a:r>
                  <a:rPr lang="en-US" dirty="0"/>
                  <a:t>Tr =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𝑁</m:t>
                            </m:r>
                          </m:num>
                          <m:den>
                            <m:r>
                              <a:rPr lang="en-US" i="1">
                                <a:latin typeface="Cambria Math" panose="02040503050406030204" pitchFamily="18" charset="0"/>
                              </a:rPr>
                              <m:t>1</m:t>
                            </m:r>
                          </m:den>
                        </m:f>
                      </m:e>
                    </m:box>
                  </m:oMath>
                </a14:m>
                <a:r>
                  <a:rPr lang="en-US" dirty="0"/>
                  <a:t> , and we wish to see how well it performs. </a:t>
                </a:r>
              </a:p>
              <a:p>
                <a:pPr lvl="1"/>
                <a:r>
                  <a:rPr lang="en-US" dirty="0"/>
                  <a:t>We could compute the average squared prediction error over Tr:</a:t>
                </a:r>
              </a:p>
              <a:p>
                <a:pPr lvl="2"/>
                <a14:m>
                  <m:oMath xmlns:m="http://schemas.openxmlformats.org/officeDocument/2006/math">
                    <m:sSub>
                      <m:sSubPr>
                        <m:ctrlPr>
                          <a:rPr lang="en-US" i="1">
                            <a:latin typeface="Cambria Math" panose="02040503050406030204" pitchFamily="18" charset="0"/>
                          </a:rPr>
                        </m:ctrlPr>
                      </m:sSubPr>
                      <m:e>
                        <m:r>
                          <m:rPr>
                            <m:nor/>
                          </m:rPr>
                          <a:rPr lang="en-US" dirty="0"/>
                          <m:t>MSE</m:t>
                        </m:r>
                      </m:e>
                      <m:sub>
                        <m:r>
                          <a:rPr lang="en-US" i="1">
                            <a:latin typeface="Cambria Math" panose="02040503050406030204" pitchFamily="18" charset="0"/>
                          </a:rPr>
                          <m:t>𝑇𝑟</m:t>
                        </m:r>
                      </m:sub>
                    </m:sSub>
                  </m:oMath>
                </a14:m>
                <a:r>
                  <a:rPr lang="en-US" dirty="0"/>
                  <a:t>= </a:t>
                </a:r>
                <a14:m>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𝐴𝑉𝐸</m:t>
                            </m:r>
                          </m:e>
                          <m:sub>
                            <m:r>
                              <a:rPr lang="en-US" i="1">
                                <a:latin typeface="Cambria Math" panose="02040503050406030204" pitchFamily="18" charset="0"/>
                              </a:rPr>
                              <m:t>𝑖𝐸𝑇𝑟</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𝑓</m:t>
                                </m:r>
                              </m:e>
                            </m:acc>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e>
                        </m:d>
                      </m:e>
                      <m:sup>
                        <m:r>
                          <a:rPr lang="en-US" i="1">
                            <a:latin typeface="Cambria Math" panose="02040503050406030204" pitchFamily="18" charset="0"/>
                          </a:rPr>
                          <m:t>2</m:t>
                        </m:r>
                      </m:sup>
                    </m:sSup>
                  </m:oMath>
                </a14:m>
                <a:endParaRPr lang="en-US" dirty="0"/>
              </a:p>
              <a:p>
                <a:r>
                  <a:rPr lang="en-US" dirty="0"/>
                  <a:t>But this will be biased towards more overfit models</a:t>
                </a:r>
              </a:p>
              <a:p>
                <a:pPr lvl="1"/>
                <a:r>
                  <a:rPr lang="en-US" dirty="0"/>
                  <a:t>Instead, we should if possible, compute MSE using fresh test data:</a:t>
                </a:r>
              </a:p>
              <a:p>
                <a:pPr lvl="2"/>
                <a:r>
                  <a:rPr lang="en-US" dirty="0" err="1"/>
                  <a:t>Te</a:t>
                </a:r>
                <a:r>
                  <a:rPr lang="en-US" dirty="0"/>
                  <a:t> =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𝑀</m:t>
                            </m:r>
                          </m:num>
                          <m:den>
                            <m:r>
                              <a:rPr lang="en-US" i="1">
                                <a:latin typeface="Cambria Math" panose="02040503050406030204" pitchFamily="18" charset="0"/>
                              </a:rPr>
                              <m:t>1</m:t>
                            </m:r>
                          </m:den>
                        </m:f>
                      </m:e>
                    </m:box>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MSE</m:t>
                        </m:r>
                      </m:e>
                      <m:sub>
                        <m:r>
                          <a:rPr lang="en-US" i="1">
                            <a:latin typeface="Cambria Math" panose="02040503050406030204" pitchFamily="18" charset="0"/>
                          </a:rPr>
                          <m:t>𝑇𝑒</m:t>
                        </m:r>
                      </m:sub>
                    </m:sSub>
                  </m:oMath>
                </a14:m>
                <a:r>
                  <a:rPr lang="en-US" dirty="0"/>
                  <a:t>= </a:t>
                </a:r>
                <a14:m>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𝐴𝑉𝐸</m:t>
                            </m:r>
                          </m:e>
                          <m:sub>
                            <m:r>
                              <a:rPr lang="en-US" i="1">
                                <a:latin typeface="Cambria Math" panose="02040503050406030204" pitchFamily="18" charset="0"/>
                              </a:rPr>
                              <m:t>𝑖𝐸𝑇𝑒</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𝑓</m:t>
                                </m:r>
                              </m:e>
                            </m:acc>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e>
                        </m:d>
                      </m:e>
                      <m:sup>
                        <m:r>
                          <a:rPr lang="en-US" i="1">
                            <a:latin typeface="Cambria Math" panose="02040503050406030204" pitchFamily="18" charset="0"/>
                          </a:rPr>
                          <m:t>2</m:t>
                        </m:r>
                      </m:sup>
                    </m:sSup>
                  </m:oMath>
                </a14:m>
                <a:endParaRPr lang="en-US" dirty="0"/>
              </a:p>
            </p:txBody>
          </p:sp>
        </mc:Choice>
        <mc:Fallback xmlns="">
          <p:sp>
            <p:nvSpPr>
              <p:cNvPr id="3" name="Content Placeholder 2">
                <a:extLst>
                  <a:ext uri="{FF2B5EF4-FFF2-40B4-BE49-F238E27FC236}">
                    <a16:creationId xmlns:a16="http://schemas.microsoft.com/office/drawing/2014/main" id="{1B5E9475-2A98-4EAB-825F-949DF95F5599}"/>
                  </a:ext>
                </a:extLst>
              </p:cNvPr>
              <p:cNvSpPr>
                <a:spLocks noGrp="1" noRot="1" noChangeAspect="1" noMove="1" noResize="1" noEditPoints="1" noAdjustHandles="1" noChangeArrowheads="1" noChangeShapeType="1" noTextEdit="1"/>
              </p:cNvSpPr>
              <p:nvPr>
                <p:ph idx="1"/>
              </p:nvPr>
            </p:nvSpPr>
            <p:spPr>
              <a:blipFill>
                <a:blip r:embed="rId2"/>
                <a:stretch>
                  <a:fillRect l="-411" t="-389"/>
                </a:stretch>
              </a:blipFill>
            </p:spPr>
            <p:txBody>
              <a:bodyPr/>
              <a:lstStyle/>
              <a:p>
                <a:r>
                  <a:rPr lang="en-US">
                    <a:noFill/>
                  </a:rPr>
                  <a:t> </a:t>
                </a:r>
              </a:p>
            </p:txBody>
          </p:sp>
        </mc:Fallback>
      </mc:AlternateContent>
    </p:spTree>
    <p:extLst>
      <p:ext uri="{BB962C8B-B14F-4D97-AF65-F5344CB8AC3E}">
        <p14:creationId xmlns:p14="http://schemas.microsoft.com/office/powerpoint/2010/main" val="4145132105"/>
      </p:ext>
    </p:extLst>
  </p:cSld>
  <p:clrMapOvr>
    <a:masterClrMapping/>
  </p:clrMapOvr>
</p:sld>
</file>

<file path=ppt/theme/theme1.xml><?xml version="1.0" encoding="utf-8"?>
<a:theme xmlns:a="http://schemas.openxmlformats.org/drawingml/2006/main" name="MasterLayout">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2E15243-AD03-4D20-9183-8CDA24C0994C}" vid="{62D5877D-9DA9-4744-96C4-F567F72C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Visualizations</Template>
  <TotalTime>1543</TotalTime>
  <Words>2043</Words>
  <Application>Microsoft Office PowerPoint</Application>
  <PresentationFormat>Widescreen</PresentationFormat>
  <Paragraphs>133</Paragraphs>
  <Slides>18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Cambria Math</vt:lpstr>
      <vt:lpstr>Century Schoolbook</vt:lpstr>
      <vt:lpstr>Courier</vt:lpstr>
      <vt:lpstr>Courier New</vt:lpstr>
      <vt:lpstr>Noto Sans Symbols</vt:lpstr>
      <vt:lpstr>Tempus Sans ITC</vt:lpstr>
      <vt:lpstr>Times New Roman</vt:lpstr>
      <vt:lpstr>Wingdings</vt:lpstr>
      <vt:lpstr>MasterLayout</vt:lpstr>
      <vt:lpstr>Starting where we left off: Coercion</vt:lpstr>
      <vt:lpstr>dplyr library</vt:lpstr>
      <vt:lpstr>Comparing summarize from dplyr with summary</vt:lpstr>
      <vt:lpstr>Editing The horsepower Variable</vt:lpstr>
      <vt:lpstr>Separating Columns in R</vt:lpstr>
      <vt:lpstr>Assessing Model Accuracy</vt:lpstr>
      <vt:lpstr>Overfitting and MSE</vt:lpstr>
      <vt:lpstr>Example of MSE calculation</vt:lpstr>
      <vt:lpstr>Mean Square Error (MSE)</vt:lpstr>
      <vt:lpstr>Bias-Variance Tradeoff: Smoothing Spline</vt:lpstr>
      <vt:lpstr>Bias-Variance Tradeoff: Linear Model</vt:lpstr>
      <vt:lpstr>Bias-Variance Tradeoff: Non-Linear</vt:lpstr>
      <vt:lpstr>Bias-Variance Trade-off</vt:lpstr>
      <vt:lpstr>Bias-Variance Trade-off</vt:lpstr>
      <vt:lpstr>Bias-Variance Trade-off</vt:lpstr>
      <vt:lpstr>Bias-Variance Trade-off</vt:lpstr>
      <vt:lpstr>Bias-Variance trade-off for the three examples. </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Model Accuracy</dc:title>
  <dc:creator>Pamela Galluch</dc:creator>
  <cp:lastModifiedBy>Pamela Galluch</cp:lastModifiedBy>
  <cp:revision>103</cp:revision>
  <dcterms:created xsi:type="dcterms:W3CDTF">2020-09-16T15:00:26Z</dcterms:created>
  <dcterms:modified xsi:type="dcterms:W3CDTF">2021-10-01T12:56:47Z</dcterms:modified>
</cp:coreProperties>
</file>