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451" r:id="rId3"/>
    <p:sldId id="471" r:id="rId4"/>
    <p:sldId id="306" r:id="rId5"/>
    <p:sldId id="472" r:id="rId6"/>
    <p:sldId id="347" r:id="rId7"/>
    <p:sldId id="421" r:id="rId8"/>
    <p:sldId id="464" r:id="rId9"/>
    <p:sldId id="390" r:id="rId10"/>
    <p:sldId id="473" r:id="rId11"/>
    <p:sldId id="474" r:id="rId12"/>
    <p:sldId id="467" r:id="rId13"/>
    <p:sldId id="448" r:id="rId14"/>
    <p:sldId id="475" r:id="rId15"/>
    <p:sldId id="470"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g, Mengting" initials="DM" lastIdx="2" clrIdx="0">
    <p:extLst>
      <p:ext uri="{19B8F6BF-5375-455C-9EA6-DF929625EA0E}">
        <p15:presenceInfo xmlns:p15="http://schemas.microsoft.com/office/powerpoint/2012/main" userId="Ding, Mengt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0" autoAdjust="0"/>
    <p:restoredTop sz="86380" autoAdjust="0"/>
  </p:normalViewPr>
  <p:slideViewPr>
    <p:cSldViewPr snapToGrid="0">
      <p:cViewPr varScale="1">
        <p:scale>
          <a:sx n="84" d="100"/>
          <a:sy n="84" d="100"/>
        </p:scale>
        <p:origin x="101"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5T14:13:37.291" idx="1">
    <p:pos x="2994" y="1139"/>
    <p:text>pearson correlation coef</p:text>
    <p:extLst>
      <p:ext uri="{C676402C-5697-4E1C-873F-D02D1690AC5C}">
        <p15:threadingInfo xmlns:p15="http://schemas.microsoft.com/office/powerpoint/2012/main" timeZoneBias="240"/>
      </p:ext>
    </p:extLst>
  </p:cm>
  <p:cm authorId="1" dt="2021-10-05T14:14:21.646" idx="2">
    <p:pos x="2994" y="1235"/>
    <p:text>correlation - orders don't matter, causation -</p:text>
    <p:extLst>
      <p:ext uri="{C676402C-5697-4E1C-873F-D02D1690AC5C}">
        <p15:threadingInfo xmlns:p15="http://schemas.microsoft.com/office/powerpoint/2012/main" timeZoneBias="24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7F32F-FE62-4F81-861F-59A7EAFCB04D}" type="datetimeFigureOut">
              <a:rPr lang="en-US" smtClean="0"/>
              <a:t>10/5/2021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9842E-88FC-403C-BA5E-B227C1B01C72}" type="slidenum">
              <a:rPr lang="en-US" smtClean="0"/>
              <a:t>‹#›</a:t>
            </a:fld>
            <a:endParaRPr lang="en-US"/>
          </a:p>
        </p:txBody>
      </p:sp>
    </p:spTree>
    <p:extLst>
      <p:ext uri="{BB962C8B-B14F-4D97-AF65-F5344CB8AC3E}">
        <p14:creationId xmlns:p14="http://schemas.microsoft.com/office/powerpoint/2010/main" val="1546392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Explanatory model (R^2)vs predictive model (predictive function to calculate the accuracy, i.e. min error)</a:t>
            </a:r>
          </a:p>
        </p:txBody>
      </p:sp>
      <p:sp>
        <p:nvSpPr>
          <p:cNvPr id="4" name="Slide Number Placeholder 3"/>
          <p:cNvSpPr>
            <a:spLocks noGrp="1"/>
          </p:cNvSpPr>
          <p:nvPr>
            <p:ph type="sldNum" sz="quarter" idx="5"/>
          </p:nvPr>
        </p:nvSpPr>
        <p:spPr/>
        <p:txBody>
          <a:bodyPr/>
          <a:lstStyle/>
          <a:p>
            <a:fld id="{A829842E-88FC-403C-BA5E-B227C1B01C72}" type="slidenum">
              <a:rPr lang="en-US" smtClean="0"/>
              <a:t>5</a:t>
            </a:fld>
            <a:endParaRPr lang="en-US"/>
          </a:p>
        </p:txBody>
      </p:sp>
    </p:spTree>
    <p:extLst>
      <p:ext uri="{BB962C8B-B14F-4D97-AF65-F5344CB8AC3E}">
        <p14:creationId xmlns:p14="http://schemas.microsoft.com/office/powerpoint/2010/main" val="266337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Error:</a:t>
            </a:r>
            <a:r>
              <a:rPr lang="zh-CN" altLang="en-US" dirty="0"/>
              <a:t> </a:t>
            </a:r>
            <a:r>
              <a:rPr lang="en-US" altLang="zh-CN" dirty="0"/>
              <a:t>inner regression error</a:t>
            </a:r>
            <a:endParaRPr lang="en-US" dirty="0"/>
          </a:p>
        </p:txBody>
      </p:sp>
      <p:sp>
        <p:nvSpPr>
          <p:cNvPr id="4" name="Slide Number Placeholder 3"/>
          <p:cNvSpPr>
            <a:spLocks noGrp="1"/>
          </p:cNvSpPr>
          <p:nvPr>
            <p:ph type="sldNum" sz="quarter" idx="5"/>
          </p:nvPr>
        </p:nvSpPr>
        <p:spPr/>
        <p:txBody>
          <a:bodyPr/>
          <a:lstStyle/>
          <a:p>
            <a:fld id="{7392442E-C68D-4875-A1A9-A913F9DBBAB8}" type="slidenum">
              <a:rPr lang="en-US" smtClean="0"/>
              <a:t>7</a:t>
            </a:fld>
            <a:endParaRPr lang="en-US"/>
          </a:p>
        </p:txBody>
      </p:sp>
    </p:spTree>
    <p:extLst>
      <p:ext uri="{BB962C8B-B14F-4D97-AF65-F5344CB8AC3E}">
        <p14:creationId xmlns:p14="http://schemas.microsoft.com/office/powerpoint/2010/main" val="193503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Adjusted R^2: Sample size affects accuracy</a:t>
            </a:r>
          </a:p>
        </p:txBody>
      </p:sp>
      <p:sp>
        <p:nvSpPr>
          <p:cNvPr id="4" name="Slide Number Placeholder 3"/>
          <p:cNvSpPr>
            <a:spLocks noGrp="1"/>
          </p:cNvSpPr>
          <p:nvPr>
            <p:ph type="sldNum" sz="quarter" idx="5"/>
          </p:nvPr>
        </p:nvSpPr>
        <p:spPr/>
        <p:txBody>
          <a:bodyPr/>
          <a:lstStyle/>
          <a:p>
            <a:fld id="{A829842E-88FC-403C-BA5E-B227C1B01C72}" type="slidenum">
              <a:rPr lang="en-US" smtClean="0"/>
              <a:t>9</a:t>
            </a:fld>
            <a:endParaRPr lang="en-US"/>
          </a:p>
        </p:txBody>
      </p:sp>
    </p:spTree>
    <p:extLst>
      <p:ext uri="{BB962C8B-B14F-4D97-AF65-F5344CB8AC3E}">
        <p14:creationId xmlns:p14="http://schemas.microsoft.com/office/powerpoint/2010/main" val="302753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29842E-88FC-403C-BA5E-B227C1B01C72}" type="slidenum">
              <a:rPr lang="en-US" smtClean="0"/>
              <a:t>11</a:t>
            </a:fld>
            <a:endParaRPr lang="en-US"/>
          </a:p>
        </p:txBody>
      </p:sp>
    </p:spTree>
    <p:extLst>
      <p:ext uri="{BB962C8B-B14F-4D97-AF65-F5344CB8AC3E}">
        <p14:creationId xmlns:p14="http://schemas.microsoft.com/office/powerpoint/2010/main" val="74297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54" name="Rectangle 492"/>
          <p:cNvSpPr>
            <a:spLocks noChangeArrowheads="1"/>
          </p:cNvSpPr>
          <p:nvPr/>
        </p:nvSpPr>
        <p:spPr bwMode="auto">
          <a:xfrm>
            <a:off x="173569" y="6134100"/>
            <a:ext cx="11844867"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sz="1350" dirty="0"/>
          </a:p>
        </p:txBody>
      </p:sp>
      <p:sp>
        <p:nvSpPr>
          <p:cNvPr id="3074" name="Rectangle 2"/>
          <p:cNvSpPr>
            <a:spLocks noGrp="1" noChangeArrowheads="1"/>
          </p:cNvSpPr>
          <p:nvPr>
            <p:ph type="ctrTitle"/>
          </p:nvPr>
        </p:nvSpPr>
        <p:spPr>
          <a:xfrm>
            <a:off x="1742884" y="1781184"/>
            <a:ext cx="9328109" cy="1470025"/>
          </a:xfrm>
        </p:spPr>
        <p:txBody>
          <a:bodyPr/>
          <a:lstStyle>
            <a:lvl1pPr>
              <a:defRPr sz="3038"/>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828805" y="3778250"/>
            <a:ext cx="9242187" cy="2279650"/>
          </a:xfrm>
        </p:spPr>
        <p:txBody>
          <a:bodyPr/>
          <a:lstStyle>
            <a:lvl1pPr marL="0" indent="0" algn="ctr">
              <a:buFontTx/>
              <a:buNone/>
              <a:defRPr sz="1800"/>
            </a:lvl1pPr>
          </a:lstStyle>
          <a:p>
            <a:r>
              <a:rPr lang="en-US"/>
              <a:t>Click to edit Master subtitle style</a:t>
            </a:r>
            <a:endParaRPr lang="en-US" dirty="0"/>
          </a:p>
        </p:txBody>
      </p:sp>
      <p:sp>
        <p:nvSpPr>
          <p:cNvPr id="257" name="Rectangle 6"/>
          <p:cNvSpPr>
            <a:spLocks noGrp="1" noChangeArrowheads="1"/>
          </p:cNvSpPr>
          <p:nvPr>
            <p:ph type="sldNum" sz="quarter" idx="12"/>
          </p:nvPr>
        </p:nvSpPr>
        <p:spPr>
          <a:xfrm>
            <a:off x="8737600" y="6245225"/>
            <a:ext cx="2844800" cy="476250"/>
          </a:xfrm>
        </p:spPr>
        <p:txBody>
          <a:bodyPr/>
          <a:lstStyle>
            <a:lvl1pPr>
              <a:defRPr smtClean="0"/>
            </a:lvl1pPr>
          </a:lstStyle>
          <a:p>
            <a:fld id="{14D9032B-72D7-480E-987B-A50B6CF779AA}" type="slidenum">
              <a:rPr lang="en-US" smtClean="0"/>
              <a:t>‹#›</a:t>
            </a:fld>
            <a:endParaRPr lang="en-US"/>
          </a:p>
        </p:txBody>
      </p:sp>
    </p:spTree>
    <p:extLst>
      <p:ext uri="{BB962C8B-B14F-4D97-AF65-F5344CB8AC3E}">
        <p14:creationId xmlns:p14="http://schemas.microsoft.com/office/powerpoint/2010/main" val="19972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27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31" name="Google Shape;31;p3"/>
          <p:cNvSpPr txBox="1">
            <a:spLocks noGrp="1"/>
          </p:cNvSpPr>
          <p:nvPr>
            <p:ph type="body" idx="1"/>
          </p:nvPr>
        </p:nvSpPr>
        <p:spPr>
          <a:xfrm>
            <a:off x="609600" y="1600203"/>
            <a:ext cx="10972800" cy="4525963"/>
          </a:xfrm>
          <a:prstGeom prst="rect">
            <a:avLst/>
          </a:prstGeom>
          <a:noFill/>
          <a:ln>
            <a:noFill/>
          </a:ln>
        </p:spPr>
        <p:txBody>
          <a:bodyPr spcFirstLastPara="1" wrap="square" lIns="0" tIns="0" rIns="0" bIns="0" anchor="t" anchorCtr="0"/>
          <a:lstStyle>
            <a:lvl1pPr marL="342900" marR="0" lvl="0" indent="-304800" algn="l" rtl="0">
              <a:spcBef>
                <a:spcPts val="11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1pPr>
            <a:lvl2pPr marL="685800" marR="0" lvl="1"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2pPr>
            <a:lvl3pPr marL="1028700" marR="0" lvl="2" indent="-304800" algn="l" rtl="0">
              <a:spcBef>
                <a:spcPts val="450"/>
              </a:spcBef>
              <a:spcAft>
                <a:spcPts val="0"/>
              </a:spcAft>
              <a:buClr>
                <a:srgbClr val="007FA3"/>
              </a:buClr>
              <a:buSzPts val="2800"/>
              <a:buFont typeface="Noto Sans Symbols"/>
              <a:buChar char="▪"/>
              <a:defRPr sz="2100" b="0" i="0" u="none" strike="noStrike" cap="none">
                <a:solidFill>
                  <a:schemeClr val="dk1"/>
                </a:solidFill>
                <a:latin typeface="Arial"/>
                <a:ea typeface="Arial"/>
                <a:cs typeface="Arial"/>
                <a:sym typeface="Arial"/>
              </a:defRPr>
            </a:lvl3pPr>
            <a:lvl4pPr marL="1371600" marR="0" lvl="3"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4pPr>
            <a:lvl5pPr marL="1714500" marR="0" lvl="4"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5pPr>
            <a:lvl6pPr marL="2057400" marR="0" lvl="5"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6pPr>
            <a:lvl7pPr marL="2400300" marR="0" lvl="6"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7pPr>
            <a:lvl8pPr marL="2743200" marR="0" lvl="7"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8pPr>
            <a:lvl9pPr marL="3086100" marR="0" lvl="8"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9pPr>
          </a:lstStyle>
          <a:p>
            <a:pPr lvl="0"/>
            <a:r>
              <a:rPr lang="en-US"/>
              <a:t>Edit Master text styles</a:t>
            </a:r>
          </a:p>
        </p:txBody>
      </p:sp>
      <p:sp>
        <p:nvSpPr>
          <p:cNvPr id="32" name="Google Shape;32;p3"/>
          <p:cNvSpPr txBox="1">
            <a:spLocks noGrp="1"/>
          </p:cNvSpPr>
          <p:nvPr>
            <p:ph type="ftr" idx="11"/>
          </p:nvPr>
        </p:nvSpPr>
        <p:spPr>
          <a:xfrm>
            <a:off x="125292" y="6172203"/>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825">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675">
                <a:solidFill>
                  <a:schemeClr val="lt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11292418"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75">
                <a:solidFill>
                  <a:schemeClr val="lt1"/>
                </a:solidFill>
                <a:latin typeface="Arial"/>
                <a:ea typeface="Arial"/>
                <a:cs typeface="Arial"/>
                <a:sym typeface="Arial"/>
              </a:defRPr>
            </a:lvl1pPr>
            <a:lvl2pPr marL="0" marR="0" lvl="1" indent="0" algn="r" rtl="0">
              <a:spcBef>
                <a:spcPts val="0"/>
              </a:spcBef>
              <a:buNone/>
              <a:defRPr sz="675">
                <a:solidFill>
                  <a:schemeClr val="lt1"/>
                </a:solidFill>
                <a:latin typeface="Arial"/>
                <a:ea typeface="Arial"/>
                <a:cs typeface="Arial"/>
                <a:sym typeface="Arial"/>
              </a:defRPr>
            </a:lvl2pPr>
            <a:lvl3pPr marL="0" marR="0" lvl="2" indent="0" algn="r" rtl="0">
              <a:spcBef>
                <a:spcPts val="0"/>
              </a:spcBef>
              <a:buNone/>
              <a:defRPr sz="675">
                <a:solidFill>
                  <a:schemeClr val="lt1"/>
                </a:solidFill>
                <a:latin typeface="Arial"/>
                <a:ea typeface="Arial"/>
                <a:cs typeface="Arial"/>
                <a:sym typeface="Arial"/>
              </a:defRPr>
            </a:lvl3pPr>
            <a:lvl4pPr marL="0" marR="0" lvl="3" indent="0" algn="r" rtl="0">
              <a:spcBef>
                <a:spcPts val="0"/>
              </a:spcBef>
              <a:buNone/>
              <a:defRPr sz="675">
                <a:solidFill>
                  <a:schemeClr val="lt1"/>
                </a:solidFill>
                <a:latin typeface="Arial"/>
                <a:ea typeface="Arial"/>
                <a:cs typeface="Arial"/>
                <a:sym typeface="Arial"/>
              </a:defRPr>
            </a:lvl4pPr>
            <a:lvl5pPr marL="0" marR="0" lvl="4" indent="0" algn="r" rtl="0">
              <a:spcBef>
                <a:spcPts val="0"/>
              </a:spcBef>
              <a:buNone/>
              <a:defRPr sz="675">
                <a:solidFill>
                  <a:schemeClr val="lt1"/>
                </a:solidFill>
                <a:latin typeface="Arial"/>
                <a:ea typeface="Arial"/>
                <a:cs typeface="Arial"/>
                <a:sym typeface="Arial"/>
              </a:defRPr>
            </a:lvl5pPr>
            <a:lvl6pPr marL="0" marR="0" lvl="5" indent="0" algn="r" rtl="0">
              <a:spcBef>
                <a:spcPts val="0"/>
              </a:spcBef>
              <a:buNone/>
              <a:defRPr sz="675">
                <a:solidFill>
                  <a:schemeClr val="lt1"/>
                </a:solidFill>
                <a:latin typeface="Arial"/>
                <a:ea typeface="Arial"/>
                <a:cs typeface="Arial"/>
                <a:sym typeface="Arial"/>
              </a:defRPr>
            </a:lvl6pPr>
            <a:lvl7pPr marL="0" marR="0" lvl="6" indent="0" algn="r" rtl="0">
              <a:spcBef>
                <a:spcPts val="0"/>
              </a:spcBef>
              <a:buNone/>
              <a:defRPr sz="675">
                <a:solidFill>
                  <a:schemeClr val="lt1"/>
                </a:solidFill>
                <a:latin typeface="Arial"/>
                <a:ea typeface="Arial"/>
                <a:cs typeface="Arial"/>
                <a:sym typeface="Arial"/>
              </a:defRPr>
            </a:lvl7pPr>
            <a:lvl8pPr marL="0" marR="0" lvl="7" indent="0" algn="r" rtl="0">
              <a:spcBef>
                <a:spcPts val="0"/>
              </a:spcBef>
              <a:buNone/>
              <a:defRPr sz="675">
                <a:solidFill>
                  <a:schemeClr val="lt1"/>
                </a:solidFill>
                <a:latin typeface="Arial"/>
                <a:ea typeface="Arial"/>
                <a:cs typeface="Arial"/>
                <a:sym typeface="Arial"/>
              </a:defRPr>
            </a:lvl8pPr>
            <a:lvl9pPr marL="0" marR="0" lvl="8" indent="0" algn="r" rtl="0">
              <a:spcBef>
                <a:spcPts val="0"/>
              </a:spcBef>
              <a:buNone/>
              <a:defRPr sz="675">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467031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7"/>
            <a:ext cx="6004302" cy="3679825"/>
          </a:xfrm>
        </p:spPr>
        <p:txBody>
          <a:bodyPr/>
          <a:lstStyle>
            <a:lvl1pPr>
              <a:spcBef>
                <a:spcPts val="1800"/>
              </a:spcBef>
              <a:defRPr sz="3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44718" y="1825627"/>
            <a:ext cx="4209081" cy="3679825"/>
          </a:xfrm>
        </p:spPr>
        <p:txBody>
          <a:bodyPr/>
          <a:lstStyle>
            <a:lvl1pPr>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8" name="Content Placeholder 2"/>
          <p:cNvSpPr>
            <a:spLocks noGrp="1"/>
          </p:cNvSpPr>
          <p:nvPr>
            <p:ph sz="half" idx="12"/>
          </p:nvPr>
        </p:nvSpPr>
        <p:spPr>
          <a:xfrm>
            <a:off x="838200" y="5640387"/>
            <a:ext cx="10515600" cy="581026"/>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3518495656"/>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10515599" cy="1088431"/>
          </a:xfrm>
        </p:spPr>
        <p:txBody>
          <a:bodyPr anchor="ctr"/>
          <a:lstStyle>
            <a:lvl1pPr>
              <a:defRPr sz="3200"/>
            </a:lvl1pPr>
          </a:lstStyle>
          <a:p>
            <a:r>
              <a:rPr lang="en-US" dirty="0"/>
              <a:t>Click to edit Master title style</a:t>
            </a:r>
          </a:p>
        </p:txBody>
      </p:sp>
      <p:sp>
        <p:nvSpPr>
          <p:cNvPr id="3" name="Content Placeholder 2"/>
          <p:cNvSpPr>
            <a:spLocks noGrp="1"/>
          </p:cNvSpPr>
          <p:nvPr>
            <p:ph idx="1"/>
          </p:nvPr>
        </p:nvSpPr>
        <p:spPr>
          <a:xfrm>
            <a:off x="6046838" y="1763907"/>
            <a:ext cx="5308549" cy="42328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C6A65314-A4C8-400F-87AC-FCC4803FB736}"/>
              </a:ext>
            </a:extLst>
          </p:cNvPr>
          <p:cNvSpPr>
            <a:spLocks noGrp="1"/>
          </p:cNvSpPr>
          <p:nvPr>
            <p:ph idx="10"/>
          </p:nvPr>
        </p:nvSpPr>
        <p:spPr>
          <a:xfrm>
            <a:off x="836612" y="1763907"/>
            <a:ext cx="4956554" cy="42328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00370272"/>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180023" indent="-180023">
              <a:defRPr sz="2025"/>
            </a:lvl1pPr>
            <a:lvl2pPr marL="416624" indent="-159449">
              <a:defRPr sz="1800"/>
            </a:lvl2pPr>
            <a:lvl3pPr marL="673799" indent="-159449">
              <a:defRPr sz="1575"/>
            </a:lvl3pPr>
            <a:lvl4pPr marL="930974" indent="-159449">
              <a:defRPr sz="1013"/>
            </a:lvl4pPr>
            <a:lvl5pPr marL="1188149" indent="-159449">
              <a:defRPr sz="101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Tree>
    <p:extLst>
      <p:ext uri="{BB962C8B-B14F-4D97-AF65-F5344CB8AC3E}">
        <p14:creationId xmlns:p14="http://schemas.microsoft.com/office/powerpoint/2010/main" val="133061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2" y="2700245"/>
            <a:ext cx="10363199" cy="1718335"/>
          </a:xfrm>
        </p:spPr>
        <p:txBody>
          <a:bodyPr anchor="b"/>
          <a:lstStyle>
            <a:lvl1pPr algn="l">
              <a:defRPr sz="1969" b="1" cap="all"/>
            </a:lvl1pPr>
          </a:lstStyle>
          <a:p>
            <a:r>
              <a:rPr lang="en-US"/>
              <a:t>Click to edit Master title style</a:t>
            </a:r>
            <a:endParaRPr lang="en-US" dirty="0"/>
          </a:p>
        </p:txBody>
      </p:sp>
      <p:sp>
        <p:nvSpPr>
          <p:cNvPr id="3" name="Text Placeholder 2"/>
          <p:cNvSpPr>
            <a:spLocks noGrp="1"/>
          </p:cNvSpPr>
          <p:nvPr>
            <p:ph type="body" idx="1"/>
          </p:nvPr>
        </p:nvSpPr>
        <p:spPr>
          <a:xfrm>
            <a:off x="1219200" y="4479947"/>
            <a:ext cx="10363200" cy="1485622"/>
          </a:xfrm>
        </p:spPr>
        <p:txBody>
          <a:bodyPr anchor="b"/>
          <a:lstStyle>
            <a:lvl1pPr marL="0" indent="0">
              <a:buNone/>
              <a:defRPr sz="1688"/>
            </a:lvl1pPr>
            <a:lvl2pPr marL="144661" indent="0">
              <a:buNone/>
              <a:defRPr sz="1406"/>
            </a:lvl2pPr>
            <a:lvl3pPr marL="289322" indent="0">
              <a:buNone/>
              <a:defRPr sz="506"/>
            </a:lvl3pPr>
            <a:lvl4pPr marL="433983" indent="0">
              <a:buNone/>
              <a:defRPr sz="443"/>
            </a:lvl4pPr>
            <a:lvl5pPr marL="578644" indent="0">
              <a:buNone/>
              <a:defRPr sz="443"/>
            </a:lvl5pPr>
            <a:lvl6pPr marL="723305" indent="0">
              <a:buNone/>
              <a:defRPr sz="443"/>
            </a:lvl6pPr>
            <a:lvl7pPr marL="867966" indent="0">
              <a:buNone/>
              <a:defRPr sz="443"/>
            </a:lvl7pPr>
            <a:lvl8pPr marL="1012627" indent="0">
              <a:buNone/>
              <a:defRPr sz="443"/>
            </a:lvl8pPr>
            <a:lvl9pPr marL="1157288" indent="0">
              <a:buNone/>
              <a:defRPr sz="443"/>
            </a:lvl9pPr>
          </a:lstStyle>
          <a:p>
            <a:pPr lvl="0"/>
            <a:r>
              <a:rPr lang="en-US"/>
              <a:t>Edit Master text styles</a:t>
            </a:r>
          </a:p>
        </p:txBody>
      </p:sp>
      <p:sp>
        <p:nvSpPr>
          <p:cNvPr id="6"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Tree>
    <p:extLst>
      <p:ext uri="{BB962C8B-B14F-4D97-AF65-F5344CB8AC3E}">
        <p14:creationId xmlns:p14="http://schemas.microsoft.com/office/powerpoint/2010/main" val="411895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Tree>
    <p:extLst>
      <p:ext uri="{BB962C8B-B14F-4D97-AF65-F5344CB8AC3E}">
        <p14:creationId xmlns:p14="http://schemas.microsoft.com/office/powerpoint/2010/main" val="1528940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8" name="Content Placeholder 3">
            <a:extLst>
              <a:ext uri="{FF2B5EF4-FFF2-40B4-BE49-F238E27FC236}">
                <a16:creationId xmlns:a16="http://schemas.microsoft.com/office/drawing/2014/main" id="{0AF6C52B-EC69-4FD5-8228-6A1366448237}"/>
              </a:ext>
            </a:extLst>
          </p:cNvPr>
          <p:cNvSpPr>
            <a:spLocks noGrp="1"/>
          </p:cNvSpPr>
          <p:nvPr>
            <p:ph sz="half" idx="14"/>
          </p:nvPr>
        </p:nvSpPr>
        <p:spPr>
          <a:xfrm>
            <a:off x="65024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26697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10363200" cy="774699"/>
          </a:xfrm>
        </p:spPr>
        <p:txBody>
          <a:bodyPr/>
          <a:lstStyle>
            <a:lvl1pPr marL="0" indent="0">
              <a:buNone/>
              <a:defRPr sz="20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205729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1447799"/>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866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2197100"/>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A25771B4-0796-4E94-BA41-BEB4E6E045CD}"/>
              </a:ext>
            </a:extLst>
          </p:cNvPr>
          <p:cNvSpPr>
            <a:spLocks noGrp="1"/>
          </p:cNvSpPr>
          <p:nvPr>
            <p:ph sz="half" idx="15"/>
          </p:nvPr>
        </p:nvSpPr>
        <p:spPr>
          <a:xfrm>
            <a:off x="1219200"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0" name="Content Placeholder 2">
            <a:extLst>
              <a:ext uri="{FF2B5EF4-FFF2-40B4-BE49-F238E27FC236}">
                <a16:creationId xmlns:a16="http://schemas.microsoft.com/office/drawing/2014/main" id="{6DFE6C5C-F221-4C28-9ED1-1D8C9F817DED}"/>
              </a:ext>
            </a:extLst>
          </p:cNvPr>
          <p:cNvSpPr>
            <a:spLocks noGrp="1"/>
          </p:cNvSpPr>
          <p:nvPr>
            <p:ph sz="half" idx="16"/>
          </p:nvPr>
        </p:nvSpPr>
        <p:spPr>
          <a:xfrm>
            <a:off x="4747954"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1" name="Content Placeholder 2">
            <a:extLst>
              <a:ext uri="{FF2B5EF4-FFF2-40B4-BE49-F238E27FC236}">
                <a16:creationId xmlns:a16="http://schemas.microsoft.com/office/drawing/2014/main" id="{0E83B3B5-F8B5-4BA0-80A3-5CDDC1F9C2AD}"/>
              </a:ext>
            </a:extLst>
          </p:cNvPr>
          <p:cNvSpPr>
            <a:spLocks noGrp="1"/>
          </p:cNvSpPr>
          <p:nvPr>
            <p:ph sz="half" idx="17"/>
          </p:nvPr>
        </p:nvSpPr>
        <p:spPr>
          <a:xfrm>
            <a:off x="8296108"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p:txBody>
      </p:sp>
    </p:spTree>
    <p:extLst>
      <p:ext uri="{BB962C8B-B14F-4D97-AF65-F5344CB8AC3E}">
        <p14:creationId xmlns:p14="http://schemas.microsoft.com/office/powerpoint/2010/main" val="200511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1" y="1447801"/>
            <a:ext cx="10363199" cy="287481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9200" y="4555375"/>
            <a:ext cx="10363200" cy="157078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14D9032B-72D7-480E-987B-A50B6CF779AA}" type="slidenum">
              <a:rPr lang="en-US" smtClean="0"/>
              <a:t>‹#›</a:t>
            </a:fld>
            <a:endParaRPr lang="en-US"/>
          </a:p>
        </p:txBody>
      </p:sp>
    </p:spTree>
    <p:extLst>
      <p:ext uri="{BB962C8B-B14F-4D97-AF65-F5344CB8AC3E}">
        <p14:creationId xmlns:p14="http://schemas.microsoft.com/office/powerpoint/2010/main" val="146543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41302"/>
            <a:ext cx="10363200" cy="875669"/>
          </a:xfrm>
          <a:prstGeom prst="rect">
            <a:avLst/>
          </a:prstGeom>
          <a:solidFill>
            <a:srgbClr val="EEEBDE">
              <a:alpha val="25000"/>
            </a:srgbClr>
          </a:solidFill>
          <a:ln>
            <a:noFill/>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219200" y="1447800"/>
            <a:ext cx="10363200" cy="4678363"/>
          </a:xfrm>
          <a:prstGeom prst="rect">
            <a:avLst/>
          </a:prstGeom>
          <a:solidFill>
            <a:srgbClr val="EEEBDE"/>
          </a:solidFill>
          <a:ln w="285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525933" y="6245225"/>
            <a:ext cx="30564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88" smtClean="0">
                <a:solidFill>
                  <a:schemeClr val="bg1"/>
                </a:solidFill>
                <a:latin typeface="+mn-lt"/>
              </a:defRPr>
            </a:lvl1pPr>
          </a:lstStyle>
          <a:p>
            <a:fld id="{14D9032B-72D7-480E-987B-A50B6CF779AA}" type="slidenum">
              <a:rPr lang="en-US" smtClean="0"/>
              <a:t>‹#›</a:t>
            </a:fld>
            <a:endParaRPr lang="en-US"/>
          </a:p>
        </p:txBody>
      </p:sp>
      <p:sp>
        <p:nvSpPr>
          <p:cNvPr id="1032" name="Rectangle 8"/>
          <p:cNvSpPr>
            <a:spLocks noChangeArrowheads="1"/>
          </p:cNvSpPr>
          <p:nvPr/>
        </p:nvSpPr>
        <p:spPr bwMode="auto">
          <a:xfrm>
            <a:off x="843017" y="241300"/>
            <a:ext cx="57151"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sz="1350" dirty="0"/>
          </a:p>
        </p:txBody>
      </p:sp>
      <p:sp>
        <p:nvSpPr>
          <p:cNvPr id="1156" name="Rectangle 132"/>
          <p:cNvSpPr>
            <a:spLocks noChangeArrowheads="1"/>
          </p:cNvSpPr>
          <p:nvPr/>
        </p:nvSpPr>
        <p:spPr bwMode="auto">
          <a:xfrm>
            <a:off x="900167" y="1236031"/>
            <a:ext cx="10737273" cy="57940"/>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sz="1350" dirty="0"/>
          </a:p>
        </p:txBody>
      </p:sp>
      <p:pic>
        <p:nvPicPr>
          <p:cNvPr id="5" name="Picture 4">
            <a:extLst>
              <a:ext uri="{FF2B5EF4-FFF2-40B4-BE49-F238E27FC236}">
                <a16:creationId xmlns:a16="http://schemas.microsoft.com/office/drawing/2014/main" id="{7952C5FE-DE74-44AD-B340-E14C8DA6FEE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19200" y="6169065"/>
            <a:ext cx="4747925" cy="552410"/>
          </a:xfrm>
          <a:prstGeom prst="rect">
            <a:avLst/>
          </a:prstGeom>
          <a:effectLst>
            <a:outerShdw blurRad="50800" dist="50800" dir="5400000" algn="ctr" rotWithShape="0">
              <a:schemeClr val="accent4">
                <a:lumMod val="75000"/>
                <a:lumOff val="25000"/>
              </a:schemeClr>
            </a:outerShdw>
          </a:effectLst>
        </p:spPr>
      </p:pic>
    </p:spTree>
    <p:extLst>
      <p:ext uri="{BB962C8B-B14F-4D97-AF65-F5344CB8AC3E}">
        <p14:creationId xmlns:p14="http://schemas.microsoft.com/office/powerpoint/2010/main" val="1373441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2700" b="1">
          <a:solidFill>
            <a:schemeClr val="tx2"/>
          </a:solidFill>
          <a:latin typeface="Tempus Sans ITC" panose="04020404030D07020202" pitchFamily="82" charset="0"/>
          <a:ea typeface="+mj-ea"/>
          <a:cs typeface="+mj-cs"/>
        </a:defRPr>
      </a:lvl1pPr>
      <a:lvl2pPr algn="ctr" rtl="0" eaLnBrk="1" fontAlgn="base" hangingPunct="1">
        <a:spcBef>
          <a:spcPct val="0"/>
        </a:spcBef>
        <a:spcAft>
          <a:spcPct val="0"/>
        </a:spcAft>
        <a:defRPr sz="1392">
          <a:solidFill>
            <a:schemeClr val="tx2"/>
          </a:solidFill>
          <a:latin typeface="Times New Roman" pitchFamily="18" charset="0"/>
        </a:defRPr>
      </a:lvl2pPr>
      <a:lvl3pPr algn="ctr" rtl="0" eaLnBrk="1" fontAlgn="base" hangingPunct="1">
        <a:spcBef>
          <a:spcPct val="0"/>
        </a:spcBef>
        <a:spcAft>
          <a:spcPct val="0"/>
        </a:spcAft>
        <a:defRPr sz="1392">
          <a:solidFill>
            <a:schemeClr val="tx2"/>
          </a:solidFill>
          <a:latin typeface="Times New Roman" pitchFamily="18" charset="0"/>
        </a:defRPr>
      </a:lvl3pPr>
      <a:lvl4pPr algn="ctr" rtl="0" eaLnBrk="1" fontAlgn="base" hangingPunct="1">
        <a:spcBef>
          <a:spcPct val="0"/>
        </a:spcBef>
        <a:spcAft>
          <a:spcPct val="0"/>
        </a:spcAft>
        <a:defRPr sz="1392">
          <a:solidFill>
            <a:schemeClr val="tx2"/>
          </a:solidFill>
          <a:latin typeface="Times New Roman" pitchFamily="18" charset="0"/>
        </a:defRPr>
      </a:lvl4pPr>
      <a:lvl5pPr algn="ctr" rtl="0" eaLnBrk="1" fontAlgn="base" hangingPunct="1">
        <a:spcBef>
          <a:spcPct val="0"/>
        </a:spcBef>
        <a:spcAft>
          <a:spcPct val="0"/>
        </a:spcAft>
        <a:defRPr sz="1392">
          <a:solidFill>
            <a:schemeClr val="tx2"/>
          </a:solidFill>
          <a:latin typeface="Times New Roman" pitchFamily="18" charset="0"/>
        </a:defRPr>
      </a:lvl5pPr>
      <a:lvl6pPr marL="144661" algn="ctr" rtl="0" eaLnBrk="1" fontAlgn="base" hangingPunct="1">
        <a:spcBef>
          <a:spcPct val="0"/>
        </a:spcBef>
        <a:spcAft>
          <a:spcPct val="0"/>
        </a:spcAft>
        <a:defRPr sz="1392">
          <a:solidFill>
            <a:schemeClr val="tx2"/>
          </a:solidFill>
          <a:latin typeface="Times New Roman" pitchFamily="18" charset="0"/>
        </a:defRPr>
      </a:lvl6pPr>
      <a:lvl7pPr marL="289322" algn="ctr" rtl="0" eaLnBrk="1" fontAlgn="base" hangingPunct="1">
        <a:spcBef>
          <a:spcPct val="0"/>
        </a:spcBef>
        <a:spcAft>
          <a:spcPct val="0"/>
        </a:spcAft>
        <a:defRPr sz="1392">
          <a:solidFill>
            <a:schemeClr val="tx2"/>
          </a:solidFill>
          <a:latin typeface="Times New Roman" pitchFamily="18" charset="0"/>
        </a:defRPr>
      </a:lvl7pPr>
      <a:lvl8pPr marL="433983" algn="ctr" rtl="0" eaLnBrk="1" fontAlgn="base" hangingPunct="1">
        <a:spcBef>
          <a:spcPct val="0"/>
        </a:spcBef>
        <a:spcAft>
          <a:spcPct val="0"/>
        </a:spcAft>
        <a:defRPr sz="1392">
          <a:solidFill>
            <a:schemeClr val="tx2"/>
          </a:solidFill>
          <a:latin typeface="Times New Roman" pitchFamily="18" charset="0"/>
        </a:defRPr>
      </a:lvl8pPr>
      <a:lvl9pPr marL="578644" algn="ctr" rtl="0" eaLnBrk="1" fontAlgn="base" hangingPunct="1">
        <a:spcBef>
          <a:spcPct val="0"/>
        </a:spcBef>
        <a:spcAft>
          <a:spcPct val="0"/>
        </a:spcAft>
        <a:defRPr sz="1392">
          <a:solidFill>
            <a:schemeClr val="tx2"/>
          </a:solidFill>
          <a:latin typeface="Times New Roman" pitchFamily="18" charset="0"/>
        </a:defRPr>
      </a:lvl9pPr>
    </p:titleStyle>
    <p:bodyStyle>
      <a:lvl1pPr marL="180023" indent="-180023" algn="l" rtl="0" eaLnBrk="1" fontAlgn="base" hangingPunct="1">
        <a:spcBef>
          <a:spcPct val="20000"/>
        </a:spcBef>
        <a:spcAft>
          <a:spcPct val="0"/>
        </a:spcAft>
        <a:buFont typeface="Wingdings" panose="05000000000000000000" pitchFamily="2" charset="2"/>
        <a:buChar char="v"/>
        <a:defRPr sz="2025">
          <a:solidFill>
            <a:schemeClr val="tx1"/>
          </a:solidFill>
          <a:latin typeface="Century Schoolbook" panose="02040604050505020304" pitchFamily="18" charset="0"/>
          <a:ea typeface="+mn-ea"/>
          <a:cs typeface="+mn-cs"/>
        </a:defRPr>
      </a:lvl1pPr>
      <a:lvl2pPr marL="578644" indent="-321469" algn="l" rtl="0" eaLnBrk="1" fontAlgn="base" hangingPunct="1">
        <a:spcBef>
          <a:spcPct val="20000"/>
        </a:spcBef>
        <a:spcAft>
          <a:spcPct val="0"/>
        </a:spcAft>
        <a:buFont typeface="Wingdings" panose="05000000000000000000" pitchFamily="2" charset="2"/>
        <a:buChar char="Ø"/>
        <a:defRPr sz="1800">
          <a:solidFill>
            <a:schemeClr val="tx1"/>
          </a:solidFill>
          <a:latin typeface="Century Schoolbook" panose="02040604050505020304" pitchFamily="18" charset="0"/>
        </a:defRPr>
      </a:lvl2pPr>
      <a:lvl3pPr marL="694373" indent="-180023" algn="l" rtl="0" eaLnBrk="1" fontAlgn="base" hangingPunct="1">
        <a:spcBef>
          <a:spcPct val="20000"/>
        </a:spcBef>
        <a:spcAft>
          <a:spcPct val="0"/>
        </a:spcAft>
        <a:buFont typeface="Courier New" panose="02070309020205020404" pitchFamily="49" charset="0"/>
        <a:buChar char="o"/>
        <a:defRPr sz="1688">
          <a:solidFill>
            <a:schemeClr val="tx1"/>
          </a:solidFill>
          <a:latin typeface="Century Schoolbook" panose="02040604050505020304" pitchFamily="18" charset="0"/>
        </a:defRPr>
      </a:lvl3pPr>
      <a:lvl4pPr marL="951548" indent="-180023" algn="l" rtl="0" eaLnBrk="1" fontAlgn="base" hangingPunct="1">
        <a:spcBef>
          <a:spcPct val="20000"/>
        </a:spcBef>
        <a:spcAft>
          <a:spcPct val="0"/>
        </a:spcAft>
        <a:buFont typeface="Wingdings" panose="05000000000000000000" pitchFamily="2" charset="2"/>
        <a:buChar char="§"/>
        <a:defRPr sz="1125">
          <a:solidFill>
            <a:schemeClr val="tx1"/>
          </a:solidFill>
          <a:latin typeface="Century Schoolbook" panose="02040604050505020304" pitchFamily="18" charset="0"/>
        </a:defRPr>
      </a:lvl4pPr>
      <a:lvl5pPr marL="1208723" indent="-180023" algn="l" rtl="0" eaLnBrk="1" fontAlgn="base" hangingPunct="1">
        <a:spcBef>
          <a:spcPct val="20000"/>
        </a:spcBef>
        <a:spcAft>
          <a:spcPct val="0"/>
        </a:spcAft>
        <a:buChar char="»"/>
        <a:defRPr sz="1125">
          <a:solidFill>
            <a:schemeClr val="tx1"/>
          </a:solidFill>
          <a:latin typeface="Century Schoolbook" panose="02040604050505020304" pitchFamily="18" charset="0"/>
        </a:defRPr>
      </a:lvl5pPr>
      <a:lvl6pPr marL="795635" indent="-72331" algn="l" rtl="0" eaLnBrk="1" fontAlgn="base" hangingPunct="1">
        <a:spcBef>
          <a:spcPct val="20000"/>
        </a:spcBef>
        <a:spcAft>
          <a:spcPct val="0"/>
        </a:spcAft>
        <a:buChar char="»"/>
        <a:defRPr sz="633">
          <a:solidFill>
            <a:schemeClr val="tx1"/>
          </a:solidFill>
          <a:latin typeface="+mn-lt"/>
        </a:defRPr>
      </a:lvl6pPr>
      <a:lvl7pPr marL="940297" indent="-72331" algn="l" rtl="0" eaLnBrk="1" fontAlgn="base" hangingPunct="1">
        <a:spcBef>
          <a:spcPct val="20000"/>
        </a:spcBef>
        <a:spcAft>
          <a:spcPct val="0"/>
        </a:spcAft>
        <a:buChar char="»"/>
        <a:defRPr sz="633">
          <a:solidFill>
            <a:schemeClr val="tx1"/>
          </a:solidFill>
          <a:latin typeface="+mn-lt"/>
        </a:defRPr>
      </a:lvl7pPr>
      <a:lvl8pPr marL="1084958" indent="-72331" algn="l" rtl="0" eaLnBrk="1" fontAlgn="base" hangingPunct="1">
        <a:spcBef>
          <a:spcPct val="20000"/>
        </a:spcBef>
        <a:spcAft>
          <a:spcPct val="0"/>
        </a:spcAft>
        <a:buChar char="»"/>
        <a:defRPr sz="633">
          <a:solidFill>
            <a:schemeClr val="tx1"/>
          </a:solidFill>
          <a:latin typeface="+mn-lt"/>
        </a:defRPr>
      </a:lvl8pPr>
      <a:lvl9pPr marL="1229618" indent="-72331" algn="l" rtl="0" eaLnBrk="1" fontAlgn="base" hangingPunct="1">
        <a:spcBef>
          <a:spcPct val="20000"/>
        </a:spcBef>
        <a:spcAft>
          <a:spcPct val="0"/>
        </a:spcAft>
        <a:buChar char="»"/>
        <a:defRPr sz="633">
          <a:solidFill>
            <a:schemeClr val="tx1"/>
          </a:solidFill>
          <a:latin typeface="+mn-lt"/>
        </a:defRPr>
      </a:lvl9pPr>
    </p:bodyStyle>
    <p:otherStyle>
      <a:defPPr>
        <a:defRPr lang="en-US"/>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B1C4-AEEE-42CE-BF98-3C3A8E683D83}"/>
              </a:ext>
            </a:extLst>
          </p:cNvPr>
          <p:cNvSpPr>
            <a:spLocks noGrp="1"/>
          </p:cNvSpPr>
          <p:nvPr>
            <p:ph type="ctrTitle"/>
          </p:nvPr>
        </p:nvSpPr>
        <p:spPr/>
        <p:txBody>
          <a:bodyPr/>
          <a:lstStyle/>
          <a:p>
            <a:r>
              <a:rPr lang="en-US" dirty="0"/>
              <a:t>Simple </a:t>
            </a:r>
            <a:r>
              <a:rPr lang="en-US"/>
              <a:t>Linear Regression</a:t>
            </a:r>
            <a:endParaRPr lang="en-US" dirty="0"/>
          </a:p>
        </p:txBody>
      </p:sp>
      <p:sp>
        <p:nvSpPr>
          <p:cNvPr id="3" name="Subtitle 2">
            <a:extLst>
              <a:ext uri="{FF2B5EF4-FFF2-40B4-BE49-F238E27FC236}">
                <a16:creationId xmlns:a16="http://schemas.microsoft.com/office/drawing/2014/main" id="{D39DA730-6CC8-4312-A108-578B6DC57C79}"/>
              </a:ext>
            </a:extLst>
          </p:cNvPr>
          <p:cNvSpPr>
            <a:spLocks noGrp="1"/>
          </p:cNvSpPr>
          <p:nvPr>
            <p:ph type="subTitle" idx="1"/>
          </p:nvPr>
        </p:nvSpPr>
        <p:spPr/>
        <p:txBody>
          <a:bodyPr/>
          <a:lstStyle/>
          <a:p>
            <a:r>
              <a:rPr lang="en-US" dirty="0"/>
              <a:t>“No free lunch in statistics: no one method dominates all others over all possible datasets”</a:t>
            </a:r>
          </a:p>
        </p:txBody>
      </p:sp>
    </p:spTree>
    <p:extLst>
      <p:ext uri="{BB962C8B-B14F-4D97-AF65-F5344CB8AC3E}">
        <p14:creationId xmlns:p14="http://schemas.microsoft.com/office/powerpoint/2010/main" val="1624597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B246-9348-4277-BC40-0BDCAA01BF57}"/>
              </a:ext>
            </a:extLst>
          </p:cNvPr>
          <p:cNvSpPr>
            <a:spLocks noGrp="1"/>
          </p:cNvSpPr>
          <p:nvPr>
            <p:ph type="title"/>
          </p:nvPr>
        </p:nvSpPr>
        <p:spPr/>
        <p:txBody>
          <a:bodyPr/>
          <a:lstStyle/>
          <a:p>
            <a:r>
              <a:rPr lang="en-US" dirty="0"/>
              <a:t>Bias and Predictions</a:t>
            </a:r>
          </a:p>
        </p:txBody>
      </p:sp>
      <p:sp>
        <p:nvSpPr>
          <p:cNvPr id="3" name="Content Placeholder 2">
            <a:extLst>
              <a:ext uri="{FF2B5EF4-FFF2-40B4-BE49-F238E27FC236}">
                <a16:creationId xmlns:a16="http://schemas.microsoft.com/office/drawing/2014/main" id="{D49D96F8-7520-44F7-ABF1-4ADB0E5D9380}"/>
              </a:ext>
            </a:extLst>
          </p:cNvPr>
          <p:cNvSpPr>
            <a:spLocks noGrp="1"/>
          </p:cNvSpPr>
          <p:nvPr>
            <p:ph idx="1"/>
          </p:nvPr>
        </p:nvSpPr>
        <p:spPr/>
        <p:txBody>
          <a:bodyPr/>
          <a:lstStyle/>
          <a:p>
            <a:r>
              <a:rPr lang="en-US" dirty="0"/>
              <a:t>Predictions based on the regression equation are the best predictions possible in the sense that they will be unbiased (equal to the true values on average) and will have the smallest mean squared error compared to any unbiased estimates </a:t>
            </a:r>
            <a:r>
              <a:rPr lang="en-US" i="1" dirty="0"/>
              <a:t>if </a:t>
            </a:r>
            <a:r>
              <a:rPr lang="en-US" dirty="0"/>
              <a:t>we make the following assumptions:</a:t>
            </a:r>
          </a:p>
          <a:p>
            <a:pPr lvl="1"/>
            <a:r>
              <a:rPr lang="en-US" dirty="0"/>
              <a:t>The noise </a:t>
            </a:r>
            <a:r>
              <a:rPr lang="en-US" i="1" dirty="0"/>
              <a:t>ϵ </a:t>
            </a:r>
            <a:r>
              <a:rPr lang="en-US" dirty="0"/>
              <a:t>(or equivalently, </a:t>
            </a:r>
            <a:r>
              <a:rPr lang="en-US" i="1" dirty="0"/>
              <a:t>Y </a:t>
            </a:r>
            <a:r>
              <a:rPr lang="en-US" dirty="0"/>
              <a:t>) follows a normal distribution.</a:t>
            </a:r>
          </a:p>
          <a:p>
            <a:pPr lvl="1"/>
            <a:r>
              <a:rPr lang="en-US" dirty="0"/>
              <a:t>The choice of predictors and their form is correct (</a:t>
            </a:r>
            <a:r>
              <a:rPr lang="en-US" i="1" dirty="0"/>
              <a:t>linearity</a:t>
            </a:r>
            <a:r>
              <a:rPr lang="en-US" dirty="0"/>
              <a:t>).</a:t>
            </a:r>
          </a:p>
          <a:p>
            <a:pPr lvl="1"/>
            <a:r>
              <a:rPr lang="en-US" dirty="0"/>
              <a:t>The records are independent of each other.</a:t>
            </a:r>
          </a:p>
          <a:p>
            <a:pPr lvl="1"/>
            <a:r>
              <a:rPr lang="en-US" dirty="0"/>
              <a:t>The variability in the outcome values for a given set of predictors is the same regardless of the values of the predictors (</a:t>
            </a:r>
            <a:r>
              <a:rPr lang="en-US" i="1" dirty="0"/>
              <a:t>homoskedasticity</a:t>
            </a:r>
            <a:r>
              <a:rPr lang="en-US" dirty="0"/>
              <a:t>).</a:t>
            </a:r>
          </a:p>
        </p:txBody>
      </p:sp>
    </p:spTree>
    <p:extLst>
      <p:ext uri="{BB962C8B-B14F-4D97-AF65-F5344CB8AC3E}">
        <p14:creationId xmlns:p14="http://schemas.microsoft.com/office/powerpoint/2010/main" val="402061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A3B08-C915-446B-A0E1-2BD1F6AEA718}"/>
              </a:ext>
            </a:extLst>
          </p:cNvPr>
          <p:cNvSpPr>
            <a:spLocks noGrp="1"/>
          </p:cNvSpPr>
          <p:nvPr>
            <p:ph type="title"/>
          </p:nvPr>
        </p:nvSpPr>
        <p:spPr/>
        <p:txBody>
          <a:bodyPr/>
          <a:lstStyle/>
          <a:p>
            <a:r>
              <a:rPr lang="en-US" dirty="0"/>
              <a:t>Violating Assumptions </a:t>
            </a:r>
          </a:p>
        </p:txBody>
      </p:sp>
      <p:sp>
        <p:nvSpPr>
          <p:cNvPr id="3" name="Content Placeholder 2">
            <a:extLst>
              <a:ext uri="{FF2B5EF4-FFF2-40B4-BE49-F238E27FC236}">
                <a16:creationId xmlns:a16="http://schemas.microsoft.com/office/drawing/2014/main" id="{34CA8E11-BBFA-4128-9DC1-C2E24E773B19}"/>
              </a:ext>
            </a:extLst>
          </p:cNvPr>
          <p:cNvSpPr>
            <a:spLocks noGrp="1"/>
          </p:cNvSpPr>
          <p:nvPr>
            <p:ph sz="half" idx="1"/>
          </p:nvPr>
        </p:nvSpPr>
        <p:spPr/>
        <p:txBody>
          <a:bodyPr/>
          <a:lstStyle/>
          <a:p>
            <a:r>
              <a:rPr lang="en-US" dirty="0"/>
              <a:t>The assumption of a normal distribution is required in explanatory modeling, where it is used for constructing confidence intervals and statistical tests for the model parameters.</a:t>
            </a:r>
          </a:p>
          <a:p>
            <a:endParaRPr lang="en-US" dirty="0"/>
          </a:p>
          <a:p>
            <a:endParaRPr lang="en-US" dirty="0"/>
          </a:p>
          <a:p>
            <a:r>
              <a:rPr lang="en-US" dirty="0"/>
              <a:t>When we detect a relationship between 2 variables, we reduce uncertainty.</a:t>
            </a:r>
          </a:p>
          <a:p>
            <a:r>
              <a:rPr lang="en-US" dirty="0"/>
              <a:t>Uncertainty implies that there is a randomness to events or that events have </a:t>
            </a:r>
            <a:r>
              <a:rPr lang="en-US" i="1" dirty="0"/>
              <a:t>random variability.</a:t>
            </a:r>
          </a:p>
          <a:p>
            <a:r>
              <a:rPr lang="en-US" dirty="0"/>
              <a:t>Relationships between variables are rarely perfect; however, the relationship is stronger if there is less random variability</a:t>
            </a:r>
            <a:r>
              <a:rPr lang="en-US" i="1" dirty="0"/>
              <a:t>. </a:t>
            </a:r>
          </a:p>
          <a:p>
            <a:endParaRPr lang="en-US" dirty="0"/>
          </a:p>
        </p:txBody>
      </p:sp>
      <p:sp>
        <p:nvSpPr>
          <p:cNvPr id="5" name="Content Placeholder 4">
            <a:extLst>
              <a:ext uri="{FF2B5EF4-FFF2-40B4-BE49-F238E27FC236}">
                <a16:creationId xmlns:a16="http://schemas.microsoft.com/office/drawing/2014/main" id="{21CB3D30-1731-437F-9186-4AE8573FB318}"/>
              </a:ext>
            </a:extLst>
          </p:cNvPr>
          <p:cNvSpPr>
            <a:spLocks noGrp="1"/>
          </p:cNvSpPr>
          <p:nvPr>
            <p:ph sz="half" idx="2"/>
          </p:nvPr>
        </p:nvSpPr>
        <p:spPr/>
        <p:txBody>
          <a:bodyPr/>
          <a:lstStyle/>
          <a:p>
            <a:r>
              <a:rPr lang="en-US" sz="1600" dirty="0"/>
              <a:t>An important and interesting fact for the predictive goal is that </a:t>
            </a:r>
            <a:r>
              <a:rPr lang="en-US" sz="1600" i="1" dirty="0"/>
              <a:t>even if we drop the first assumption and allow the noise to follow an arbitrary distribution, these estimates are very good for prediction, </a:t>
            </a:r>
            <a:r>
              <a:rPr lang="en-US" sz="1600" dirty="0"/>
              <a:t>in the sense that among all linear models, as defined by the regression equation, the model using the least squares estimates, will have the smallest mean squared errors</a:t>
            </a:r>
          </a:p>
          <a:p>
            <a:r>
              <a:rPr lang="en-US" sz="1600" dirty="0"/>
              <a:t>Even if the other assumptions are violated, it is still possible that the resulting predictions are sufficiently accurate and precise for the purpose they are intended for. </a:t>
            </a:r>
          </a:p>
          <a:p>
            <a:r>
              <a:rPr lang="en-US" sz="1600" dirty="0"/>
              <a:t>The key is to evaluate predictive performance of the model, which is the main priority. Satisfying assumptions is of secondary interest and residual analysis can give clues to potential improved models to examine</a:t>
            </a:r>
            <a:r>
              <a:rPr lang="en-US" dirty="0"/>
              <a:t>.</a:t>
            </a:r>
          </a:p>
        </p:txBody>
      </p:sp>
    </p:spTree>
    <p:extLst>
      <p:ext uri="{BB962C8B-B14F-4D97-AF65-F5344CB8AC3E}">
        <p14:creationId xmlns:p14="http://schemas.microsoft.com/office/powerpoint/2010/main" val="3401084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90102"/>
            <a:ext cx="10515599" cy="1093503"/>
          </a:xfrm>
        </p:spPr>
        <p:txBody>
          <a:bodyPr/>
          <a:lstStyle/>
          <a:p>
            <a:pPr algn="l"/>
            <a:r>
              <a:rPr lang="en-US" dirty="0"/>
              <a:t>Checking Linear Assumptions</a:t>
            </a:r>
          </a:p>
        </p:txBody>
      </p:sp>
      <p:sp>
        <p:nvSpPr>
          <p:cNvPr id="2" name="Content Placeholder 1"/>
          <p:cNvSpPr>
            <a:spLocks noGrp="1"/>
          </p:cNvSpPr>
          <p:nvPr>
            <p:ph idx="1"/>
          </p:nvPr>
        </p:nvSpPr>
        <p:spPr>
          <a:xfrm>
            <a:off x="6040940" y="1508167"/>
            <a:ext cx="2878885" cy="4465123"/>
          </a:xfrm>
        </p:spPr>
        <p:txBody>
          <a:bodyPr>
            <a:normAutofit fontScale="40000" lnSpcReduction="20000"/>
          </a:bodyPr>
          <a:lstStyle/>
          <a:p>
            <a:r>
              <a:rPr lang="en-US" dirty="0"/>
              <a:t>Data appears linear and residual plot looks random. There is no obvious pattern to the residuals and there is equal spread around the horizontal line. </a:t>
            </a:r>
          </a:p>
          <a:p>
            <a:endParaRPr lang="en-US" dirty="0"/>
          </a:p>
          <a:p>
            <a:r>
              <a:rPr lang="en-US" dirty="0"/>
              <a:t>Residual histogram appears slightly skewed but is not a serious departure.</a:t>
            </a:r>
          </a:p>
          <a:p>
            <a:r>
              <a:rPr lang="en-US" dirty="0"/>
              <a:t>In the Q-Q Plot the residuals will follow close to a straight line on this plot, as an indicator that they are normally distributed</a:t>
            </a:r>
          </a:p>
          <a:p>
            <a:endParaRPr lang="en-US" dirty="0"/>
          </a:p>
          <a:p>
            <a:endParaRPr lang="en-US" dirty="0"/>
          </a:p>
          <a:p>
            <a:r>
              <a:rPr lang="en-US" dirty="0"/>
              <a:t>Because the data is cross-sectional, we can assume this assumption holds.</a:t>
            </a:r>
          </a:p>
          <a:p>
            <a:r>
              <a:rPr lang="en-US" dirty="0"/>
              <a:t>Residual plot shows no serious difference in the spread of the data for different X values.</a:t>
            </a:r>
          </a:p>
        </p:txBody>
      </p:sp>
      <p:sp>
        <p:nvSpPr>
          <p:cNvPr id="3" name="Content Placeholder 2">
            <a:extLst>
              <a:ext uri="{FF2B5EF4-FFF2-40B4-BE49-F238E27FC236}">
                <a16:creationId xmlns:a16="http://schemas.microsoft.com/office/drawing/2014/main" id="{1B96769E-7522-4F0E-8693-E9A5A8B4663B}"/>
              </a:ext>
            </a:extLst>
          </p:cNvPr>
          <p:cNvSpPr>
            <a:spLocks noGrp="1"/>
          </p:cNvSpPr>
          <p:nvPr>
            <p:ph idx="10"/>
          </p:nvPr>
        </p:nvSpPr>
        <p:spPr>
          <a:xfrm>
            <a:off x="836612" y="1508167"/>
            <a:ext cx="4956554" cy="4465122"/>
          </a:xfrm>
        </p:spPr>
        <p:txBody>
          <a:bodyPr>
            <a:normAutofit fontScale="62500" lnSpcReduction="20000"/>
          </a:bodyPr>
          <a:lstStyle/>
          <a:p>
            <a:r>
              <a:rPr lang="en-US" dirty="0"/>
              <a:t>Linearity</a:t>
            </a:r>
          </a:p>
          <a:p>
            <a:pPr lvl="1"/>
            <a:r>
              <a:rPr lang="en-US" dirty="0"/>
              <a:t>examine scatter diagram (should appear linear)</a:t>
            </a:r>
          </a:p>
          <a:p>
            <a:pPr lvl="1"/>
            <a:r>
              <a:rPr lang="en-US" dirty="0"/>
              <a:t>examine residual plot (should appear random)</a:t>
            </a:r>
          </a:p>
          <a:p>
            <a:r>
              <a:rPr lang="en-US" dirty="0"/>
              <a:t>Normality of Errors</a:t>
            </a:r>
          </a:p>
          <a:p>
            <a:pPr lvl="1"/>
            <a:r>
              <a:rPr lang="en-US" dirty="0"/>
              <a:t>view a histogram of standard residuals </a:t>
            </a:r>
          </a:p>
          <a:p>
            <a:pPr lvl="1"/>
            <a:r>
              <a:rPr lang="en-US" dirty="0"/>
              <a:t>regression is robust to departures from normality</a:t>
            </a:r>
          </a:p>
          <a:p>
            <a:r>
              <a:rPr lang="en-US" dirty="0"/>
              <a:t>Independence of Errors: successive observations should not be related. </a:t>
            </a:r>
          </a:p>
          <a:p>
            <a:pPr lvl="1"/>
            <a:r>
              <a:rPr lang="en-US" dirty="0"/>
              <a:t>This is important when the independent variable is time.</a:t>
            </a:r>
          </a:p>
          <a:p>
            <a:r>
              <a:rPr lang="en-US" dirty="0"/>
              <a:t>Homoscedasticity: variation about the regression line is constant</a:t>
            </a:r>
          </a:p>
          <a:p>
            <a:pPr lvl="1"/>
            <a:r>
              <a:rPr lang="en-US" dirty="0"/>
              <a:t>examine the residual plot</a:t>
            </a:r>
          </a:p>
        </p:txBody>
      </p:sp>
      <p:pic>
        <p:nvPicPr>
          <p:cNvPr id="13" name="Picture 12">
            <a:extLst>
              <a:ext uri="{FF2B5EF4-FFF2-40B4-BE49-F238E27FC236}">
                <a16:creationId xmlns:a16="http://schemas.microsoft.com/office/drawing/2014/main" id="{E991A67C-A46B-40B8-87CB-DFC2AC86FC8D}"/>
              </a:ext>
            </a:extLst>
          </p:cNvPr>
          <p:cNvPicPr>
            <a:picLocks noChangeAspect="1"/>
          </p:cNvPicPr>
          <p:nvPr/>
        </p:nvPicPr>
        <p:blipFill>
          <a:blip r:embed="rId2"/>
          <a:stretch>
            <a:fillRect/>
          </a:stretch>
        </p:blipFill>
        <p:spPr>
          <a:xfrm>
            <a:off x="9273787" y="327120"/>
            <a:ext cx="2078426" cy="1416379"/>
          </a:xfrm>
          <a:prstGeom prst="rect">
            <a:avLst/>
          </a:prstGeom>
        </p:spPr>
      </p:pic>
      <p:pic>
        <p:nvPicPr>
          <p:cNvPr id="15" name="Picture 14">
            <a:extLst>
              <a:ext uri="{FF2B5EF4-FFF2-40B4-BE49-F238E27FC236}">
                <a16:creationId xmlns:a16="http://schemas.microsoft.com/office/drawing/2014/main" id="{A68EB75F-A9EA-4AFA-965B-9FF60C654189}"/>
              </a:ext>
            </a:extLst>
          </p:cNvPr>
          <p:cNvPicPr>
            <a:picLocks noChangeAspect="1"/>
          </p:cNvPicPr>
          <p:nvPr/>
        </p:nvPicPr>
        <p:blipFill>
          <a:blip r:embed="rId3"/>
          <a:stretch>
            <a:fillRect/>
          </a:stretch>
        </p:blipFill>
        <p:spPr>
          <a:xfrm>
            <a:off x="9273787" y="1874116"/>
            <a:ext cx="2078426" cy="1416379"/>
          </a:xfrm>
          <a:prstGeom prst="rect">
            <a:avLst/>
          </a:prstGeom>
        </p:spPr>
      </p:pic>
      <p:pic>
        <p:nvPicPr>
          <p:cNvPr id="17" name="Picture 16">
            <a:extLst>
              <a:ext uri="{FF2B5EF4-FFF2-40B4-BE49-F238E27FC236}">
                <a16:creationId xmlns:a16="http://schemas.microsoft.com/office/drawing/2014/main" id="{38B1125D-E3B8-4FEB-BA7A-62B4284B37F1}"/>
              </a:ext>
            </a:extLst>
          </p:cNvPr>
          <p:cNvPicPr>
            <a:picLocks noChangeAspect="1"/>
          </p:cNvPicPr>
          <p:nvPr/>
        </p:nvPicPr>
        <p:blipFill>
          <a:blip r:embed="rId4"/>
          <a:stretch>
            <a:fillRect/>
          </a:stretch>
        </p:blipFill>
        <p:spPr>
          <a:xfrm>
            <a:off x="9273786" y="3464210"/>
            <a:ext cx="2078425" cy="1416379"/>
          </a:xfrm>
          <a:prstGeom prst="rect">
            <a:avLst/>
          </a:prstGeom>
        </p:spPr>
      </p:pic>
      <p:sp>
        <p:nvSpPr>
          <p:cNvPr id="18" name="AutoShape 8" descr="http://127.0.0.1:34665/graphics/plot.png?width=518&amp;height=353&amp;randomizer=482672544">
            <a:extLst>
              <a:ext uri="{FF2B5EF4-FFF2-40B4-BE49-F238E27FC236}">
                <a16:creationId xmlns:a16="http://schemas.microsoft.com/office/drawing/2014/main" id="{287830ED-73CD-4503-A8BF-F2402E71DC1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a:extLst>
              <a:ext uri="{FF2B5EF4-FFF2-40B4-BE49-F238E27FC236}">
                <a16:creationId xmlns:a16="http://schemas.microsoft.com/office/drawing/2014/main" id="{29E8D1E2-FDC2-43BC-85DA-1E9A98B98088}"/>
              </a:ext>
            </a:extLst>
          </p:cNvPr>
          <p:cNvPicPr>
            <a:picLocks noChangeAspect="1"/>
          </p:cNvPicPr>
          <p:nvPr/>
        </p:nvPicPr>
        <p:blipFill>
          <a:blip r:embed="rId5"/>
          <a:stretch>
            <a:fillRect/>
          </a:stretch>
        </p:blipFill>
        <p:spPr>
          <a:xfrm>
            <a:off x="9273786" y="5077297"/>
            <a:ext cx="2078425" cy="1524003"/>
          </a:xfrm>
          <a:prstGeom prst="rect">
            <a:avLst/>
          </a:prstGeom>
        </p:spPr>
      </p:pic>
      <p:sp>
        <p:nvSpPr>
          <p:cNvPr id="4" name="Speech Bubble: Rectangle 3">
            <a:extLst>
              <a:ext uri="{FF2B5EF4-FFF2-40B4-BE49-F238E27FC236}">
                <a16:creationId xmlns:a16="http://schemas.microsoft.com/office/drawing/2014/main" id="{B5AF2142-985D-42D1-8D2E-C73BA2A8E1E1}"/>
              </a:ext>
            </a:extLst>
          </p:cNvPr>
          <p:cNvSpPr/>
          <p:nvPr/>
        </p:nvSpPr>
        <p:spPr>
          <a:xfrm>
            <a:off x="10993120" y="3143320"/>
            <a:ext cx="1198880" cy="646360"/>
          </a:xfrm>
          <a:prstGeom prst="wedgeRectCallout">
            <a:avLst>
              <a:gd name="adj1" fmla="val -115785"/>
              <a:gd name="adj2" fmla="val 1537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Mean of residuals should be around 0</a:t>
            </a:r>
          </a:p>
        </p:txBody>
      </p:sp>
    </p:spTree>
    <p:extLst>
      <p:ext uri="{BB962C8B-B14F-4D97-AF65-F5344CB8AC3E}">
        <p14:creationId xmlns:p14="http://schemas.microsoft.com/office/powerpoint/2010/main" val="348992836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Steps in Simple Linear Regression: Explanatory Model</a:t>
            </a:r>
          </a:p>
        </p:txBody>
      </p:sp>
      <p:sp>
        <p:nvSpPr>
          <p:cNvPr id="2" name="Content Placeholder 1"/>
          <p:cNvSpPr>
            <a:spLocks noGrp="1"/>
          </p:cNvSpPr>
          <p:nvPr>
            <p:ph idx="1"/>
          </p:nvPr>
        </p:nvSpPr>
        <p:spPr/>
        <p:txBody>
          <a:bodyPr/>
          <a:lstStyle/>
          <a:p>
            <a:r>
              <a:rPr lang="en-US" dirty="0"/>
              <a:t>Import data and evaluate it using summary functions</a:t>
            </a:r>
          </a:p>
          <a:p>
            <a:r>
              <a:rPr lang="en-US" dirty="0"/>
              <a:t>Create a linear model using the </a:t>
            </a:r>
            <a:r>
              <a:rPr lang="en-US" dirty="0" err="1"/>
              <a:t>lm</a:t>
            </a:r>
            <a:r>
              <a:rPr lang="en-US" dirty="0"/>
              <a:t>() function</a:t>
            </a:r>
          </a:p>
          <a:p>
            <a:r>
              <a:rPr lang="en-US" dirty="0"/>
              <a:t>Prepare a scatter plot to verify the data has a linear trend.  </a:t>
            </a:r>
          </a:p>
          <a:p>
            <a:r>
              <a:rPr lang="en-US" dirty="0"/>
              <a:t>Draw an </a:t>
            </a:r>
            <a:r>
              <a:rPr lang="en-US" dirty="0" err="1"/>
              <a:t>abline</a:t>
            </a:r>
            <a:r>
              <a:rPr lang="en-US" dirty="0"/>
              <a:t> through the scatter. </a:t>
            </a:r>
          </a:p>
          <a:p>
            <a:r>
              <a:rPr lang="en-US" dirty="0"/>
              <a:t>Define the linear relationship: positive or negative and determine the equation for the line</a:t>
            </a:r>
          </a:p>
          <a:p>
            <a:pPr lvl="1"/>
            <a:r>
              <a:rPr lang="en-US" dirty="0"/>
              <a:t>Check for assumptions. </a:t>
            </a:r>
          </a:p>
          <a:p>
            <a:pPr lvl="1"/>
            <a:r>
              <a:rPr lang="en-US" dirty="0"/>
              <a:t>See if small number of outliers, or if another alternative approaches is needed if the data is not linear.</a:t>
            </a:r>
          </a:p>
          <a:p>
            <a:r>
              <a:rPr lang="en-US" dirty="0"/>
              <a:t>Explain variability and adjust model if needed. </a:t>
            </a:r>
          </a:p>
          <a:p>
            <a:endParaRPr lang="en-US" dirty="0"/>
          </a:p>
          <a:p>
            <a:r>
              <a:rPr lang="en-US" dirty="0"/>
              <a:t>True regression functions are never perfectly linear, but linear regression is extremely useful both conceptually and practically.</a:t>
            </a:r>
          </a:p>
          <a:p>
            <a:endParaRPr lang="en-US" dirty="0"/>
          </a:p>
        </p:txBody>
      </p:sp>
    </p:spTree>
    <p:extLst>
      <p:ext uri="{BB962C8B-B14F-4D97-AF65-F5344CB8AC3E}">
        <p14:creationId xmlns:p14="http://schemas.microsoft.com/office/powerpoint/2010/main" val="3533393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591D-014D-43AE-9170-2E694C506F4E}"/>
              </a:ext>
            </a:extLst>
          </p:cNvPr>
          <p:cNvSpPr>
            <a:spLocks noGrp="1"/>
          </p:cNvSpPr>
          <p:nvPr>
            <p:ph type="title"/>
          </p:nvPr>
        </p:nvSpPr>
        <p:spPr/>
        <p:txBody>
          <a:bodyPr/>
          <a:lstStyle/>
          <a:p>
            <a:r>
              <a:rPr lang="en-US" dirty="0"/>
              <a:t>The Validation Method for Predictive Modeling in Regression </a:t>
            </a:r>
          </a:p>
        </p:txBody>
      </p:sp>
      <p:sp>
        <p:nvSpPr>
          <p:cNvPr id="3" name="Content Placeholder 2">
            <a:extLst>
              <a:ext uri="{FF2B5EF4-FFF2-40B4-BE49-F238E27FC236}">
                <a16:creationId xmlns:a16="http://schemas.microsoft.com/office/drawing/2014/main" id="{209C0CF2-3772-4D14-865F-A7DC604D542D}"/>
              </a:ext>
            </a:extLst>
          </p:cNvPr>
          <p:cNvSpPr>
            <a:spLocks noGrp="1"/>
          </p:cNvSpPr>
          <p:nvPr>
            <p:ph idx="1"/>
          </p:nvPr>
        </p:nvSpPr>
        <p:spPr/>
        <p:txBody>
          <a:bodyPr/>
          <a:lstStyle/>
          <a:p>
            <a:r>
              <a:rPr lang="en-US" dirty="0"/>
              <a:t>First, the response and non-response data are separated into two distinct sets, or </a:t>
            </a:r>
            <a:r>
              <a:rPr lang="en-US" i="1" dirty="0"/>
              <a:t>strata</a:t>
            </a:r>
            <a:r>
              <a:rPr lang="en-US" dirty="0"/>
              <a:t>.</a:t>
            </a:r>
          </a:p>
          <a:p>
            <a:r>
              <a:rPr lang="en-US" dirty="0"/>
              <a:t>Records are then randomly selected for the training set from each stratum.</a:t>
            </a:r>
          </a:p>
          <a:p>
            <a:r>
              <a:rPr lang="en-US" dirty="0"/>
              <a:t>The remaining responders are put in the validation set.</a:t>
            </a:r>
          </a:p>
          <a:p>
            <a:r>
              <a:rPr lang="en-US" dirty="0"/>
              <a:t>Non-responders are randomly selected for the validation set in sufficient numbers to maintain the original ratio of responders to non-responders.</a:t>
            </a:r>
          </a:p>
          <a:p>
            <a:r>
              <a:rPr lang="en-US" dirty="0"/>
              <a:t>If a test set is required, it can be taken randomly from the validation set.</a:t>
            </a:r>
          </a:p>
          <a:p>
            <a:endParaRPr lang="en-US" dirty="0"/>
          </a:p>
          <a:p>
            <a:r>
              <a:rPr lang="en-US" dirty="0"/>
              <a:t>Run regression on training set. </a:t>
            </a:r>
          </a:p>
          <a:p>
            <a:r>
              <a:rPr lang="en-US" dirty="0"/>
              <a:t>Make predictions on test set using predict function</a:t>
            </a:r>
          </a:p>
          <a:p>
            <a:r>
              <a:rPr lang="en-US" dirty="0"/>
              <a:t>Check for accuracy – We will work through Cross-Validation in Chapter 5. </a:t>
            </a:r>
          </a:p>
        </p:txBody>
      </p:sp>
    </p:spTree>
    <p:extLst>
      <p:ext uri="{BB962C8B-B14F-4D97-AF65-F5344CB8AC3E}">
        <p14:creationId xmlns:p14="http://schemas.microsoft.com/office/powerpoint/2010/main" val="847631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F2C4-2CAB-481C-8455-9B8A954DD725}"/>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F77583D8-6C0F-4429-9010-39495B175C0D}"/>
              </a:ext>
            </a:extLst>
          </p:cNvPr>
          <p:cNvSpPr>
            <a:spLocks noGrp="1"/>
          </p:cNvSpPr>
          <p:nvPr>
            <p:ph idx="1"/>
          </p:nvPr>
        </p:nvSpPr>
        <p:spPr/>
        <p:txBody>
          <a:bodyPr/>
          <a:lstStyle/>
          <a:p>
            <a:r>
              <a:rPr lang="en-US" dirty="0"/>
              <a:t>Work through </a:t>
            </a:r>
            <a:r>
              <a:rPr lang="en-US" dirty="0" err="1"/>
              <a:t>Simple_Linear_Regression</a:t>
            </a:r>
            <a:r>
              <a:rPr lang="en-US" dirty="0"/>
              <a:t> Swirl exercise.</a:t>
            </a:r>
          </a:p>
          <a:p>
            <a:endParaRPr lang="en-US" dirty="0"/>
          </a:p>
          <a:p>
            <a:endParaRPr lang="en-US" dirty="0"/>
          </a:p>
          <a:p>
            <a:r>
              <a:rPr lang="en-US" dirty="0"/>
              <a:t>Notes</a:t>
            </a:r>
          </a:p>
          <a:p>
            <a:pPr lvl="1"/>
            <a:r>
              <a:rPr lang="en-US" dirty="0"/>
              <a:t>Be sure to use </a:t>
            </a:r>
            <a:r>
              <a:rPr lang="en-US" dirty="0" err="1"/>
              <a:t>TeamMates</a:t>
            </a:r>
            <a:r>
              <a:rPr lang="en-US" dirty="0"/>
              <a:t> on Cases in future – Remember – I will not reopen them again. </a:t>
            </a:r>
          </a:p>
          <a:p>
            <a:pPr lvl="2"/>
            <a:r>
              <a:rPr lang="en-US" dirty="0"/>
              <a:t>I send the reminders through </a:t>
            </a:r>
            <a:r>
              <a:rPr lang="en-US" dirty="0" err="1"/>
              <a:t>TeamMates</a:t>
            </a:r>
            <a:r>
              <a:rPr lang="en-US" dirty="0"/>
              <a:t>. </a:t>
            </a:r>
          </a:p>
          <a:p>
            <a:pPr lvl="1"/>
            <a:r>
              <a:rPr lang="en-US" dirty="0"/>
              <a:t>I </a:t>
            </a:r>
            <a:r>
              <a:rPr lang="en-US" b="1" i="1" dirty="0"/>
              <a:t>should </a:t>
            </a:r>
            <a:r>
              <a:rPr lang="en-US" dirty="0"/>
              <a:t>have your grades for your first case study complete on Thursday. </a:t>
            </a:r>
          </a:p>
          <a:p>
            <a:pPr lvl="1"/>
            <a:r>
              <a:rPr lang="en-US" dirty="0"/>
              <a:t>For participation points: Only SAS approved accommodations are allowed with the exception of a University activity or a documented emergency situation beyond the student's control.</a:t>
            </a:r>
          </a:p>
        </p:txBody>
      </p:sp>
    </p:spTree>
    <p:extLst>
      <p:ext uri="{BB962C8B-B14F-4D97-AF65-F5344CB8AC3E}">
        <p14:creationId xmlns:p14="http://schemas.microsoft.com/office/powerpoint/2010/main" val="169464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C591-94B7-46FC-B5BF-731F8D1690A1}"/>
              </a:ext>
            </a:extLst>
          </p:cNvPr>
          <p:cNvSpPr>
            <a:spLocks noGrp="1"/>
          </p:cNvSpPr>
          <p:nvPr>
            <p:ph type="title"/>
          </p:nvPr>
        </p:nvSpPr>
        <p:spPr/>
        <p:txBody>
          <a:bodyPr/>
          <a:lstStyle/>
          <a:p>
            <a:r>
              <a:rPr lang="en-US" dirty="0"/>
              <a:t>Types of Linear Regression</a:t>
            </a:r>
          </a:p>
        </p:txBody>
      </p:sp>
      <p:sp>
        <p:nvSpPr>
          <p:cNvPr id="3" name="Content Placeholder 2">
            <a:extLst>
              <a:ext uri="{FF2B5EF4-FFF2-40B4-BE49-F238E27FC236}">
                <a16:creationId xmlns:a16="http://schemas.microsoft.com/office/drawing/2014/main" id="{0A8858A0-02D0-4D6D-96D9-864D619ED8B1}"/>
              </a:ext>
            </a:extLst>
          </p:cNvPr>
          <p:cNvSpPr>
            <a:spLocks noGrp="1"/>
          </p:cNvSpPr>
          <p:nvPr>
            <p:ph idx="1"/>
          </p:nvPr>
        </p:nvSpPr>
        <p:spPr/>
        <p:txBody>
          <a:bodyPr>
            <a:normAutofit fontScale="92500" lnSpcReduction="10000"/>
          </a:bodyPr>
          <a:lstStyle/>
          <a:p>
            <a:r>
              <a:rPr lang="en-US" dirty="0"/>
              <a:t>Linear regression analysis is a </a:t>
            </a:r>
            <a:r>
              <a:rPr lang="en-US" i="1" dirty="0"/>
              <a:t>predictive modelling </a:t>
            </a:r>
            <a:r>
              <a:rPr lang="en-US" dirty="0"/>
              <a:t>technique used for building mathematical and statistical models that characterize relationships between a dependent (continuous) variable and one or more independent, or explanatory variables (continuous or categorical), all of which are numerical.</a:t>
            </a:r>
          </a:p>
          <a:p>
            <a:r>
              <a:rPr lang="en-US" dirty="0"/>
              <a:t>This technique is useful in forecasting, time series modelling, and finding the causal effect between variables. </a:t>
            </a:r>
          </a:p>
          <a:p>
            <a:r>
              <a:rPr lang="en-US" dirty="0"/>
              <a:t>Simple linear regression involves one </a:t>
            </a:r>
            <a:r>
              <a:rPr lang="en-US" u="sng" dirty="0"/>
              <a:t>independent variable </a:t>
            </a:r>
            <a:r>
              <a:rPr lang="en-US" dirty="0"/>
              <a:t>and one </a:t>
            </a:r>
            <a:r>
              <a:rPr lang="en-US" u="sng" dirty="0"/>
              <a:t>dependent variable</a:t>
            </a:r>
            <a:r>
              <a:rPr lang="en-US" dirty="0"/>
              <a:t>.</a:t>
            </a:r>
          </a:p>
          <a:p>
            <a:pPr lvl="1"/>
            <a:r>
              <a:rPr lang="en-US" i="1" dirty="0"/>
              <a:t>Independent variable</a:t>
            </a:r>
            <a:r>
              <a:rPr lang="en-US" dirty="0"/>
              <a:t>: The variable used to explain the dependent variable, usually denoted by X. Also known as a predictor variable.</a:t>
            </a:r>
          </a:p>
          <a:p>
            <a:pPr lvl="1"/>
            <a:r>
              <a:rPr lang="en-US" i="1" dirty="0"/>
              <a:t>Dependent variable</a:t>
            </a:r>
            <a:r>
              <a:rPr lang="en-US" dirty="0"/>
              <a:t>: The variable we wish to explain, usually denoted by Y. Also known as an outcome variable.</a:t>
            </a:r>
          </a:p>
          <a:p>
            <a:r>
              <a:rPr lang="en-US" dirty="0"/>
              <a:t>Multiple linear regression involves two or more </a:t>
            </a:r>
            <a:r>
              <a:rPr lang="en-US" u="sng" dirty="0"/>
              <a:t>independent variables </a:t>
            </a:r>
            <a:r>
              <a:rPr lang="en-US" dirty="0"/>
              <a:t>and one </a:t>
            </a:r>
            <a:r>
              <a:rPr lang="en-US" u="sng" dirty="0"/>
              <a:t>dependent variable</a:t>
            </a:r>
            <a:r>
              <a:rPr lang="en-US" dirty="0"/>
              <a:t>.</a:t>
            </a:r>
          </a:p>
          <a:p>
            <a:r>
              <a:rPr lang="en-US" sz="2000" dirty="0"/>
              <a:t>Regression modeling means not only estimating the coefficients but also choosing which predictors to include and in what form.</a:t>
            </a:r>
            <a:r>
              <a:rPr lang="en-US" dirty="0"/>
              <a:t> </a:t>
            </a:r>
          </a:p>
          <a:p>
            <a:pPr rtl="0" eaLnBrk="1" fontAlgn="base" hangingPunct="1"/>
            <a:r>
              <a:rPr lang="en-US" sz="2025" dirty="0">
                <a:solidFill>
                  <a:schemeClr val="tx1"/>
                </a:solidFill>
                <a:effectLst/>
                <a:latin typeface="Century Schoolbook" panose="02040604050505020304" pitchFamily="18" charset="0"/>
                <a:ea typeface="+mn-ea"/>
                <a:cs typeface="+mn-cs"/>
              </a:rPr>
              <a:t>We can calculate the MSE for Linear Regression Models as well as other types of models. </a:t>
            </a:r>
            <a:endParaRPr lang="en-US" dirty="0">
              <a:effectLst/>
            </a:endParaRPr>
          </a:p>
          <a:p>
            <a:endParaRPr lang="en-US" dirty="0"/>
          </a:p>
          <a:p>
            <a:endParaRPr lang="en-US" dirty="0"/>
          </a:p>
        </p:txBody>
      </p:sp>
    </p:spTree>
    <p:extLst>
      <p:ext uri="{BB962C8B-B14F-4D97-AF65-F5344CB8AC3E}">
        <p14:creationId xmlns:p14="http://schemas.microsoft.com/office/powerpoint/2010/main" val="755677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F594ED-B1C4-47CF-90D3-F77066939F16}"/>
              </a:ext>
            </a:extLst>
          </p:cNvPr>
          <p:cNvSpPr>
            <a:spLocks noGrp="1"/>
          </p:cNvSpPr>
          <p:nvPr>
            <p:ph type="title"/>
          </p:nvPr>
        </p:nvSpPr>
        <p:spPr/>
        <p:txBody>
          <a:bodyPr/>
          <a:lstStyle/>
          <a:p>
            <a:r>
              <a:rPr lang="en-US"/>
              <a:t>Usefulness of Regression Models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77F175-8C7A-4E81-992E-F85ABC9D8970}"/>
                  </a:ext>
                </a:extLst>
              </p:cNvPr>
              <p:cNvSpPr>
                <a:spLocks noGrp="1"/>
              </p:cNvSpPr>
              <p:nvPr>
                <p:ph idx="1"/>
              </p:nvPr>
            </p:nvSpPr>
            <p:spPr/>
            <p:txBody>
              <a:bodyPr/>
              <a:lstStyle/>
              <a:p>
                <a:r>
                  <a:rPr lang="en-US" dirty="0"/>
                  <a:t>In particular, the two popular but different objectives behind fitting a regression model are:</a:t>
                </a:r>
              </a:p>
              <a:p>
                <a:pPr lvl="1"/>
                <a:r>
                  <a:rPr lang="en-US" b="1" dirty="0"/>
                  <a:t>Explaining</a:t>
                </a:r>
                <a:r>
                  <a:rPr lang="en-US" dirty="0"/>
                  <a:t> or quantifying the average effect of inputs on an outcome (explanatory or descriptive task, respectively)</a:t>
                </a:r>
              </a:p>
              <a:p>
                <a:pPr lvl="2"/>
                <a:r>
                  <a:rPr lang="en-US" dirty="0"/>
                  <a:t>This model is then used in decision making to generate statements such as “a unit increase in service speed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a:t>) is associated with an average increase of 5 points in customer satisfaction (Y ), all other factors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3</m:t>
                        </m:r>
                      </m:sub>
                    </m:sSub>
                  </m:oMath>
                </a14:m>
                <a:r>
                  <a:rPr lang="en-US" dirty="0"/>
                  <a:t>; : :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𝑝</m:t>
                        </m:r>
                      </m:sub>
                    </m:sSub>
                  </m:oMath>
                </a14:m>
                <a:r>
                  <a:rPr lang="en-US" dirty="0"/>
                  <a:t>) being equal.”</a:t>
                </a:r>
              </a:p>
              <a:p>
                <a:pPr lvl="3"/>
                <a:r>
                  <a:rPr lang="en-US" sz="1200" dirty="0"/>
                  <a:t>if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1</m:t>
                        </m:r>
                      </m:sub>
                    </m:sSub>
                  </m:oMath>
                </a14:m>
                <a:r>
                  <a:rPr lang="en-US" sz="1200" dirty="0"/>
                  <a:t> is known to cause Y, then such a statement indicates actionable policy changes—this is called explanatory modeling. </a:t>
                </a:r>
              </a:p>
              <a:p>
                <a:pPr lvl="3"/>
                <a:r>
                  <a:rPr lang="en-US" sz="1200" dirty="0"/>
                  <a:t>When the causal structure is unknown, then this model quantifies the degree of association between the inputs and outcome variable, and the approach is called descriptive modeling.</a:t>
                </a:r>
              </a:p>
              <a:p>
                <a:pPr lvl="1"/>
                <a:r>
                  <a:rPr lang="en-US" b="1" dirty="0"/>
                  <a:t>Predicting</a:t>
                </a:r>
                <a:r>
                  <a:rPr lang="en-US" dirty="0"/>
                  <a:t> the outcome value for new records, given their input values (predictive task)</a:t>
                </a:r>
              </a:p>
              <a:p>
                <a:pPr lvl="2"/>
                <a:r>
                  <a:rPr lang="en-US" dirty="0"/>
                  <a:t>In this scenario, the model is used for micro-decision-making at the record level.</a:t>
                </a:r>
              </a:p>
              <a:p>
                <a:r>
                  <a:rPr lang="en-US" dirty="0"/>
                  <a:t>Both explanatory and predictive modeling involve using a dataset to fit a model (i.e., to estimate coefficients), checking model validity, assessing its performance, and comparing to other models.</a:t>
                </a:r>
              </a:p>
            </p:txBody>
          </p:sp>
        </mc:Choice>
        <mc:Fallback xmlns="">
          <p:sp>
            <p:nvSpPr>
              <p:cNvPr id="3" name="Content Placeholder 2">
                <a:extLst>
                  <a:ext uri="{FF2B5EF4-FFF2-40B4-BE49-F238E27FC236}">
                    <a16:creationId xmlns:a16="http://schemas.microsoft.com/office/drawing/2014/main" id="{4877F175-8C7A-4E81-992E-F85ABC9D8970}"/>
                  </a:ext>
                </a:extLst>
              </p:cNvPr>
              <p:cNvSpPr>
                <a:spLocks noGrp="1" noRot="1" noChangeAspect="1" noMove="1" noResize="1" noEditPoints="1" noAdjustHandles="1" noChangeArrowheads="1" noChangeShapeType="1" noTextEdit="1"/>
              </p:cNvSpPr>
              <p:nvPr>
                <p:ph idx="1"/>
              </p:nvPr>
            </p:nvSpPr>
            <p:spPr>
              <a:blipFill>
                <a:blip r:embed="rId2"/>
                <a:stretch>
                  <a:fillRect l="-411" t="-389"/>
                </a:stretch>
              </a:blipFill>
            </p:spPr>
            <p:txBody>
              <a:bodyPr/>
              <a:lstStyle/>
              <a:p>
                <a:r>
                  <a:rPr lang="en-US">
                    <a:noFill/>
                  </a:rPr>
                  <a:t> </a:t>
                </a:r>
              </a:p>
            </p:txBody>
          </p:sp>
        </mc:Fallback>
      </mc:AlternateContent>
    </p:spTree>
    <p:extLst>
      <p:ext uri="{BB962C8B-B14F-4D97-AF65-F5344CB8AC3E}">
        <p14:creationId xmlns:p14="http://schemas.microsoft.com/office/powerpoint/2010/main" val="387768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Prediction and Causal Analysis</a:t>
            </a:r>
            <a:endParaRPr lang="en-US" dirty="0"/>
          </a:p>
        </p:txBody>
      </p:sp>
      <p:sp>
        <p:nvSpPr>
          <p:cNvPr id="4" name="Content Placeholder 3"/>
          <p:cNvSpPr>
            <a:spLocks noGrp="1"/>
          </p:cNvSpPr>
          <p:nvPr>
            <p:ph idx="1"/>
          </p:nvPr>
        </p:nvSpPr>
        <p:spPr/>
        <p:txBody>
          <a:bodyPr/>
          <a:lstStyle/>
          <a:p>
            <a:r>
              <a:rPr lang="en-US" dirty="0"/>
              <a:t>Correlation r: An association or more precisely a measure of the extent to which two variables are related.</a:t>
            </a:r>
          </a:p>
          <a:p>
            <a:r>
              <a:rPr lang="en-US" dirty="0"/>
              <a:t>Causation: the demonstration of how one variable influences another variable or other variables.</a:t>
            </a:r>
          </a:p>
          <a:p>
            <a:r>
              <a:rPr lang="en-US" dirty="0"/>
              <a:t>A statistical significant relationship from a Regression does not necessarily indicate causality.</a:t>
            </a:r>
          </a:p>
          <a:p>
            <a:r>
              <a:rPr lang="en-US" dirty="0"/>
              <a:t>What do we need to determine causation?</a:t>
            </a:r>
          </a:p>
          <a:p>
            <a:pPr lvl="1"/>
            <a:r>
              <a:rPr lang="en-US" dirty="0"/>
              <a:t>Significant Correlation: Statistically significant relationship between the variables.</a:t>
            </a:r>
          </a:p>
          <a:p>
            <a:pPr lvl="1"/>
            <a:r>
              <a:rPr lang="en-US" dirty="0"/>
              <a:t>Temporal Precedence: Causal variable occurred prior to the other variable.</a:t>
            </a:r>
          </a:p>
          <a:p>
            <a:pPr lvl="1"/>
            <a:r>
              <a:rPr lang="en-US" dirty="0"/>
              <a:t>Eliminate Alternate Variables: No other factors can account for the cause.</a:t>
            </a:r>
          </a:p>
          <a:p>
            <a:endParaRPr lang="en-US" dirty="0"/>
          </a:p>
        </p:txBody>
      </p:sp>
    </p:spTree>
    <p:extLst>
      <p:ext uri="{BB962C8B-B14F-4D97-AF65-F5344CB8AC3E}">
        <p14:creationId xmlns:p14="http://schemas.microsoft.com/office/powerpoint/2010/main" val="51515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9092E3-5458-4F81-8A87-1D552944E1BF}"/>
              </a:ext>
            </a:extLst>
          </p:cNvPr>
          <p:cNvSpPr>
            <a:spLocks noGrp="1"/>
          </p:cNvSpPr>
          <p:nvPr>
            <p:ph type="title"/>
          </p:nvPr>
        </p:nvSpPr>
        <p:spPr/>
        <p:txBody>
          <a:bodyPr/>
          <a:lstStyle/>
          <a:p>
            <a:r>
              <a:rPr lang="en-US" dirty="0"/>
              <a:t>Differences Between 2 types of Regression Models</a:t>
            </a:r>
          </a:p>
        </p:txBody>
      </p:sp>
      <p:sp>
        <p:nvSpPr>
          <p:cNvPr id="3" name="Content Placeholder 2">
            <a:extLst>
              <a:ext uri="{FF2B5EF4-FFF2-40B4-BE49-F238E27FC236}">
                <a16:creationId xmlns:a16="http://schemas.microsoft.com/office/drawing/2014/main" id="{D5B2F98B-507F-4BE5-8EF9-11EAC86D2D77}"/>
              </a:ext>
            </a:extLst>
          </p:cNvPr>
          <p:cNvSpPr>
            <a:spLocks noGrp="1"/>
          </p:cNvSpPr>
          <p:nvPr>
            <p:ph sz="half" idx="1"/>
          </p:nvPr>
        </p:nvSpPr>
        <p:spPr/>
        <p:txBody>
          <a:bodyPr/>
          <a:lstStyle/>
          <a:p>
            <a:pPr marL="285750" indent="-285750">
              <a:buFont typeface="Wingdings" panose="05000000000000000000" pitchFamily="2" charset="2"/>
              <a:buChar char="v"/>
            </a:pPr>
            <a:r>
              <a:rPr lang="en-US" sz="1600" dirty="0"/>
              <a:t>A good explanatory model is one that fits the data closely.</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In explanatory models, the entire dataset is used for estimating the best fit model, to maximize the amount of information that we have about the hypothesized relationship in the population. </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Performance measures for explanatory models measure how close the data fit the model (how well the model approximates the data) and how strong the average relationship is.</a:t>
            </a:r>
          </a:p>
          <a:p>
            <a:pPr marL="285750" indent="-285750">
              <a:buFont typeface="Wingdings" panose="05000000000000000000" pitchFamily="2" charset="2"/>
              <a:buChar char="v"/>
            </a:pPr>
            <a:r>
              <a:rPr lang="en-US" sz="1600" dirty="0"/>
              <a:t>In explanatory models the focus is on the coefficients (</a:t>
            </a:r>
            <a:r>
              <a:rPr lang="el-GR" sz="1600" dirty="0">
                <a:latin typeface="Calibri" panose="020F0502020204030204" pitchFamily="34" charset="0"/>
                <a:cs typeface="Calibri" panose="020F0502020204030204" pitchFamily="34" charset="0"/>
              </a:rPr>
              <a:t>β</a:t>
            </a:r>
            <a:r>
              <a:rPr lang="en-US" sz="1600" dirty="0">
                <a:latin typeface="Calibri" panose="020F0502020204030204" pitchFamily="34" charset="0"/>
                <a:cs typeface="Calibri" panose="020F0502020204030204" pitchFamily="34" charset="0"/>
              </a:rPr>
              <a:t>).</a:t>
            </a:r>
            <a:r>
              <a:rPr lang="en-US" sz="1600" dirty="0"/>
              <a:t> </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8B7634B9-3257-450F-8127-00CB170F8937}"/>
                  </a:ext>
                </a:extLst>
              </p:cNvPr>
              <p:cNvSpPr>
                <a:spLocks noGrp="1"/>
              </p:cNvSpPr>
              <p:nvPr>
                <p:ph sz="half" idx="2"/>
              </p:nvPr>
            </p:nvSpPr>
            <p:spPr>
              <a:xfrm>
                <a:off x="6502400" y="2374902"/>
                <a:ext cx="5080000" cy="3901720"/>
              </a:xfrm>
            </p:spPr>
            <p:txBody>
              <a:bodyPr/>
              <a:lstStyle/>
              <a:p>
                <a:pPr marL="285750" indent="-285750">
                  <a:buFont typeface="Wingdings" panose="05000000000000000000" pitchFamily="2" charset="2"/>
                  <a:buChar char="v"/>
                </a:pPr>
                <a:r>
                  <a:rPr lang="en-US" sz="1600" dirty="0"/>
                  <a:t>A good predictive model is one that predicts new records accurately. Choices of input variables and their form can therefore differ.</a:t>
                </a:r>
              </a:p>
              <a:p>
                <a:pPr marL="285750" indent="-285750">
                  <a:buFont typeface="Wingdings" panose="05000000000000000000" pitchFamily="2" charset="2"/>
                  <a:buChar char="v"/>
                </a:pPr>
                <a:r>
                  <a:rPr lang="en-US" sz="1600" dirty="0"/>
                  <a:t>When the goal is to predict outcomes of new individual records, the data are typically split into a </a:t>
                </a:r>
                <a:r>
                  <a:rPr lang="en-US" sz="1600" i="1" dirty="0"/>
                  <a:t>training set </a:t>
                </a:r>
                <a:r>
                  <a:rPr lang="en-US" sz="1600" dirty="0"/>
                  <a:t>and a </a:t>
                </a:r>
                <a:r>
                  <a:rPr lang="en-US" sz="1600" i="1" dirty="0"/>
                  <a:t>validation set</a:t>
                </a:r>
                <a:r>
                  <a:rPr lang="en-US" sz="1600" dirty="0"/>
                  <a:t>. The training set is used to estimate the model, and the validation or holdout set is used to assess this model’s predictive performance on new, unobserved data.</a:t>
                </a:r>
              </a:p>
              <a:p>
                <a:pPr marL="285750" indent="-285750">
                  <a:buFont typeface="Wingdings" panose="05000000000000000000" pitchFamily="2" charset="2"/>
                  <a:buChar char="v"/>
                </a:pPr>
                <a:r>
                  <a:rPr lang="en-US" sz="1600" dirty="0"/>
                  <a:t>In predictive models, performance is measured by predictive accuracy (how well the model predicts new individual records).</a:t>
                </a:r>
              </a:p>
              <a:p>
                <a:pPr marL="285750" indent="-285750">
                  <a:buFont typeface="Wingdings" panose="05000000000000000000" pitchFamily="2" charset="2"/>
                  <a:buChar char="v"/>
                </a:pPr>
                <a:r>
                  <a:rPr lang="en-US" sz="1600" dirty="0"/>
                  <a:t>In predictive models the focus is on the predictions (</a:t>
                </a:r>
                <a14:m>
                  <m:oMath xmlns:m="http://schemas.openxmlformats.org/officeDocument/2006/math">
                    <m:acc>
                      <m:accPr>
                        <m:chr m:val="̂"/>
                        <m:ctrlPr>
                          <a:rPr lang="en-US" sz="1600" i="1" dirty="0">
                            <a:latin typeface="Cambria Math" panose="02040503050406030204" pitchFamily="18" charset="0"/>
                          </a:rPr>
                        </m:ctrlPr>
                      </m:accPr>
                      <m:e>
                        <m:r>
                          <a:rPr lang="en-US" sz="1600" i="1" dirty="0">
                            <a:latin typeface="Cambria Math" panose="02040503050406030204" pitchFamily="18" charset="0"/>
                          </a:rPr>
                          <m:t>𝑦</m:t>
                        </m:r>
                      </m:e>
                    </m:acc>
                  </m:oMath>
                </a14:m>
                <a:r>
                  <a:rPr lang="en-US" sz="1600" dirty="0"/>
                  <a:t>).</a:t>
                </a:r>
              </a:p>
            </p:txBody>
          </p:sp>
        </mc:Choice>
        <mc:Fallback>
          <p:sp>
            <p:nvSpPr>
              <p:cNvPr id="6" name="Content Placeholder 5">
                <a:extLst>
                  <a:ext uri="{FF2B5EF4-FFF2-40B4-BE49-F238E27FC236}">
                    <a16:creationId xmlns:a16="http://schemas.microsoft.com/office/drawing/2014/main" id="{8B7634B9-3257-450F-8127-00CB170F8937}"/>
                  </a:ext>
                </a:extLst>
              </p:cNvPr>
              <p:cNvSpPr>
                <a:spLocks noGrp="1" noRot="1" noChangeAspect="1" noMove="1" noResize="1" noEditPoints="1" noAdjustHandles="1" noChangeArrowheads="1" noChangeShapeType="1" noTextEdit="1"/>
              </p:cNvSpPr>
              <p:nvPr>
                <p:ph sz="half" idx="2"/>
              </p:nvPr>
            </p:nvSpPr>
            <p:spPr>
              <a:xfrm>
                <a:off x="6502400" y="2374902"/>
                <a:ext cx="5080000" cy="3901720"/>
              </a:xfrm>
              <a:blipFill>
                <a:blip r:embed="rId3"/>
                <a:stretch>
                  <a:fillRect l="-239" t="-155" r="-239" b="-1395"/>
                </a:stretch>
              </a:blipFill>
            </p:spPr>
            <p:txBody>
              <a:bodyPr/>
              <a:lstStyle/>
              <a:p>
                <a:r>
                  <a:rPr lang="en-US">
                    <a:noFill/>
                  </a:rPr>
                  <a:t> </a:t>
                </a:r>
              </a:p>
            </p:txBody>
          </p:sp>
        </mc:Fallback>
      </mc:AlternateContent>
      <p:sp>
        <p:nvSpPr>
          <p:cNvPr id="7" name="Content Placeholder 6">
            <a:extLst>
              <a:ext uri="{FF2B5EF4-FFF2-40B4-BE49-F238E27FC236}">
                <a16:creationId xmlns:a16="http://schemas.microsoft.com/office/drawing/2014/main" id="{B70164FF-073C-41BD-8B98-DEF5601596C8}"/>
              </a:ext>
            </a:extLst>
          </p:cNvPr>
          <p:cNvSpPr>
            <a:spLocks noGrp="1"/>
          </p:cNvSpPr>
          <p:nvPr>
            <p:ph sz="half" idx="13"/>
          </p:nvPr>
        </p:nvSpPr>
        <p:spPr/>
        <p:txBody>
          <a:bodyPr/>
          <a:lstStyle/>
          <a:p>
            <a:r>
              <a:rPr lang="en-US" dirty="0"/>
              <a:t>A good predictive model can have a looser fit to the data on which it is based, and a good explanatory model can have low prediction accuracy.</a:t>
            </a:r>
          </a:p>
        </p:txBody>
      </p:sp>
    </p:spTree>
    <p:extLst>
      <p:ext uri="{BB962C8B-B14F-4D97-AF65-F5344CB8AC3E}">
        <p14:creationId xmlns:p14="http://schemas.microsoft.com/office/powerpoint/2010/main" val="150729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Estimating the Regression Equation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219200" y="1447800"/>
                <a:ext cx="10363200" cy="5280546"/>
              </a:xfrm>
            </p:spPr>
            <p:txBody>
              <a:bodyPr/>
              <a:lstStyle/>
              <a:p>
                <a:r>
                  <a:rPr lang="en-US" dirty="0"/>
                  <a:t>Simple linear regression model: </a:t>
                </a:r>
                <a14:m>
                  <m:oMath xmlns:m="http://schemas.openxmlformats.org/officeDocument/2006/math">
                    <m:sSub>
                      <m:sSubPr>
                        <m:ctrlPr>
                          <a:rPr lang="el-GR" i="1" dirty="0" smtClean="0">
                            <a:latin typeface="Cambria Math" panose="02040503050406030204" pitchFamily="18" charset="0"/>
                          </a:rPr>
                        </m:ctrlPr>
                      </m:sSubPr>
                      <m:e>
                        <m:r>
                          <a:rPr lang="en-US" b="0" i="1" dirty="0" smtClean="0">
                            <a:latin typeface="Cambria Math" panose="02040503050406030204" pitchFamily="18" charset="0"/>
                          </a:rPr>
                          <m:t>𝑌</m:t>
                        </m:r>
                        <m:r>
                          <a:rPr lang="en-US" b="0" i="1" dirty="0" smtClean="0">
                            <a:latin typeface="Cambria Math" panose="02040503050406030204" pitchFamily="18" charset="0"/>
                          </a:rPr>
                          <m:t>= </m:t>
                        </m:r>
                        <m:r>
                          <a:rPr lang="el-GR" i="1" dirty="0">
                            <a:latin typeface="Cambria Math" panose="02040503050406030204" pitchFamily="18" charset="0"/>
                          </a:rPr>
                          <m:t>𝛽</m:t>
                        </m:r>
                      </m:e>
                      <m:sub>
                        <m:r>
                          <a:rPr lang="en-US" i="1" dirty="0">
                            <a:latin typeface="Cambria Math" panose="02040503050406030204" pitchFamily="18" charset="0"/>
                          </a:rPr>
                          <m:t>0</m:t>
                        </m:r>
                      </m:sub>
                    </m:sSub>
                    <m:r>
                      <a:rPr lang="en-US" b="0" i="1" dirty="0" smtClean="0">
                        <a:latin typeface="Cambria Math" panose="02040503050406030204" pitchFamily="18" charset="0"/>
                      </a:rPr>
                      <m:t>+</m:t>
                    </m:r>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l-GR" dirty="0" smtClean="0">
                        <a:latin typeface="Cambria Math" panose="02040503050406030204" pitchFamily="18" charset="0"/>
                      </a:rPr>
                      <m:t>𝜀</m:t>
                    </m:r>
                  </m:oMath>
                </a14:m>
                <a:endParaRPr lang="en-US" dirty="0"/>
              </a:p>
              <a:p>
                <a:pPr lvl="1"/>
                <a:r>
                  <a:rPr lang="en-US" dirty="0"/>
                  <a:t>Where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US" i="1" dirty="0">
                            <a:latin typeface="Cambria Math" panose="02040503050406030204" pitchFamily="18" charset="0"/>
                          </a:rPr>
                          <m:t>0</m:t>
                        </m:r>
                      </m:sub>
                    </m:sSub>
                  </m:oMath>
                </a14:m>
                <a:r>
                  <a:rPr lang="en-US" dirty="0"/>
                  <a:t>  and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US" i="1" dirty="0">
                            <a:latin typeface="Cambria Math" panose="02040503050406030204" pitchFamily="18" charset="0"/>
                          </a:rPr>
                          <m:t>1</m:t>
                        </m:r>
                      </m:sub>
                    </m:sSub>
                    <m:r>
                      <a:rPr lang="en-US" i="1" dirty="0">
                        <a:latin typeface="Cambria Math" panose="02040503050406030204" pitchFamily="18" charset="0"/>
                      </a:rPr>
                      <m:t> </m:t>
                    </m:r>
                  </m:oMath>
                </a14:m>
                <a:r>
                  <a:rPr lang="en-US" dirty="0"/>
                  <a:t>are two unknown constants that represent the intercept and slope, also known as coefficients or parameters, and </a:t>
                </a:r>
                <a14:m>
                  <m:oMath xmlns:m="http://schemas.openxmlformats.org/officeDocument/2006/math">
                    <m:r>
                      <a:rPr lang="el-GR" dirty="0" smtClean="0">
                        <a:latin typeface="Cambria Math" panose="02040503050406030204" pitchFamily="18" charset="0"/>
                      </a:rPr>
                      <m:t>𝜀</m:t>
                    </m:r>
                  </m:oMath>
                </a14:m>
                <a:r>
                  <a:rPr lang="en-US" dirty="0"/>
                  <a:t> is the error term.  </a:t>
                </a:r>
              </a:p>
              <a:p>
                <a:r>
                  <a:rPr lang="en-US" dirty="0"/>
                  <a:t>Least squares “best fit” equation: </a:t>
                </a:r>
                <a14:m>
                  <m:oMath xmlns:m="http://schemas.openxmlformats.org/officeDocument/2006/math">
                    <m:acc>
                      <m:accPr>
                        <m:chr m:val="̂"/>
                        <m:ctrlPr>
                          <a:rPr lang="en-US" i="1" dirty="0" smtClean="0">
                            <a:latin typeface="Cambria Math" panose="02040503050406030204" pitchFamily="18" charset="0"/>
                          </a:rPr>
                        </m:ctrlPr>
                      </m:accPr>
                      <m:e>
                        <m:r>
                          <a:rPr lang="en-US" dirty="0" smtClean="0">
                            <a:latin typeface="Cambria Math" panose="02040503050406030204" pitchFamily="18" charset="0"/>
                          </a:rPr>
                          <m:t>𝑦</m:t>
                        </m:r>
                      </m:e>
                    </m:acc>
                    <m:r>
                      <a:rPr lang="en-US" dirty="0" smtClean="0">
                        <a:latin typeface="Cambria Math" panose="02040503050406030204" pitchFamily="18" charset="0"/>
                      </a:rPr>
                      <m:t>=</m:t>
                    </m:r>
                  </m:oMath>
                </a14:m>
                <a:r>
                  <a:rPr lang="en-US" dirty="0"/>
                  <a:t> </a:t>
                </a:r>
                <a14:m>
                  <m:oMath xmlns:m="http://schemas.openxmlformats.org/officeDocument/2006/math">
                    <m:sSub>
                      <m:sSubPr>
                        <m:ctrlPr>
                          <a:rPr lang="el-GR" i="1" dirty="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0</m:t>
                        </m:r>
                      </m:sub>
                    </m:sSub>
                  </m:oMath>
                </a14:m>
                <a:r>
                  <a:rPr lang="en-US" dirty="0"/>
                  <a:t> + </a:t>
                </a:r>
                <a14:m>
                  <m:oMath xmlns:m="http://schemas.openxmlformats.org/officeDocument/2006/math">
                    <m:sSub>
                      <m:sSubPr>
                        <m:ctrlPr>
                          <a:rPr lang="el-GR"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1</m:t>
                        </m:r>
                      </m:sub>
                    </m:sSub>
                    <m:r>
                      <a:rPr lang="en-US" b="0" i="1" dirty="0" smtClean="0">
                        <a:latin typeface="Cambria Math" panose="02040503050406030204" pitchFamily="18" charset="0"/>
                      </a:rPr>
                      <m:t>𝑥</m:t>
                    </m:r>
                    <m:r>
                      <a:rPr lang="en-US" i="1" dirty="0">
                        <a:latin typeface="Cambria Math" panose="02040503050406030204" pitchFamily="18" charset="0"/>
                      </a:rPr>
                      <m:t> </m:t>
                    </m:r>
                  </m:oMath>
                </a14:m>
                <a:endParaRPr lang="en-US" dirty="0"/>
              </a:p>
              <a:p>
                <a:pPr lvl="1"/>
                <a:r>
                  <a:rPr lang="en-US" dirty="0"/>
                  <a:t>Where </a:t>
                </a:r>
                <a14:m>
                  <m:oMath xmlns:m="http://schemas.openxmlformats.org/officeDocument/2006/math">
                    <m:acc>
                      <m:accPr>
                        <m:chr m:val="̂"/>
                        <m:ctrlPr>
                          <a:rPr lang="en-US" i="1" dirty="0">
                            <a:latin typeface="Cambria Math" panose="02040503050406030204" pitchFamily="18" charset="0"/>
                          </a:rPr>
                        </m:ctrlPr>
                      </m:accPr>
                      <m:e>
                        <m:r>
                          <a:rPr lang="en-US" dirty="0" smtClean="0">
                            <a:latin typeface="Cambria Math" panose="02040503050406030204" pitchFamily="18" charset="0"/>
                          </a:rPr>
                          <m:t>𝑦</m:t>
                        </m:r>
                      </m:e>
                    </m:acc>
                    <m:r>
                      <a:rPr lang="en-US" dirty="0" smtClean="0">
                        <a:latin typeface="Cambria Math" panose="02040503050406030204" pitchFamily="18" charset="0"/>
                      </a:rPr>
                      <m:t> </m:t>
                    </m:r>
                  </m:oMath>
                </a14:m>
                <a:r>
                  <a:rPr lang="en-US" dirty="0"/>
                  <a:t>indicates a prediction of Y on the basis of X=x. The hat symbol denotes an estimated value. </a:t>
                </a:r>
              </a:p>
              <a:p>
                <a:r>
                  <a:rPr lang="en-US" sz="1400" dirty="0"/>
                  <a:t>Dependent variable = intercept parameter + slope parameter * independent variable	   + error term</a:t>
                </a:r>
                <a:br>
                  <a:rPr lang="en-US" sz="1400" dirty="0"/>
                </a:br>
                <a:r>
                  <a:rPr lang="en-US" sz="1400" dirty="0"/>
                  <a:t>Y 		     = 	 </a:t>
                </a:r>
                <a14:m>
                  <m:oMath xmlns:m="http://schemas.openxmlformats.org/officeDocument/2006/math">
                    <m:sSub>
                      <m:sSubPr>
                        <m:ctrlPr>
                          <a:rPr lang="el-GR" sz="1400" i="1" dirty="0">
                            <a:latin typeface="Cambria Math" panose="02040503050406030204" pitchFamily="18" charset="0"/>
                          </a:rPr>
                        </m:ctrlPr>
                      </m:sSubPr>
                      <m:e>
                        <m:r>
                          <a:rPr lang="en-US" sz="1400" i="1" dirty="0">
                            <a:latin typeface="Cambria Math" panose="02040503050406030204" pitchFamily="18" charset="0"/>
                          </a:rPr>
                          <m:t> </m:t>
                        </m:r>
                        <m:r>
                          <a:rPr lang="el-GR" sz="1400" i="1" dirty="0">
                            <a:latin typeface="Cambria Math" panose="02040503050406030204" pitchFamily="18" charset="0"/>
                          </a:rPr>
                          <m:t>𝛽</m:t>
                        </m:r>
                      </m:e>
                      <m:sub>
                        <m:r>
                          <a:rPr lang="en-US" sz="1400" i="1" dirty="0">
                            <a:latin typeface="Cambria Math" panose="02040503050406030204" pitchFamily="18" charset="0"/>
                          </a:rPr>
                          <m:t>0</m:t>
                        </m:r>
                      </m:sub>
                    </m:sSub>
                    <m:r>
                      <a:rPr lang="en-US" sz="1400" i="1" dirty="0">
                        <a:latin typeface="Cambria Math" panose="02040503050406030204" pitchFamily="18" charset="0"/>
                      </a:rPr>
                      <m:t> </m:t>
                    </m:r>
                  </m:oMath>
                </a14:m>
                <a:r>
                  <a:rPr lang="en-US" sz="1400" dirty="0"/>
                  <a:t>	+  	</a:t>
                </a:r>
                <a:r>
                  <a:rPr lang="el-GR" sz="1400" dirty="0"/>
                  <a:t> </a:t>
                </a:r>
                <a14:m>
                  <m:oMath xmlns:m="http://schemas.openxmlformats.org/officeDocument/2006/math">
                    <m:sSub>
                      <m:sSubPr>
                        <m:ctrlPr>
                          <a:rPr lang="el-GR" sz="1400" i="1" dirty="0">
                            <a:latin typeface="Cambria Math" panose="02040503050406030204" pitchFamily="18" charset="0"/>
                          </a:rPr>
                        </m:ctrlPr>
                      </m:sSubPr>
                      <m:e>
                        <m:r>
                          <a:rPr lang="el-GR" sz="1400" i="1" dirty="0">
                            <a:latin typeface="Cambria Math" panose="02040503050406030204" pitchFamily="18" charset="0"/>
                          </a:rPr>
                          <m:t>𝛽</m:t>
                        </m:r>
                      </m:e>
                      <m:sub>
                        <m:r>
                          <a:rPr lang="en-US" sz="1400" i="1" dirty="0">
                            <a:latin typeface="Cambria Math" panose="02040503050406030204" pitchFamily="18" charset="0"/>
                          </a:rPr>
                          <m:t>1</m:t>
                        </m:r>
                      </m:sub>
                    </m:sSub>
                  </m:oMath>
                </a14:m>
                <a:r>
                  <a:rPr lang="en-US" sz="1400" dirty="0"/>
                  <a:t>         *	          X 		   +       </a:t>
                </a:r>
                <a14:m>
                  <m:oMath xmlns:m="http://schemas.openxmlformats.org/officeDocument/2006/math">
                    <m:r>
                      <a:rPr lang="el-GR" sz="1400" dirty="0">
                        <a:latin typeface="Cambria Math" panose="02040503050406030204" pitchFamily="18" charset="0"/>
                      </a:rPr>
                      <m:t>𝜀</m:t>
                    </m:r>
                  </m:oMath>
                </a14:m>
                <a:endParaRPr lang="en-US" sz="1400" dirty="0"/>
              </a:p>
              <a:p>
                <a:pPr marL="0" indent="0">
                  <a:buNone/>
                </a:pPr>
                <a:br>
                  <a:rPr lang="en-US" dirty="0"/>
                </a:br>
                <a:endParaRPr lang="en-US" dirty="0"/>
              </a:p>
              <a:p>
                <a:pPr lvl="1"/>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219200" y="1447800"/>
                <a:ext cx="10363200" cy="5280546"/>
              </a:xfrm>
              <a:blipFill>
                <a:blip r:embed="rId2"/>
                <a:stretch>
                  <a:fillRect l="-411" t="-459"/>
                </a:stretch>
              </a:blipFill>
            </p:spPr>
            <p:txBody>
              <a:bodyPr/>
              <a:lstStyle/>
              <a:p>
                <a:r>
                  <a:rPr lang="en-US">
                    <a:noFill/>
                  </a:rPr>
                  <a:t> </a:t>
                </a:r>
              </a:p>
            </p:txBody>
          </p:sp>
        </mc:Fallback>
      </mc:AlternateContent>
      <p:grpSp>
        <p:nvGrpSpPr>
          <p:cNvPr id="58" name="Group 57">
            <a:extLst>
              <a:ext uri="{FF2B5EF4-FFF2-40B4-BE49-F238E27FC236}">
                <a16:creationId xmlns:a16="http://schemas.microsoft.com/office/drawing/2014/main" id="{A4ED186B-68F8-4ACE-8040-CFA7E75B0928}"/>
              </a:ext>
            </a:extLst>
          </p:cNvPr>
          <p:cNvGrpSpPr/>
          <p:nvPr/>
        </p:nvGrpSpPr>
        <p:grpSpPr>
          <a:xfrm>
            <a:off x="3935535" y="3760822"/>
            <a:ext cx="3857337" cy="2696170"/>
            <a:chOff x="3034291" y="1768686"/>
            <a:chExt cx="5838081" cy="4193264"/>
          </a:xfrm>
        </p:grpSpPr>
        <p:grpSp>
          <p:nvGrpSpPr>
            <p:cNvPr id="59" name="Group 58">
              <a:extLst>
                <a:ext uri="{FF2B5EF4-FFF2-40B4-BE49-F238E27FC236}">
                  <a16:creationId xmlns:a16="http://schemas.microsoft.com/office/drawing/2014/main" id="{1DB2EC1F-F647-425C-B98D-3365A415E337}"/>
                </a:ext>
              </a:extLst>
            </p:cNvPr>
            <p:cNvGrpSpPr/>
            <p:nvPr/>
          </p:nvGrpSpPr>
          <p:grpSpPr>
            <a:xfrm>
              <a:off x="3034291" y="1768686"/>
              <a:ext cx="5838081" cy="4193264"/>
              <a:chOff x="3034291" y="1768686"/>
              <a:chExt cx="5838081" cy="4193264"/>
            </a:xfrm>
          </p:grpSpPr>
          <p:grpSp>
            <p:nvGrpSpPr>
              <p:cNvPr id="62" name="Group 61">
                <a:extLst>
                  <a:ext uri="{FF2B5EF4-FFF2-40B4-BE49-F238E27FC236}">
                    <a16:creationId xmlns:a16="http://schemas.microsoft.com/office/drawing/2014/main" id="{FCA56BCA-7933-4E42-A3C0-B80020521BFD}"/>
                  </a:ext>
                </a:extLst>
              </p:cNvPr>
              <p:cNvGrpSpPr/>
              <p:nvPr/>
            </p:nvGrpSpPr>
            <p:grpSpPr>
              <a:xfrm>
                <a:off x="3034291" y="1768686"/>
                <a:ext cx="5838081" cy="4193264"/>
                <a:chOff x="3034291" y="1768686"/>
                <a:chExt cx="5838081" cy="4193264"/>
              </a:xfrm>
            </p:grpSpPr>
            <p:grpSp>
              <p:nvGrpSpPr>
                <p:cNvPr id="66" name="Group 65">
                  <a:extLst>
                    <a:ext uri="{FF2B5EF4-FFF2-40B4-BE49-F238E27FC236}">
                      <a16:creationId xmlns:a16="http://schemas.microsoft.com/office/drawing/2014/main" id="{2B226D2F-B921-4494-ABCB-B22667DC1558}"/>
                    </a:ext>
                  </a:extLst>
                </p:cNvPr>
                <p:cNvGrpSpPr/>
                <p:nvPr/>
              </p:nvGrpSpPr>
              <p:grpSpPr>
                <a:xfrm>
                  <a:off x="3611348" y="2316754"/>
                  <a:ext cx="5261024" cy="3118654"/>
                  <a:chOff x="3611348" y="2316754"/>
                  <a:chExt cx="5261024" cy="3118654"/>
                </a:xfrm>
              </p:grpSpPr>
              <p:grpSp>
                <p:nvGrpSpPr>
                  <p:cNvPr id="69" name="Group 68">
                    <a:extLst>
                      <a:ext uri="{FF2B5EF4-FFF2-40B4-BE49-F238E27FC236}">
                        <a16:creationId xmlns:a16="http://schemas.microsoft.com/office/drawing/2014/main" id="{D1BEA856-1990-4828-8647-D7CABE8E6139}"/>
                      </a:ext>
                    </a:extLst>
                  </p:cNvPr>
                  <p:cNvGrpSpPr/>
                  <p:nvPr/>
                </p:nvGrpSpPr>
                <p:grpSpPr>
                  <a:xfrm>
                    <a:off x="3622889" y="2316754"/>
                    <a:ext cx="5249483" cy="3118654"/>
                    <a:chOff x="3611347" y="2320551"/>
                    <a:chExt cx="5249483" cy="3118654"/>
                  </a:xfrm>
                </p:grpSpPr>
                <p:sp>
                  <p:nvSpPr>
                    <p:cNvPr id="72" name="Rectangle 71">
                      <a:extLst>
                        <a:ext uri="{FF2B5EF4-FFF2-40B4-BE49-F238E27FC236}">
                          <a16:creationId xmlns:a16="http://schemas.microsoft.com/office/drawing/2014/main" id="{99BFBB3A-EC36-4BC6-8621-9ACEE0A76E31}"/>
                        </a:ext>
                      </a:extLst>
                    </p:cNvPr>
                    <p:cNvSpPr/>
                    <p:nvPr/>
                  </p:nvSpPr>
                  <p:spPr>
                    <a:xfrm>
                      <a:off x="3611347" y="2433882"/>
                      <a:ext cx="5249483" cy="3005323"/>
                    </a:xfrm>
                    <a:prstGeom prst="rect">
                      <a:avLst/>
                    </a:prstGeom>
                    <a:gradFill flip="none" rotWithShape="1">
                      <a:gsLst>
                        <a:gs pos="0">
                          <a:srgbClr val="E7AFB2">
                            <a:tint val="66000"/>
                            <a:satMod val="160000"/>
                          </a:srgbClr>
                        </a:gs>
                        <a:gs pos="50000">
                          <a:srgbClr val="E7AFB2">
                            <a:tint val="44500"/>
                            <a:satMod val="160000"/>
                          </a:srgbClr>
                        </a:gs>
                        <a:gs pos="100000">
                          <a:srgbClr val="E7AFB2">
                            <a:tint val="23500"/>
                            <a:satMod val="160000"/>
                          </a:srgbClr>
                        </a:gs>
                      </a:gsLst>
                      <a:lin ang="18900000" scaled="1"/>
                      <a:tileRect/>
                    </a:gradFill>
                    <a:ln w="38100">
                      <a:solidFill>
                        <a:srgbClr val="6B1C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8454B3E2-4927-411E-A9CF-BE31C4912B15}"/>
                            </a:ext>
                          </a:extLst>
                        </p:cNvPr>
                        <p:cNvSpPr txBox="1"/>
                        <p:nvPr/>
                      </p:nvSpPr>
                      <p:spPr>
                        <a:xfrm>
                          <a:off x="6917034" y="3859784"/>
                          <a:ext cx="805217" cy="276999"/>
                        </a:xfrm>
                        <a:prstGeom prst="rect">
                          <a:avLst/>
                        </a:prstGeom>
                        <a:noFill/>
                      </p:spPr>
                      <p:txBody>
                        <a:bodyPr wrap="square" rtlCol="0">
                          <a:spAutoFit/>
                        </a:bodyPr>
                        <a:lstStyle/>
                        <a:p>
                          <a14:m>
                            <m:oMath xmlns:m="http://schemas.openxmlformats.org/officeDocument/2006/math">
                              <m:r>
                                <a:rPr lang="el-GR" sz="1200" i="1" dirty="0">
                                  <a:latin typeface="Cambria Math" panose="02040503050406030204" pitchFamily="18" charset="0"/>
                                  <a:cs typeface="Calibri" panose="020F0502020204030204" pitchFamily="34" charset="0"/>
                                </a:rPr>
                                <m:t>𝛽</m:t>
                              </m:r>
                            </m:oMath>
                          </a14:m>
                          <a:r>
                            <a:rPr lang="en-US" sz="1200" i="1" baseline="-25000" dirty="0">
                              <a:cs typeface="Calibri" panose="020F0502020204030204" pitchFamily="34" charset="0"/>
                            </a:rPr>
                            <a:t>1</a:t>
                          </a:r>
                          <a:r>
                            <a:rPr lang="en-US" sz="1200" dirty="0"/>
                            <a:t> units</a:t>
                          </a:r>
                        </a:p>
                      </p:txBody>
                    </p:sp>
                  </mc:Choice>
                  <mc:Fallback xmlns="">
                    <p:sp>
                      <p:nvSpPr>
                        <p:cNvPr id="73" name="TextBox 72">
                          <a:extLst>
                            <a:ext uri="{FF2B5EF4-FFF2-40B4-BE49-F238E27FC236}">
                              <a16:creationId xmlns:a16="http://schemas.microsoft.com/office/drawing/2014/main" id="{8454B3E2-4927-411E-A9CF-BE31C4912B15}"/>
                            </a:ext>
                          </a:extLst>
                        </p:cNvPr>
                        <p:cNvSpPr txBox="1">
                          <a:spLocks noRot="1" noChangeAspect="1" noMove="1" noResize="1" noEditPoints="1" noAdjustHandles="1" noChangeArrowheads="1" noChangeShapeType="1" noTextEdit="1"/>
                        </p:cNvSpPr>
                        <p:nvPr/>
                      </p:nvSpPr>
                      <p:spPr>
                        <a:xfrm>
                          <a:off x="6917034" y="3859784"/>
                          <a:ext cx="805217" cy="276999"/>
                        </a:xfrm>
                        <a:prstGeom prst="rect">
                          <a:avLst/>
                        </a:prstGeom>
                        <a:blipFill>
                          <a:blip r:embed="rId3"/>
                          <a:stretch>
                            <a:fillRect l="-1149" b="-182759"/>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826B94B5-ECCC-472A-85C6-3921BD12E6F3}"/>
                        </a:ext>
                      </a:extLst>
                    </p:cNvPr>
                    <p:cNvCxnSpPr>
                      <a:cxnSpLocks/>
                    </p:cNvCxnSpPr>
                    <p:nvPr/>
                  </p:nvCxnSpPr>
                  <p:spPr>
                    <a:xfrm>
                      <a:off x="3611347" y="3017914"/>
                      <a:ext cx="4073798" cy="23674"/>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64CFBE5-798C-47D6-903F-E8E8CABC975F}"/>
                        </a:ext>
                      </a:extLst>
                    </p:cNvPr>
                    <p:cNvCxnSpPr>
                      <a:cxnSpLocks/>
                    </p:cNvCxnSpPr>
                    <p:nvPr/>
                  </p:nvCxnSpPr>
                  <p:spPr>
                    <a:xfrm>
                      <a:off x="3611347" y="3371475"/>
                      <a:ext cx="4089789"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Callout: Bent Line 75">
                      <a:extLst>
                        <a:ext uri="{FF2B5EF4-FFF2-40B4-BE49-F238E27FC236}">
                          <a16:creationId xmlns:a16="http://schemas.microsoft.com/office/drawing/2014/main" id="{C3E03735-BD58-43C1-AFD9-4D71FB9A3C82}"/>
                        </a:ext>
                      </a:extLst>
                    </p:cNvPr>
                    <p:cNvSpPr/>
                    <p:nvPr/>
                  </p:nvSpPr>
                  <p:spPr>
                    <a:xfrm>
                      <a:off x="7908166" y="2320551"/>
                      <a:ext cx="765306" cy="298181"/>
                    </a:xfrm>
                    <a:prstGeom prst="borderCallout2">
                      <a:avLst>
                        <a:gd name="adj1" fmla="val 97458"/>
                        <a:gd name="adj2" fmla="val 47939"/>
                        <a:gd name="adj3" fmla="val 153678"/>
                        <a:gd name="adj4" fmla="val 292"/>
                        <a:gd name="adj5" fmla="val 213695"/>
                        <a:gd name="adj6" fmla="val -27395"/>
                      </a:avLst>
                    </a:prstGeom>
                    <a:ln w="19050">
                      <a:solidFill>
                        <a:schemeClr val="tx1">
                          <a:lumMod val="95000"/>
                          <a:lumOff val="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Y</a:t>
                      </a:r>
                      <a:r>
                        <a:rPr lang="en-US" baseline="-25000" dirty="0"/>
                        <a:t>1</a:t>
                      </a:r>
                    </a:p>
                  </p:txBody>
                </p:sp>
                <mc:AlternateContent xmlns:mc="http://schemas.openxmlformats.org/markup-compatibility/2006" xmlns:a14="http://schemas.microsoft.com/office/drawing/2010/main">
                  <mc:Choice Requires="a14">
                    <p:sp>
                      <p:nvSpPr>
                        <p:cNvPr id="77" name="Callout: Bent Line 76">
                          <a:extLst>
                            <a:ext uri="{FF2B5EF4-FFF2-40B4-BE49-F238E27FC236}">
                              <a16:creationId xmlns:a16="http://schemas.microsoft.com/office/drawing/2014/main" id="{A7311BC6-1CB8-44B2-A42E-04E2900D0164}"/>
                            </a:ext>
                          </a:extLst>
                        </p:cNvPr>
                        <p:cNvSpPr/>
                        <p:nvPr/>
                      </p:nvSpPr>
                      <p:spPr>
                        <a:xfrm>
                          <a:off x="7735521" y="3892831"/>
                          <a:ext cx="765306" cy="367268"/>
                        </a:xfrm>
                        <a:prstGeom prst="borderCallout2">
                          <a:avLst>
                            <a:gd name="adj1" fmla="val 1081"/>
                            <a:gd name="adj2" fmla="val 47168"/>
                            <a:gd name="adj3" fmla="val -56745"/>
                            <a:gd name="adj4" fmla="val 10313"/>
                            <a:gd name="adj5" fmla="val -130048"/>
                            <a:gd name="adj6" fmla="val -5041"/>
                          </a:avLst>
                        </a:prstGeom>
                        <a:ln w="19050">
                          <a:solidFill>
                            <a:schemeClr val="tx1">
                              <a:lumMod val="95000"/>
                              <a:lumOff val="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r>
                                <a:rPr lang="en-US" i="1" dirty="0">
                                  <a:latin typeface="Cambria Math" panose="02040503050406030204" pitchFamily="18" charset="0"/>
                                </a:rPr>
                                <m:t> </m:t>
                              </m:r>
                            </m:oMath>
                          </a14:m>
                          <a:r>
                            <a:rPr lang="en-US" baseline="-25000" dirty="0"/>
                            <a:t>1</a:t>
                          </a:r>
                        </a:p>
                      </p:txBody>
                    </p:sp>
                  </mc:Choice>
                  <mc:Fallback xmlns="">
                    <p:sp>
                      <p:nvSpPr>
                        <p:cNvPr id="77" name="Callout: Bent Line 76">
                          <a:extLst>
                            <a:ext uri="{FF2B5EF4-FFF2-40B4-BE49-F238E27FC236}">
                              <a16:creationId xmlns:a16="http://schemas.microsoft.com/office/drawing/2014/main" id="{A7311BC6-1CB8-44B2-A42E-04E2900D0164}"/>
                            </a:ext>
                          </a:extLst>
                        </p:cNvPr>
                        <p:cNvSpPr>
                          <a:spLocks noRot="1" noChangeAspect="1" noMove="1" noResize="1" noEditPoints="1" noAdjustHandles="1" noChangeArrowheads="1" noChangeShapeType="1" noTextEdit="1"/>
                        </p:cNvSpPr>
                        <p:nvPr/>
                      </p:nvSpPr>
                      <p:spPr>
                        <a:xfrm>
                          <a:off x="7735521" y="3892831"/>
                          <a:ext cx="765306" cy="367268"/>
                        </a:xfrm>
                        <a:prstGeom prst="borderCallout2">
                          <a:avLst>
                            <a:gd name="adj1" fmla="val 1081"/>
                            <a:gd name="adj2" fmla="val 47168"/>
                            <a:gd name="adj3" fmla="val -56745"/>
                            <a:gd name="adj4" fmla="val 10313"/>
                            <a:gd name="adj5" fmla="val -130048"/>
                            <a:gd name="adj6" fmla="val -5041"/>
                          </a:avLst>
                        </a:prstGeom>
                        <a:blipFill>
                          <a:blip r:embed="rId4"/>
                          <a:stretch>
                            <a:fillRect/>
                          </a:stretch>
                        </a:blipFill>
                        <a:ln w="19050">
                          <a:solidFill>
                            <a:schemeClr val="tx1">
                              <a:lumMod val="95000"/>
                              <a:lumOff val="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Callout: Bent Line 77">
                          <a:extLst>
                            <a:ext uri="{FF2B5EF4-FFF2-40B4-BE49-F238E27FC236}">
                              <a16:creationId xmlns:a16="http://schemas.microsoft.com/office/drawing/2014/main" id="{32788B33-4DFD-462A-9D66-89CB0DA73CE8}"/>
                            </a:ext>
                          </a:extLst>
                        </p:cNvPr>
                        <p:cNvSpPr/>
                        <p:nvPr/>
                      </p:nvSpPr>
                      <p:spPr>
                        <a:xfrm>
                          <a:off x="6716674" y="2578026"/>
                          <a:ext cx="765306" cy="298181"/>
                        </a:xfrm>
                        <a:prstGeom prst="borderCallout2">
                          <a:avLst>
                            <a:gd name="adj1" fmla="val 104411"/>
                            <a:gd name="adj2" fmla="val 44085"/>
                            <a:gd name="adj3" fmla="val 180905"/>
                            <a:gd name="adj4" fmla="val 71981"/>
                            <a:gd name="adj5" fmla="val 202215"/>
                            <a:gd name="adj6" fmla="val 124462"/>
                          </a:avLst>
                        </a:prstGeom>
                        <a:ln w="19050">
                          <a:solidFill>
                            <a:schemeClr val="tx1">
                              <a:lumMod val="95000"/>
                              <a:lumOff val="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14:m>
                            <m:oMath xmlns:m="http://schemas.openxmlformats.org/officeDocument/2006/math">
                              <m:r>
                                <a:rPr lang="el-GR" i="1" dirty="0">
                                  <a:latin typeface="Cambria Math" panose="02040503050406030204" pitchFamily="18" charset="0"/>
                                  <a:ea typeface="Cambria Math" panose="02040503050406030204" pitchFamily="18" charset="0"/>
                                  <a:cs typeface="Calibri" panose="020F0502020204030204" pitchFamily="34" charset="0"/>
                                </a:rPr>
                                <m:t>𝜀</m:t>
                              </m:r>
                              <m:r>
                                <a:rPr lang="el-GR" i="1" dirty="0">
                                  <a:latin typeface="Cambria Math" panose="02040503050406030204" pitchFamily="18" charset="0"/>
                                  <a:ea typeface="Cambria Math" panose="02040503050406030204" pitchFamily="18" charset="0"/>
                                  <a:cs typeface="Calibri" panose="020F0502020204030204" pitchFamily="34" charset="0"/>
                                </a:rPr>
                                <m:t> </m:t>
                              </m:r>
                            </m:oMath>
                          </a14:m>
                          <a:r>
                            <a:rPr lang="en-US" baseline="-25000" dirty="0"/>
                            <a:t>1</a:t>
                          </a:r>
                        </a:p>
                      </p:txBody>
                    </p:sp>
                  </mc:Choice>
                  <mc:Fallback xmlns="">
                    <p:sp>
                      <p:nvSpPr>
                        <p:cNvPr id="78" name="Callout: Bent Line 77">
                          <a:extLst>
                            <a:ext uri="{FF2B5EF4-FFF2-40B4-BE49-F238E27FC236}">
                              <a16:creationId xmlns:a16="http://schemas.microsoft.com/office/drawing/2014/main" id="{32788B33-4DFD-462A-9D66-89CB0DA73CE8}"/>
                            </a:ext>
                          </a:extLst>
                        </p:cNvPr>
                        <p:cNvSpPr>
                          <a:spLocks noRot="1" noChangeAspect="1" noMove="1" noResize="1" noEditPoints="1" noAdjustHandles="1" noChangeArrowheads="1" noChangeShapeType="1" noTextEdit="1"/>
                        </p:cNvSpPr>
                        <p:nvPr/>
                      </p:nvSpPr>
                      <p:spPr>
                        <a:xfrm>
                          <a:off x="6716674" y="2578026"/>
                          <a:ext cx="765306" cy="298181"/>
                        </a:xfrm>
                        <a:prstGeom prst="borderCallout2">
                          <a:avLst>
                            <a:gd name="adj1" fmla="val 104411"/>
                            <a:gd name="adj2" fmla="val 44085"/>
                            <a:gd name="adj3" fmla="val 180905"/>
                            <a:gd name="adj4" fmla="val 71981"/>
                            <a:gd name="adj5" fmla="val 202215"/>
                            <a:gd name="adj6" fmla="val 124462"/>
                          </a:avLst>
                        </a:prstGeom>
                        <a:blipFill>
                          <a:blip r:embed="rId5"/>
                          <a:stretch>
                            <a:fillRect/>
                          </a:stretch>
                        </a:blipFill>
                        <a:ln w="19050">
                          <a:solidFill>
                            <a:schemeClr val="tx1">
                              <a:lumMod val="95000"/>
                              <a:lumOff val="5000"/>
                            </a:schemeClr>
                          </a:solidFill>
                        </a:ln>
                      </p:spPr>
                      <p:txBody>
                        <a:bodyPr/>
                        <a:lstStyle/>
                        <a:p>
                          <a:r>
                            <a:rPr lang="en-US">
                              <a:noFill/>
                            </a:rPr>
                            <a:t> </a:t>
                          </a:r>
                        </a:p>
                      </p:txBody>
                    </p:sp>
                  </mc:Fallback>
                </mc:AlternateContent>
              </p:grpSp>
              <p:cxnSp>
                <p:nvCxnSpPr>
                  <p:cNvPr id="70" name="Straight Connector 69">
                    <a:extLst>
                      <a:ext uri="{FF2B5EF4-FFF2-40B4-BE49-F238E27FC236}">
                        <a16:creationId xmlns:a16="http://schemas.microsoft.com/office/drawing/2014/main" id="{0A8D5E05-08CF-4F8B-B09B-E378426CA051}"/>
                      </a:ext>
                    </a:extLst>
                  </p:cNvPr>
                  <p:cNvCxnSpPr>
                    <a:cxnSpLocks/>
                  </p:cNvCxnSpPr>
                  <p:nvPr/>
                </p:nvCxnSpPr>
                <p:spPr>
                  <a:xfrm flipV="1">
                    <a:off x="3611348" y="2902478"/>
                    <a:ext cx="5249482" cy="2249184"/>
                  </a:xfrm>
                  <a:prstGeom prst="line">
                    <a:avLst/>
                  </a:prstGeom>
                  <a:ln w="38100"/>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DDFB679A-EA19-4F3A-BAA5-5618337A2C26}"/>
                      </a:ext>
                    </a:extLst>
                  </p:cNvPr>
                  <p:cNvCxnSpPr>
                    <a:cxnSpLocks/>
                  </p:cNvCxnSpPr>
                  <p:nvPr/>
                </p:nvCxnSpPr>
                <p:spPr>
                  <a:xfrm>
                    <a:off x="5710575" y="4244581"/>
                    <a:ext cx="1227066" cy="0"/>
                  </a:xfrm>
                  <a:prstGeom prst="line">
                    <a:avLst/>
                  </a:prstGeom>
                  <a:ln w="28575">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7" name="TextBox 66">
                  <a:extLst>
                    <a:ext uri="{FF2B5EF4-FFF2-40B4-BE49-F238E27FC236}">
                      <a16:creationId xmlns:a16="http://schemas.microsoft.com/office/drawing/2014/main" id="{69BB6A93-2988-4505-9797-2228920CCCDF}"/>
                    </a:ext>
                  </a:extLst>
                </p:cNvPr>
                <p:cNvSpPr txBox="1"/>
                <p:nvPr/>
              </p:nvSpPr>
              <p:spPr>
                <a:xfrm>
                  <a:off x="3034291" y="1768686"/>
                  <a:ext cx="652148" cy="3666722"/>
                </a:xfrm>
                <a:prstGeom prst="rect">
                  <a:avLst/>
                </a:prstGeom>
                <a:noFill/>
              </p:spPr>
              <p:txBody>
                <a:bodyPr vert="vert270" wrap="square" rtlCol="0">
                  <a:spAutoFit/>
                </a:bodyPr>
                <a:lstStyle/>
                <a:p>
                  <a:r>
                    <a:rPr lang="en-US" sz="1600" dirty="0"/>
                    <a:t>Dependent Variable (Y)</a:t>
                  </a:r>
                </a:p>
              </p:txBody>
            </p:sp>
            <p:sp>
              <p:nvSpPr>
                <p:cNvPr id="68" name="TextBox 67">
                  <a:extLst>
                    <a:ext uri="{FF2B5EF4-FFF2-40B4-BE49-F238E27FC236}">
                      <a16:creationId xmlns:a16="http://schemas.microsoft.com/office/drawing/2014/main" id="{4CF059A5-2318-4D2A-9B0B-4B912E3FA2E0}"/>
                    </a:ext>
                  </a:extLst>
                </p:cNvPr>
                <p:cNvSpPr txBox="1"/>
                <p:nvPr/>
              </p:nvSpPr>
              <p:spPr>
                <a:xfrm>
                  <a:off x="3965852" y="5435408"/>
                  <a:ext cx="4546518" cy="526542"/>
                </a:xfrm>
                <a:prstGeom prst="rect">
                  <a:avLst/>
                </a:prstGeom>
                <a:noFill/>
              </p:spPr>
              <p:txBody>
                <a:bodyPr vert="horz" wrap="square" rtlCol="0">
                  <a:spAutoFit/>
                </a:bodyPr>
                <a:lstStyle/>
                <a:p>
                  <a:r>
                    <a:rPr lang="en-US" sz="1600" dirty="0"/>
                    <a:t>Independent Variable (X)</a:t>
                  </a:r>
                </a:p>
              </p:txBody>
            </p:sp>
          </p:grpSp>
          <p:cxnSp>
            <p:nvCxnSpPr>
              <p:cNvPr id="63" name="Straight Connector 62">
                <a:extLst>
                  <a:ext uri="{FF2B5EF4-FFF2-40B4-BE49-F238E27FC236}">
                    <a16:creationId xmlns:a16="http://schemas.microsoft.com/office/drawing/2014/main" id="{A729A5A5-5A8C-45A6-B10B-CD686CA580E2}"/>
                  </a:ext>
                </a:extLst>
              </p:cNvPr>
              <p:cNvCxnSpPr>
                <a:cxnSpLocks/>
              </p:cNvCxnSpPr>
              <p:nvPr/>
            </p:nvCxnSpPr>
            <p:spPr>
              <a:xfrm>
                <a:off x="6917034" y="3751985"/>
                <a:ext cx="0" cy="492596"/>
              </a:xfrm>
              <a:prstGeom prst="line">
                <a:avLst/>
              </a:prstGeom>
              <a:ln w="28575">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C6D30F9-A82A-4150-83E0-BBDE985FD152}"/>
                  </a:ext>
                </a:extLst>
              </p:cNvPr>
              <p:cNvCxnSpPr/>
              <p:nvPr/>
            </p:nvCxnSpPr>
            <p:spPr>
              <a:xfrm flipV="1">
                <a:off x="7682229" y="3021672"/>
                <a:ext cx="0" cy="3240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C940F2B-DD3D-4F40-BA66-C8256026E95A}"/>
                  </a:ext>
                </a:extLst>
              </p:cNvPr>
              <p:cNvCxnSpPr>
                <a:cxnSpLocks/>
              </p:cNvCxnSpPr>
              <p:nvPr/>
            </p:nvCxnSpPr>
            <p:spPr>
              <a:xfrm>
                <a:off x="8323309" y="3126653"/>
                <a:ext cx="0" cy="3219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60" name="Oval 59">
              <a:extLst>
                <a:ext uri="{FF2B5EF4-FFF2-40B4-BE49-F238E27FC236}">
                  <a16:creationId xmlns:a16="http://schemas.microsoft.com/office/drawing/2014/main" id="{D3E36E15-AA0D-4B75-9994-1F28F3086086}"/>
                </a:ext>
              </a:extLst>
            </p:cNvPr>
            <p:cNvSpPr/>
            <p:nvPr/>
          </p:nvSpPr>
          <p:spPr>
            <a:xfrm>
              <a:off x="7639162" y="2937877"/>
              <a:ext cx="112585" cy="8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E33E54A-F85D-4629-817C-5AEB1EA66D27}"/>
                </a:ext>
              </a:extLst>
            </p:cNvPr>
            <p:cNvSpPr/>
            <p:nvPr/>
          </p:nvSpPr>
          <p:spPr>
            <a:xfrm>
              <a:off x="8267017" y="3434695"/>
              <a:ext cx="112585" cy="8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6500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Residuals</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Residuals are the observed errors associated with estimating the value of the dependent variable using the regression line</a:t>
                </a:r>
              </a:p>
              <a:p>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𝑒</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e>
                      <m:sub>
                        <m:r>
                          <a:rPr lang="en-US" b="0" i="1" dirty="0" smtClean="0">
                            <a:latin typeface="Cambria Math" panose="02040503050406030204" pitchFamily="18" charset="0"/>
                          </a:rPr>
                          <m:t>𝑖</m:t>
                        </m:r>
                      </m:sub>
                    </m:sSub>
                  </m:oMath>
                </a14:m>
                <a:endParaRPr lang="en-US" b="0" dirty="0"/>
              </a:p>
              <a:p>
                <a:r>
                  <a:rPr lang="en-US" dirty="0"/>
                  <a:t>Let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𝛽</m:t>
                            </m:r>
                          </m:e>
                        </m:acc>
                      </m:e>
                      <m:sub>
                        <m:r>
                          <a:rPr lang="en-US" b="0" i="1" dirty="0" smtClean="0">
                            <a:latin typeface="Cambria Math" panose="02040503050406030204" pitchFamily="18" charset="0"/>
                          </a:rPr>
                          <m:t>0</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ea typeface="Cambria Math" panose="02040503050406030204" pitchFamily="18" charset="0"/>
                              </a:rPr>
                              <m:t>𝛽</m:t>
                            </m:r>
                          </m:e>
                        </m:acc>
                      </m:e>
                      <m:sub>
                        <m:r>
                          <a:rPr lang="en-US" b="0" i="1" dirty="0" smtClean="0">
                            <a:latin typeface="Cambria Math" panose="02040503050406030204" pitchFamily="18" charset="0"/>
                            <a:ea typeface="Cambria Math" panose="02040503050406030204" pitchFamily="18" charset="0"/>
                          </a:rPr>
                          <m:t>1</m:t>
                        </m:r>
                      </m:sub>
                    </m:sSub>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a:t>,  be the prediction for Y based on the </a:t>
                </a:r>
                <a:r>
                  <a:rPr lang="en-US" dirty="0" err="1"/>
                  <a:t>i</a:t>
                </a:r>
                <a:r>
                  <a:rPr lang="en-US" baseline="-25000" dirty="0" err="1"/>
                  <a:t>th</a:t>
                </a:r>
                <a:r>
                  <a:rPr lang="en-US" dirty="0"/>
                  <a:t> value of X. </a:t>
                </a:r>
              </a:p>
              <a:p>
                <a:r>
                  <a:rPr lang="en-US" dirty="0"/>
                  <a:t>Then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𝑖</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e>
                      <m:sub>
                        <m:r>
                          <a:rPr lang="en-US" i="1" dirty="0">
                            <a:latin typeface="Cambria Math" panose="02040503050406030204" pitchFamily="18" charset="0"/>
                          </a:rPr>
                          <m:t>𝑖</m:t>
                        </m:r>
                      </m:sub>
                    </m:sSub>
                    <m:r>
                      <a:rPr lang="en-US" i="1" dirty="0">
                        <a:latin typeface="Cambria Math" panose="02040503050406030204" pitchFamily="18" charset="0"/>
                      </a:rPr>
                      <m:t> </m:t>
                    </m:r>
                  </m:oMath>
                </a14:m>
                <a:r>
                  <a:rPr lang="en-US" dirty="0"/>
                  <a:t>represents the </a:t>
                </a:r>
                <a:r>
                  <a:rPr lang="en-US" dirty="0" err="1"/>
                  <a:t>i</a:t>
                </a:r>
                <a:r>
                  <a:rPr lang="en-US" baseline="-25000" dirty="0" err="1"/>
                  <a:t>th</a:t>
                </a:r>
                <a:r>
                  <a:rPr lang="en-US" dirty="0"/>
                  <a:t> residual</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411" t="-389"/>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86E54A30-4299-4B72-8333-CE8FC3623072}"/>
              </a:ext>
            </a:extLst>
          </p:cNvPr>
          <p:cNvPicPr>
            <a:picLocks noChangeAspect="1"/>
          </p:cNvPicPr>
          <p:nvPr/>
        </p:nvPicPr>
        <p:blipFill>
          <a:blip r:embed="rId4"/>
          <a:stretch>
            <a:fillRect/>
          </a:stretch>
        </p:blipFill>
        <p:spPr>
          <a:xfrm>
            <a:off x="3531937" y="3528834"/>
            <a:ext cx="5438103" cy="2286198"/>
          </a:xfrm>
          <a:prstGeom prst="rect">
            <a:avLst/>
          </a:prstGeom>
          <a:solidFill>
            <a:schemeClr val="accent2">
              <a:lumMod val="50000"/>
            </a:schemeClr>
          </a:solidFill>
          <a:ln>
            <a:solidFill>
              <a:schemeClr val="accent2">
                <a:lumMod val="60000"/>
                <a:lumOff val="40000"/>
              </a:schemeClr>
            </a:solidFill>
          </a:ln>
        </p:spPr>
      </p:pic>
    </p:spTree>
    <p:extLst>
      <p:ext uri="{BB962C8B-B14F-4D97-AF65-F5344CB8AC3E}">
        <p14:creationId xmlns:p14="http://schemas.microsoft.com/office/powerpoint/2010/main" val="335304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C87E-FB10-41C6-A6F0-E7A702C34F68}"/>
              </a:ext>
            </a:extLst>
          </p:cNvPr>
          <p:cNvSpPr>
            <a:spLocks noGrp="1"/>
          </p:cNvSpPr>
          <p:nvPr>
            <p:ph type="title"/>
          </p:nvPr>
        </p:nvSpPr>
        <p:spPr/>
        <p:txBody>
          <a:bodyPr/>
          <a:lstStyle/>
          <a:p>
            <a:r>
              <a:rPr lang="en-US" dirty="0"/>
              <a:t>Regression as Analysis of Variance</a:t>
            </a:r>
          </a:p>
        </p:txBody>
      </p:sp>
      <p:sp>
        <p:nvSpPr>
          <p:cNvPr id="3" name="Content Placeholder 2">
            <a:extLst>
              <a:ext uri="{FF2B5EF4-FFF2-40B4-BE49-F238E27FC236}">
                <a16:creationId xmlns:a16="http://schemas.microsoft.com/office/drawing/2014/main" id="{8C286765-428C-489E-AEE4-7FBF61DC829D}"/>
              </a:ext>
            </a:extLst>
          </p:cNvPr>
          <p:cNvSpPr>
            <a:spLocks noGrp="1"/>
          </p:cNvSpPr>
          <p:nvPr>
            <p:ph idx="1"/>
          </p:nvPr>
        </p:nvSpPr>
        <p:spPr/>
        <p:txBody>
          <a:bodyPr>
            <a:normAutofit/>
          </a:bodyPr>
          <a:lstStyle/>
          <a:p>
            <a:r>
              <a:rPr lang="en-US" dirty="0"/>
              <a:t>ANOVA conducts an F - test to determine whether variation in Y is due to varying levels of X.</a:t>
            </a:r>
          </a:p>
          <a:p>
            <a:r>
              <a:rPr lang="en-US" dirty="0"/>
              <a:t>ANOVA is used to test for significance of regression:</a:t>
            </a:r>
          </a:p>
          <a:p>
            <a:pPr lvl="1"/>
            <a:r>
              <a:rPr lang="en-US" dirty="0"/>
              <a:t>H</a:t>
            </a:r>
            <a:r>
              <a:rPr lang="en-US" baseline="-25000" dirty="0"/>
              <a:t>0</a:t>
            </a:r>
            <a:r>
              <a:rPr lang="en-US" dirty="0"/>
              <a:t>: population slope coefficient = 0</a:t>
            </a:r>
          </a:p>
          <a:p>
            <a:pPr lvl="1"/>
            <a:r>
              <a:rPr lang="en-US" dirty="0"/>
              <a:t>H</a:t>
            </a:r>
            <a:r>
              <a:rPr lang="en-US" baseline="-25000" dirty="0"/>
              <a:t>1</a:t>
            </a:r>
            <a:r>
              <a:rPr lang="en-US" dirty="0"/>
              <a:t>: population slope coefficient ≠ 0</a:t>
            </a:r>
          </a:p>
          <a:p>
            <a:r>
              <a:rPr lang="en-US" dirty="0"/>
              <a:t>R reports the p-value (Significance F).</a:t>
            </a:r>
          </a:p>
          <a:p>
            <a:r>
              <a:rPr lang="en-US" dirty="0"/>
              <a:t>Rejecting H</a:t>
            </a:r>
            <a:r>
              <a:rPr lang="en-US" baseline="-25000" dirty="0"/>
              <a:t>0</a:t>
            </a:r>
            <a:r>
              <a:rPr lang="en-US" dirty="0"/>
              <a:t> indicates that X explains variation in Y</a:t>
            </a:r>
          </a:p>
        </p:txBody>
      </p:sp>
    </p:spTree>
    <p:extLst>
      <p:ext uri="{BB962C8B-B14F-4D97-AF65-F5344CB8AC3E}">
        <p14:creationId xmlns:p14="http://schemas.microsoft.com/office/powerpoint/2010/main" val="364990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t>Some Regression Statistics</a:t>
            </a:r>
          </a:p>
        </p:txBody>
      </p:sp>
      <p:sp>
        <p:nvSpPr>
          <p:cNvPr id="2" name="Content Placeholder 1"/>
          <p:cNvSpPr>
            <a:spLocks noGrp="1"/>
          </p:cNvSpPr>
          <p:nvPr>
            <p:ph idx="1"/>
          </p:nvPr>
        </p:nvSpPr>
        <p:spPr/>
        <p:txBody>
          <a:bodyPr/>
          <a:lstStyle/>
          <a:p>
            <a:r>
              <a:rPr lang="en-US" dirty="0"/>
              <a:t>Multiple R or | r |, where r is the sample correlation coefficient. </a:t>
            </a:r>
          </a:p>
          <a:p>
            <a:pPr lvl="1"/>
            <a:r>
              <a:rPr lang="en-US" dirty="0"/>
              <a:t>The value of r varies from -1 to +1. </a:t>
            </a:r>
          </a:p>
          <a:p>
            <a:pPr lvl="1"/>
            <a:r>
              <a:rPr lang="en-US" dirty="0"/>
              <a:t>r is negative if slope is negative.</a:t>
            </a:r>
          </a:p>
          <a:p>
            <a:r>
              <a:rPr lang="en-US" dirty="0"/>
              <a:t>Coefficient of determination	R</a:t>
            </a:r>
            <a:r>
              <a:rPr lang="en-US" baseline="30000" dirty="0"/>
              <a:t>2</a:t>
            </a:r>
            <a:r>
              <a:rPr lang="en-US" dirty="0"/>
              <a:t> = 1 – (SS </a:t>
            </a:r>
            <a:r>
              <a:rPr lang="en-US" baseline="-25000" dirty="0"/>
              <a:t>Regression </a:t>
            </a:r>
            <a:r>
              <a:rPr lang="en-US" dirty="0"/>
              <a:t>/ SS </a:t>
            </a:r>
            <a:r>
              <a:rPr lang="en-US" baseline="-25000" dirty="0"/>
              <a:t>Total</a:t>
            </a:r>
            <a:r>
              <a:rPr lang="en-US" dirty="0"/>
              <a:t>)</a:t>
            </a:r>
          </a:p>
          <a:p>
            <a:pPr lvl="1"/>
            <a:r>
              <a:rPr lang="en-US" dirty="0"/>
              <a:t>Multiple R-squared (R</a:t>
            </a:r>
            <a:r>
              <a:rPr lang="en-US" baseline="30000" dirty="0"/>
              <a:t>2</a:t>
            </a:r>
            <a:r>
              <a:rPr lang="en-US" dirty="0"/>
              <a:t>) is a measure of the “fit” of the line to the data.</a:t>
            </a:r>
          </a:p>
          <a:p>
            <a:pPr lvl="1"/>
            <a:r>
              <a:rPr lang="en-US" dirty="0"/>
              <a:t>The value of R</a:t>
            </a:r>
            <a:r>
              <a:rPr lang="en-US" baseline="30000" dirty="0"/>
              <a:t>2 </a:t>
            </a:r>
            <a:r>
              <a:rPr lang="en-US" dirty="0"/>
              <a:t>will be between 0 and 1; A value close to 0.0 indicates that the data set is not explained by a linear model.</a:t>
            </a:r>
          </a:p>
          <a:p>
            <a:pPr lvl="1"/>
            <a:r>
              <a:rPr lang="en-US" dirty="0"/>
              <a:t>The larger the value of R</a:t>
            </a:r>
            <a:r>
              <a:rPr lang="en-US" baseline="30000" dirty="0"/>
              <a:t>2 </a:t>
            </a:r>
            <a:r>
              <a:rPr lang="en-US" dirty="0"/>
              <a:t>the better the fit.</a:t>
            </a:r>
          </a:p>
          <a:p>
            <a:pPr lvl="1"/>
            <a:r>
              <a:rPr lang="en-US" dirty="0"/>
              <a:t>A value of 1.0 indicates a perfect fit and all data points would lie on the line.</a:t>
            </a:r>
          </a:p>
          <a:p>
            <a:pPr lvl="1"/>
            <a:r>
              <a:rPr lang="en-US" dirty="0"/>
              <a:t>Where SS Regression is the sum of squares regression error and SS Total is the sum of squares total error</a:t>
            </a:r>
          </a:p>
          <a:p>
            <a:r>
              <a:rPr lang="en-US" dirty="0"/>
              <a:t>Adjusted R Squared - adjusts R</a:t>
            </a:r>
            <a:r>
              <a:rPr lang="en-US" baseline="30000" dirty="0"/>
              <a:t>2</a:t>
            </a:r>
            <a:r>
              <a:rPr lang="en-US" dirty="0"/>
              <a:t> for sample size and number of X variables.</a:t>
            </a:r>
          </a:p>
          <a:p>
            <a:r>
              <a:rPr lang="en-US" dirty="0"/>
              <a:t>Residual Standard Error (RSE) - variability between observed and  predicted Y values, or the estimate of the deviation of error. </a:t>
            </a:r>
          </a:p>
        </p:txBody>
      </p:sp>
      <p:pic>
        <p:nvPicPr>
          <p:cNvPr id="4" name="Picture 3">
            <a:extLst>
              <a:ext uri="{FF2B5EF4-FFF2-40B4-BE49-F238E27FC236}">
                <a16:creationId xmlns:a16="http://schemas.microsoft.com/office/drawing/2014/main" id="{EF00130E-414C-4E4C-A0F3-5336E3B6D2F1}"/>
              </a:ext>
            </a:extLst>
          </p:cNvPr>
          <p:cNvPicPr>
            <a:picLocks noChangeAspect="1"/>
          </p:cNvPicPr>
          <p:nvPr/>
        </p:nvPicPr>
        <p:blipFill>
          <a:blip r:embed="rId3"/>
          <a:stretch>
            <a:fillRect/>
          </a:stretch>
        </p:blipFill>
        <p:spPr>
          <a:xfrm>
            <a:off x="7611062" y="96411"/>
            <a:ext cx="4580938" cy="1351389"/>
          </a:xfrm>
          <a:prstGeom prst="rect">
            <a:avLst/>
          </a:prstGeom>
        </p:spPr>
      </p:pic>
    </p:spTree>
    <p:extLst>
      <p:ext uri="{BB962C8B-B14F-4D97-AF65-F5344CB8AC3E}">
        <p14:creationId xmlns:p14="http://schemas.microsoft.com/office/powerpoint/2010/main" val="3372594992"/>
      </p:ext>
    </p:extLst>
  </p:cSld>
  <p:clrMapOvr>
    <a:masterClrMapping/>
  </p:clrMapOvr>
</p:sld>
</file>

<file path=ppt/theme/theme1.xml><?xml version="1.0" encoding="utf-8"?>
<a:theme xmlns:a="http://schemas.openxmlformats.org/drawingml/2006/main" name="MasterLayout">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2E15243-AD03-4D20-9183-8CDA24C0994C}" vid="{62D5877D-9DA9-4744-96C4-F567F72C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Visualizations</Template>
  <TotalTime>712</TotalTime>
  <Words>2030</Words>
  <Application>Microsoft Office PowerPoint</Application>
  <PresentationFormat>Widescreen</PresentationFormat>
  <Paragraphs>150</Paragraphs>
  <Slides>15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Noto Sans Symbols</vt:lpstr>
      <vt:lpstr>Arial</vt:lpstr>
      <vt:lpstr>Calibri</vt:lpstr>
      <vt:lpstr>Cambria Math</vt:lpstr>
      <vt:lpstr>Century Schoolbook</vt:lpstr>
      <vt:lpstr>Courier New</vt:lpstr>
      <vt:lpstr>Tempus Sans ITC</vt:lpstr>
      <vt:lpstr>Times New Roman</vt:lpstr>
      <vt:lpstr>Wingdings</vt:lpstr>
      <vt:lpstr>MasterLayout</vt:lpstr>
      <vt:lpstr>Simple Linear Regression</vt:lpstr>
      <vt:lpstr>Types of Linear Regression</vt:lpstr>
      <vt:lpstr>Usefulness of Regression Models</vt:lpstr>
      <vt:lpstr>Prediction and Causal Analysis</vt:lpstr>
      <vt:lpstr>Differences Between 2 types of Regression Models</vt:lpstr>
      <vt:lpstr>Estimating the Regression Equation</vt:lpstr>
      <vt:lpstr>Residuals</vt:lpstr>
      <vt:lpstr>Regression as Analysis of Variance</vt:lpstr>
      <vt:lpstr>Some Regression Statistics</vt:lpstr>
      <vt:lpstr>Bias and Predictions</vt:lpstr>
      <vt:lpstr>Violating Assumptions </vt:lpstr>
      <vt:lpstr>Checking Linear Assumptions</vt:lpstr>
      <vt:lpstr>Steps in Simple Linear Regression: Explanatory Model</vt:lpstr>
      <vt:lpstr>The Validation Method for Predictive Modeling in Regression </vt:lpstr>
      <vt:lpstr>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Model Accuracy</dc:title>
  <dc:creator>Pamela Galluch</dc:creator>
  <cp:lastModifiedBy>Ding, Mengting</cp:lastModifiedBy>
  <cp:revision>112</cp:revision>
  <dcterms:created xsi:type="dcterms:W3CDTF">2020-09-16T15:00:26Z</dcterms:created>
  <dcterms:modified xsi:type="dcterms:W3CDTF">2021-10-05T19:35:53Z</dcterms:modified>
</cp:coreProperties>
</file>