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9"/>
  </p:notesMasterIdLst>
  <p:sldIdLst>
    <p:sldId id="459" r:id="rId2"/>
    <p:sldId id="356" r:id="rId3"/>
    <p:sldId id="425" r:id="rId4"/>
    <p:sldId id="463" r:id="rId5"/>
    <p:sldId id="465" r:id="rId6"/>
    <p:sldId id="460" r:id="rId7"/>
    <p:sldId id="466" r:id="rId8"/>
    <p:sldId id="474" r:id="rId9"/>
    <p:sldId id="467" r:id="rId10"/>
    <p:sldId id="468" r:id="rId11"/>
    <p:sldId id="469" r:id="rId12"/>
    <p:sldId id="461" r:id="rId13"/>
    <p:sldId id="472" r:id="rId14"/>
    <p:sldId id="473" r:id="rId15"/>
    <p:sldId id="462" r:id="rId16"/>
    <p:sldId id="470" r:id="rId17"/>
    <p:sldId id="471"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7322"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E2538-97AA-4C4B-ADAB-46127138C797}"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260D1-9BE2-49EF-867E-EEE492938578}" type="slidenum">
              <a:rPr lang="en-US" smtClean="0"/>
              <a:t>‹#›</a:t>
            </a:fld>
            <a:endParaRPr lang="en-US"/>
          </a:p>
        </p:txBody>
      </p:sp>
    </p:spTree>
    <p:extLst>
      <p:ext uri="{BB962C8B-B14F-4D97-AF65-F5344CB8AC3E}">
        <p14:creationId xmlns:p14="http://schemas.microsoft.com/office/powerpoint/2010/main" val="361858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desirability bias</a:t>
            </a:r>
          </a:p>
          <a:p>
            <a:endParaRPr lang="en-US" dirty="0"/>
          </a:p>
        </p:txBody>
      </p:sp>
      <p:sp>
        <p:nvSpPr>
          <p:cNvPr id="4" name="Slide Number Placeholder 3"/>
          <p:cNvSpPr>
            <a:spLocks noGrp="1"/>
          </p:cNvSpPr>
          <p:nvPr>
            <p:ph type="sldNum" sz="quarter" idx="5"/>
          </p:nvPr>
        </p:nvSpPr>
        <p:spPr/>
        <p:txBody>
          <a:bodyPr/>
          <a:lstStyle/>
          <a:p>
            <a:fld id="{0D3260D1-9BE2-49EF-867E-EEE492938578}" type="slidenum">
              <a:rPr lang="en-US" smtClean="0"/>
              <a:t>7</a:t>
            </a:fld>
            <a:endParaRPr lang="en-US"/>
          </a:p>
        </p:txBody>
      </p:sp>
    </p:spTree>
    <p:extLst>
      <p:ext uri="{BB962C8B-B14F-4D97-AF65-F5344CB8AC3E}">
        <p14:creationId xmlns:p14="http://schemas.microsoft.com/office/powerpoint/2010/main" val="225301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Naïve bayes: predicted at the mean</a:t>
            </a:r>
          </a:p>
          <a:p>
            <a:r>
              <a:rPr lang="en-US" dirty="0"/>
              <a:t>n – sample size, k - # of predictors</a:t>
            </a:r>
          </a:p>
        </p:txBody>
      </p:sp>
      <p:sp>
        <p:nvSpPr>
          <p:cNvPr id="4" name="Slide Number Placeholder 3"/>
          <p:cNvSpPr>
            <a:spLocks noGrp="1"/>
          </p:cNvSpPr>
          <p:nvPr>
            <p:ph type="sldNum" sz="quarter" idx="5"/>
          </p:nvPr>
        </p:nvSpPr>
        <p:spPr/>
        <p:txBody>
          <a:bodyPr/>
          <a:lstStyle/>
          <a:p>
            <a:fld id="{0D3260D1-9BE2-49EF-867E-EEE492938578}" type="slidenum">
              <a:rPr lang="en-US" smtClean="0"/>
              <a:t>13</a:t>
            </a:fld>
            <a:endParaRPr lang="en-US"/>
          </a:p>
        </p:txBody>
      </p:sp>
    </p:spTree>
    <p:extLst>
      <p:ext uri="{BB962C8B-B14F-4D97-AF65-F5344CB8AC3E}">
        <p14:creationId xmlns:p14="http://schemas.microsoft.com/office/powerpoint/2010/main" val="255405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variables: when adding the variables doesn’t help improve the model</a:t>
            </a:r>
          </a:p>
          <a:p>
            <a:endParaRPr lang="en-US" dirty="0"/>
          </a:p>
        </p:txBody>
      </p:sp>
      <p:sp>
        <p:nvSpPr>
          <p:cNvPr id="4" name="Slide Number Placeholder 3"/>
          <p:cNvSpPr>
            <a:spLocks noGrp="1"/>
          </p:cNvSpPr>
          <p:nvPr>
            <p:ph type="sldNum" sz="quarter" idx="5"/>
          </p:nvPr>
        </p:nvSpPr>
        <p:spPr/>
        <p:txBody>
          <a:bodyPr/>
          <a:lstStyle/>
          <a:p>
            <a:fld id="{0D3260D1-9BE2-49EF-867E-EEE492938578}" type="slidenum">
              <a:rPr lang="en-US" smtClean="0"/>
              <a:t>14</a:t>
            </a:fld>
            <a:endParaRPr lang="en-US"/>
          </a:p>
        </p:txBody>
      </p:sp>
    </p:spTree>
    <p:extLst>
      <p:ext uri="{BB962C8B-B14F-4D97-AF65-F5344CB8AC3E}">
        <p14:creationId xmlns:p14="http://schemas.microsoft.com/office/powerpoint/2010/main" val="241781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76855739-8CB3-42AE-A515-2379B11975ED}" type="slidenum">
              <a:rPr lang="en-US" smtClean="0"/>
              <a:t>‹#›</a:t>
            </a:fld>
            <a:endParaRPr lang="en-US"/>
          </a:p>
        </p:txBody>
      </p:sp>
    </p:spTree>
    <p:extLst>
      <p:ext uri="{BB962C8B-B14F-4D97-AF65-F5344CB8AC3E}">
        <p14:creationId xmlns:p14="http://schemas.microsoft.com/office/powerpoint/2010/main" val="307939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70563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7"/>
            <a:ext cx="6004302" cy="3679825"/>
          </a:xfrm>
        </p:spPr>
        <p:txBody>
          <a:bodyPr/>
          <a:lstStyle>
            <a:lvl1pPr>
              <a:spcBef>
                <a:spcPts val="1800"/>
              </a:spcBef>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44718" y="1825627"/>
            <a:ext cx="4209081" cy="3679825"/>
          </a:xfrm>
        </p:spPr>
        <p:txBody>
          <a:bodyPr/>
          <a:lstStyle>
            <a:lvl1pPr>
              <a:defRPr sz="3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Content Placeholder 2"/>
          <p:cNvSpPr>
            <a:spLocks noGrp="1"/>
          </p:cNvSpPr>
          <p:nvPr>
            <p:ph sz="half" idx="12"/>
          </p:nvPr>
        </p:nvSpPr>
        <p:spPr>
          <a:xfrm>
            <a:off x="838200" y="5640387"/>
            <a:ext cx="10515600" cy="581026"/>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3909176585"/>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221732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Tree>
    <p:extLst>
      <p:ext uri="{BB962C8B-B14F-4D97-AF65-F5344CB8AC3E}">
        <p14:creationId xmlns:p14="http://schemas.microsoft.com/office/powerpoint/2010/main" val="204928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Tree>
    <p:extLst>
      <p:ext uri="{BB962C8B-B14F-4D97-AF65-F5344CB8AC3E}">
        <p14:creationId xmlns:p14="http://schemas.microsoft.com/office/powerpoint/2010/main" val="147329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Tree>
    <p:extLst>
      <p:ext uri="{BB962C8B-B14F-4D97-AF65-F5344CB8AC3E}">
        <p14:creationId xmlns:p14="http://schemas.microsoft.com/office/powerpoint/2010/main" val="334971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9998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405786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083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411232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76855739-8CB3-42AE-A515-2379B11975ED}" type="slidenum">
              <a:rPr lang="en-US" smtClean="0"/>
              <a:t>‹#›</a:t>
            </a:fld>
            <a:endParaRPr lang="en-US"/>
          </a:p>
        </p:txBody>
      </p:sp>
    </p:spTree>
    <p:extLst>
      <p:ext uri="{BB962C8B-B14F-4D97-AF65-F5344CB8AC3E}">
        <p14:creationId xmlns:p14="http://schemas.microsoft.com/office/powerpoint/2010/main" val="206774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76855739-8CB3-42AE-A515-2379B11975ED}"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41247857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73" r:id="rId12"/>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09B9-3B4C-4F96-AAE9-2AF36A6B04CA}"/>
              </a:ext>
            </a:extLst>
          </p:cNvPr>
          <p:cNvSpPr>
            <a:spLocks noGrp="1"/>
          </p:cNvSpPr>
          <p:nvPr>
            <p:ph type="ctrTitle"/>
          </p:nvPr>
        </p:nvSpPr>
        <p:spPr/>
        <p:txBody>
          <a:bodyPr/>
          <a:lstStyle/>
          <a:p>
            <a:r>
              <a:rPr lang="en-US" dirty="0"/>
              <a:t>Multiple Linear Regression</a:t>
            </a:r>
          </a:p>
        </p:txBody>
      </p:sp>
      <p:sp>
        <p:nvSpPr>
          <p:cNvPr id="3" name="Subtitle 2">
            <a:extLst>
              <a:ext uri="{FF2B5EF4-FFF2-40B4-BE49-F238E27FC236}">
                <a16:creationId xmlns:a16="http://schemas.microsoft.com/office/drawing/2014/main" id="{D1A752CA-7534-4565-9694-F0AF72128B59}"/>
              </a:ext>
            </a:extLst>
          </p:cNvPr>
          <p:cNvSpPr>
            <a:spLocks noGrp="1"/>
          </p:cNvSpPr>
          <p:nvPr>
            <p:ph type="subTitle" idx="1"/>
          </p:nvPr>
        </p:nvSpPr>
        <p:spPr/>
        <p:txBody>
          <a:bodyPr/>
          <a:lstStyle/>
          <a:p>
            <a:r>
              <a:rPr lang="en-US" dirty="0"/>
              <a:t>While simple linear regression is useful for predicting a response on the basis of a single predictor variable, in practice, we often have more than one predictor. </a:t>
            </a:r>
          </a:p>
        </p:txBody>
      </p:sp>
    </p:spTree>
    <p:extLst>
      <p:ext uri="{BB962C8B-B14F-4D97-AF65-F5344CB8AC3E}">
        <p14:creationId xmlns:p14="http://schemas.microsoft.com/office/powerpoint/2010/main" val="294410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E26A-FE67-485E-AD75-51DBAF138AA8}"/>
              </a:ext>
            </a:extLst>
          </p:cNvPr>
          <p:cNvSpPr>
            <a:spLocks noGrp="1"/>
          </p:cNvSpPr>
          <p:nvPr>
            <p:ph type="title"/>
          </p:nvPr>
        </p:nvSpPr>
        <p:spPr/>
        <p:txBody>
          <a:bodyPr/>
          <a:lstStyle/>
          <a:p>
            <a:r>
              <a:rPr lang="en-US"/>
              <a:t>Backward Selection</a:t>
            </a:r>
            <a:endParaRPr lang="en-US" dirty="0"/>
          </a:p>
        </p:txBody>
      </p:sp>
      <p:sp>
        <p:nvSpPr>
          <p:cNvPr id="3" name="Content Placeholder 2">
            <a:extLst>
              <a:ext uri="{FF2B5EF4-FFF2-40B4-BE49-F238E27FC236}">
                <a16:creationId xmlns:a16="http://schemas.microsoft.com/office/drawing/2014/main" id="{02EE833B-3B3D-4B3E-B9AB-D7C822A4369F}"/>
              </a:ext>
            </a:extLst>
          </p:cNvPr>
          <p:cNvSpPr>
            <a:spLocks noGrp="1"/>
          </p:cNvSpPr>
          <p:nvPr>
            <p:ph idx="1"/>
          </p:nvPr>
        </p:nvSpPr>
        <p:spPr/>
        <p:txBody>
          <a:bodyPr/>
          <a:lstStyle/>
          <a:p>
            <a:r>
              <a:rPr lang="en-US"/>
              <a:t>Start with all variables in the model. </a:t>
            </a:r>
          </a:p>
          <a:p>
            <a:r>
              <a:rPr lang="en-US"/>
              <a:t>Remove the variable with the largest p-value – that is the variable that is the least statistically significant. </a:t>
            </a:r>
          </a:p>
          <a:p>
            <a:r>
              <a:rPr lang="en-US"/>
              <a:t>The new (p-1) variable model is fit, and the new variable with the largest p-value is removed. </a:t>
            </a:r>
          </a:p>
          <a:p>
            <a:r>
              <a:rPr lang="en-US"/>
              <a:t>Continue until some stopping rule is reached. For instance, when all remaining variables have significant p-values defined by some significance threshold. </a:t>
            </a:r>
          </a:p>
          <a:p>
            <a:endParaRPr lang="en-US" dirty="0"/>
          </a:p>
        </p:txBody>
      </p:sp>
    </p:spTree>
    <p:extLst>
      <p:ext uri="{BB962C8B-B14F-4D97-AF65-F5344CB8AC3E}">
        <p14:creationId xmlns:p14="http://schemas.microsoft.com/office/powerpoint/2010/main" val="306721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8C60-A5B4-46B5-88F7-6120932CB36E}"/>
              </a:ext>
            </a:extLst>
          </p:cNvPr>
          <p:cNvSpPr>
            <a:spLocks noGrp="1"/>
          </p:cNvSpPr>
          <p:nvPr>
            <p:ph type="title"/>
          </p:nvPr>
        </p:nvSpPr>
        <p:spPr/>
        <p:txBody>
          <a:bodyPr/>
          <a:lstStyle/>
          <a:p>
            <a:r>
              <a:rPr lang="en-US" dirty="0"/>
              <a:t>Mixed Selection</a:t>
            </a:r>
          </a:p>
        </p:txBody>
      </p:sp>
      <p:sp>
        <p:nvSpPr>
          <p:cNvPr id="3" name="Content Placeholder 2">
            <a:extLst>
              <a:ext uri="{FF2B5EF4-FFF2-40B4-BE49-F238E27FC236}">
                <a16:creationId xmlns:a16="http://schemas.microsoft.com/office/drawing/2014/main" id="{06D7B569-7A45-43C8-AA9C-E93E2FBBEF04}"/>
              </a:ext>
            </a:extLst>
          </p:cNvPr>
          <p:cNvSpPr>
            <a:spLocks noGrp="1"/>
          </p:cNvSpPr>
          <p:nvPr>
            <p:ph idx="1"/>
          </p:nvPr>
        </p:nvSpPr>
        <p:spPr/>
        <p:txBody>
          <a:bodyPr/>
          <a:lstStyle/>
          <a:p>
            <a:r>
              <a:rPr lang="en-US" dirty="0"/>
              <a:t>This is a combination of forward and backward selection. </a:t>
            </a:r>
          </a:p>
          <a:p>
            <a:r>
              <a:rPr lang="en-US" dirty="0"/>
              <a:t>We start with no variables in the model, we add the variable that provides the best fit. </a:t>
            </a:r>
          </a:p>
          <a:p>
            <a:r>
              <a:rPr lang="en-US" dirty="0"/>
              <a:t>We continue one-by-one. </a:t>
            </a:r>
          </a:p>
          <a:p>
            <a:r>
              <a:rPr lang="en-US" dirty="0"/>
              <a:t>If at any point the p-value for one variables in the model rises above a certain threshold, then we remove that variable from the model.</a:t>
            </a:r>
          </a:p>
          <a:p>
            <a:r>
              <a:rPr lang="en-US" dirty="0"/>
              <a:t>We continue to perform these forward and backward steps until all variables in the model have a sufficiently low p-value, and all the variables outside the model would have a large p-value. </a:t>
            </a:r>
          </a:p>
        </p:txBody>
      </p:sp>
    </p:spTree>
    <p:extLst>
      <p:ext uri="{BB962C8B-B14F-4D97-AF65-F5344CB8AC3E}">
        <p14:creationId xmlns:p14="http://schemas.microsoft.com/office/powerpoint/2010/main" val="331135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E6C-62C7-4A62-85DB-364C692A4E24}"/>
              </a:ext>
            </a:extLst>
          </p:cNvPr>
          <p:cNvSpPr>
            <a:spLocks noGrp="1"/>
          </p:cNvSpPr>
          <p:nvPr>
            <p:ph type="title"/>
          </p:nvPr>
        </p:nvSpPr>
        <p:spPr/>
        <p:txBody>
          <a:bodyPr/>
          <a:lstStyle/>
          <a:p>
            <a:r>
              <a:rPr lang="en-US"/>
              <a:t>Model Fit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F647E-A837-4BEE-83F3-A00927068E11}"/>
                  </a:ext>
                </a:extLst>
              </p:cNvPr>
              <p:cNvSpPr>
                <a:spLocks noGrp="1"/>
              </p:cNvSpPr>
              <p:nvPr>
                <p:ph idx="1"/>
              </p:nvPr>
            </p:nvSpPr>
            <p:spPr/>
            <p:txBody>
              <a:bodyPr/>
              <a:lstStyle/>
              <a:p>
                <a:r>
                  <a:rPr lang="en-US" dirty="0"/>
                  <a:t>The two most common numerical measures of model fit are the RSE and the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𝑅</m:t>
                        </m:r>
                      </m:e>
                      <m:sup>
                        <m:r>
                          <a:rPr lang="en-US" dirty="0">
                            <a:latin typeface="Cambria Math" panose="02040503050406030204" pitchFamily="18" charset="0"/>
                          </a:rPr>
                          <m:t>2</m:t>
                        </m:r>
                      </m:sup>
                    </m:sSup>
                  </m:oMath>
                </a14:m>
                <a:r>
                  <a:rPr lang="en-US" dirty="0"/>
                  <a:t> </a:t>
                </a:r>
              </a:p>
              <a:p>
                <a14:m>
                  <m:oMath xmlns:m="http://schemas.openxmlformats.org/officeDocument/2006/math">
                    <m:sSup>
                      <m:sSupPr>
                        <m:ctrlPr>
                          <a:rPr lang="en-US" i="1" dirty="0" smtClean="0">
                            <a:latin typeface="Cambria Math" panose="02040503050406030204" pitchFamily="18" charset="0"/>
                          </a:rPr>
                        </m:ctrlPr>
                      </m:sSupPr>
                      <m:e>
                        <m:r>
                          <a:rPr lang="en-US" dirty="0">
                            <a:latin typeface="Cambria Math" panose="02040503050406030204" pitchFamily="18" charset="0"/>
                          </a:rPr>
                          <m:t>𝑅</m:t>
                        </m:r>
                      </m:e>
                      <m:sup>
                        <m:r>
                          <a:rPr lang="en-US" dirty="0">
                            <a:latin typeface="Cambria Math" panose="02040503050406030204" pitchFamily="18" charset="0"/>
                          </a:rPr>
                          <m:t>2</m:t>
                        </m:r>
                      </m:sup>
                    </m:sSup>
                  </m:oMath>
                </a14:m>
                <a:r>
                  <a:rPr lang="en-US" dirty="0"/>
                  <a:t> will always increase when more variables are added to the model, even if those variables are only weakly associated with the response (recall our earlier discussions of overtraining).</a:t>
                </a:r>
              </a:p>
              <a:p>
                <a:r>
                  <a:rPr lang="en-US" dirty="0"/>
                  <a:t>The intuition behind the adjusted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𝑅</m:t>
                        </m:r>
                      </m:e>
                      <m:sup>
                        <m:r>
                          <a:rPr lang="en-US" dirty="0">
                            <a:latin typeface="Cambria Math" panose="02040503050406030204" pitchFamily="18" charset="0"/>
                          </a:rPr>
                          <m:t>2</m:t>
                        </m:r>
                      </m:sup>
                    </m:sSup>
                  </m:oMath>
                </a14:m>
                <a:r>
                  <a:rPr lang="en-US" dirty="0"/>
                  <a:t> is that once all of the correct variables have been included in the model, adding additional noise variables will lead to only a very small decrease in the Sum of Squares Regression. </a:t>
                </a:r>
              </a:p>
              <a:p>
                <a:endParaRPr lang="en-US" dirty="0"/>
              </a:p>
              <a:p>
                <a:r>
                  <a:rPr lang="en-US" dirty="0"/>
                  <a:t>Relating to The Bias-Variance Tradeoff - The bias reduction achieved by increasing the flexibility of the model is more than offset by the increase in variance –we have “turned the corner” on the invisible expected test MSE curve.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173F647E-A837-4BEE-83F3-A00927068E11}"/>
                  </a:ext>
                </a:extLst>
              </p:cNvPr>
              <p:cNvSpPr>
                <a:spLocks noGrp="1" noRot="1" noChangeAspect="1" noMove="1" noResize="1" noEditPoints="1" noAdjustHandles="1" noChangeArrowheads="1" noChangeShapeType="1" noTextEdit="1"/>
              </p:cNvSpPr>
              <p:nvPr>
                <p:ph idx="1"/>
              </p:nvPr>
            </p:nvSpPr>
            <p:spPr>
              <a:blipFill>
                <a:blip r:embed="rId2"/>
                <a:stretch>
                  <a:fillRect l="-411" t="-518" r="-469"/>
                </a:stretch>
              </a:blipFill>
            </p:spPr>
            <p:txBody>
              <a:bodyPr/>
              <a:lstStyle/>
              <a:p>
                <a:r>
                  <a:rPr lang="en-US">
                    <a:noFill/>
                  </a:rPr>
                  <a:t> </a:t>
                </a:r>
              </a:p>
            </p:txBody>
          </p:sp>
        </mc:Fallback>
      </mc:AlternateContent>
    </p:spTree>
    <p:extLst>
      <p:ext uri="{BB962C8B-B14F-4D97-AF65-F5344CB8AC3E}">
        <p14:creationId xmlns:p14="http://schemas.microsoft.com/office/powerpoint/2010/main" val="275626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090D-77D3-4EA1-8B69-F05E1511CDD3}"/>
              </a:ext>
            </a:extLst>
          </p:cNvPr>
          <p:cNvSpPr>
            <a:spLocks noGrp="1"/>
          </p:cNvSpPr>
          <p:nvPr>
            <p:ph type="title"/>
          </p:nvPr>
        </p:nvSpPr>
        <p:spPr/>
        <p:txBody>
          <a:bodyPr/>
          <a:lstStyle/>
          <a:p>
            <a:r>
              <a:rPr lang="en-US" dirty="0"/>
              <a:t>Some Notations</a:t>
            </a:r>
          </a:p>
        </p:txBody>
      </p:sp>
      <p:sp>
        <p:nvSpPr>
          <p:cNvPr id="3" name="Content Placeholder 2">
            <a:extLst>
              <a:ext uri="{FF2B5EF4-FFF2-40B4-BE49-F238E27FC236}">
                <a16:creationId xmlns:a16="http://schemas.microsoft.com/office/drawing/2014/main" id="{D6D2F0CB-0558-44B7-A823-FE64C82B3371}"/>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SSR = Sum of Squares [due to] Regression</a:t>
            </a:r>
          </a:p>
          <a:p>
            <a:r>
              <a:rPr lang="en-US" dirty="0"/>
              <a:t>SSE = Sum of Squares [due to] Error</a:t>
            </a:r>
          </a:p>
          <a:p>
            <a:r>
              <a:rPr lang="en-US" dirty="0"/>
              <a:t>SST= Total Sum of Squares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DCD82B62-B46D-4C16-8713-8ADABC904922}"/>
                  </a:ext>
                </a:extLst>
              </p:cNvPr>
              <p:cNvSpPr>
                <a:spLocks noGrp="1"/>
              </p:cNvSpPr>
              <p:nvPr>
                <p:ph sz="half" idx="2"/>
              </p:nvPr>
            </p:nvSpPr>
            <p:spPr>
              <a:xfrm>
                <a:off x="6502400" y="1447800"/>
                <a:ext cx="5384800" cy="5076092"/>
              </a:xfrm>
            </p:spPr>
            <p:txBody>
              <a:bodyPr/>
              <a:lstStyle/>
              <a:p>
                <a:r>
                  <a:rPr lang="en-US" dirty="0"/>
                  <a:t>Total Difference = SST or Sum of Squares total = sum of squared difference between A and C. Also known as TSS</a:t>
                </a:r>
              </a:p>
              <a:p>
                <a:pPr lvl="1"/>
                <a14:m>
                  <m:oMath xmlns:m="http://schemas.openxmlformats.org/officeDocument/2006/math">
                    <m:nary>
                      <m:naryPr>
                        <m:chr m:val="∑"/>
                        <m:ctrlPr>
                          <a:rPr lang="en-US" i="1">
                            <a:latin typeface="Cambria Math" panose="02040503050406030204" pitchFamily="18" charset="0"/>
                          </a:rPr>
                        </m:ctrlPr>
                      </m:naryPr>
                      <m:sub>
                        <m:r>
                          <m:rPr>
                            <m:brk m:alnAt="23"/>
                          </m:rPr>
                          <a:rPr lang="en-US">
                            <a:latin typeface="Cambria Math" panose="02040503050406030204" pitchFamily="18" charset="0"/>
                          </a:rPr>
                          <m:t>𝑖</m:t>
                        </m:r>
                        <m:r>
                          <a:rPr lang="en-US">
                            <a:latin typeface="Cambria Math" panose="02040503050406030204" pitchFamily="18" charset="0"/>
                          </a:rPr>
                          <m:t>=1</m:t>
                        </m:r>
                      </m:sub>
                      <m:sup>
                        <m:r>
                          <a:rPr lang="en-US">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dirty="0">
                                            <a:latin typeface="Cambria Math" panose="02040503050406030204" pitchFamily="18" charset="0"/>
                                          </a:rPr>
                                          <m:t>𝑦</m:t>
                                        </m:r>
                                      </m:e>
                                    </m:acc>
                                  </m:e>
                                  <m:sub>
                                    <m:r>
                                      <a:rPr lang="en-US">
                                        <a:latin typeface="Cambria Math" panose="02040503050406030204" pitchFamily="18" charset="0"/>
                                      </a:rPr>
                                      <m:t>𝑖</m:t>
                                    </m:r>
                                  </m:sub>
                                </m:sSub>
                              </m:e>
                            </m:d>
                          </m:e>
                          <m:sup>
                            <m:r>
                              <a:rPr lang="en-US">
                                <a:latin typeface="Cambria Math" panose="02040503050406030204" pitchFamily="18" charset="0"/>
                              </a:rPr>
                              <m:t>2</m:t>
                            </m:r>
                          </m:sup>
                        </m:sSup>
                      </m:e>
                    </m:nary>
                  </m:oMath>
                </a14:m>
                <a:endParaRPr lang="en-US" dirty="0"/>
              </a:p>
              <a:p>
                <a:r>
                  <a:rPr lang="en-US" dirty="0"/>
                  <a:t>Unexplained difference = SSE or Sum of Squares Error = sum of squared difference between A and B</a:t>
                </a:r>
              </a:p>
              <a:p>
                <a:pPr lvl="1"/>
                <a14:m>
                  <m:oMath xmlns:m="http://schemas.openxmlformats.org/officeDocument/2006/math">
                    <m:nary>
                      <m:naryPr>
                        <m:chr m:val="∑"/>
                        <m:ctrlPr>
                          <a:rPr lang="en-US" i="1">
                            <a:latin typeface="Cambria Math" panose="02040503050406030204" pitchFamily="18" charset="0"/>
                          </a:rPr>
                        </m:ctrlPr>
                      </m:naryPr>
                      <m:sub>
                        <m:r>
                          <m:rPr>
                            <m:brk m:alnAt="23"/>
                          </m:rPr>
                          <a:rPr lang="en-US">
                            <a:latin typeface="Cambria Math" panose="02040503050406030204" pitchFamily="18" charset="0"/>
                          </a:rPr>
                          <m:t>𝑖</m:t>
                        </m:r>
                        <m:r>
                          <a:rPr lang="en-US">
                            <a:latin typeface="Cambria Math" panose="02040503050406030204" pitchFamily="18" charset="0"/>
                          </a:rPr>
                          <m:t>=1</m:t>
                        </m:r>
                      </m:sub>
                      <m:sup>
                        <m:r>
                          <a:rPr lang="en-US">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𝑦</m:t>
                                        </m:r>
                                      </m:e>
                                    </m:acc>
                                  </m:e>
                                  <m:sub>
                                    <m:r>
                                      <a:rPr lang="en-US">
                                        <a:latin typeface="Cambria Math" panose="02040503050406030204" pitchFamily="18" charset="0"/>
                                      </a:rPr>
                                      <m:t>𝑖</m:t>
                                    </m:r>
                                  </m:sub>
                                </m:sSub>
                              </m:e>
                            </m:d>
                          </m:e>
                          <m:sup>
                            <m:r>
                              <a:rPr lang="en-US">
                                <a:latin typeface="Cambria Math" panose="02040503050406030204" pitchFamily="18" charset="0"/>
                              </a:rPr>
                              <m:t>2</m:t>
                            </m:r>
                          </m:sup>
                        </m:sSup>
                      </m:e>
                    </m:nary>
                  </m:oMath>
                </a14:m>
                <a:endParaRPr lang="en-US" dirty="0"/>
              </a:p>
              <a:p>
                <a:r>
                  <a:rPr lang="en-US" dirty="0"/>
                  <a:t>Explained difference = SSR or Sum of Squares Regression = sum of squared difference between B and C. Also known as RSS</a:t>
                </a:r>
              </a:p>
              <a:p>
                <a:pPr lvl="1"/>
                <a14:m>
                  <m:oMath xmlns:m="http://schemas.openxmlformats.org/officeDocument/2006/math">
                    <m:nary>
                      <m:naryPr>
                        <m:chr m:val="∑"/>
                        <m:ctrlPr>
                          <a:rPr lang="en-US" i="1">
                            <a:latin typeface="Cambria Math" panose="02040503050406030204" pitchFamily="18" charset="0"/>
                          </a:rPr>
                        </m:ctrlPr>
                      </m:naryPr>
                      <m:sub>
                        <m:r>
                          <m:rPr>
                            <m:brk m:alnAt="23"/>
                          </m:rPr>
                          <a:rPr lang="en-US">
                            <a:latin typeface="Cambria Math" panose="02040503050406030204" pitchFamily="18" charset="0"/>
                          </a:rPr>
                          <m:t>𝑖</m:t>
                        </m:r>
                        <m:r>
                          <a:rPr lang="en-US">
                            <a:latin typeface="Cambria Math" panose="02040503050406030204" pitchFamily="18" charset="0"/>
                          </a:rPr>
                          <m:t>=1</m:t>
                        </m:r>
                      </m:sub>
                      <m:sup>
                        <m:r>
                          <a:rPr lang="en-US">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𝑦</m:t>
                                        </m:r>
                                      </m:e>
                                    </m:acc>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dirty="0">
                                            <a:latin typeface="Cambria Math" panose="02040503050406030204" pitchFamily="18" charset="0"/>
                                          </a:rPr>
                                        </m:ctrlPr>
                                      </m:accPr>
                                      <m:e>
                                        <m:r>
                                          <a:rPr lang="en-US" dirty="0">
                                            <a:latin typeface="Cambria Math" panose="02040503050406030204" pitchFamily="18" charset="0"/>
                                          </a:rPr>
                                          <m:t>𝑦</m:t>
                                        </m:r>
                                      </m:e>
                                    </m:acc>
                                  </m:e>
                                  <m:sub>
                                    <m:r>
                                      <a:rPr lang="en-US">
                                        <a:latin typeface="Cambria Math" panose="02040503050406030204" pitchFamily="18" charset="0"/>
                                      </a:rPr>
                                      <m:t>𝑖</m:t>
                                    </m:r>
                                  </m:sub>
                                </m:sSub>
                              </m:e>
                            </m:d>
                          </m:e>
                          <m:sup>
                            <m:r>
                              <a:rPr lang="en-US">
                                <a:latin typeface="Cambria Math" panose="02040503050406030204" pitchFamily="18" charset="0"/>
                              </a:rPr>
                              <m:t>2</m:t>
                            </m:r>
                          </m:sup>
                        </m:sSup>
                      </m:e>
                    </m:nary>
                  </m:oMath>
                </a14:m>
                <a:endParaRPr lang="en-US" dirty="0"/>
              </a:p>
              <a:p>
                <a:r>
                  <a:rPr lang="en-US" dirty="0"/>
                  <a:t>R-square = 1-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 </m:t>
                        </m:r>
                        <m:r>
                          <a:rPr lang="en-US" i="1">
                            <a:latin typeface="Cambria Math" panose="02040503050406030204" pitchFamily="18" charset="0"/>
                          </a:rPr>
                          <m:t>𝑆𝑆</m:t>
                        </m:r>
                        <m:r>
                          <a:rPr lang="en-US" b="0" i="1" smtClean="0">
                            <a:latin typeface="Cambria Math" panose="02040503050406030204" pitchFamily="18" charset="0"/>
                          </a:rPr>
                          <m:t>𝑇</m:t>
                        </m:r>
                      </m:den>
                    </m:f>
                  </m:oMath>
                </a14:m>
                <a:endParaRPr lang="en-US" dirty="0"/>
              </a:p>
              <a:p>
                <a:r>
                  <a:rPr lang="en-US" dirty="0"/>
                  <a:t>Adjusted R-square = </a:t>
                </a:r>
                <a14:m>
                  <m:oMath xmlns:m="http://schemas.openxmlformats.org/officeDocument/2006/math">
                    <m:r>
                      <a:rPr lang="en-US">
                        <a:latin typeface="Cambria Math" panose="02040503050406030204" pitchFamily="18" charset="0"/>
                      </a:rPr>
                      <m:t>1−(1−</m:t>
                    </m:r>
                    <m:sSup>
                      <m:sSupPr>
                        <m:ctrlPr>
                          <a:rPr lang="en-US" i="1">
                            <a:latin typeface="Cambria Math" panose="02040503050406030204" pitchFamily="18" charset="0"/>
                          </a:rPr>
                        </m:ctrlPr>
                      </m:sSupPr>
                      <m:e>
                        <m:r>
                          <a:rPr lang="en-US">
                            <a:latin typeface="Cambria Math" panose="02040503050406030204" pitchFamily="18" charset="0"/>
                          </a:rPr>
                          <m:t>𝑅</m:t>
                        </m:r>
                      </m:e>
                      <m:sup>
                        <m:r>
                          <a:rPr lang="en-US">
                            <a:latin typeface="Cambria Math" panose="02040503050406030204" pitchFamily="18" charset="0"/>
                          </a:rPr>
                          <m:t>2</m:t>
                        </m:r>
                      </m:sup>
                    </m:sSup>
                    <m:r>
                      <a:rPr lang="en-US">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𝑛</m:t>
                            </m:r>
                            <m:r>
                              <a:rPr lang="en-US">
                                <a:latin typeface="Cambria Math" panose="02040503050406030204" pitchFamily="18" charset="0"/>
                              </a:rPr>
                              <m:t>−1</m:t>
                            </m:r>
                          </m:num>
                          <m:den>
                            <m:r>
                              <a:rPr lang="en-US">
                                <a:latin typeface="Cambria Math" panose="02040503050406030204" pitchFamily="18" charset="0"/>
                              </a:rPr>
                              <m:t>𝑛</m:t>
                            </m:r>
                            <m:r>
                              <a:rPr lang="en-US">
                                <a:latin typeface="Cambria Math" panose="02040503050406030204" pitchFamily="18" charset="0"/>
                              </a:rPr>
                              <m:t>−</m:t>
                            </m:r>
                            <m:r>
                              <a:rPr lang="en-US">
                                <a:latin typeface="Cambria Math" panose="02040503050406030204" pitchFamily="18" charset="0"/>
                              </a:rPr>
                              <m:t>𝑘</m:t>
                            </m:r>
                            <m:r>
                              <a:rPr lang="en-US">
                                <a:latin typeface="Cambria Math" panose="02040503050406030204" pitchFamily="18" charset="0"/>
                              </a:rPr>
                              <m:t>−1</m:t>
                            </m:r>
                          </m:den>
                        </m:f>
                      </m:e>
                    </m:d>
                  </m:oMath>
                </a14:m>
                <a:endParaRPr lang="en-US" dirty="0"/>
              </a:p>
              <a:p>
                <a:endParaRPr lang="en-US" dirty="0"/>
              </a:p>
            </p:txBody>
          </p:sp>
        </mc:Choice>
        <mc:Fallback xmlns="">
          <p:sp>
            <p:nvSpPr>
              <p:cNvPr id="9" name="Content Placeholder 8">
                <a:extLst>
                  <a:ext uri="{FF2B5EF4-FFF2-40B4-BE49-F238E27FC236}">
                    <a16:creationId xmlns:a16="http://schemas.microsoft.com/office/drawing/2014/main" id="{DCD82B62-B46D-4C16-8713-8ADABC904922}"/>
                  </a:ext>
                </a:extLst>
              </p:cNvPr>
              <p:cNvSpPr>
                <a:spLocks noGrp="1" noRot="1" noChangeAspect="1" noMove="1" noResize="1" noEditPoints="1" noAdjustHandles="1" noChangeArrowheads="1" noChangeShapeType="1" noTextEdit="1"/>
              </p:cNvSpPr>
              <p:nvPr>
                <p:ph sz="half" idx="2"/>
              </p:nvPr>
            </p:nvSpPr>
            <p:spPr>
              <a:xfrm>
                <a:off x="6502400" y="1447800"/>
                <a:ext cx="5384800" cy="5076092"/>
              </a:xfrm>
              <a:blipFill>
                <a:blip r:embed="rId3"/>
                <a:stretch>
                  <a:fillRect l="-563" t="-478" r="-1239"/>
                </a:stretch>
              </a:blipFill>
            </p:spPr>
            <p:txBody>
              <a:bodyPr/>
              <a:lstStyle/>
              <a:p>
                <a:r>
                  <a:rPr lang="en-US">
                    <a:noFill/>
                  </a:rPr>
                  <a:t> </a:t>
                </a:r>
              </a:p>
            </p:txBody>
          </p:sp>
        </mc:Fallback>
      </mc:AlternateContent>
      <p:pic>
        <p:nvPicPr>
          <p:cNvPr id="6" name="Content Placeholder 3">
            <a:extLst>
              <a:ext uri="{FF2B5EF4-FFF2-40B4-BE49-F238E27FC236}">
                <a16:creationId xmlns:a16="http://schemas.microsoft.com/office/drawing/2014/main" id="{1DD0CADB-ABEB-4B56-9893-7360ECBD47C3}"/>
              </a:ext>
            </a:extLst>
          </p:cNvPr>
          <p:cNvPicPr>
            <a:picLocks noChangeAspect="1"/>
          </p:cNvPicPr>
          <p:nvPr/>
        </p:nvPicPr>
        <p:blipFill>
          <a:blip r:embed="rId4"/>
          <a:stretch>
            <a:fillRect/>
          </a:stretch>
        </p:blipFill>
        <p:spPr bwMode="auto">
          <a:xfrm>
            <a:off x="1265538" y="1447800"/>
            <a:ext cx="5017780" cy="3108702"/>
          </a:xfrm>
          <a:prstGeom prst="rect">
            <a:avLst/>
          </a:prstGeom>
          <a:solidFill>
            <a:srgbClr val="EEEBDE"/>
          </a:solidFill>
          <a:ln w="28575">
            <a:solidFill>
              <a:schemeClr val="accent2">
                <a:lumMod val="60000"/>
                <a:lumOff val="40000"/>
              </a:schemeClr>
            </a:solidFill>
          </a:ln>
        </p:spPr>
      </p:pic>
    </p:spTree>
    <p:extLst>
      <p:ext uri="{BB962C8B-B14F-4D97-AF65-F5344CB8AC3E}">
        <p14:creationId xmlns:p14="http://schemas.microsoft.com/office/powerpoint/2010/main" val="230106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6E511B-7B55-4B6C-BFE8-2E742FEA97DA}"/>
              </a:ext>
            </a:extLst>
          </p:cNvPr>
          <p:cNvSpPr>
            <a:spLocks noGrp="1"/>
          </p:cNvSpPr>
          <p:nvPr>
            <p:ph type="title"/>
          </p:nvPr>
        </p:nvSpPr>
        <p:spPr/>
        <p:txBody>
          <a:bodyPr/>
          <a:lstStyle/>
          <a:p>
            <a:r>
              <a:rPr lang="en-US" dirty="0"/>
              <a:t>Model Fit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CBEE5BB-7A40-4E97-B32A-5105C8F7F85D}"/>
                  </a:ext>
                </a:extLst>
              </p:cNvPr>
              <p:cNvSpPr>
                <a:spLocks noGrp="1"/>
              </p:cNvSpPr>
              <p:nvPr>
                <p:ph idx="1"/>
              </p:nvPr>
            </p:nvSpPr>
            <p:spPr/>
            <p:txBody>
              <a:bodyPr/>
              <a:lstStyle/>
              <a:p>
                <a:r>
                  <a:rPr lang="en-US" dirty="0"/>
                  <a:t>Since adding noise variables leads to an increase in p, such variables will lead to an increase in the numerator and consequently a decrease in the adjusted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𝑅</m:t>
                        </m:r>
                      </m:e>
                      <m:sup>
                        <m:r>
                          <a:rPr lang="en-US" dirty="0">
                            <a:latin typeface="Cambria Math" panose="02040503050406030204" pitchFamily="18" charset="0"/>
                          </a:rPr>
                          <m:t>2</m:t>
                        </m:r>
                      </m:sup>
                    </m:sSup>
                    <m:r>
                      <a:rPr lang="en-US" dirty="0">
                        <a:latin typeface="Cambria Math" panose="02040503050406030204" pitchFamily="18" charset="0"/>
                      </a:rPr>
                      <m:t>.</m:t>
                    </m:r>
                  </m:oMath>
                </a14:m>
                <a:endParaRPr lang="en-US" dirty="0"/>
              </a:p>
              <a:p>
                <a:r>
                  <a:rPr lang="en-US" dirty="0"/>
                  <a:t>Therefore, in theory, the model with the largest adjusted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𝑅</m:t>
                        </m:r>
                      </m:e>
                      <m:sup>
                        <m:r>
                          <a:rPr lang="en-US" dirty="0">
                            <a:latin typeface="Cambria Math" panose="02040503050406030204" pitchFamily="18" charset="0"/>
                          </a:rPr>
                          <m:t>2</m:t>
                        </m:r>
                      </m:sup>
                    </m:sSup>
                  </m:oMath>
                </a14:m>
                <a:r>
                  <a:rPr lang="en-US" dirty="0"/>
                  <a:t> will have only correct variables and no noise variables. </a:t>
                </a:r>
              </a:p>
              <a:p>
                <a:r>
                  <a:rPr lang="en-US" dirty="0"/>
                  <a:t>Unlike the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𝑅</m:t>
                        </m:r>
                      </m:e>
                      <m:sup>
                        <m:r>
                          <a:rPr lang="en-US" dirty="0">
                            <a:latin typeface="Cambria Math" panose="02040503050406030204" pitchFamily="18" charset="0"/>
                          </a:rPr>
                          <m:t>2</m:t>
                        </m:r>
                      </m:sup>
                    </m:sSup>
                  </m:oMath>
                </a14:m>
                <a:r>
                  <a:rPr lang="en-US" dirty="0"/>
                  <a:t> statistic, the adjusted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𝑅</m:t>
                        </m:r>
                      </m:e>
                      <m:sup>
                        <m:r>
                          <a:rPr lang="en-US" dirty="0">
                            <a:latin typeface="Cambria Math" panose="02040503050406030204" pitchFamily="18" charset="0"/>
                          </a:rPr>
                          <m:t>2</m:t>
                        </m:r>
                      </m:sup>
                    </m:sSup>
                  </m:oMath>
                </a14:m>
                <a:r>
                  <a:rPr lang="en-US" dirty="0"/>
                  <a:t> statistic pays a price for the inclusion of unnecessary variables in the model.</a:t>
                </a:r>
              </a:p>
              <a:p>
                <a:endParaRPr lang="en-US" dirty="0"/>
              </a:p>
              <a:p>
                <a:r>
                  <a:rPr lang="en-US" dirty="0"/>
                  <a:t>There are several additional ways to compare models in a later chapter and briefly mentioned in chapter 3.</a:t>
                </a:r>
              </a:p>
            </p:txBody>
          </p:sp>
        </mc:Choice>
        <mc:Fallback xmlns="">
          <p:sp>
            <p:nvSpPr>
              <p:cNvPr id="6" name="Content Placeholder 5">
                <a:extLst>
                  <a:ext uri="{FF2B5EF4-FFF2-40B4-BE49-F238E27FC236}">
                    <a16:creationId xmlns:a16="http://schemas.microsoft.com/office/drawing/2014/main" id="{9CBEE5BB-7A40-4E97-B32A-5105C8F7F85D}"/>
                  </a:ext>
                </a:extLst>
              </p:cNvPr>
              <p:cNvSpPr>
                <a:spLocks noGrp="1" noRot="1" noChangeAspect="1" noMove="1" noResize="1" noEditPoints="1" noAdjustHandles="1" noChangeArrowheads="1" noChangeShapeType="1" noTextEdit="1"/>
              </p:cNvSpPr>
              <p:nvPr>
                <p:ph idx="1"/>
              </p:nvPr>
            </p:nvSpPr>
            <p:spPr>
              <a:blipFill>
                <a:blip r:embed="rId3"/>
                <a:stretch>
                  <a:fillRect l="-411" t="-389" r="-938"/>
                </a:stretch>
              </a:blipFill>
            </p:spPr>
            <p:txBody>
              <a:bodyPr/>
              <a:lstStyle/>
              <a:p>
                <a:r>
                  <a:rPr lang="en-US">
                    <a:noFill/>
                  </a:rPr>
                  <a:t> </a:t>
                </a:r>
              </a:p>
            </p:txBody>
          </p:sp>
        </mc:Fallback>
      </mc:AlternateContent>
    </p:spTree>
    <p:extLst>
      <p:ext uri="{BB962C8B-B14F-4D97-AF65-F5344CB8AC3E}">
        <p14:creationId xmlns:p14="http://schemas.microsoft.com/office/powerpoint/2010/main" val="85495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B4AA-93C9-4A9A-A435-6CAAF3E60F10}"/>
              </a:ext>
            </a:extLst>
          </p:cNvPr>
          <p:cNvSpPr>
            <a:spLocks noGrp="1"/>
          </p:cNvSpPr>
          <p:nvPr>
            <p:ph type="title"/>
          </p:nvPr>
        </p:nvSpPr>
        <p:spPr/>
        <p:txBody>
          <a:bodyPr/>
          <a:lstStyle/>
          <a:p>
            <a:r>
              <a:rPr lang="en-US" dirty="0"/>
              <a:t>Predictions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7D33D9-5382-4134-B53E-4F0406D6259C}"/>
                  </a:ext>
                </a:extLst>
              </p:cNvPr>
              <p:cNvSpPr>
                <a:spLocks noGrp="1"/>
              </p:cNvSpPr>
              <p:nvPr>
                <p:ph idx="1"/>
              </p:nvPr>
            </p:nvSpPr>
            <p:spPr/>
            <p:txBody>
              <a:bodyPr/>
              <a:lstStyle/>
              <a:p>
                <a:r>
                  <a:rPr lang="en-US" dirty="0"/>
                  <a:t>In Regression there are three sources of uncertainty associated with predictions:</a:t>
                </a:r>
              </a:p>
              <a:p>
                <a:pPr marL="600075" lvl="1" indent="-342900">
                  <a:buFont typeface="+mj-lt"/>
                  <a:buAutoNum type="arabicPeriod"/>
                </a:pPr>
                <a:r>
                  <a:rPr lang="en-US" dirty="0"/>
                  <a:t>The least squares plane is only an estimate for the true population regression plane</a:t>
                </a:r>
              </a:p>
              <a:p>
                <a:pPr marL="600075" lvl="1" indent="-342900">
                  <a:buFont typeface="+mj-lt"/>
                  <a:buAutoNum type="arabicPeriod"/>
                </a:pPr>
                <a:r>
                  <a:rPr lang="en-US" dirty="0"/>
                  <a:t>Due to the inaccuracies of the coefficients. This is related to reducible error. We can compute confidence intervals in order to determine how close </a:t>
                </a:r>
                <a14:m>
                  <m:oMath xmlns:m="http://schemas.openxmlformats.org/officeDocument/2006/math">
                    <m:acc>
                      <m:accPr>
                        <m:chr m:val="̂"/>
                        <m:ctrlPr>
                          <a:rPr lang="en-US" i="1" dirty="0" smtClean="0">
                            <a:latin typeface="Cambria Math" panose="02040503050406030204" pitchFamily="18" charset="0"/>
                          </a:rPr>
                        </m:ctrlPr>
                      </m:accPr>
                      <m:e>
                        <m:r>
                          <a:rPr lang="en-US" dirty="0" smtClean="0">
                            <a:latin typeface="Cambria Math" panose="02040503050406030204" pitchFamily="18" charset="0"/>
                          </a:rPr>
                          <m:t>𝑌</m:t>
                        </m:r>
                      </m:e>
                    </m:acc>
                  </m:oMath>
                </a14:m>
                <a:r>
                  <a:rPr lang="en-US" dirty="0"/>
                  <a:t>will be to </a:t>
                </a:r>
                <a14:m>
                  <m:oMath xmlns:m="http://schemas.openxmlformats.org/officeDocument/2006/math">
                    <m:r>
                      <a:rPr lang="en-US" dirty="0" smtClean="0">
                        <a:latin typeface="Cambria Math" panose="02040503050406030204" pitchFamily="18" charset="0"/>
                      </a:rPr>
                      <m:t>𝑓</m:t>
                    </m:r>
                    <m:r>
                      <a:rPr lang="en-US" dirty="0" smtClean="0">
                        <a:latin typeface="Cambria Math" panose="02040503050406030204" pitchFamily="18" charset="0"/>
                      </a:rPr>
                      <m:t>(</m:t>
                    </m:r>
                    <m:r>
                      <a:rPr lang="en-US" dirty="0" smtClean="0">
                        <a:latin typeface="Cambria Math" panose="02040503050406030204" pitchFamily="18" charset="0"/>
                      </a:rPr>
                      <m:t>𝑋</m:t>
                    </m:r>
                    <m:r>
                      <a:rPr lang="en-US" dirty="0" smtClean="0">
                        <a:latin typeface="Cambria Math" panose="02040503050406030204" pitchFamily="18" charset="0"/>
                      </a:rPr>
                      <m:t>) </m:t>
                    </m:r>
                  </m:oMath>
                </a14:m>
                <a:r>
                  <a:rPr lang="en-US" dirty="0"/>
                  <a:t>due to this type of error.</a:t>
                </a:r>
              </a:p>
              <a:p>
                <a:pPr marL="600075" lvl="1" indent="-342900">
                  <a:buFont typeface="+mj-lt"/>
                  <a:buAutoNum type="arabicPeriod"/>
                </a:pPr>
                <a:r>
                  <a:rPr lang="en-US" dirty="0"/>
                  <a:t>We have assumed that the true relationship is linear –an that is almost always incorrect. This is also reducible error –perhaps we should consider other more flexible (less biased) models.</a:t>
                </a:r>
              </a:p>
              <a:p>
                <a:r>
                  <a:rPr lang="en-US" dirty="0"/>
                  <a:t>The response value can never be predicted perfectly because of the random error </a:t>
                </a:r>
                <a14:m>
                  <m:oMath xmlns:m="http://schemas.openxmlformats.org/officeDocument/2006/math">
                    <m:r>
                      <a:rPr lang="en-US" smtClean="0">
                        <a:latin typeface="Cambria Math" panose="02040503050406030204" pitchFamily="18" charset="0"/>
                      </a:rPr>
                      <m:t>𝜀</m:t>
                    </m:r>
                  </m:oMath>
                </a14:m>
                <a:r>
                  <a:rPr lang="en-US" dirty="0"/>
                  <a:t> in the model. Earlier, we referred to this as the irreducible error. </a:t>
                </a:r>
              </a:p>
              <a:p>
                <a:endParaRPr lang="en-US" dirty="0"/>
              </a:p>
            </p:txBody>
          </p:sp>
        </mc:Choice>
        <mc:Fallback xmlns="">
          <p:sp>
            <p:nvSpPr>
              <p:cNvPr id="3" name="Content Placeholder 2">
                <a:extLst>
                  <a:ext uri="{FF2B5EF4-FFF2-40B4-BE49-F238E27FC236}">
                    <a16:creationId xmlns:a16="http://schemas.microsoft.com/office/drawing/2014/main" id="{487D33D9-5382-4134-B53E-4F0406D6259C}"/>
                  </a:ext>
                </a:extLst>
              </p:cNvPr>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20137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1B79-5130-49A2-88D5-15B5F10C42CF}"/>
              </a:ext>
            </a:extLst>
          </p:cNvPr>
          <p:cNvSpPr>
            <a:spLocks noGrp="1"/>
          </p:cNvSpPr>
          <p:nvPr>
            <p:ph type="title"/>
          </p:nvPr>
        </p:nvSpPr>
        <p:spPr/>
        <p:txBody>
          <a:bodyPr/>
          <a:lstStyle/>
          <a:p>
            <a:r>
              <a:rPr lang="en-US" dirty="0"/>
              <a:t>Confidence Intervals</a:t>
            </a:r>
          </a:p>
        </p:txBody>
      </p:sp>
      <p:sp>
        <p:nvSpPr>
          <p:cNvPr id="3" name="Content Placeholder 2">
            <a:extLst>
              <a:ext uri="{FF2B5EF4-FFF2-40B4-BE49-F238E27FC236}">
                <a16:creationId xmlns:a16="http://schemas.microsoft.com/office/drawing/2014/main" id="{2E55FEBB-101D-4F99-9FC2-E0A98F0305B5}"/>
              </a:ext>
            </a:extLst>
          </p:cNvPr>
          <p:cNvSpPr>
            <a:spLocks noGrp="1"/>
          </p:cNvSpPr>
          <p:nvPr>
            <p:ph idx="1"/>
          </p:nvPr>
        </p:nvSpPr>
        <p:spPr/>
        <p:txBody>
          <a:bodyPr/>
          <a:lstStyle/>
          <a:p>
            <a:r>
              <a:rPr lang="en-US" dirty="0"/>
              <a:t>We can use confidence interval to quantify the uncertainty surrounding the problem.</a:t>
            </a:r>
          </a:p>
          <a:p>
            <a:pPr lvl="1"/>
            <a:r>
              <a:rPr lang="en-US" dirty="0"/>
              <a:t>Confidence Intervals are estimates that are calculated from sample data to determine ranges likely to contain the population parameter of interest. Parameters are mean and standard deviation.  </a:t>
            </a:r>
          </a:p>
          <a:p>
            <a:pPr lvl="1"/>
            <a:r>
              <a:rPr lang="en-US" dirty="0"/>
              <a:t>A 95% confidence level means that out of 100 random samples taken, we expect 95 of the confidence intervals to contain the true population parameter.</a:t>
            </a:r>
          </a:p>
        </p:txBody>
      </p:sp>
    </p:spTree>
    <p:extLst>
      <p:ext uri="{BB962C8B-B14F-4D97-AF65-F5344CB8AC3E}">
        <p14:creationId xmlns:p14="http://schemas.microsoft.com/office/powerpoint/2010/main" val="1339293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C18F-4D33-4899-85B3-3ABBFCC91F7C}"/>
              </a:ext>
            </a:extLst>
          </p:cNvPr>
          <p:cNvSpPr>
            <a:spLocks noGrp="1"/>
          </p:cNvSpPr>
          <p:nvPr>
            <p:ph type="title"/>
          </p:nvPr>
        </p:nvSpPr>
        <p:spPr/>
        <p:txBody>
          <a:bodyPr/>
          <a:lstStyle/>
          <a:p>
            <a:r>
              <a:rPr lang="en-US" dirty="0"/>
              <a:t>Other Model Considerations</a:t>
            </a:r>
          </a:p>
        </p:txBody>
      </p:sp>
      <p:sp>
        <p:nvSpPr>
          <p:cNvPr id="3" name="Content Placeholder 2">
            <a:extLst>
              <a:ext uri="{FF2B5EF4-FFF2-40B4-BE49-F238E27FC236}">
                <a16:creationId xmlns:a16="http://schemas.microsoft.com/office/drawing/2014/main" id="{4A128ADC-2EAE-4279-A4C1-5D1287F1252D}"/>
              </a:ext>
            </a:extLst>
          </p:cNvPr>
          <p:cNvSpPr>
            <a:spLocks noGrp="1"/>
          </p:cNvSpPr>
          <p:nvPr>
            <p:ph idx="1"/>
          </p:nvPr>
        </p:nvSpPr>
        <p:spPr/>
        <p:txBody>
          <a:bodyPr/>
          <a:lstStyle/>
          <a:p>
            <a:r>
              <a:rPr lang="en-US" dirty="0"/>
              <a:t>Collinearity refers to the situation in which two or more predictor variables are closely related to another. </a:t>
            </a:r>
          </a:p>
          <a:p>
            <a:r>
              <a:rPr lang="en-US" dirty="0"/>
              <a:t>Variation Inflation Factor assesses Multicollinearity, in which it is possible for collinearity to exist between three or more variables even if no pair of variables has a particularly high correlation</a:t>
            </a:r>
          </a:p>
          <a:p>
            <a:r>
              <a:rPr lang="en-US" dirty="0"/>
              <a:t>Can measure through VIF, which is part of the car package. </a:t>
            </a:r>
          </a:p>
          <a:p>
            <a:r>
              <a:rPr lang="en-US" dirty="0"/>
              <a:t>As a rule of thumb, a VIF value that exceeds 5 or 10 indicates a problematic amount of collinearity</a:t>
            </a:r>
            <a:r>
              <a:rPr lang="en-US"/>
              <a:t>. </a:t>
            </a:r>
            <a:endParaRPr lang="en-US" dirty="0"/>
          </a:p>
        </p:txBody>
      </p:sp>
    </p:spTree>
    <p:extLst>
      <p:ext uri="{BB962C8B-B14F-4D97-AF65-F5344CB8AC3E}">
        <p14:creationId xmlns:p14="http://schemas.microsoft.com/office/powerpoint/2010/main" val="103800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Multiple Linear Regression</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dirty="0"/>
                  <a:t>A linear regression model with more than one independent variable is called a multiple linear regression model.</a:t>
                </a:r>
              </a:p>
              <a:p>
                <a:r>
                  <a:rPr lang="en-US" i="1" dirty="0"/>
                  <a:t>Y = </a:t>
                </a:r>
                <a14:m>
                  <m:oMath xmlns:m="http://schemas.openxmlformats.org/officeDocument/2006/math">
                    <m:r>
                      <a:rPr lang="el-GR" i="1" dirty="0" smtClean="0">
                        <a:latin typeface="Cambria Math" panose="02040503050406030204" pitchFamily="18" charset="0"/>
                        <a:ea typeface="Cambria Math" panose="02040503050406030204" pitchFamily="18" charset="0"/>
                        <a:cs typeface="Calibri" panose="020F0502020204030204" pitchFamily="34" charset="0"/>
                      </a:rPr>
                      <m:t>𝛽</m:t>
                    </m:r>
                  </m:oMath>
                </a14:m>
                <a:r>
                  <a:rPr lang="en-US" i="1" baseline="-25000" dirty="0">
                    <a:latin typeface="Calibri" panose="020F0502020204030204" pitchFamily="34" charset="0"/>
                    <a:cs typeface="Calibri" panose="020F0502020204030204" pitchFamily="34" charset="0"/>
                  </a:rPr>
                  <a:t>0</a:t>
                </a:r>
                <a:r>
                  <a:rPr lang="en-US" i="1" dirty="0">
                    <a:latin typeface="Calibri" panose="020F0502020204030204" pitchFamily="34" charset="0"/>
                    <a:cs typeface="Calibri" panose="020F0502020204030204" pitchFamily="34" charset="0"/>
                  </a:rPr>
                  <a:t> + </a:t>
                </a:r>
                <a14:m>
                  <m:oMath xmlns:m="http://schemas.openxmlformats.org/officeDocument/2006/math">
                    <m:r>
                      <a:rPr lang="el-GR" i="1" dirty="0" smtClean="0">
                        <a:latin typeface="Cambria Math" panose="02040503050406030204" pitchFamily="18" charset="0"/>
                        <a:cs typeface="Calibri" panose="020F0502020204030204" pitchFamily="34" charset="0"/>
                      </a:rPr>
                      <m:t>𝛽</m:t>
                    </m:r>
                  </m:oMath>
                </a14:m>
                <a:r>
                  <a:rPr lang="en-US" i="1" baseline="-25000" dirty="0">
                    <a:latin typeface="Calibri" panose="020F0502020204030204" pitchFamily="34" charset="0"/>
                    <a:cs typeface="Calibri" panose="020F0502020204030204" pitchFamily="34" charset="0"/>
                  </a:rPr>
                  <a:t>1</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1 </a:t>
                </a:r>
                <a:r>
                  <a:rPr lang="en-US" i="1" dirty="0">
                    <a:latin typeface="Calibri" panose="020F0502020204030204" pitchFamily="34" charset="0"/>
                    <a:cs typeface="Calibri" panose="020F0502020204030204" pitchFamily="34" charset="0"/>
                  </a:rPr>
                  <a:t>+</a:t>
                </a:r>
                <a:r>
                  <a:rPr lang="el-GR" i="1" dirty="0">
                    <a:latin typeface="Calibri" panose="020F0502020204030204" pitchFamily="34" charset="0"/>
                    <a:cs typeface="Calibri" panose="020F0502020204030204" pitchFamily="34" charset="0"/>
                  </a:rPr>
                  <a:t> </a:t>
                </a:r>
                <a14:m>
                  <m:oMath xmlns:m="http://schemas.openxmlformats.org/officeDocument/2006/math">
                    <m:r>
                      <a:rPr lang="el-GR" i="1" dirty="0" smtClean="0">
                        <a:latin typeface="Cambria Math" panose="02040503050406030204" pitchFamily="18" charset="0"/>
                        <a:cs typeface="Calibri" panose="020F0502020204030204" pitchFamily="34" charset="0"/>
                      </a:rPr>
                      <m:t>𝛽</m:t>
                    </m:r>
                  </m:oMath>
                </a14:m>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a:t>
                </a:r>
                <a:r>
                  <a:rPr lang="el-GR" i="1" dirty="0">
                    <a:latin typeface="Calibri" panose="020F0502020204030204" pitchFamily="34" charset="0"/>
                    <a:cs typeface="Calibri" panose="020F0502020204030204" pitchFamily="34" charset="0"/>
                  </a:rPr>
                  <a:t> </a:t>
                </a:r>
                <a14:m>
                  <m:oMath xmlns:m="http://schemas.openxmlformats.org/officeDocument/2006/math">
                    <m:r>
                      <a:rPr lang="el-GR"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i="1" dirty="0">
                    <a:latin typeface="Calibri" panose="020F0502020204030204" pitchFamily="34" charset="0"/>
                    <a:cs typeface="Calibri" panose="020F0502020204030204" pitchFamily="34" charset="0"/>
                  </a:rPr>
                  <a:t> +</a:t>
                </a:r>
                <a:r>
                  <a:rPr lang="el-GR" i="1" dirty="0">
                    <a:latin typeface="Calibri" panose="020F0502020204030204" pitchFamily="34" charset="0"/>
                    <a:cs typeface="Calibri" panose="020F0502020204030204" pitchFamily="34" charset="0"/>
                  </a:rPr>
                  <a:t> </a:t>
                </a:r>
                <a14:m>
                  <m:oMath xmlns:m="http://schemas.openxmlformats.org/officeDocument/2006/math">
                    <m:r>
                      <a:rPr lang="el-GR" i="1" dirty="0" smtClean="0">
                        <a:latin typeface="Cambria Math" panose="02040503050406030204" pitchFamily="18" charset="0"/>
                        <a:cs typeface="Calibri" panose="020F0502020204030204" pitchFamily="34" charset="0"/>
                      </a:rPr>
                      <m:t>𝛽</m:t>
                    </m:r>
                  </m:oMath>
                </a14:m>
                <a:r>
                  <a:rPr lang="en-US" i="1" baseline="-25000" dirty="0">
                    <a:latin typeface="Calibri" panose="020F0502020204030204" pitchFamily="34" charset="0"/>
                    <a:cs typeface="Calibri" panose="020F0502020204030204" pitchFamily="34" charset="0"/>
                  </a:rPr>
                  <a:t>k</a:t>
                </a:r>
                <a:r>
                  <a:rPr lang="en-US" i="1" dirty="0">
                    <a:latin typeface="Calibri" panose="020F0502020204030204" pitchFamily="34" charset="0"/>
                    <a:cs typeface="Calibri" panose="020F0502020204030204" pitchFamily="34" charset="0"/>
                  </a:rPr>
                  <a:t>X</a:t>
                </a:r>
                <a:r>
                  <a:rPr lang="en-US" i="1" baseline="-25000" dirty="0">
                    <a:latin typeface="Calibri" panose="020F0502020204030204" pitchFamily="34" charset="0"/>
                    <a:cs typeface="Calibri" panose="020F0502020204030204" pitchFamily="34" charset="0"/>
                  </a:rPr>
                  <a:t>k</a:t>
                </a:r>
                <a14:m>
                  <m:oMath xmlns:m="http://schemas.openxmlformats.org/officeDocument/2006/math">
                    <m:r>
                      <a:rPr lang="en-US" b="0" i="1" dirty="0" smtClean="0">
                        <a:latin typeface="Cambria Math" panose="02040503050406030204" pitchFamily="18" charset="0"/>
                        <a:cs typeface="Calibri" panose="020F0502020204030204" pitchFamily="34" charset="0"/>
                      </a:rPr>
                      <m:t> </m:t>
                    </m:r>
                    <m:r>
                      <m:rPr>
                        <m:nor/>
                      </m:rPr>
                      <a:rPr lang="en-US" i="1" dirty="0">
                        <a:latin typeface="Calibri" panose="020F0502020204030204" pitchFamily="34" charset="0"/>
                        <a:cs typeface="Calibri" panose="020F0502020204030204" pitchFamily="34" charset="0"/>
                      </a:rPr>
                      <m:t>+</m:t>
                    </m:r>
                    <m:r>
                      <a:rPr lang="en-US" b="0" i="1" dirty="0" smtClean="0">
                        <a:latin typeface="Cambria Math" panose="02040503050406030204" pitchFamily="18" charset="0"/>
                        <a:cs typeface="Calibri" panose="020F0502020204030204" pitchFamily="34" charset="0"/>
                      </a:rPr>
                      <m:t> </m:t>
                    </m:r>
                    <m:r>
                      <a:rPr lang="el-GR" i="1" dirty="0">
                        <a:latin typeface="Cambria Math" panose="02040503050406030204" pitchFamily="18" charset="0"/>
                        <a:ea typeface="Cambria Math" panose="02040503050406030204" pitchFamily="18" charset="0"/>
                        <a:cs typeface="Calibri" panose="020F0502020204030204" pitchFamily="34" charset="0"/>
                      </a:rPr>
                      <m:t>𝜀</m:t>
                    </m:r>
                  </m:oMath>
                </a14:m>
                <a:endParaRPr lang="en-US" i="1" dirty="0"/>
              </a:p>
              <a:p>
                <a:r>
                  <a:rPr lang="en-US" dirty="0"/>
                  <a:t>Where:</a:t>
                </a:r>
              </a:p>
              <a:p>
                <a:pPr lvl="1"/>
                <a:r>
                  <a:rPr lang="en-US" i="1" dirty="0"/>
                  <a:t>Y</a:t>
                </a:r>
                <a:r>
                  <a:rPr lang="en-US" dirty="0"/>
                  <a:t> is the dependent variable, </a:t>
                </a:r>
              </a:p>
              <a:p>
                <a:pPr lvl="1"/>
                <a:r>
                  <a:rPr lang="en-US" i="1" dirty="0">
                    <a:cs typeface="Calibri" panose="020F0502020204030204" pitchFamily="34" charset="0"/>
                  </a:rPr>
                  <a:t>X</a:t>
                </a:r>
                <a:r>
                  <a:rPr lang="en-US" i="1" baseline="-25000" dirty="0">
                    <a:cs typeface="Calibri" panose="020F0502020204030204" pitchFamily="34" charset="0"/>
                  </a:rPr>
                  <a:t>1</a:t>
                </a:r>
                <a:r>
                  <a:rPr lang="en-US" i="1" dirty="0">
                    <a:cs typeface="Calibri" panose="020F0502020204030204" pitchFamily="34" charset="0"/>
                  </a:rPr>
                  <a:t>, </a:t>
                </a:r>
                <a14:m>
                  <m:oMath xmlns:m="http://schemas.openxmlformats.org/officeDocument/2006/math">
                    <m:r>
                      <a:rPr lang="el-GR" i="1" dirty="0">
                        <a:latin typeface="Cambria Math" panose="02040503050406030204" pitchFamily="18" charset="0"/>
                        <a:ea typeface="Cambria Math" panose="02040503050406030204" pitchFamily="18" charset="0"/>
                        <a:cs typeface="Calibri" panose="020F0502020204030204" pitchFamily="34" charset="0"/>
                      </a:rPr>
                      <m:t>⋯</m:t>
                    </m:r>
                  </m:oMath>
                </a14:m>
                <a:r>
                  <a:rPr lang="en-US" i="1" dirty="0"/>
                  <a:t>, </a:t>
                </a:r>
                <a:r>
                  <a:rPr lang="en-US" i="1" dirty="0" err="1">
                    <a:cs typeface="Calibri" panose="020F0502020204030204" pitchFamily="34" charset="0"/>
                  </a:rPr>
                  <a:t>X</a:t>
                </a:r>
                <a:r>
                  <a:rPr lang="en-US" i="1" baseline="-25000" dirty="0" err="1">
                    <a:cs typeface="Calibri" panose="020F0502020204030204" pitchFamily="34" charset="0"/>
                  </a:rPr>
                  <a:t>k</a:t>
                </a:r>
                <a:r>
                  <a:rPr lang="en-US" i="1" baseline="-25000" dirty="0">
                    <a:cs typeface="Calibri" panose="020F0502020204030204" pitchFamily="34" charset="0"/>
                  </a:rPr>
                  <a:t> </a:t>
                </a:r>
                <a:r>
                  <a:rPr lang="en-US" dirty="0">
                    <a:cs typeface="Calibri" panose="020F0502020204030204" pitchFamily="34" charset="0"/>
                  </a:rPr>
                  <a:t>are independent explanatory variables, </a:t>
                </a:r>
              </a:p>
              <a:p>
                <a:pPr lvl="1"/>
                <a14:m>
                  <m:oMath xmlns:m="http://schemas.openxmlformats.org/officeDocument/2006/math">
                    <m:r>
                      <a:rPr lang="el-GR" i="1" dirty="0" smtClean="0">
                        <a:latin typeface="Cambria Math" panose="02040503050406030204" pitchFamily="18" charset="0"/>
                        <a:cs typeface="Calibri" panose="020F0502020204030204" pitchFamily="34" charset="0"/>
                      </a:rPr>
                      <m:t>𝛽</m:t>
                    </m:r>
                  </m:oMath>
                </a14:m>
                <a:r>
                  <a:rPr lang="en-US" i="1" baseline="-25000" dirty="0">
                    <a:cs typeface="Calibri" panose="020F0502020204030204" pitchFamily="34" charset="0"/>
                  </a:rPr>
                  <a:t>0</a:t>
                </a:r>
                <a:r>
                  <a:rPr lang="en-US" dirty="0">
                    <a:cs typeface="Calibri" panose="020F0502020204030204" pitchFamily="34" charset="0"/>
                  </a:rPr>
                  <a:t> is the intercept term,</a:t>
                </a:r>
              </a:p>
              <a:p>
                <a:pPr lvl="1"/>
                <a14:m>
                  <m:oMath xmlns:m="http://schemas.openxmlformats.org/officeDocument/2006/math">
                    <m:r>
                      <a:rPr lang="el-GR" i="1" dirty="0" smtClean="0">
                        <a:latin typeface="Cambria Math" panose="02040503050406030204" pitchFamily="18" charset="0"/>
                        <a:cs typeface="Calibri" panose="020F0502020204030204" pitchFamily="34" charset="0"/>
                      </a:rPr>
                      <m:t>𝛽</m:t>
                    </m:r>
                  </m:oMath>
                </a14:m>
                <a:r>
                  <a:rPr lang="en-US" i="1" baseline="-25000" dirty="0">
                    <a:cs typeface="Calibri" panose="020F0502020204030204" pitchFamily="34" charset="0"/>
                  </a:rPr>
                  <a:t>1 , </a:t>
                </a:r>
                <a14:m>
                  <m:oMath xmlns:m="http://schemas.openxmlformats.org/officeDocument/2006/math">
                    <m:r>
                      <a:rPr lang="el-GR" i="1" dirty="0">
                        <a:latin typeface="Cambria Math" panose="02040503050406030204" pitchFamily="18" charset="0"/>
                        <a:ea typeface="Cambria Math" panose="02040503050406030204" pitchFamily="18" charset="0"/>
                        <a:cs typeface="Calibri" panose="020F0502020204030204" pitchFamily="34" charset="0"/>
                      </a:rPr>
                      <m:t>⋯</m:t>
                    </m:r>
                  </m:oMath>
                </a14:m>
                <a:r>
                  <a:rPr lang="en-US" i="1" dirty="0"/>
                  <a:t> , </a:t>
                </a:r>
                <a14:m>
                  <m:oMath xmlns:m="http://schemas.openxmlformats.org/officeDocument/2006/math">
                    <m:r>
                      <a:rPr lang="en-US" b="0" i="1" dirty="0" smtClean="0">
                        <a:latin typeface="Cambria Math" panose="02040503050406030204" pitchFamily="18" charset="0"/>
                        <a:cs typeface="Calibri" panose="020F0502020204030204" pitchFamily="34" charset="0"/>
                      </a:rPr>
                      <m:t> </m:t>
                    </m:r>
                    <m:r>
                      <a:rPr lang="el-GR" i="1" dirty="0" smtClean="0">
                        <a:latin typeface="Cambria Math" panose="02040503050406030204" pitchFamily="18" charset="0"/>
                        <a:cs typeface="Calibri" panose="020F0502020204030204" pitchFamily="34" charset="0"/>
                      </a:rPr>
                      <m:t>𝛽</m:t>
                    </m:r>
                  </m:oMath>
                </a14:m>
                <a:r>
                  <a:rPr lang="en-US" i="1" baseline="-25000" dirty="0">
                    <a:cs typeface="Calibri" panose="020F0502020204030204" pitchFamily="34" charset="0"/>
                  </a:rPr>
                  <a:t>k </a:t>
                </a:r>
                <a:r>
                  <a:rPr lang="en-US" dirty="0">
                    <a:cs typeface="Calibri" panose="020F0502020204030204" pitchFamily="34" charset="0"/>
                  </a:rPr>
                  <a:t>are the regression coefficients for the independent variables,</a:t>
                </a:r>
              </a:p>
              <a:p>
                <a:pPr lvl="1"/>
                <a14:m>
                  <m:oMath xmlns:m="http://schemas.openxmlformats.org/officeDocument/2006/math">
                    <m:r>
                      <m:rPr>
                        <m:sty m:val="p"/>
                      </m:rPr>
                      <a:rPr lang="el-GR" i="1" dirty="0">
                        <a:latin typeface="Cambria Math" panose="02040503050406030204" pitchFamily="18" charset="0"/>
                        <a:ea typeface="Cambria Math" panose="02040503050406030204" pitchFamily="18" charset="0"/>
                        <a:cs typeface="Calibri" panose="020F0502020204030204" pitchFamily="34" charset="0"/>
                      </a:rPr>
                      <m:t>ε</m:t>
                    </m:r>
                  </m:oMath>
                </a14:m>
                <a:r>
                  <a:rPr lang="en-US" dirty="0">
                    <a:cs typeface="Calibri" panose="020F0502020204030204" pitchFamily="34" charset="0"/>
                  </a:rPr>
                  <a:t> is the error term</a:t>
                </a:r>
                <a:endParaRPr lang="en-US" dirty="0"/>
              </a:p>
              <a:p>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400881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Estimated Multiple Regression Equation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dirty="0"/>
                  <a:t>We estimate the regression coefficients—called partial regression coefficients — </a:t>
                </a:r>
                <a:r>
                  <a:rPr lang="en-US" i="1" dirty="0"/>
                  <a:t>b</a:t>
                </a:r>
                <a:r>
                  <a:rPr lang="en-US" i="1" baseline="-25000" dirty="0"/>
                  <a:t>0</a:t>
                </a:r>
                <a:r>
                  <a:rPr lang="en-US" i="1" dirty="0"/>
                  <a:t>, b</a:t>
                </a:r>
                <a:r>
                  <a:rPr lang="en-US" i="1" baseline="-25000" dirty="0"/>
                  <a:t>1</a:t>
                </a:r>
                <a:r>
                  <a:rPr lang="en-US" i="1" dirty="0"/>
                  <a:t>, b</a:t>
                </a:r>
                <a:r>
                  <a:rPr lang="en-US" i="1" baseline="-25000" dirty="0"/>
                  <a:t>2</a:t>
                </a:r>
                <a:r>
                  <a:rPr lang="en-US" i="1" dirty="0"/>
                  <a:t>,… b</a:t>
                </a:r>
                <a:r>
                  <a:rPr lang="en-US" i="1" baseline="-25000" dirty="0"/>
                  <a:t>k</a:t>
                </a:r>
                <a:r>
                  <a:rPr lang="en-US" dirty="0"/>
                  <a:t>, then use the model:</a:t>
                </a:r>
              </a:p>
              <a:p>
                <a:pPr marL="0" indent="0" algn="ctr">
                  <a:buNone/>
                </a:pP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oMath>
                </a14:m>
                <a:r>
                  <a:rPr lang="en-US" i="1" baseline="-25000" dirty="0">
                    <a:cs typeface="Calibri" panose="020F0502020204030204" pitchFamily="34" charset="0"/>
                  </a:rPr>
                  <a:t> </a:t>
                </a:r>
                <a:r>
                  <a:rPr lang="en-US" i="1" dirty="0">
                    <a:cs typeface="Calibri" panose="020F0502020204030204" pitchFamily="34" charset="0"/>
                  </a:rPr>
                  <a:t>b</a:t>
                </a:r>
                <a:r>
                  <a:rPr lang="en-US" i="1" baseline="-25000" dirty="0">
                    <a:cs typeface="Calibri" panose="020F0502020204030204" pitchFamily="34" charset="0"/>
                  </a:rPr>
                  <a:t>0</a:t>
                </a:r>
                <a:r>
                  <a:rPr lang="en-US" i="1" dirty="0">
                    <a:cs typeface="Calibri" panose="020F0502020204030204" pitchFamily="34" charset="0"/>
                  </a:rPr>
                  <a:t> + b</a:t>
                </a:r>
                <a:r>
                  <a:rPr lang="en-US" i="1" baseline="-25000" dirty="0">
                    <a:cs typeface="Calibri" panose="020F0502020204030204" pitchFamily="34" charset="0"/>
                  </a:rPr>
                  <a:t>1</a:t>
                </a:r>
                <a:r>
                  <a:rPr lang="en-US" i="1" dirty="0">
                    <a:cs typeface="Calibri" panose="020F0502020204030204" pitchFamily="34" charset="0"/>
                  </a:rPr>
                  <a:t>x</a:t>
                </a:r>
                <a:r>
                  <a:rPr lang="en-US" i="1" baseline="-25000" dirty="0">
                    <a:cs typeface="Calibri" panose="020F0502020204030204" pitchFamily="34" charset="0"/>
                  </a:rPr>
                  <a:t>1</a:t>
                </a:r>
                <a:r>
                  <a:rPr lang="en-US" i="1" dirty="0">
                    <a:cs typeface="Calibri" panose="020F0502020204030204" pitchFamily="34" charset="0"/>
                  </a:rPr>
                  <a:t> + b</a:t>
                </a:r>
                <a:r>
                  <a:rPr lang="en-US" i="1" baseline="-25000" dirty="0">
                    <a:cs typeface="Calibri" panose="020F0502020204030204" pitchFamily="34" charset="0"/>
                  </a:rPr>
                  <a:t>2</a:t>
                </a:r>
                <a:r>
                  <a:rPr lang="en-US" i="1" dirty="0">
                    <a:cs typeface="Calibri" panose="020F0502020204030204" pitchFamily="34" charset="0"/>
                  </a:rPr>
                  <a:t>x</a:t>
                </a:r>
                <a:r>
                  <a:rPr lang="en-US" i="1" baseline="-25000" dirty="0">
                    <a:cs typeface="Calibri" panose="020F0502020204030204" pitchFamily="34" charset="0"/>
                  </a:rPr>
                  <a:t>2</a:t>
                </a:r>
                <a:r>
                  <a:rPr lang="en-US" i="1" dirty="0">
                    <a:cs typeface="Calibri" panose="020F0502020204030204" pitchFamily="34" charset="0"/>
                  </a:rPr>
                  <a:t> + </a:t>
                </a:r>
                <a14:m>
                  <m:oMath xmlns:m="http://schemas.openxmlformats.org/officeDocument/2006/math">
                    <m:r>
                      <a:rPr lang="en-US"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i="1" dirty="0">
                    <a:cs typeface="Calibri" panose="020F0502020204030204" pitchFamily="34" charset="0"/>
                  </a:rPr>
                  <a:t>+ </a:t>
                </a:r>
                <a:r>
                  <a:rPr lang="en-US" i="1" dirty="0" err="1">
                    <a:cs typeface="Calibri" panose="020F0502020204030204" pitchFamily="34" charset="0"/>
                  </a:rPr>
                  <a:t>b</a:t>
                </a:r>
                <a:r>
                  <a:rPr lang="en-US" i="1" baseline="-25000" dirty="0" err="1">
                    <a:cs typeface="Calibri" panose="020F0502020204030204" pitchFamily="34" charset="0"/>
                  </a:rPr>
                  <a:t>k</a:t>
                </a:r>
                <a:r>
                  <a:rPr lang="en-US" i="1" dirty="0" err="1">
                    <a:cs typeface="Calibri" panose="020F0502020204030204" pitchFamily="34" charset="0"/>
                  </a:rPr>
                  <a:t>x</a:t>
                </a:r>
                <a:r>
                  <a:rPr lang="en-US" i="1" baseline="-25000" dirty="0" err="1">
                    <a:cs typeface="Calibri" panose="020F0502020204030204" pitchFamily="34" charset="0"/>
                  </a:rPr>
                  <a:t>k</a:t>
                </a:r>
                <a:endParaRPr lang="en-US" i="1" dirty="0"/>
              </a:p>
              <a:p>
                <a:r>
                  <a:rPr lang="en-US" dirty="0"/>
                  <a:t>The partial regression coefficients represent the expected change in the dependent variable when the associated independent variable is increased by one unit while the values of all other independent variables are held constant.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411" t="-518" r="-352"/>
                </a:stretch>
              </a:blipFill>
            </p:spPr>
            <p:txBody>
              <a:bodyPr/>
              <a:lstStyle/>
              <a:p>
                <a:r>
                  <a:rPr lang="en-US">
                    <a:noFill/>
                  </a:rPr>
                  <a:t> </a:t>
                </a:r>
              </a:p>
            </p:txBody>
          </p:sp>
        </mc:Fallback>
      </mc:AlternateContent>
    </p:spTree>
    <p:extLst>
      <p:ext uri="{BB962C8B-B14F-4D97-AF65-F5344CB8AC3E}">
        <p14:creationId xmlns:p14="http://schemas.microsoft.com/office/powerpoint/2010/main" val="425511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37C7-41B1-4A08-BA8D-8818CBB88EB9}"/>
              </a:ext>
            </a:extLst>
          </p:cNvPr>
          <p:cNvSpPr>
            <a:spLocks noGrp="1"/>
          </p:cNvSpPr>
          <p:nvPr>
            <p:ph type="title"/>
          </p:nvPr>
        </p:nvSpPr>
        <p:spPr/>
        <p:txBody>
          <a:bodyPr/>
          <a:lstStyle/>
          <a:p>
            <a:r>
              <a:rPr lang="en-US"/>
              <a:t>Interpreting regression coefficients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657873-0283-47B0-91BC-14B63B7637A6}"/>
                  </a:ext>
                </a:extLst>
              </p:cNvPr>
              <p:cNvSpPr>
                <a:spLocks noGrp="1"/>
              </p:cNvSpPr>
              <p:nvPr>
                <p:ph idx="1"/>
              </p:nvPr>
            </p:nvSpPr>
            <p:spPr/>
            <p:txBody>
              <a:bodyPr/>
              <a:lstStyle/>
              <a:p>
                <a:r>
                  <a:rPr lang="en-US" dirty="0"/>
                  <a:t>The ideal scenario is when the predictors are uncorrelated</a:t>
                </a:r>
              </a:p>
              <a:p>
                <a:pPr lvl="1"/>
                <a:r>
                  <a:rPr lang="en-US" dirty="0"/>
                  <a:t>A balanced design</a:t>
                </a:r>
              </a:p>
              <a:p>
                <a:pPr lvl="2"/>
                <a:r>
                  <a:rPr lang="en-US" dirty="0"/>
                  <a:t>Each coefficient can be estimated and tested separately. </a:t>
                </a:r>
              </a:p>
              <a:p>
                <a:pPr lvl="2"/>
                <a:r>
                  <a:rPr lang="en-US" dirty="0"/>
                  <a:t>Interpretations such as “a unit change in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𝑗</m:t>
                        </m:r>
                      </m:sub>
                    </m:sSub>
                  </m:oMath>
                </a14:m>
                <a:r>
                  <a:rPr lang="en-US" dirty="0"/>
                  <a:t> is associated with a </a:t>
                </a:r>
                <a14:m>
                  <m:oMath xmlns:m="http://schemas.openxmlformats.org/officeDocument/2006/math">
                    <m:sSub>
                      <m:sSubPr>
                        <m:ctrlPr>
                          <a:rPr lang="en-US" i="1">
                            <a:latin typeface="Cambria Math" panose="02040503050406030204" pitchFamily="18" charset="0"/>
                          </a:rPr>
                        </m:ctrlPr>
                      </m:sSubPr>
                      <m:e>
                        <m:r>
                          <a:rPr lang="en-US" smtClean="0">
                            <a:latin typeface="Cambria Math" panose="02040503050406030204" pitchFamily="18" charset="0"/>
                          </a:rPr>
                          <m:t>𝛽</m:t>
                        </m:r>
                      </m:e>
                      <m:sub>
                        <m:r>
                          <a:rPr lang="en-US">
                            <a:latin typeface="Cambria Math" panose="02040503050406030204" pitchFamily="18" charset="0"/>
                          </a:rPr>
                          <m:t>𝑗</m:t>
                        </m:r>
                      </m:sub>
                    </m:sSub>
                  </m:oMath>
                </a14:m>
                <a:r>
                  <a:rPr lang="en-US" dirty="0"/>
                  <a:t> change in Y. while all the other variables stay fixed, are possible.</a:t>
                </a:r>
              </a:p>
              <a:p>
                <a:r>
                  <a:rPr lang="en-US" dirty="0"/>
                  <a:t>Correlations amongst predictors cause problems:</a:t>
                </a:r>
              </a:p>
              <a:p>
                <a:pPr lvl="1"/>
                <a:r>
                  <a:rPr lang="en-US" dirty="0"/>
                  <a:t>The variance of all coefficients tend to increase, sometimes dramatically</a:t>
                </a:r>
              </a:p>
              <a:p>
                <a:pPr lvl="1"/>
                <a:r>
                  <a:rPr lang="en-US" dirty="0"/>
                  <a:t>Interpretations become hazardous – when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𝑋</m:t>
                        </m:r>
                      </m:e>
                      <m:sub>
                        <m:r>
                          <a:rPr lang="en-US" smtClean="0">
                            <a:latin typeface="Cambria Math" panose="02040503050406030204" pitchFamily="18" charset="0"/>
                          </a:rPr>
                          <m:t>𝑗</m:t>
                        </m:r>
                      </m:sub>
                    </m:sSub>
                  </m:oMath>
                </a14:m>
                <a:r>
                  <a:rPr lang="en-US" dirty="0"/>
                  <a:t> changes, everything else changes</a:t>
                </a:r>
              </a:p>
              <a:p>
                <a:r>
                  <a:rPr lang="en-US" dirty="0"/>
                  <a:t>Claims of causality should be avoided for observational data</a:t>
                </a:r>
              </a:p>
              <a:p>
                <a:endParaRPr lang="en-US" dirty="0"/>
              </a:p>
              <a:p>
                <a:r>
                  <a:rPr lang="en-US" dirty="0"/>
                  <a:t>Use </a:t>
                </a:r>
                <a:r>
                  <a:rPr lang="en-US" dirty="0" err="1"/>
                  <a:t>cor</a:t>
                </a:r>
                <a:r>
                  <a:rPr lang="en-US" dirty="0"/>
                  <a:t>() function to test for raw correlations. </a:t>
                </a:r>
              </a:p>
            </p:txBody>
          </p:sp>
        </mc:Choice>
        <mc:Fallback xmlns="">
          <p:sp>
            <p:nvSpPr>
              <p:cNvPr id="3" name="Content Placeholder 2">
                <a:extLst>
                  <a:ext uri="{FF2B5EF4-FFF2-40B4-BE49-F238E27FC236}">
                    <a16:creationId xmlns:a16="http://schemas.microsoft.com/office/drawing/2014/main" id="{DB657873-0283-47B0-91BC-14B63B7637A6}"/>
                  </a:ext>
                </a:extLst>
              </p:cNvPr>
              <p:cNvSpPr>
                <a:spLocks noGrp="1" noRot="1" noChangeAspect="1" noMove="1" noResize="1" noEditPoints="1" noAdjustHandles="1" noChangeArrowheads="1" noChangeShapeType="1" noTextEdit="1"/>
              </p:cNvSpPr>
              <p:nvPr>
                <p:ph idx="1"/>
              </p:nvPr>
            </p:nvSpPr>
            <p:spPr>
              <a:blipFill>
                <a:blip r:embed="rId2"/>
                <a:stretch>
                  <a:fillRect l="-411" t="-389"/>
                </a:stretch>
              </a:blipFill>
            </p:spPr>
            <p:txBody>
              <a:bodyPr/>
              <a:lstStyle/>
              <a:p>
                <a:r>
                  <a:rPr lang="en-US">
                    <a:noFill/>
                  </a:rPr>
                  <a:t> </a:t>
                </a:r>
              </a:p>
            </p:txBody>
          </p:sp>
        </mc:Fallback>
      </mc:AlternateContent>
    </p:spTree>
    <p:extLst>
      <p:ext uri="{BB962C8B-B14F-4D97-AF65-F5344CB8AC3E}">
        <p14:creationId xmlns:p14="http://schemas.microsoft.com/office/powerpoint/2010/main" val="232261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A5EA-3CC8-483D-A564-21E1AC7AB6EE}"/>
              </a:ext>
            </a:extLst>
          </p:cNvPr>
          <p:cNvSpPr>
            <a:spLocks noGrp="1"/>
          </p:cNvSpPr>
          <p:nvPr>
            <p:ph type="title"/>
          </p:nvPr>
        </p:nvSpPr>
        <p:spPr/>
        <p:txBody>
          <a:bodyPr/>
          <a:lstStyle/>
          <a:p>
            <a:r>
              <a:rPr lang="en-US" dirty="0"/>
              <a:t>Some important questions</a:t>
            </a:r>
          </a:p>
        </p:txBody>
      </p:sp>
      <p:sp>
        <p:nvSpPr>
          <p:cNvPr id="3" name="Content Placeholder 2">
            <a:extLst>
              <a:ext uri="{FF2B5EF4-FFF2-40B4-BE49-F238E27FC236}">
                <a16:creationId xmlns:a16="http://schemas.microsoft.com/office/drawing/2014/main" id="{33BD25B5-8E35-487D-B0F6-A094C35E1F49}"/>
              </a:ext>
            </a:extLst>
          </p:cNvPr>
          <p:cNvSpPr>
            <a:spLocks noGrp="1"/>
          </p:cNvSpPr>
          <p:nvPr>
            <p:ph idx="1"/>
          </p:nvPr>
        </p:nvSpPr>
        <p:spPr/>
        <p:txBody>
          <a:bodyPr/>
          <a:lstStyle/>
          <a:p>
            <a:pPr marL="457200" indent="-457200">
              <a:buFont typeface="+mj-lt"/>
              <a:buAutoNum type="arabicPeriod"/>
            </a:pPr>
            <a:r>
              <a:rPr lang="en-US" dirty="0"/>
              <a:t>Is </a:t>
            </a:r>
            <a:r>
              <a:rPr lang="en-US" u="sng" dirty="0"/>
              <a:t>at least one </a:t>
            </a:r>
            <a:r>
              <a:rPr lang="en-US" dirty="0"/>
              <a:t>of the predictors useful in predicting a response?</a:t>
            </a:r>
          </a:p>
          <a:p>
            <a:pPr marL="457200" indent="-457200">
              <a:buFont typeface="+mj-lt"/>
              <a:buAutoNum type="arabicPeriod"/>
            </a:pPr>
            <a:r>
              <a:rPr lang="en-US" dirty="0"/>
              <a:t>Do </a:t>
            </a:r>
            <a:r>
              <a:rPr lang="en-US" u="sng" dirty="0"/>
              <a:t>all</a:t>
            </a:r>
            <a:r>
              <a:rPr lang="en-US" dirty="0"/>
              <a:t> the predictors help to explain Y, or is only a subset of the predictors useful?</a:t>
            </a:r>
          </a:p>
          <a:p>
            <a:pPr marL="457200" indent="-457200">
              <a:buFont typeface="+mj-lt"/>
              <a:buAutoNum type="arabicPeriod"/>
            </a:pPr>
            <a:r>
              <a:rPr lang="en-US" dirty="0"/>
              <a:t>Given a set of predictor values, what response value should we predict, and how accurate is our prediction?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How well does the model fit the data?</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5B8BEF7C-2CC2-4F89-80CF-4D149EC37335}"/>
              </a:ext>
            </a:extLst>
          </p:cNvPr>
          <p:cNvSpPr txBox="1"/>
          <p:nvPr/>
        </p:nvSpPr>
        <p:spPr>
          <a:xfrm>
            <a:off x="1748901" y="4731798"/>
            <a:ext cx="2849732" cy="307777"/>
          </a:xfrm>
          <a:prstGeom prst="rect">
            <a:avLst/>
          </a:prstGeom>
          <a:noFill/>
        </p:spPr>
        <p:txBody>
          <a:bodyPr wrap="square" rtlCol="0">
            <a:spAutoFit/>
          </a:bodyPr>
          <a:lstStyle/>
          <a:p>
            <a:r>
              <a:rPr lang="en-US" altLang="zh-CN" sz="1400" dirty="0"/>
              <a:t>R^2, adjusted R^2</a:t>
            </a:r>
            <a:endParaRPr lang="en-US" sz="1400" dirty="0"/>
          </a:p>
        </p:txBody>
      </p:sp>
    </p:spTree>
    <p:extLst>
      <p:ext uri="{BB962C8B-B14F-4D97-AF65-F5344CB8AC3E}">
        <p14:creationId xmlns:p14="http://schemas.microsoft.com/office/powerpoint/2010/main" val="349811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73EF-3C6B-47C8-BE72-0CA45FF409B3}"/>
              </a:ext>
            </a:extLst>
          </p:cNvPr>
          <p:cNvSpPr>
            <a:spLocks noGrp="1"/>
          </p:cNvSpPr>
          <p:nvPr>
            <p:ph type="title"/>
          </p:nvPr>
        </p:nvSpPr>
        <p:spPr/>
        <p:txBody>
          <a:bodyPr/>
          <a:lstStyle/>
          <a:p>
            <a:r>
              <a:rPr lang="en-US" dirty="0"/>
              <a:t>Is at least one of the predictors useful in predicting a response?</a:t>
            </a:r>
          </a:p>
        </p:txBody>
      </p:sp>
      <p:sp>
        <p:nvSpPr>
          <p:cNvPr id="3" name="Content Placeholder 2">
            <a:extLst>
              <a:ext uri="{FF2B5EF4-FFF2-40B4-BE49-F238E27FC236}">
                <a16:creationId xmlns:a16="http://schemas.microsoft.com/office/drawing/2014/main" id="{905148FB-18A2-4313-9DC4-91028BA77ECD}"/>
              </a:ext>
            </a:extLst>
          </p:cNvPr>
          <p:cNvSpPr>
            <a:spLocks noGrp="1"/>
          </p:cNvSpPr>
          <p:nvPr>
            <p:ph idx="1"/>
          </p:nvPr>
        </p:nvSpPr>
        <p:spPr/>
        <p:txBody>
          <a:bodyPr/>
          <a:lstStyle/>
          <a:p>
            <a:r>
              <a:rPr lang="en-US" dirty="0"/>
              <a:t>If the </a:t>
            </a:r>
            <a:r>
              <a:rPr lang="en-US" i="1" dirty="0"/>
              <a:t>p</a:t>
            </a:r>
            <a:r>
              <a:rPr lang="en-US" dirty="0"/>
              <a:t>-value associated with the </a:t>
            </a:r>
            <a:r>
              <a:rPr lang="en-US" i="1" dirty="0"/>
              <a:t>F</a:t>
            </a:r>
            <a:r>
              <a:rPr lang="en-US" dirty="0"/>
              <a:t>-statistic is sufficient to reject the null hypothesis, we conclude that at least one of the predictors is related to the response. It is then natural to wonder </a:t>
            </a:r>
            <a:r>
              <a:rPr lang="en-US" i="1" dirty="0"/>
              <a:t>which </a:t>
            </a:r>
            <a:r>
              <a:rPr lang="en-US" dirty="0"/>
              <a:t>one (or ones).</a:t>
            </a:r>
          </a:p>
          <a:p>
            <a:r>
              <a:rPr lang="en-US" dirty="0"/>
              <a:t>We could look at the individual </a:t>
            </a:r>
            <a:r>
              <a:rPr lang="en-US" i="1" dirty="0"/>
              <a:t>p</a:t>
            </a:r>
            <a:r>
              <a:rPr lang="en-US" dirty="0"/>
              <a:t>-values, but if the number of variables </a:t>
            </a:r>
            <a:r>
              <a:rPr lang="en-US" i="1" dirty="0"/>
              <a:t>p </a:t>
            </a:r>
            <a:r>
              <a:rPr lang="en-US" dirty="0"/>
              <a:t>is large we are likely to make some </a:t>
            </a:r>
            <a:r>
              <a:rPr lang="en-US"/>
              <a:t>false discoveries.</a:t>
            </a:r>
            <a:endParaRPr lang="en-US" dirty="0"/>
          </a:p>
          <a:p>
            <a:r>
              <a:rPr lang="en-US" dirty="0"/>
              <a:t>The validity of the coefficient </a:t>
            </a:r>
            <a:r>
              <a:rPr lang="en-US" i="1" dirty="0"/>
              <a:t>p</a:t>
            </a:r>
            <a:r>
              <a:rPr lang="en-US" dirty="0"/>
              <a:t>-values are also compromised by the presence of covariance among the regressors.</a:t>
            </a:r>
          </a:p>
          <a:p>
            <a:endParaRPr lang="en-US" dirty="0"/>
          </a:p>
        </p:txBody>
      </p:sp>
    </p:spTree>
    <p:extLst>
      <p:ext uri="{BB962C8B-B14F-4D97-AF65-F5344CB8AC3E}">
        <p14:creationId xmlns:p14="http://schemas.microsoft.com/office/powerpoint/2010/main" val="129426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4328-4F7A-47E4-89BE-9A04CB4F66F3}"/>
              </a:ext>
            </a:extLst>
          </p:cNvPr>
          <p:cNvSpPr>
            <a:spLocks noGrp="1"/>
          </p:cNvSpPr>
          <p:nvPr>
            <p:ph type="title"/>
          </p:nvPr>
        </p:nvSpPr>
        <p:spPr/>
        <p:txBody>
          <a:bodyPr/>
          <a:lstStyle/>
          <a:p>
            <a:r>
              <a:rPr lang="en-US" dirty="0"/>
              <a:t>Deciding on Important Variables</a:t>
            </a:r>
          </a:p>
        </p:txBody>
      </p:sp>
      <p:sp>
        <p:nvSpPr>
          <p:cNvPr id="3" name="Content Placeholder 2">
            <a:extLst>
              <a:ext uri="{FF2B5EF4-FFF2-40B4-BE49-F238E27FC236}">
                <a16:creationId xmlns:a16="http://schemas.microsoft.com/office/drawing/2014/main" id="{BEF73D8F-5885-4DBB-844A-E14FF2361CDD}"/>
              </a:ext>
            </a:extLst>
          </p:cNvPr>
          <p:cNvSpPr>
            <a:spLocks noGrp="1"/>
          </p:cNvSpPr>
          <p:nvPr>
            <p:ph idx="1"/>
          </p:nvPr>
        </p:nvSpPr>
        <p:spPr/>
        <p:txBody>
          <a:bodyPr/>
          <a:lstStyle/>
          <a:p>
            <a:r>
              <a:rPr lang="en-US" sz="1600" dirty="0"/>
              <a:t>There are several reasons for exercising caution before throwing in all possible variables</a:t>
            </a:r>
          </a:p>
          <a:p>
            <a:pPr lvl="1"/>
            <a:r>
              <a:rPr lang="en-US" sz="1600" dirty="0"/>
              <a:t>It may be expensive or not feasible to collect a full complement of predictors for future predictions.</a:t>
            </a:r>
          </a:p>
          <a:p>
            <a:pPr lvl="1"/>
            <a:r>
              <a:rPr lang="en-US" sz="1600" dirty="0"/>
              <a:t>We may be able to measure fewer predictors more accurately (e.g., in surveys).</a:t>
            </a:r>
          </a:p>
          <a:p>
            <a:pPr lvl="1"/>
            <a:r>
              <a:rPr lang="en-US" sz="1600" dirty="0"/>
              <a:t>The more predictors, the higher the chance of missing values in the data. If we delete or impute records with missing values, multiple predictors will lead to a higher rate of record deletion or imputation.</a:t>
            </a:r>
          </a:p>
          <a:p>
            <a:pPr lvl="1"/>
            <a:r>
              <a:rPr lang="en-US" sz="1600" i="1" dirty="0"/>
              <a:t>Parsimony </a:t>
            </a:r>
            <a:r>
              <a:rPr lang="en-US" sz="1600" dirty="0"/>
              <a:t>is an important property of good models. We obtain more insight into the influence of predictors in models with few parameters.</a:t>
            </a:r>
          </a:p>
          <a:p>
            <a:pPr lvl="1"/>
            <a:r>
              <a:rPr lang="en-US" sz="1600" dirty="0"/>
              <a:t>Estimates of regression coefficients are likely to be unstable, due to </a:t>
            </a:r>
            <a:r>
              <a:rPr lang="en-US" sz="1600" i="1" dirty="0"/>
              <a:t>multicollinearity </a:t>
            </a:r>
            <a:r>
              <a:rPr lang="en-US" sz="1600" dirty="0"/>
              <a:t>in models with many variables. (Multicollinearity is the presence of two or more predictors sharing the same linear relationship with the outcome variable.) Regression coefficients are more stable for parsimonious models. One very rough rule of thumb is to have a number of records </a:t>
            </a:r>
            <a:r>
              <a:rPr lang="en-US" i="1" dirty="0"/>
              <a:t>n </a:t>
            </a:r>
            <a:r>
              <a:rPr lang="en-US" sz="1600" dirty="0"/>
              <a:t>larger than </a:t>
            </a:r>
            <a:r>
              <a:rPr lang="en-US" dirty="0"/>
              <a:t>5(</a:t>
            </a:r>
            <a:r>
              <a:rPr lang="en-US" i="1" dirty="0"/>
              <a:t>p </a:t>
            </a:r>
            <a:r>
              <a:rPr lang="en-US" dirty="0"/>
              <a:t>+ 2)</a:t>
            </a:r>
            <a:r>
              <a:rPr lang="en-US" sz="1600" dirty="0"/>
              <a:t>, where </a:t>
            </a:r>
            <a:r>
              <a:rPr lang="en-US" i="1" dirty="0"/>
              <a:t>p </a:t>
            </a:r>
            <a:r>
              <a:rPr lang="en-US" sz="1600" dirty="0"/>
              <a:t>is the number of predictors.</a:t>
            </a:r>
          </a:p>
          <a:p>
            <a:pPr lvl="1"/>
            <a:r>
              <a:rPr lang="en-US" sz="1600" dirty="0"/>
              <a:t>It can be shown that using predictors that are uncorrelated with the outcome variable increases the variance of predictions.</a:t>
            </a:r>
          </a:p>
          <a:p>
            <a:pPr lvl="1"/>
            <a:r>
              <a:rPr lang="en-US" sz="1600" dirty="0"/>
              <a:t>It can be shown that dropping predictors that are actually correlated with the outcome variable can increase the average error (bias) of predictions.</a:t>
            </a:r>
          </a:p>
        </p:txBody>
      </p:sp>
    </p:spTree>
    <p:extLst>
      <p:ext uri="{BB962C8B-B14F-4D97-AF65-F5344CB8AC3E}">
        <p14:creationId xmlns:p14="http://schemas.microsoft.com/office/powerpoint/2010/main" val="155359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6E11-CBBC-492A-8CEE-CD6D734D7E7E}"/>
              </a:ext>
            </a:extLst>
          </p:cNvPr>
          <p:cNvSpPr>
            <a:spLocks noGrp="1"/>
          </p:cNvSpPr>
          <p:nvPr>
            <p:ph type="title"/>
          </p:nvPr>
        </p:nvSpPr>
        <p:spPr/>
        <p:txBody>
          <a:bodyPr/>
          <a:lstStyle/>
          <a:p>
            <a:r>
              <a:rPr lang="en-US" dirty="0"/>
              <a:t>Exhaustive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CF9802-4974-4805-AA2B-C7806EEDD221}"/>
                  </a:ext>
                </a:extLst>
              </p:cNvPr>
              <p:cNvSpPr>
                <a:spLocks noGrp="1"/>
              </p:cNvSpPr>
              <p:nvPr>
                <p:ph idx="1"/>
              </p:nvPr>
            </p:nvSpPr>
            <p:spPr/>
            <p:txBody>
              <a:bodyPr/>
              <a:lstStyle/>
              <a:p>
                <a:r>
                  <a:rPr lang="en-US" sz="2400" dirty="0"/>
                  <a:t>The most direct approach is called all subsets or Exhaustive Search, where we compute the least squares fit for all possible subsets and then choose between them based on some criterion that balances training error with model error. However, we often can’t examine all possible models, since there are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𝑝</m:t>
                        </m:r>
                      </m:sup>
                    </m:sSup>
                  </m:oMath>
                </a14:m>
                <a:r>
                  <a:rPr lang="en-US" sz="2400" dirty="0"/>
                  <a:t>of them. For example, if p=40, then there are over a billion models.</a:t>
                </a:r>
              </a:p>
              <a:p>
                <a:r>
                  <a:rPr lang="en-US" sz="1800" dirty="0"/>
                  <a:t>Instead, we need an automated approach that searches through a  subset of them.</a:t>
                </a:r>
              </a:p>
              <a:p>
                <a:pPr lvl="1"/>
                <a:r>
                  <a:rPr lang="en-US" sz="1400" dirty="0"/>
                  <a:t>Forward selection</a:t>
                </a:r>
              </a:p>
              <a:p>
                <a:pPr lvl="1"/>
                <a:r>
                  <a:rPr lang="en-US" sz="1400" dirty="0"/>
                  <a:t>Backward selection</a:t>
                </a:r>
              </a:p>
              <a:p>
                <a:pPr lvl="1"/>
                <a:r>
                  <a:rPr lang="en-US" sz="1400" dirty="0"/>
                  <a:t>Mixed selection</a:t>
                </a:r>
                <a:endParaRPr lang="en-US" dirty="0"/>
              </a:p>
              <a:p>
                <a:endParaRPr lang="en-US" dirty="0"/>
              </a:p>
            </p:txBody>
          </p:sp>
        </mc:Choice>
        <mc:Fallback xmlns="">
          <p:sp>
            <p:nvSpPr>
              <p:cNvPr id="3" name="Content Placeholder 2">
                <a:extLst>
                  <a:ext uri="{FF2B5EF4-FFF2-40B4-BE49-F238E27FC236}">
                    <a16:creationId xmlns:a16="http://schemas.microsoft.com/office/drawing/2014/main" id="{B7CF9802-4974-4805-AA2B-C7806EEDD221}"/>
                  </a:ext>
                </a:extLst>
              </p:cNvPr>
              <p:cNvSpPr>
                <a:spLocks noGrp="1" noRot="1" noChangeAspect="1" noMove="1" noResize="1" noEditPoints="1" noAdjustHandles="1" noChangeArrowheads="1" noChangeShapeType="1" noTextEdit="1"/>
              </p:cNvSpPr>
              <p:nvPr>
                <p:ph idx="1"/>
              </p:nvPr>
            </p:nvSpPr>
            <p:spPr>
              <a:blipFill>
                <a:blip r:embed="rId2"/>
                <a:stretch>
                  <a:fillRect l="-645" t="-777"/>
                </a:stretch>
              </a:blipFill>
            </p:spPr>
            <p:txBody>
              <a:bodyPr/>
              <a:lstStyle/>
              <a:p>
                <a:r>
                  <a:rPr lang="en-US">
                    <a:noFill/>
                  </a:rPr>
                  <a:t> </a:t>
                </a:r>
              </a:p>
            </p:txBody>
          </p:sp>
        </mc:Fallback>
      </mc:AlternateContent>
    </p:spTree>
    <p:extLst>
      <p:ext uri="{BB962C8B-B14F-4D97-AF65-F5344CB8AC3E}">
        <p14:creationId xmlns:p14="http://schemas.microsoft.com/office/powerpoint/2010/main" val="417855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C0AB-94FA-4D35-B643-1771012E4907}"/>
              </a:ext>
            </a:extLst>
          </p:cNvPr>
          <p:cNvSpPr>
            <a:spLocks noGrp="1"/>
          </p:cNvSpPr>
          <p:nvPr>
            <p:ph type="title"/>
          </p:nvPr>
        </p:nvSpPr>
        <p:spPr/>
        <p:txBody>
          <a:bodyPr/>
          <a:lstStyle/>
          <a:p>
            <a:r>
              <a:rPr lang="en-US" sz="2800" dirty="0"/>
              <a:t>Forward Selection</a:t>
            </a:r>
            <a:endParaRPr lang="en-US" dirty="0"/>
          </a:p>
        </p:txBody>
      </p:sp>
      <p:sp>
        <p:nvSpPr>
          <p:cNvPr id="3" name="Content Placeholder 2">
            <a:extLst>
              <a:ext uri="{FF2B5EF4-FFF2-40B4-BE49-F238E27FC236}">
                <a16:creationId xmlns:a16="http://schemas.microsoft.com/office/drawing/2014/main" id="{2F009CE8-1ADB-45C6-A104-302B44D65311}"/>
              </a:ext>
            </a:extLst>
          </p:cNvPr>
          <p:cNvSpPr>
            <a:spLocks noGrp="1"/>
          </p:cNvSpPr>
          <p:nvPr>
            <p:ph idx="1"/>
          </p:nvPr>
        </p:nvSpPr>
        <p:spPr/>
        <p:txBody>
          <a:bodyPr/>
          <a:lstStyle/>
          <a:p>
            <a:r>
              <a:rPr lang="en-US" sz="2400" dirty="0"/>
              <a:t>Begin with the null model – a model that contains an intercept, but no predictors. </a:t>
            </a:r>
          </a:p>
          <a:p>
            <a:r>
              <a:rPr lang="en-US" sz="2400" dirty="0"/>
              <a:t>Fit p simple linear regressions and add to the null model the variable that results in the lowest Sum of Squares Regression. </a:t>
            </a:r>
          </a:p>
          <a:p>
            <a:r>
              <a:rPr lang="en-US" sz="2400" dirty="0"/>
              <a:t>Add to the model the variable that results in the lowest Sum of Squares Regression amongst all two variable models. </a:t>
            </a:r>
          </a:p>
          <a:p>
            <a:r>
              <a:rPr lang="en-US" sz="2400" dirty="0"/>
              <a:t>Continue until some stopping rule is satisfied, for example, when all remaining variables have a p-value above some threshold.  </a:t>
            </a:r>
          </a:p>
          <a:p>
            <a:endParaRPr lang="en-US" dirty="0"/>
          </a:p>
        </p:txBody>
      </p:sp>
    </p:spTree>
    <p:extLst>
      <p:ext uri="{BB962C8B-B14F-4D97-AF65-F5344CB8AC3E}">
        <p14:creationId xmlns:p14="http://schemas.microsoft.com/office/powerpoint/2010/main" val="2049632088"/>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AssessingModelAccuracy</Template>
  <TotalTime>435</TotalTime>
  <Words>1715</Words>
  <Application>Microsoft Office PowerPoint</Application>
  <PresentationFormat>Widescreen</PresentationFormat>
  <Paragraphs>128</Paragraphs>
  <Slides>17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Noto Sans Symbols</vt:lpstr>
      <vt:lpstr>Arial</vt:lpstr>
      <vt:lpstr>Calibri</vt:lpstr>
      <vt:lpstr>Cambria Math</vt:lpstr>
      <vt:lpstr>Century Schoolbook</vt:lpstr>
      <vt:lpstr>Courier New</vt:lpstr>
      <vt:lpstr>Tempus Sans ITC</vt:lpstr>
      <vt:lpstr>Times New Roman</vt:lpstr>
      <vt:lpstr>Wingdings</vt:lpstr>
      <vt:lpstr>MasterLayout</vt:lpstr>
      <vt:lpstr>Multiple Linear Regression</vt:lpstr>
      <vt:lpstr>Multiple Linear Regression</vt:lpstr>
      <vt:lpstr>Estimated Multiple Regression Equation</vt:lpstr>
      <vt:lpstr>Interpreting regression coefficients</vt:lpstr>
      <vt:lpstr>Some important questions</vt:lpstr>
      <vt:lpstr>Is at least one of the predictors useful in predicting a response?</vt:lpstr>
      <vt:lpstr>Deciding on Important Variables</vt:lpstr>
      <vt:lpstr>Exhaustive Search</vt:lpstr>
      <vt:lpstr>Forward Selection</vt:lpstr>
      <vt:lpstr>Backward Selection</vt:lpstr>
      <vt:lpstr>Mixed Selection</vt:lpstr>
      <vt:lpstr>Model Fit</vt:lpstr>
      <vt:lpstr>Some Notations</vt:lpstr>
      <vt:lpstr>Model Fit</vt:lpstr>
      <vt:lpstr>Predictions</vt:lpstr>
      <vt:lpstr>Confidence Intervals</vt:lpstr>
      <vt:lpstr>Other Model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Pamela Galluch</dc:creator>
  <cp:lastModifiedBy>Ding, Mengting</cp:lastModifiedBy>
  <cp:revision>55</cp:revision>
  <dcterms:created xsi:type="dcterms:W3CDTF">2020-09-30T20:08:44Z</dcterms:created>
  <dcterms:modified xsi:type="dcterms:W3CDTF">2021-10-12T19:58:46Z</dcterms:modified>
</cp:coreProperties>
</file>