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325" r:id="rId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9" autoAdjust="0"/>
    <p:restoredTop sz="81311" autoAdjust="0"/>
  </p:normalViewPr>
  <p:slideViewPr>
    <p:cSldViewPr snapToGrid="0">
      <p:cViewPr varScale="1">
        <p:scale>
          <a:sx n="80" d="100"/>
          <a:sy n="80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00415-9E6E-49A6-9A7C-CC8F08379926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6B981-95C7-446C-BEED-5B9F3CE6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49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Determine how the interaction between variables changes y</a:t>
            </a:r>
          </a:p>
          <a:p>
            <a:r>
              <a:rPr lang="en-US" b="1" dirty="0"/>
              <a:t>Partial effect: only one x depend on the other x, they don’t affect each other 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6B981-95C7-446C-BEED-5B9F3CE6DC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65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6B981-95C7-446C-BEED-5B9F3CE6DC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4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chemeClr val="accent4">
            <a:lumMod val="75000"/>
            <a:lumOff val="25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492"/>
          <p:cNvSpPr>
            <a:spLocks noChangeArrowheads="1"/>
          </p:cNvSpPr>
          <p:nvPr/>
        </p:nvSpPr>
        <p:spPr bwMode="auto">
          <a:xfrm>
            <a:off x="173569" y="6134100"/>
            <a:ext cx="11844867" cy="46038"/>
          </a:xfrm>
          <a:prstGeom prst="rect">
            <a:avLst/>
          </a:prstGeom>
          <a:gradFill rotWithShape="1">
            <a:gsLst>
              <a:gs pos="0">
                <a:srgbClr val="408E56"/>
              </a:gs>
              <a:gs pos="100000">
                <a:srgbClr val="E2BF2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350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42884" y="1781184"/>
            <a:ext cx="9328109" cy="1470025"/>
          </a:xfrm>
        </p:spPr>
        <p:txBody>
          <a:bodyPr/>
          <a:lstStyle>
            <a:lvl1pPr>
              <a:defRPr sz="30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5" y="3778250"/>
            <a:ext cx="9242187" cy="2279650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5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CB8085E6-67FF-4018-BF53-A1E4A3554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4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Arial"/>
              <a:buNone/>
              <a:defRPr sz="27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342900" marR="0" lvl="0" indent="-304800" algn="l" rtl="0">
              <a:spcBef>
                <a:spcPts val="1125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304800" algn="l" rtl="0">
              <a:spcBef>
                <a:spcPts val="45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304800" algn="l" rtl="0">
              <a:spcBef>
                <a:spcPts val="45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304800" algn="l" rtl="0">
              <a:spcBef>
                <a:spcPts val="45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304800" algn="l" rtl="0">
              <a:spcBef>
                <a:spcPts val="450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304800" algn="l" rtl="0">
              <a:spcBef>
                <a:spcPts val="225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304800" algn="l" rtl="0">
              <a:spcBef>
                <a:spcPts val="225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304800" algn="l" rtl="0">
              <a:spcBef>
                <a:spcPts val="225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304800" algn="l" rtl="0">
              <a:spcBef>
                <a:spcPts val="225"/>
              </a:spcBef>
              <a:spcAft>
                <a:spcPts val="0"/>
              </a:spcAft>
              <a:buClr>
                <a:srgbClr val="007FA3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ftr" idx="11"/>
          </p:nvPr>
        </p:nvSpPr>
        <p:spPr>
          <a:xfrm>
            <a:off x="125292" y="6172203"/>
            <a:ext cx="11460480" cy="23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3" name="Google Shape;33;p3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8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11292418" y="113072"/>
            <a:ext cx="735711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7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67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67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67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67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67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67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67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67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47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7"/>
            <a:ext cx="6004302" cy="3679825"/>
          </a:xfrm>
        </p:spPr>
        <p:txBody>
          <a:bodyPr/>
          <a:lstStyle>
            <a:lvl1pPr>
              <a:spcBef>
                <a:spcPts val="1800"/>
              </a:spcBef>
              <a:defRPr sz="3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4718" y="1825627"/>
            <a:ext cx="4209081" cy="3679825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838200" y="5640387"/>
            <a:ext cx="10515600" cy="58102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5784181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10515599" cy="108843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6838" y="1763907"/>
            <a:ext cx="5308549" cy="423285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A65314-A4C8-400F-87AC-FCC4803FB73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6612" y="1763907"/>
            <a:ext cx="4956554" cy="42328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642088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ntent">
  <p:cSld name="Title and 4 Conte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7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30200" algn="l" rtl="0"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ftr" idx="11"/>
          </p:nvPr>
        </p:nvSpPr>
        <p:spPr>
          <a:xfrm>
            <a:off x="125292" y="6172201"/>
            <a:ext cx="11460480" cy="23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48" name="Google Shape;148;p14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8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49" name="Google Shape;149;p14"/>
          <p:cNvSpPr txBox="1">
            <a:spLocks noGrp="1"/>
          </p:cNvSpPr>
          <p:nvPr>
            <p:ph type="sldNum" idx="12"/>
          </p:nvPr>
        </p:nvSpPr>
        <p:spPr>
          <a:xfrm>
            <a:off x="11292417" y="113072"/>
            <a:ext cx="735711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0"/>
              </a:spcAft>
            </a:pPr>
            <a:fld id="{00000000-1234-1234-1234-123412341234}" type="slidenum">
              <a:rPr lang="en-US" smtClean="0"/>
              <a:pPr>
                <a:spcAft>
                  <a:spcPts val="0"/>
                </a:spcAft>
              </a:pPr>
              <a:t>‹#›</a:t>
            </a:fld>
            <a:endParaRPr lang="en-US" dirty="0"/>
          </a:p>
        </p:txBody>
      </p:sp>
      <p:sp>
        <p:nvSpPr>
          <p:cNvPr id="150" name="Google Shape;150;p14"/>
          <p:cNvSpPr txBox="1">
            <a:spLocks noGrp="1"/>
          </p:cNvSpPr>
          <p:nvPr>
            <p:ph type="body" idx="2"/>
          </p:nvPr>
        </p:nvSpPr>
        <p:spPr>
          <a:xfrm>
            <a:off x="631627" y="2641680"/>
            <a:ext cx="10972800" cy="7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30200" algn="l" rtl="0"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14"/>
          <p:cNvSpPr txBox="1">
            <a:spLocks noGrp="1"/>
          </p:cNvSpPr>
          <p:nvPr>
            <p:ph type="body" idx="3"/>
          </p:nvPr>
        </p:nvSpPr>
        <p:spPr>
          <a:xfrm>
            <a:off x="609600" y="3683160"/>
            <a:ext cx="10972800" cy="7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30200" algn="l" rtl="0"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14"/>
          <p:cNvSpPr txBox="1">
            <a:spLocks noGrp="1"/>
          </p:cNvSpPr>
          <p:nvPr>
            <p:ph type="body" idx="4"/>
          </p:nvPr>
        </p:nvSpPr>
        <p:spPr>
          <a:xfrm>
            <a:off x="609600" y="4724640"/>
            <a:ext cx="10972800" cy="7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30200" algn="l" rtl="0"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6;p1"/>
          <p:cNvSpPr txBox="1"/>
          <p:nvPr userDrawn="1"/>
        </p:nvSpPr>
        <p:spPr>
          <a:xfrm>
            <a:off x="2235200" y="6403201"/>
            <a:ext cx="80264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Copyright © 2020, 2016, 2013 Pearson Education, Inc. All Rights Reserved</a:t>
            </a:r>
            <a:endParaRPr sz="12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35341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4">
            <a:lumMod val="75000"/>
            <a:lumOff val="25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023" indent="-180023">
              <a:defRPr sz="2025"/>
            </a:lvl1pPr>
            <a:lvl2pPr marL="416624" indent="-159449">
              <a:defRPr sz="1800"/>
            </a:lvl2pPr>
            <a:lvl3pPr marL="673799" indent="-159449">
              <a:defRPr sz="1575"/>
            </a:lvl3pPr>
            <a:lvl4pPr marL="930974" indent="-159449">
              <a:defRPr sz="1013"/>
            </a:lvl4pPr>
            <a:lvl5pPr marL="1188149" indent="-159449">
              <a:defRPr sz="101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8085E6-67FF-4018-BF53-A1E4A3554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2" y="2700245"/>
            <a:ext cx="10363199" cy="1718335"/>
          </a:xfrm>
        </p:spPr>
        <p:txBody>
          <a:bodyPr anchor="b"/>
          <a:lstStyle>
            <a:lvl1pPr algn="l">
              <a:defRPr sz="1969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4479947"/>
            <a:ext cx="10363200" cy="1485622"/>
          </a:xfrm>
        </p:spPr>
        <p:txBody>
          <a:bodyPr anchor="b"/>
          <a:lstStyle>
            <a:lvl1pPr marL="0" indent="0">
              <a:buNone/>
              <a:defRPr sz="1688"/>
            </a:lvl1pPr>
            <a:lvl2pPr marL="144661" indent="0">
              <a:buNone/>
              <a:defRPr sz="1406"/>
            </a:lvl2pPr>
            <a:lvl3pPr marL="289322" indent="0">
              <a:buNone/>
              <a:defRPr sz="506"/>
            </a:lvl3pPr>
            <a:lvl4pPr marL="433983" indent="0">
              <a:buNone/>
              <a:defRPr sz="443"/>
            </a:lvl4pPr>
            <a:lvl5pPr marL="578644" indent="0">
              <a:buNone/>
              <a:defRPr sz="443"/>
            </a:lvl5pPr>
            <a:lvl6pPr marL="723305" indent="0">
              <a:buNone/>
              <a:defRPr sz="443"/>
            </a:lvl6pPr>
            <a:lvl7pPr marL="867966" indent="0">
              <a:buNone/>
              <a:defRPr sz="443"/>
            </a:lvl7pPr>
            <a:lvl8pPr marL="1012627" indent="0">
              <a:buNone/>
              <a:defRPr sz="443"/>
            </a:lvl8pPr>
            <a:lvl9pPr marL="1157288" indent="0">
              <a:buNone/>
              <a:defRPr sz="44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8085E6-67FF-4018-BF53-A1E4A3554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8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447800"/>
            <a:ext cx="5080000" cy="467836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447800"/>
            <a:ext cx="5080000" cy="467836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8085E6-67FF-4018-BF53-A1E4A3554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2374902"/>
            <a:ext cx="5080000" cy="3751263"/>
          </a:xfrm>
        </p:spPr>
        <p:txBody>
          <a:bodyPr/>
          <a:lstStyle>
            <a:lvl1pPr marL="0" indent="0">
              <a:buNone/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2374902"/>
            <a:ext cx="5080000" cy="3751263"/>
          </a:xfrm>
        </p:spPr>
        <p:txBody>
          <a:bodyPr/>
          <a:lstStyle>
            <a:lvl1pPr marL="0" indent="0">
              <a:buNone/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8085E6-67FF-4018-BF53-A1E4A35548C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5426EBD-1D4E-4193-94BC-53C0225CF23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219200" y="1447802"/>
            <a:ext cx="5080000" cy="774699"/>
          </a:xfrm>
        </p:spPr>
        <p:txBody>
          <a:bodyPr/>
          <a:lstStyle>
            <a:lvl1pPr marL="0" indent="0">
              <a:buNone/>
              <a:defRPr sz="135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AF6C52B-EC69-4FD5-8228-6A136644823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502400" y="1447802"/>
            <a:ext cx="5080000" cy="774699"/>
          </a:xfrm>
        </p:spPr>
        <p:txBody>
          <a:bodyPr/>
          <a:lstStyle>
            <a:lvl1pPr marL="0" indent="0">
              <a:buNone/>
              <a:defRPr sz="135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349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2374902"/>
            <a:ext cx="5080000" cy="3751263"/>
          </a:xfrm>
        </p:spPr>
        <p:txBody>
          <a:bodyPr/>
          <a:lstStyle>
            <a:lvl1pPr marL="0" indent="0">
              <a:buNone/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2374902"/>
            <a:ext cx="5080000" cy="3751263"/>
          </a:xfrm>
        </p:spPr>
        <p:txBody>
          <a:bodyPr/>
          <a:lstStyle>
            <a:lvl1pPr marL="0" indent="0">
              <a:buNone/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8085E6-67FF-4018-BF53-A1E4A35548C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5426EBD-1D4E-4193-94BC-53C0225CF23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219200" y="1447802"/>
            <a:ext cx="10363200" cy="774699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266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447800"/>
            <a:ext cx="3305693" cy="467836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8085E6-67FF-4018-BF53-A1E4A35548C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EDEC2D-1FA4-42EA-8E62-7F1E61C5019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47954" y="1447800"/>
            <a:ext cx="3305693" cy="467836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CF2D18F-BB7B-4C5A-9120-9C5E6246E9D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296108" y="1447799"/>
            <a:ext cx="3305693" cy="467836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78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2197101"/>
            <a:ext cx="3305693" cy="3929062"/>
          </a:xfrm>
        </p:spPr>
        <p:txBody>
          <a:bodyPr/>
          <a:lstStyle>
            <a:lvl1pPr marL="0" indent="0">
              <a:buNone/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8085E6-67FF-4018-BF53-A1E4A35548C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EDEC2D-1FA4-42EA-8E62-7F1E61C5019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47954" y="2197101"/>
            <a:ext cx="3305693" cy="3929062"/>
          </a:xfrm>
        </p:spPr>
        <p:txBody>
          <a:bodyPr/>
          <a:lstStyle>
            <a:lvl1pPr marL="0" indent="0">
              <a:buNone/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CF2D18F-BB7B-4C5A-9120-9C5E6246E9D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296108" y="2197100"/>
            <a:ext cx="3305693" cy="3929062"/>
          </a:xfrm>
        </p:spPr>
        <p:txBody>
          <a:bodyPr/>
          <a:lstStyle>
            <a:lvl1pPr marL="0" indent="0">
              <a:buNone/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5771B4-0796-4E94-BA41-BEB4E6E045CD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219200" y="1464470"/>
            <a:ext cx="3305693" cy="605631"/>
          </a:xfrm>
        </p:spPr>
        <p:txBody>
          <a:bodyPr/>
          <a:lstStyle>
            <a:lvl1pPr marL="0" indent="0">
              <a:buNone/>
              <a:defRPr sz="15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FE6C5C-F221-4C28-9ED1-1D8C9F817DED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47954" y="1464470"/>
            <a:ext cx="3305693" cy="605631"/>
          </a:xfrm>
        </p:spPr>
        <p:txBody>
          <a:bodyPr/>
          <a:lstStyle>
            <a:lvl1pPr marL="0" indent="0">
              <a:buNone/>
              <a:defRPr sz="15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E83B3B5-F8B5-4BA0-80A3-5CDDC1F9C2AD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296108" y="1464470"/>
            <a:ext cx="3305693" cy="605631"/>
          </a:xfrm>
        </p:spPr>
        <p:txBody>
          <a:bodyPr/>
          <a:lstStyle>
            <a:lvl1pPr marL="0" indent="0">
              <a:buNone/>
              <a:defRPr sz="15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2401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1" y="1447801"/>
            <a:ext cx="10363199" cy="287481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555375"/>
            <a:ext cx="10363200" cy="157078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013"/>
            </a:lvl4pPr>
            <a:lvl5pPr>
              <a:defRPr sz="101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8085E6-67FF-4018-BF53-A1E4A3554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7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  <a:lumOff val="25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41302"/>
            <a:ext cx="10363200" cy="875669"/>
          </a:xfrm>
          <a:prstGeom prst="rect">
            <a:avLst/>
          </a:prstGeom>
          <a:solidFill>
            <a:srgbClr val="EEEBDE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447800"/>
            <a:ext cx="10363200" cy="4678363"/>
          </a:xfrm>
          <a:prstGeom prst="rect">
            <a:avLst/>
          </a:prstGeom>
          <a:solidFill>
            <a:srgbClr val="EEEBDE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25933" y="6245225"/>
            <a:ext cx="305646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88" smtClean="0">
                <a:solidFill>
                  <a:schemeClr val="bg1"/>
                </a:solidFill>
                <a:latin typeface="+mn-lt"/>
              </a:defRPr>
            </a:lvl1pPr>
          </a:lstStyle>
          <a:p>
            <a:fld id="{CB8085E6-67FF-4018-BF53-A1E4A35548C4}" type="slidenum">
              <a:rPr lang="en-US" smtClean="0"/>
              <a:t>‹#›</a:t>
            </a:fld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43017" y="241300"/>
            <a:ext cx="57151" cy="65024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350" dirty="0"/>
          </a:p>
        </p:txBody>
      </p:sp>
      <p:sp>
        <p:nvSpPr>
          <p:cNvPr id="1156" name="Rectangle 132"/>
          <p:cNvSpPr>
            <a:spLocks noChangeArrowheads="1"/>
          </p:cNvSpPr>
          <p:nvPr/>
        </p:nvSpPr>
        <p:spPr bwMode="auto">
          <a:xfrm>
            <a:off x="900167" y="1236031"/>
            <a:ext cx="10737273" cy="5794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52C5FE-DE74-44AD-B340-E14C8DA6FEE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169065"/>
            <a:ext cx="4747925" cy="552410"/>
          </a:xfrm>
          <a:prstGeom prst="rect">
            <a:avLst/>
          </a:prstGeom>
          <a:effectLst>
            <a:outerShdw blurRad="50800" dist="50800" dir="5400000" algn="ctr" rotWithShape="0">
              <a:schemeClr val="accent4">
                <a:lumMod val="75000"/>
                <a:lumOff val="2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869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empus Sans ITC" panose="04020404030D07020202" pitchFamily="8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1392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1392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1392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1392">
          <a:solidFill>
            <a:schemeClr val="tx2"/>
          </a:solidFill>
          <a:latin typeface="Times New Roman" pitchFamily="18" charset="0"/>
        </a:defRPr>
      </a:lvl5pPr>
      <a:lvl6pPr marL="144661" algn="ctr" rtl="0" eaLnBrk="1" fontAlgn="base" hangingPunct="1">
        <a:spcBef>
          <a:spcPct val="0"/>
        </a:spcBef>
        <a:spcAft>
          <a:spcPct val="0"/>
        </a:spcAft>
        <a:defRPr sz="1392">
          <a:solidFill>
            <a:schemeClr val="tx2"/>
          </a:solidFill>
          <a:latin typeface="Times New Roman" pitchFamily="18" charset="0"/>
        </a:defRPr>
      </a:lvl6pPr>
      <a:lvl7pPr marL="289322" algn="ctr" rtl="0" eaLnBrk="1" fontAlgn="base" hangingPunct="1">
        <a:spcBef>
          <a:spcPct val="0"/>
        </a:spcBef>
        <a:spcAft>
          <a:spcPct val="0"/>
        </a:spcAft>
        <a:defRPr sz="1392">
          <a:solidFill>
            <a:schemeClr val="tx2"/>
          </a:solidFill>
          <a:latin typeface="Times New Roman" pitchFamily="18" charset="0"/>
        </a:defRPr>
      </a:lvl7pPr>
      <a:lvl8pPr marL="433983" algn="ctr" rtl="0" eaLnBrk="1" fontAlgn="base" hangingPunct="1">
        <a:spcBef>
          <a:spcPct val="0"/>
        </a:spcBef>
        <a:spcAft>
          <a:spcPct val="0"/>
        </a:spcAft>
        <a:defRPr sz="1392">
          <a:solidFill>
            <a:schemeClr val="tx2"/>
          </a:solidFill>
          <a:latin typeface="Times New Roman" pitchFamily="18" charset="0"/>
        </a:defRPr>
      </a:lvl8pPr>
      <a:lvl9pPr marL="578644" algn="ctr" rtl="0" eaLnBrk="1" fontAlgn="base" hangingPunct="1">
        <a:spcBef>
          <a:spcPct val="0"/>
        </a:spcBef>
        <a:spcAft>
          <a:spcPct val="0"/>
        </a:spcAft>
        <a:defRPr sz="1392">
          <a:solidFill>
            <a:schemeClr val="tx2"/>
          </a:solidFill>
          <a:latin typeface="Times New Roman" pitchFamily="18" charset="0"/>
        </a:defRPr>
      </a:lvl9pPr>
    </p:titleStyle>
    <p:bodyStyle>
      <a:lvl1pPr marL="180023" indent="-18002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sz="2025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578644" indent="-321469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800">
          <a:solidFill>
            <a:schemeClr val="tx1"/>
          </a:solidFill>
          <a:latin typeface="Century Schoolbook" panose="02040604050505020304" pitchFamily="18" charset="0"/>
        </a:defRPr>
      </a:lvl2pPr>
      <a:lvl3pPr marL="694373" indent="-180023" algn="l" rtl="0" eaLnBrk="1" fontAlgn="base" hangingPunct="1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688">
          <a:solidFill>
            <a:schemeClr val="tx1"/>
          </a:solidFill>
          <a:latin typeface="Century Schoolbook" panose="02040604050505020304" pitchFamily="18" charset="0"/>
        </a:defRPr>
      </a:lvl3pPr>
      <a:lvl4pPr marL="951548" indent="-18002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125">
          <a:solidFill>
            <a:schemeClr val="tx1"/>
          </a:solidFill>
          <a:latin typeface="Century Schoolbook" panose="02040604050505020304" pitchFamily="18" charset="0"/>
        </a:defRPr>
      </a:lvl4pPr>
      <a:lvl5pPr marL="1208723" indent="-180023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Century Schoolbook" panose="02040604050505020304" pitchFamily="18" charset="0"/>
        </a:defRPr>
      </a:lvl5pPr>
      <a:lvl6pPr marL="795635" indent="-72331" algn="l" rtl="0" eaLnBrk="1" fontAlgn="base" hangingPunct="1">
        <a:spcBef>
          <a:spcPct val="20000"/>
        </a:spcBef>
        <a:spcAft>
          <a:spcPct val="0"/>
        </a:spcAft>
        <a:buChar char="»"/>
        <a:defRPr sz="633">
          <a:solidFill>
            <a:schemeClr val="tx1"/>
          </a:solidFill>
          <a:latin typeface="+mn-lt"/>
        </a:defRPr>
      </a:lvl6pPr>
      <a:lvl7pPr marL="940297" indent="-72331" algn="l" rtl="0" eaLnBrk="1" fontAlgn="base" hangingPunct="1">
        <a:spcBef>
          <a:spcPct val="20000"/>
        </a:spcBef>
        <a:spcAft>
          <a:spcPct val="0"/>
        </a:spcAft>
        <a:buChar char="»"/>
        <a:defRPr sz="633">
          <a:solidFill>
            <a:schemeClr val="tx1"/>
          </a:solidFill>
          <a:latin typeface="+mn-lt"/>
        </a:defRPr>
      </a:lvl7pPr>
      <a:lvl8pPr marL="1084958" indent="-72331" algn="l" rtl="0" eaLnBrk="1" fontAlgn="base" hangingPunct="1">
        <a:spcBef>
          <a:spcPct val="20000"/>
        </a:spcBef>
        <a:spcAft>
          <a:spcPct val="0"/>
        </a:spcAft>
        <a:buChar char="»"/>
        <a:defRPr sz="633">
          <a:solidFill>
            <a:schemeClr val="tx1"/>
          </a:solidFill>
          <a:latin typeface="+mn-lt"/>
        </a:defRPr>
      </a:lvl8pPr>
      <a:lvl9pPr marL="1229618" indent="-72331" algn="l" rtl="0" eaLnBrk="1" fontAlgn="base" hangingPunct="1">
        <a:spcBef>
          <a:spcPct val="20000"/>
        </a:spcBef>
        <a:spcAft>
          <a:spcPct val="0"/>
        </a:spcAft>
        <a:buChar char="»"/>
        <a:defRPr sz="633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1pPr>
      <a:lvl2pPr marL="144661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2pPr>
      <a:lvl3pPr marL="289322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3pPr>
      <a:lvl4pPr marL="433983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4pPr>
      <a:lvl5pPr marL="578644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5pPr>
      <a:lvl6pPr marL="723305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6pPr>
      <a:lvl7pPr marL="867966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7pPr>
      <a:lvl8pPr marL="1012627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8pPr>
      <a:lvl9pPr marL="1157288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12DA-93B8-4721-9AA6-34CCB2611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Interaction Effect in a Linear Regression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1AFB3F-CDE2-4075-B477-29925A3B1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interaction effect in a regression model occurs when the partial effect of a predictor variable on the response variable depends on the value of another predictor variable. </a:t>
            </a:r>
          </a:p>
        </p:txBody>
      </p:sp>
    </p:spTree>
    <p:extLst>
      <p:ext uri="{BB962C8B-B14F-4D97-AF65-F5344CB8AC3E}">
        <p14:creationId xmlns:p14="http://schemas.microsoft.com/office/powerpoint/2010/main" val="315581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7A69-0938-4BE8-98B7-71F25FF7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Regression Models with Interaction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822F26-A997-4892-BC4C-890B42CED0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Consider a regression model with two numerical variables,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 and an interaction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The partial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 this 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The partial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this 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The partial effects of both variables are difficult to interpret.</a:t>
                </a:r>
              </a:p>
              <a:p>
                <a:r>
                  <a:rPr lang="en-US" sz="2400" dirty="0"/>
                  <a:t>Consider the partial effects at the sample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r>
                  <a:rPr lang="en-US" sz="2400" dirty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the partial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: the partial effect 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 will be greater (smaller) at values higher (lower) than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822F26-A997-4892-BC4C-890B42CED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45" t="-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81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35C0-34D6-4B52-AF9A-DD9B0513E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586A6-68B1-471E-988F-D2985EE8D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interaction effect in a regression model occurs when the partial effect of a predictor variable on the response depends on the value of another predictor variable.</a:t>
            </a:r>
          </a:p>
          <a:p>
            <a:r>
              <a:rPr lang="en-US" dirty="0"/>
              <a:t>Example: An additional bedroom results in a higher increase in house prices for larger houses than smaller houses. Here, the effect of an additional bedroom depends on house size.</a:t>
            </a:r>
          </a:p>
          <a:p>
            <a:r>
              <a:rPr lang="en-US" dirty="0"/>
              <a:t>An interaction variable is the product of predictor variables.</a:t>
            </a:r>
          </a:p>
          <a:p>
            <a:endParaRPr lang="en-US" dirty="0"/>
          </a:p>
          <a:p>
            <a:r>
              <a:rPr lang="en-US" dirty="0"/>
              <a:t>Three types of interaction variables:</a:t>
            </a:r>
          </a:p>
          <a:p>
            <a:pPr lvl="1"/>
            <a:r>
              <a:rPr lang="en-US" dirty="0"/>
              <a:t>The interaction between two dummy variables</a:t>
            </a:r>
          </a:p>
          <a:p>
            <a:pPr lvl="1"/>
            <a:r>
              <a:rPr lang="en-US" dirty="0"/>
              <a:t>The interaction between a dummy variable and a numerical variable</a:t>
            </a:r>
          </a:p>
          <a:p>
            <a:pPr lvl="1"/>
            <a:r>
              <a:rPr lang="en-US" dirty="0"/>
              <a:t>The interaction between two numerical variables</a:t>
            </a:r>
          </a:p>
          <a:p>
            <a:r>
              <a:rPr lang="en-US" dirty="0"/>
              <a:t>A dummy variable is made from a </a:t>
            </a:r>
            <a:r>
              <a:rPr lang="en-US"/>
              <a:t>categorical variable.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59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32F1E-EF47-4CB0-9C99-6BE379BF2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Slopes of Interaction Terms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41B14-F6F3-41E6-8C8F-37A2081C35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the slope of an interaction term is positive it would mean that an increase in one variable will increase the effect of the other.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CC82DA-655B-47AE-BCE5-1D00B103DB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If the slope of an interaction term is negative, so the effect of one variable decreases the significance of the other.</a:t>
            </a:r>
          </a:p>
          <a:p>
            <a:endParaRPr lang="en-US" dirty="0"/>
          </a:p>
          <a:p>
            <a:r>
              <a:rPr lang="en-US" dirty="0"/>
              <a:t>Or that the effect of the combined action of two predictors is </a:t>
            </a:r>
            <a:r>
              <a:rPr lang="en-US" i="1" dirty="0"/>
              <a:t>less</a:t>
            </a:r>
            <a:r>
              <a:rPr lang="en-US" dirty="0"/>
              <a:t> then the sum of the individual effects.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2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3034F-3E43-48DF-A4A7-BE9208DB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44A741-F270-46F6-BE51-F11755B6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through next swirl: </a:t>
            </a:r>
            <a:r>
              <a:rPr lang="en-US" dirty="0" err="1"/>
              <a:t>Regression_with_Interaction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Case Study Due Tonight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- Making Better use of my office hours!</a:t>
            </a:r>
          </a:p>
        </p:txBody>
      </p:sp>
    </p:spTree>
    <p:extLst>
      <p:ext uri="{BB962C8B-B14F-4D97-AF65-F5344CB8AC3E}">
        <p14:creationId xmlns:p14="http://schemas.microsoft.com/office/powerpoint/2010/main" val="217698513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Layout">
  <a:themeElements>
    <a:clrScheme name="Presentation3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2B2B2"/>
      </a:accent1>
      <a:accent2>
        <a:srgbClr val="E2BF2C"/>
      </a:accent2>
      <a:accent3>
        <a:srgbClr val="FFFFFF"/>
      </a:accent3>
      <a:accent4>
        <a:srgbClr val="000000"/>
      </a:accent4>
      <a:accent5>
        <a:srgbClr val="D5D5D5"/>
      </a:accent5>
      <a:accent6>
        <a:srgbClr val="CDAD27"/>
      </a:accent6>
      <a:hlink>
        <a:srgbClr val="0033CC"/>
      </a:hlink>
      <a:folHlink>
        <a:srgbClr val="CC3300"/>
      </a:folHlink>
    </a:clrScheme>
    <a:fontScheme name="Presentation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2B2B2"/>
        </a:accent1>
        <a:accent2>
          <a:srgbClr val="E2BF2C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DAD27"/>
        </a:accent6>
        <a:hlink>
          <a:srgbClr val="0033CC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2E15243-AD03-4D20-9183-8CDA24C0994C}" vid="{62D5877D-9DA9-4744-96C4-F567F72C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LinearRegression</Template>
  <TotalTime>618</TotalTime>
  <Words>410</Words>
  <Application>Microsoft Office PowerPoint</Application>
  <PresentationFormat>Widescreen</PresentationFormat>
  <Paragraphs>37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Noto Sans Symbols</vt:lpstr>
      <vt:lpstr>Arial</vt:lpstr>
      <vt:lpstr>Calibri</vt:lpstr>
      <vt:lpstr>Cambria Math</vt:lpstr>
      <vt:lpstr>Century Schoolbook</vt:lpstr>
      <vt:lpstr>Courier New</vt:lpstr>
      <vt:lpstr>Tempus Sans ITC</vt:lpstr>
      <vt:lpstr>Times New Roman</vt:lpstr>
      <vt:lpstr>Verdana</vt:lpstr>
      <vt:lpstr>Wingdings</vt:lpstr>
      <vt:lpstr>MasterLayout</vt:lpstr>
      <vt:lpstr>Interaction Effect in a Linear Regression Model</vt:lpstr>
      <vt:lpstr>Regression Models with Interaction Variables</vt:lpstr>
      <vt:lpstr>Example</vt:lpstr>
      <vt:lpstr>Interpreting Slopes of Interaction Terms</vt:lpstr>
      <vt:lpstr>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Interaction Effect in a Linear Regression Model</dc:title>
  <dc:creator>Pamela Galluch</dc:creator>
  <cp:lastModifiedBy>Ding, Mengting</cp:lastModifiedBy>
  <cp:revision>27</cp:revision>
  <dcterms:created xsi:type="dcterms:W3CDTF">2020-10-05T21:09:53Z</dcterms:created>
  <dcterms:modified xsi:type="dcterms:W3CDTF">2021-10-15T01:37:03Z</dcterms:modified>
</cp:coreProperties>
</file>