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361" r:id="rId2"/>
    <p:sldId id="344" r:id="rId3"/>
    <p:sldId id="343" r:id="rId4"/>
    <p:sldId id="347" r:id="rId5"/>
    <p:sldId id="345" r:id="rId6"/>
    <p:sldId id="348" r:id="rId7"/>
    <p:sldId id="357" r:id="rId8"/>
    <p:sldId id="349" r:id="rId9"/>
    <p:sldId id="350" r:id="rId10"/>
    <p:sldId id="351" r:id="rId11"/>
    <p:sldId id="3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206D-207D-4DB9-9203-4488EEFE78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7B03D-4BC5-4585-A09C-5F7DF553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5" name="Google Shape;88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8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2884" y="1781184"/>
            <a:ext cx="9328109" cy="1470025"/>
          </a:xfrm>
        </p:spPr>
        <p:txBody>
          <a:bodyPr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5" y="3778250"/>
            <a:ext cx="9242187" cy="22796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27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00" marR="0" lvl="0" indent="-304800" algn="l" rtl="0">
              <a:spcBef>
                <a:spcPts val="11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5292" y="6172203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292418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6004302" cy="3679825"/>
          </a:xfrm>
        </p:spPr>
        <p:txBody>
          <a:bodyPr/>
          <a:lstStyle>
            <a:lvl1pPr>
              <a:spcBef>
                <a:spcPts val="1800"/>
              </a:spcBef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718" y="1825627"/>
            <a:ext cx="4209081" cy="367982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838200" y="5640387"/>
            <a:ext cx="10515600" cy="5810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5371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5599" cy="108843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838" y="1763907"/>
            <a:ext cx="5308549" cy="4232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A65314-A4C8-400F-87AC-FCC4803FB7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6612" y="1763907"/>
            <a:ext cx="4956554" cy="4232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654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7" name="Google Shape;117;p11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8" name="Google Shape;118;p11"/>
          <p:cNvSpPr txBox="1">
            <a:spLocks noGrp="1"/>
          </p:cNvSpPr>
          <p:nvPr>
            <p:ph type="sldNum" idx="12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2"/>
          </p:nvPr>
        </p:nvSpPr>
        <p:spPr>
          <a:xfrm>
            <a:off x="609600" y="2617355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3"/>
          </p:nvPr>
        </p:nvSpPr>
        <p:spPr>
          <a:xfrm>
            <a:off x="609600" y="4450976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4"/>
          </p:nvPr>
        </p:nvSpPr>
        <p:spPr>
          <a:xfrm>
            <a:off x="609600" y="3567952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5"/>
          </p:nvPr>
        </p:nvSpPr>
        <p:spPr>
          <a:xfrm>
            <a:off x="609600" y="5289176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6;p1"/>
          <p:cNvSpPr txBox="1"/>
          <p:nvPr userDrawn="1"/>
        </p:nvSpPr>
        <p:spPr>
          <a:xfrm>
            <a:off x="2235200" y="6403201"/>
            <a:ext cx="802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2020, 2016, 2013 Pearson Education, Inc. All Rights Reserved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27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ft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2"/>
          </p:nvPr>
        </p:nvSpPr>
        <p:spPr>
          <a:xfrm>
            <a:off x="609600" y="3657600"/>
            <a:ext cx="10972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16;p1"/>
          <p:cNvSpPr txBox="1"/>
          <p:nvPr userDrawn="1"/>
        </p:nvSpPr>
        <p:spPr>
          <a:xfrm>
            <a:off x="2235200" y="6403201"/>
            <a:ext cx="802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2020, 2016, 2013 Pearson Education, Inc. All Rights Reserved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48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23" indent="-180023">
              <a:defRPr sz="2025"/>
            </a:lvl1pPr>
            <a:lvl2pPr marL="416624" indent="-159449">
              <a:defRPr sz="1800"/>
            </a:lvl2pPr>
            <a:lvl3pPr marL="673799" indent="-159449">
              <a:defRPr sz="1575"/>
            </a:lvl3pPr>
            <a:lvl4pPr marL="930974" indent="-159449">
              <a:defRPr sz="1013"/>
            </a:lvl4pPr>
            <a:lvl5pPr marL="1188149" indent="-159449">
              <a:defRPr sz="101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2700245"/>
            <a:ext cx="10363199" cy="1718335"/>
          </a:xfrm>
        </p:spPr>
        <p:txBody>
          <a:bodyPr anchor="b"/>
          <a:lstStyle>
            <a:lvl1pPr algn="l">
              <a:defRPr sz="1969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479947"/>
            <a:ext cx="10363200" cy="1485622"/>
          </a:xfrm>
        </p:spPr>
        <p:txBody>
          <a:bodyPr anchor="b"/>
          <a:lstStyle>
            <a:lvl1pPr marL="0" indent="0">
              <a:buNone/>
              <a:defRPr sz="1688"/>
            </a:lvl1pPr>
            <a:lvl2pPr marL="144661" indent="0">
              <a:buNone/>
              <a:defRPr sz="1406"/>
            </a:lvl2pPr>
            <a:lvl3pPr marL="289322" indent="0">
              <a:buNone/>
              <a:defRPr sz="506"/>
            </a:lvl3pPr>
            <a:lvl4pPr marL="433983" indent="0">
              <a:buNone/>
              <a:defRPr sz="443"/>
            </a:lvl4pPr>
            <a:lvl5pPr marL="578644" indent="0">
              <a:buNone/>
              <a:defRPr sz="443"/>
            </a:lvl5pPr>
            <a:lvl6pPr marL="723305" indent="0">
              <a:buNone/>
              <a:defRPr sz="443"/>
            </a:lvl6pPr>
            <a:lvl7pPr marL="867966" indent="0">
              <a:buNone/>
              <a:defRPr sz="443"/>
            </a:lvl7pPr>
            <a:lvl8pPr marL="1012627" indent="0">
              <a:buNone/>
              <a:defRPr sz="443"/>
            </a:lvl8pPr>
            <a:lvl9pPr marL="1157288" indent="0">
              <a:buNone/>
              <a:defRPr sz="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F6C52B-EC69-4FD5-8228-6A13664482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024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01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10363200" cy="77469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9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1447799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5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2197100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71B4-0796-4E94-BA41-BEB4E6E045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19200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E6C5C-F221-4C28-9ED1-1D8C9F817DE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47954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83B3B5-F8B5-4BA0-80A3-5CDDC1F9C2A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96108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4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447801"/>
            <a:ext cx="10363199" cy="287481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555375"/>
            <a:ext cx="10363200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41302"/>
            <a:ext cx="10363200" cy="875669"/>
          </a:xfrm>
          <a:prstGeom prst="rect">
            <a:avLst/>
          </a:prstGeom>
          <a:solidFill>
            <a:srgbClr val="EEEBDE">
              <a:alpha val="2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solidFill>
            <a:srgbClr val="EEEBDE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88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6440ADF6-BFC3-42A2-9868-BB9F874F1E0F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7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7" y="123603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C5FE-DE74-44AD-B340-E14C8DA6FEE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69065"/>
            <a:ext cx="4747925" cy="55241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lumOff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25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empus Sans ITC" panose="04020404030D07020202" pitchFamily="8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5pPr>
      <a:lvl6pPr marL="144661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6pPr>
      <a:lvl7pPr marL="289322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7pPr>
      <a:lvl8pPr marL="433983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8pPr>
      <a:lvl9pPr marL="578644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9pPr>
    </p:titleStyle>
    <p:bodyStyle>
      <a:lvl1pPr marL="180023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25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578644" indent="-321469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>
          <a:solidFill>
            <a:schemeClr val="tx1"/>
          </a:solidFill>
          <a:latin typeface="Century Schoolbook" panose="02040604050505020304" pitchFamily="18" charset="0"/>
        </a:defRPr>
      </a:lvl2pPr>
      <a:lvl3pPr marL="694373" indent="-180023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88">
          <a:solidFill>
            <a:schemeClr val="tx1"/>
          </a:solidFill>
          <a:latin typeface="Century Schoolbook" panose="02040604050505020304" pitchFamily="18" charset="0"/>
        </a:defRPr>
      </a:lvl3pPr>
      <a:lvl4pPr marL="951548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125">
          <a:solidFill>
            <a:schemeClr val="tx1"/>
          </a:solidFill>
          <a:latin typeface="Century Schoolbook" panose="02040604050505020304" pitchFamily="18" charset="0"/>
        </a:defRPr>
      </a:lvl4pPr>
      <a:lvl5pPr marL="1208723" indent="-180023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Century Schoolbook" panose="02040604050505020304" pitchFamily="18" charset="0"/>
        </a:defRPr>
      </a:lvl5pPr>
      <a:lvl6pPr marL="795635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6pPr>
      <a:lvl7pPr marL="940297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7pPr>
      <a:lvl8pPr marL="108495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8pPr>
      <a:lvl9pPr marL="122961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5C78-3300-4262-B25E-64A866B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 are Graded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DEDB-5404-40E9-AD73-98116D1A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is posted.</a:t>
            </a:r>
          </a:p>
          <a:p>
            <a:r>
              <a:rPr lang="en-US" dirty="0"/>
              <a:t>Curved Exam 3 points: which put 4 people at 100, and 1 and a 101. </a:t>
            </a:r>
          </a:p>
          <a:p>
            <a:r>
              <a:rPr lang="en-US" dirty="0"/>
              <a:t> 36As; 22Bs; 9Cs; 16 Fs.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B86062-EAEF-4E32-B775-644A2EA8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15349"/>
              </p:ext>
            </p:extLst>
          </p:nvPr>
        </p:nvGraphicFramePr>
        <p:xfrm>
          <a:off x="1388618" y="3841719"/>
          <a:ext cx="3188044" cy="2072640"/>
        </p:xfrm>
        <a:graphic>
          <a:graphicData uri="http://schemas.openxmlformats.org/drawingml/2006/table">
            <a:tbl>
              <a:tblPr/>
              <a:tblGrid>
                <a:gridCol w="1266641">
                  <a:extLst>
                    <a:ext uri="{9D8B030D-6E8A-4147-A177-3AD203B41FA5}">
                      <a16:colId xmlns:a16="http://schemas.microsoft.com/office/drawing/2014/main" val="1465581955"/>
                    </a:ext>
                  </a:extLst>
                </a:gridCol>
                <a:gridCol w="1921403">
                  <a:extLst>
                    <a:ext uri="{9D8B030D-6E8A-4147-A177-3AD203B41FA5}">
                      <a16:colId xmlns:a16="http://schemas.microsoft.com/office/drawing/2014/main" val="1775185993"/>
                    </a:ext>
                  </a:extLst>
                </a:gridCol>
              </a:tblGrid>
              <a:tr h="178695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94720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 dirty="0"/>
                        <a:t>Minimum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23.00%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920530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 dirty="0"/>
                        <a:t>Maximum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3307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78.00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08918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/>
                        <a:t>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81.96385%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96551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85.50%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8914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16.15153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60268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r>
                        <a:rPr lang="en-US" sz="1100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260.87218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3847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24FB052-ECA5-488F-A043-818D4083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61" y="4191405"/>
            <a:ext cx="2650047" cy="1722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373A3-B251-467C-89CF-332D60A9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954" y="4244679"/>
            <a:ext cx="2650047" cy="1722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81C39A-B9DE-449B-BB29-6AB51D99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953" y="2327100"/>
            <a:ext cx="2650047" cy="17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F3AE-ABEF-4A5C-8436-E1FFAA0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 those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1B4A-4835-492D-9919-2D87995E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7D4657C-3D4A-4ECE-9385-07F1E5B96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073889"/>
                  </p:ext>
                </p:extLst>
              </p:nvPr>
            </p:nvGraphicFramePr>
            <p:xfrm>
              <a:off x="1667814" y="1811020"/>
              <a:ext cx="9465971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2056">
                      <a:extLst>
                        <a:ext uri="{9D8B030D-6E8A-4147-A177-3AD203B41FA5}">
                          <a16:colId xmlns:a16="http://schemas.microsoft.com/office/drawing/2014/main" val="1379342234"/>
                        </a:ext>
                      </a:extLst>
                    </a:gridCol>
                    <a:gridCol w="2468630">
                      <a:extLst>
                        <a:ext uri="{9D8B030D-6E8A-4147-A177-3AD203B41FA5}">
                          <a16:colId xmlns:a16="http://schemas.microsoft.com/office/drawing/2014/main" val="3953617142"/>
                        </a:ext>
                      </a:extLst>
                    </a:gridCol>
                    <a:gridCol w="3160569">
                      <a:extLst>
                        <a:ext uri="{9D8B030D-6E8A-4147-A177-3AD203B41FA5}">
                          <a16:colId xmlns:a16="http://schemas.microsoft.com/office/drawing/2014/main" val="249559201"/>
                        </a:ext>
                      </a:extLst>
                    </a:gridCol>
                    <a:gridCol w="2194716">
                      <a:extLst>
                        <a:ext uri="{9D8B030D-6E8A-4147-A177-3AD203B41FA5}">
                          <a16:colId xmlns:a16="http://schemas.microsoft.com/office/drawing/2014/main" val="3582752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Predicted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Estimated Slope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475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Linear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/>
                            <a:t>Y =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𝜀</m:t>
                              </m:r>
                            </m:oMath>
                          </a14:m>
                          <a:endParaRPr lang="en-US" sz="1600" i="1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measures the change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when x increases</a:t>
                          </a:r>
                          <a:r>
                            <a:rPr lang="en-US" sz="1200" baseline="0" dirty="0"/>
                            <a:t> by 1 unit.</a:t>
                          </a:r>
                          <a:endParaRPr lang="en-US" sz="1200" dirty="0"/>
                        </a:p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81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Log-Log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oMath>
                          </a14:m>
                          <a:r>
                            <a:rPr lang="en-US" sz="1600" i="1" dirty="0"/>
                            <a:t>(y) =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log(x)</a:t>
                          </a:r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𝜀</m:t>
                              </m:r>
                            </m:oMath>
                          </a14:m>
                          <a:endParaRPr lang="en-US" sz="1600" i="1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measures the approximate</a:t>
                          </a:r>
                          <a:r>
                            <a:rPr lang="en-US" sz="1200" baseline="0" dirty="0"/>
                            <a:t> percentage change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when x increases</a:t>
                          </a:r>
                          <a:r>
                            <a:rPr lang="en-US" sz="1200" baseline="0" dirty="0"/>
                            <a:t> by 1%.</a:t>
                          </a:r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00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Semi-Log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/>
                            <a:t>Y =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log(x)</a:t>
                          </a:r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𝜀</m:t>
                              </m:r>
                            </m:oMath>
                          </a14:m>
                          <a:endParaRPr lang="en-US" sz="1600" i="1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ln(x)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∗ .01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measures</m:t>
                              </m:r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/>
                            <a:t>the approximate</a:t>
                          </a:r>
                          <a:r>
                            <a:rPr lang="en-US" sz="1200" baseline="0" dirty="0"/>
                            <a:t> change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when x increases</a:t>
                          </a:r>
                          <a:r>
                            <a:rPr lang="en-US" sz="1200" baseline="0" dirty="0"/>
                            <a:t> by 1%.</a:t>
                          </a:r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26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 regression 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/>
                            <a:t>log(y) =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en-US" sz="1600" i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en-US" sz="1600" i="1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l-G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𝜀</m:t>
                              </m:r>
                            </m:oMath>
                          </a14:m>
                          <a:endParaRPr lang="en-US" sz="1600" i="1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893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* 100 measures the approximate</a:t>
                          </a:r>
                          <a:r>
                            <a:rPr lang="en-US" sz="1200" baseline="0" dirty="0"/>
                            <a:t> percentage change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when x increases</a:t>
                          </a:r>
                          <a:r>
                            <a:rPr lang="en-US" sz="1200" baseline="0" dirty="0"/>
                            <a:t> by 1 unit.</a:t>
                          </a:r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15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7D4657C-3D4A-4ECE-9385-07F1E5B96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073889"/>
                  </p:ext>
                </p:extLst>
              </p:nvPr>
            </p:nvGraphicFramePr>
            <p:xfrm>
              <a:off x="1667814" y="1811020"/>
              <a:ext cx="9465971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2056">
                      <a:extLst>
                        <a:ext uri="{9D8B030D-6E8A-4147-A177-3AD203B41FA5}">
                          <a16:colId xmlns:a16="http://schemas.microsoft.com/office/drawing/2014/main" val="1379342234"/>
                        </a:ext>
                      </a:extLst>
                    </a:gridCol>
                    <a:gridCol w="2468630">
                      <a:extLst>
                        <a:ext uri="{9D8B030D-6E8A-4147-A177-3AD203B41FA5}">
                          <a16:colId xmlns:a16="http://schemas.microsoft.com/office/drawing/2014/main" val="3953617142"/>
                        </a:ext>
                      </a:extLst>
                    </a:gridCol>
                    <a:gridCol w="3160569">
                      <a:extLst>
                        <a:ext uri="{9D8B030D-6E8A-4147-A177-3AD203B41FA5}">
                          <a16:colId xmlns:a16="http://schemas.microsoft.com/office/drawing/2014/main" val="249559201"/>
                        </a:ext>
                      </a:extLst>
                    </a:gridCol>
                    <a:gridCol w="2194716">
                      <a:extLst>
                        <a:ext uri="{9D8B030D-6E8A-4147-A177-3AD203B41FA5}">
                          <a16:colId xmlns:a16="http://schemas.microsoft.com/office/drawing/2014/main" val="3582752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Predicted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Estimated Slope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4752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Linear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14" t="-45926" r="-21802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250" t="-45926" r="-7013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1944" t="-45926" r="-1111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81818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Log-Log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14" t="-145926" r="-21802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250" t="-145926" r="-7013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1944" t="-145926" r="-1111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0075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Semi-Log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14" t="-316190" r="-218025" b="-1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250" t="-316190" r="-70135" b="-1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1944" t="-316190" r="-1111" b="-16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26452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 regression 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14" t="-323704" r="-2180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250" t="-323704" r="-7013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1944" t="-323704" r="-1111" b="-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159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27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D4930C-15DE-48D9-89BE-6B89CB8B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FBF937-027E-4F99-A21E-1AEC5169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Non-Linear  Swirl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13D2-0984-41AF-B813-33A2E6F9C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 Linear Variables in Linear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9577-D6E0-4AB6-A029-E8DCFEA99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linear model assumes a linear relationship between response and predictors, but in some cases, the true relationship between the response and the predictors may be nonlinear. </a:t>
            </a:r>
          </a:p>
          <a:p>
            <a:endParaRPr lang="en-US" dirty="0"/>
          </a:p>
          <a:p>
            <a:r>
              <a:rPr lang="en-US" dirty="0"/>
              <a:t>We can use polynomial regression to accommodate non-linear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187139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Models with Nonlinear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8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219200" y="1447800"/>
                <a:ext cx="10363200" cy="4678363"/>
              </a:xfrm>
            </p:spPr>
            <p:txBody>
              <a:bodyPr/>
              <a:lstStyle/>
              <a:p>
                <a:r>
                  <a:rPr lang="en-US" dirty="0"/>
                  <a:t>Curvilinear models may be appropriate when scatter charts or residual plots show nonlinear relationships.</a:t>
                </a:r>
              </a:p>
              <a:p>
                <a:r>
                  <a:rPr lang="en-US" dirty="0"/>
                  <a:t>A second order polynomial might be used adjusting the equation to </a:t>
                </a:r>
              </a:p>
              <a:p>
                <a:pPr marL="0" indent="0">
                  <a:buNone/>
                </a:pPr>
                <a:r>
                  <a:rPr lang="en-US" i="1" dirty="0"/>
                  <a:t>		Y =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l-GR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endParaRPr lang="en-US" i="1" dirty="0"/>
              </a:p>
              <a:p>
                <a:r>
                  <a:rPr lang="en-US" dirty="0">
                    <a:cs typeface="Calibri" panose="020F050202020403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/>
                  <a:t>represents the linear effect of X on Y and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dirty="0"/>
                  <a:t>represents the curvilinear effect.</a:t>
                </a:r>
              </a:p>
              <a:p>
                <a:r>
                  <a:rPr lang="en-US" dirty="0"/>
                  <a:t>This model is linear in the β parameters so we can use linear regression methods.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88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447800"/>
                <a:ext cx="10363200" cy="4678363"/>
              </a:xfrm>
              <a:blipFill>
                <a:blip r:embed="rId3"/>
                <a:stretch>
                  <a:fillRect l="-411"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7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BC9-7B3A-4552-9E68-4A69249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4DE85-A677-4F59-9465-8A51CE4BB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Use OLS to obtain the sample regression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Cannot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in the usual way, 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partial effect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can be approximated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reaches a maximum/minimum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Maximum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Maximum/minimum reached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positive/negative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to compare linear and quadratic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4DE85-A677-4F59-9465-8A51CE4BB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5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2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C4C-C1EE-4D57-9D04-291EFAB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FCE-C7DD-4973-B452-6ADE223E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 are powerful tools but might backfire: when analyzing real data, we usually know little about it and therefore we need to be cautious because the use of high order polynomials (n &gt; 4) may lead to over-fitting. </a:t>
            </a:r>
          </a:p>
        </p:txBody>
      </p:sp>
    </p:spTree>
    <p:extLst>
      <p:ext uri="{BB962C8B-B14F-4D97-AF65-F5344CB8AC3E}">
        <p14:creationId xmlns:p14="http://schemas.microsoft.com/office/powerpoint/2010/main" val="32972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5298-C21B-4D05-87BE-3D1E6A6B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– Natural Log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EFD6-667C-415E-9EED-7FF81469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Another common transformation that captures nonlinearity is based on the natural logarithm.</a:t>
            </a:r>
          </a:p>
          <a:p>
            <a:r>
              <a:rPr lang="en-US" sz="2000" dirty="0"/>
              <a:t>The natural logarithm converts changes in a variable into percent changes.</a:t>
            </a:r>
          </a:p>
          <a:p>
            <a:r>
              <a:rPr lang="en-US" sz="2000" dirty="0"/>
              <a:t>This is useful because many relationships are naturally expressed in terms of percentages.</a:t>
            </a:r>
          </a:p>
          <a:p>
            <a:r>
              <a:rPr lang="en-US" sz="2000" dirty="0"/>
              <a:t>Use intuitive and statistical measures to determine the appropriate form.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797E-6ECF-42CF-AEEA-5106640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log-log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98F8B-6924-470C-89BF-038B417A7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In a log-log regression model, both the response and predictor are transformed using logs: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measures the approximate percentage change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increases by 1%.</a:t>
                </a:r>
              </a:p>
              <a:p>
                <a:r>
                  <a:rPr lang="en-US" sz="2400" dirty="0"/>
                  <a:t>Predictions are made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cannot use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to compare models that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the response to models that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response.</a:t>
                </a:r>
              </a:p>
              <a:p>
                <a:r>
                  <a:rPr lang="en-US" sz="2400" dirty="0"/>
                  <a:t>Compute the correlation between the observed and predicted values of each model: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98F8B-6924-470C-89BF-038B417A7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5" t="-777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0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B92F-100E-485D-BBDA-AB1621E3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Semi-log model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0BC6B-5E45-4206-87C0-606834888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logarithmic regression model is a semi-log model that transforms only the predictor variable: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∗0.01</m:t>
                    </m:r>
                  </m:oMath>
                </a14:m>
                <a:r>
                  <a:rPr lang="en-US" dirty="0"/>
                  <a:t> measures the approximate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increases by 1%.</a:t>
                </a:r>
              </a:p>
              <a:p>
                <a:r>
                  <a:rPr lang="en-US" dirty="0"/>
                  <a:t>Predictions are made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0BC6B-5E45-4206-87C0-606834888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1"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6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73E4-5F3C-4612-9E54-8A2B0AEE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4F76-600C-47C0-9CFC-B39DCE4EB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exponential regression model is a semi-log model that transforms only the response variable: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 measures the approximate percentage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increases one unit.</a:t>
                </a:r>
              </a:p>
              <a:p>
                <a:r>
                  <a:rPr lang="en-US" dirty="0"/>
                  <a:t>Predictions are made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4F76-600C-47C0-9CFC-B39DCE4EB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1" t="-389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9416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2E15243-AD03-4D20-9183-8CDA24C0994C}" vid="{62D5877D-9DA9-4744-96C4-F567F72C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744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Courier New</vt:lpstr>
      <vt:lpstr>Noto Sans Symbols</vt:lpstr>
      <vt:lpstr>Tempus Sans ITC</vt:lpstr>
      <vt:lpstr>Times New Roman</vt:lpstr>
      <vt:lpstr>Verdana</vt:lpstr>
      <vt:lpstr>Wingdings</vt:lpstr>
      <vt:lpstr>MasterLayout</vt:lpstr>
      <vt:lpstr>Exams are Graded</vt:lpstr>
      <vt:lpstr>Non Linear Variables in Linear Models </vt:lpstr>
      <vt:lpstr>Regression Models with Nonlinear Terms</vt:lpstr>
      <vt:lpstr>Quadratic Relationships</vt:lpstr>
      <vt:lpstr>Caution with Polynomials</vt:lpstr>
      <vt:lpstr>Regression Models – Natural Log Transformations</vt:lpstr>
      <vt:lpstr>log-log Regression Models</vt:lpstr>
      <vt:lpstr>Semi-log model Transformations</vt:lpstr>
      <vt:lpstr>Exponential Regression</vt:lpstr>
      <vt:lpstr>Summing up those Models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Galluch</dc:creator>
  <cp:lastModifiedBy>Pamela Galluch</cp:lastModifiedBy>
  <cp:revision>42</cp:revision>
  <dcterms:created xsi:type="dcterms:W3CDTF">2020-10-07T15:50:56Z</dcterms:created>
  <dcterms:modified xsi:type="dcterms:W3CDTF">2021-10-25T20:54:42Z</dcterms:modified>
</cp:coreProperties>
</file>