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51" r:id="rId2"/>
    <p:sldId id="353" r:id="rId3"/>
    <p:sldId id="354" r:id="rId4"/>
    <p:sldId id="266" r:id="rId5"/>
    <p:sldId id="263" r:id="rId6"/>
    <p:sldId id="269" r:id="rId7"/>
    <p:sldId id="256" r:id="rId8"/>
    <p:sldId id="311" r:id="rId9"/>
    <p:sldId id="308" r:id="rId10"/>
    <p:sldId id="309" r:id="rId11"/>
    <p:sldId id="317" r:id="rId12"/>
    <p:sldId id="318" r:id="rId13"/>
    <p:sldId id="319" r:id="rId14"/>
    <p:sldId id="310" r:id="rId15"/>
    <p:sldId id="258" r:id="rId16"/>
    <p:sldId id="259" r:id="rId17"/>
    <p:sldId id="312" r:id="rId18"/>
    <p:sldId id="313" r:id="rId19"/>
    <p:sldId id="355"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0874" autoAdjust="0"/>
  </p:normalViewPr>
  <p:slideViewPr>
    <p:cSldViewPr snapToGrid="0">
      <p:cViewPr>
        <p:scale>
          <a:sx n="100" d="100"/>
          <a:sy n="100" d="100"/>
        </p:scale>
        <p:origin x="14"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A9F1D-A25D-4EDE-B5B3-F66909C55EBD}"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F602B-7A7C-458E-967B-3FFA31B5582A}" type="slidenum">
              <a:rPr lang="en-US" smtClean="0"/>
              <a:t>‹#›</a:t>
            </a:fld>
            <a:endParaRPr lang="en-US"/>
          </a:p>
        </p:txBody>
      </p:sp>
    </p:spTree>
    <p:extLst>
      <p:ext uri="{BB962C8B-B14F-4D97-AF65-F5344CB8AC3E}">
        <p14:creationId xmlns:p14="http://schemas.microsoft.com/office/powerpoint/2010/main" val="252767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F602B-7A7C-458E-967B-3FFA31B5582A}" type="slidenum">
              <a:rPr lang="en-US" smtClean="0"/>
              <a:t>10</a:t>
            </a:fld>
            <a:endParaRPr lang="en-US"/>
          </a:p>
        </p:txBody>
      </p:sp>
    </p:spTree>
    <p:extLst>
      <p:ext uri="{BB962C8B-B14F-4D97-AF65-F5344CB8AC3E}">
        <p14:creationId xmlns:p14="http://schemas.microsoft.com/office/powerpoint/2010/main" val="29834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https://grants.nih.gov/grants/guide/notice-files/not-od-15-089.html</a:t>
            </a:r>
          </a:p>
        </p:txBody>
      </p:sp>
      <p:sp>
        <p:nvSpPr>
          <p:cNvPr id="4" name="Slide Number Placeholder 3"/>
          <p:cNvSpPr>
            <a:spLocks noGrp="1"/>
          </p:cNvSpPr>
          <p:nvPr>
            <p:ph type="sldNum" sz="quarter" idx="5"/>
          </p:nvPr>
        </p:nvSpPr>
        <p:spPr/>
        <p:txBody>
          <a:bodyPr/>
          <a:lstStyle/>
          <a:p>
            <a:fld id="{5FAF602B-7A7C-458E-967B-3FFA31B5582A}" type="slidenum">
              <a:rPr lang="en-US" smtClean="0"/>
              <a:t>18</a:t>
            </a:fld>
            <a:endParaRPr lang="en-US"/>
          </a:p>
        </p:txBody>
      </p:sp>
    </p:spTree>
    <p:extLst>
      <p:ext uri="{BB962C8B-B14F-4D97-AF65-F5344CB8AC3E}">
        <p14:creationId xmlns:p14="http://schemas.microsoft.com/office/powerpoint/2010/main" val="153387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D945C09C-1C99-4CEE-8E35-B234D5B71701}" type="slidenum">
              <a:rPr lang="en-US" smtClean="0"/>
              <a:t>‹#›</a:t>
            </a:fld>
            <a:endParaRPr lang="en-US"/>
          </a:p>
        </p:txBody>
      </p:sp>
    </p:spTree>
    <p:extLst>
      <p:ext uri="{BB962C8B-B14F-4D97-AF65-F5344CB8AC3E}">
        <p14:creationId xmlns:p14="http://schemas.microsoft.com/office/powerpoint/2010/main" val="278834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51928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668166600"/>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3655991"/>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2282D34A-B0B7-4721-91DB-ECCC9CB4DCE4}" type="datetimeFigureOut">
              <a:rPr lang="en-US" smtClean="0"/>
              <a:t>11/2/2021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D945C09C-1C99-4CEE-8E35-B234D5B71701}"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12154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Tree>
    <p:extLst>
      <p:ext uri="{BB962C8B-B14F-4D97-AF65-F5344CB8AC3E}">
        <p14:creationId xmlns:p14="http://schemas.microsoft.com/office/powerpoint/2010/main" val="101602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Tree>
    <p:extLst>
      <p:ext uri="{BB962C8B-B14F-4D97-AF65-F5344CB8AC3E}">
        <p14:creationId xmlns:p14="http://schemas.microsoft.com/office/powerpoint/2010/main" val="392570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Tree>
    <p:extLst>
      <p:ext uri="{BB962C8B-B14F-4D97-AF65-F5344CB8AC3E}">
        <p14:creationId xmlns:p14="http://schemas.microsoft.com/office/powerpoint/2010/main" val="97308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177074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69605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68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89117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945C09C-1C99-4CEE-8E35-B234D5B71701}" type="slidenum">
              <a:rPr lang="en-US" smtClean="0"/>
              <a:t>‹#›</a:t>
            </a:fld>
            <a:endParaRPr lang="en-US"/>
          </a:p>
        </p:txBody>
      </p:sp>
    </p:spTree>
    <p:extLst>
      <p:ext uri="{BB962C8B-B14F-4D97-AF65-F5344CB8AC3E}">
        <p14:creationId xmlns:p14="http://schemas.microsoft.com/office/powerpoint/2010/main" val="122694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D945C09C-1C99-4CEE-8E35-B234D5B71701}"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82618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F3AE-ABEF-4A5C-8436-E1FFAA038706}"/>
              </a:ext>
            </a:extLst>
          </p:cNvPr>
          <p:cNvSpPr>
            <a:spLocks noGrp="1"/>
          </p:cNvSpPr>
          <p:nvPr>
            <p:ph type="title"/>
          </p:nvPr>
        </p:nvSpPr>
        <p:spPr/>
        <p:txBody>
          <a:bodyPr/>
          <a:lstStyle/>
          <a:p>
            <a:r>
              <a:rPr lang="en-US" dirty="0"/>
              <a:t>Looking at the Prediction Equations with Variable Transformations</a:t>
            </a:r>
          </a:p>
        </p:txBody>
      </p:sp>
      <p:sp>
        <p:nvSpPr>
          <p:cNvPr id="3" name="Content Placeholder 2">
            <a:extLst>
              <a:ext uri="{FF2B5EF4-FFF2-40B4-BE49-F238E27FC236}">
                <a16:creationId xmlns:a16="http://schemas.microsoft.com/office/drawing/2014/main" id="{FCE91B4A-4835-492D-9919-2D87995E18E1}"/>
              </a:ext>
            </a:extLst>
          </p:cNvPr>
          <p:cNvSpPr>
            <a:spLocks noGrp="1"/>
          </p:cNvSpPr>
          <p:nvPr>
            <p:ph idx="1"/>
          </p:nvPr>
        </p:nvSpPr>
        <p:spPr/>
        <p:txBody>
          <a:bodyPr/>
          <a:lstStyle/>
          <a:p>
            <a:endParaRPr lang="en-US" sz="2000" dirty="0"/>
          </a:p>
          <a:p>
            <a:endParaRPr lang="en-US"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7D4657C-3D4A-4ECE-9385-07F1E5B96684}"/>
                  </a:ext>
                </a:extLst>
              </p:cNvPr>
              <p:cNvGraphicFramePr>
                <a:graphicFrameLocks noGrp="1"/>
              </p:cNvGraphicFramePr>
              <p:nvPr>
                <p:extLst>
                  <p:ext uri="{D42A27DB-BD31-4B8C-83A1-F6EECF244321}">
                    <p14:modId xmlns:p14="http://schemas.microsoft.com/office/powerpoint/2010/main" val="2627637685"/>
                  </p:ext>
                </p:extLst>
              </p:nvPr>
            </p:nvGraphicFramePr>
            <p:xfrm>
              <a:off x="1667814" y="1811020"/>
              <a:ext cx="9465971" cy="3865817"/>
            </p:xfrm>
            <a:graphic>
              <a:graphicData uri="http://schemas.openxmlformats.org/drawingml/2006/table">
                <a:tbl>
                  <a:tblPr firstRow="1" bandRow="1">
                    <a:tableStyleId>{5C22544A-7EE6-4342-B048-85BDC9FD1C3A}</a:tableStyleId>
                  </a:tblPr>
                  <a:tblGrid>
                    <a:gridCol w="1642056">
                      <a:extLst>
                        <a:ext uri="{9D8B030D-6E8A-4147-A177-3AD203B41FA5}">
                          <a16:colId xmlns:a16="http://schemas.microsoft.com/office/drawing/2014/main" val="1379342234"/>
                        </a:ext>
                      </a:extLst>
                    </a:gridCol>
                    <a:gridCol w="2468630">
                      <a:extLst>
                        <a:ext uri="{9D8B030D-6E8A-4147-A177-3AD203B41FA5}">
                          <a16:colId xmlns:a16="http://schemas.microsoft.com/office/drawing/2014/main" val="3953617142"/>
                        </a:ext>
                      </a:extLst>
                    </a:gridCol>
                    <a:gridCol w="3160569">
                      <a:extLst>
                        <a:ext uri="{9D8B030D-6E8A-4147-A177-3AD203B41FA5}">
                          <a16:colId xmlns:a16="http://schemas.microsoft.com/office/drawing/2014/main" val="249559201"/>
                        </a:ext>
                      </a:extLst>
                    </a:gridCol>
                    <a:gridCol w="2194716">
                      <a:extLst>
                        <a:ext uri="{9D8B030D-6E8A-4147-A177-3AD203B41FA5}">
                          <a16:colId xmlns:a16="http://schemas.microsoft.com/office/drawing/2014/main" val="3582752945"/>
                        </a:ext>
                      </a:extLst>
                    </a:gridCol>
                  </a:tblGrid>
                  <a:tr h="370840">
                    <a:tc>
                      <a:txBody>
                        <a:bodyPr/>
                        <a:lstStyle/>
                        <a:p>
                          <a:endParaRPr lang="en-US" sz="1200" dirty="0"/>
                        </a:p>
                      </a:txBody>
                      <a:tcPr/>
                    </a:tc>
                    <a:tc>
                      <a:txBody>
                        <a:bodyPr/>
                        <a:lstStyle/>
                        <a:p>
                          <a:r>
                            <a:rPr lang="en-US" sz="1200" dirty="0"/>
                            <a:t>Model </a:t>
                          </a:r>
                        </a:p>
                      </a:txBody>
                      <a:tcPr/>
                    </a:tc>
                    <a:tc>
                      <a:txBody>
                        <a:bodyPr/>
                        <a:lstStyle/>
                        <a:p>
                          <a:r>
                            <a:rPr lang="en-US" sz="1200" dirty="0"/>
                            <a:t>Predicted Value</a:t>
                          </a:r>
                        </a:p>
                      </a:txBody>
                      <a:tcPr/>
                    </a:tc>
                    <a:tc>
                      <a:txBody>
                        <a:bodyPr/>
                        <a:lstStyle/>
                        <a:p>
                          <a:r>
                            <a:rPr lang="en-US" sz="1200" dirty="0"/>
                            <a:t>Estimated Slope Coefficient</a:t>
                          </a:r>
                        </a:p>
                      </a:txBody>
                      <a:tcPr/>
                    </a:tc>
                    <a:extLst>
                      <a:ext uri="{0D108BD9-81ED-4DB2-BD59-A6C34878D82A}">
                        <a16:rowId xmlns:a16="http://schemas.microsoft.com/office/drawing/2014/main" val="3872475263"/>
                      </a:ext>
                    </a:extLst>
                  </a:tr>
                  <a:tr h="370840">
                    <a:tc>
                      <a:txBody>
                        <a:bodyPr/>
                        <a:lstStyle/>
                        <a:p>
                          <a:r>
                            <a:rPr lang="en-US" sz="1600" dirty="0"/>
                            <a:t>Linear Model</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lang="en-US" sz="1600" i="1" dirty="0"/>
                            <a:t>Y = </a:t>
                          </a:r>
                          <a14:m>
                            <m:oMath xmlns:m="http://schemas.openxmlformats.org/officeDocument/2006/math">
                              <m:r>
                                <a:rPr lang="el-GR" sz="1600" i="1" dirty="0">
                                  <a:latin typeface="Cambria Math" panose="02040503050406030204" pitchFamily="18" charset="0"/>
                                  <a:ea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l-GR" sz="1600" i="1" dirty="0">
                                  <a:latin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1</a:t>
                          </a:r>
                          <a:r>
                            <a:rPr lang="en-US" sz="1600" i="1" dirty="0">
                              <a:latin typeface="Calibri" panose="020F0502020204030204" pitchFamily="34" charset="0"/>
                              <a:cs typeface="Calibri" panose="020F0502020204030204" pitchFamily="34" charset="0"/>
                            </a:rPr>
                            <a:t>X</a:t>
                          </a:r>
                          <a:r>
                            <a:rPr lang="en-US" sz="1600" i="1" baseline="-25000" dirty="0">
                              <a:latin typeface="Calibri" panose="020F0502020204030204" pitchFamily="34" charset="0"/>
                              <a:cs typeface="Calibri" panose="020F0502020204030204" pitchFamily="34" charset="0"/>
                            </a:rPr>
                            <a:t> </a:t>
                          </a:r>
                          <a14:m>
                            <m:oMath xmlns:m="http://schemas.openxmlformats.org/officeDocument/2006/math">
                              <m:r>
                                <m:rPr>
                                  <m:nor/>
                                </m:rPr>
                                <a:rPr lang="en-US" sz="1600" i="1" dirty="0">
                                  <a:latin typeface="Calibri" panose="020F0502020204030204" pitchFamily="34"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l-GR" sz="1600" i="1" dirty="0">
                                  <a:latin typeface="Cambria Math" panose="02040503050406030204" pitchFamily="18" charset="0"/>
                                  <a:ea typeface="Cambria Math" panose="02040503050406030204" pitchFamily="18" charset="0"/>
                                  <a:cs typeface="Calibri" panose="020F0502020204030204" pitchFamily="34" charset="0"/>
                                </a:rPr>
                                <m:t>𝜀</m:t>
                              </m:r>
                            </m:oMath>
                          </a14:m>
                          <a:endParaRPr lang="en-US" sz="1600" i="1" dirty="0"/>
                        </a:p>
                        <a:p>
                          <a:endParaRPr lang="en-US" sz="1600" dirty="0"/>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baseline="0" smtClean="0">
                                      <a:latin typeface="Cambria Math" panose="02040503050406030204" pitchFamily="18" charset="0"/>
                                    </a:rPr>
                                  </m:ctrlPr>
                                </m:accPr>
                                <m:e>
                                  <m:r>
                                    <a:rPr lang="en-US" sz="1600" b="0" i="1" baseline="0" smtClean="0">
                                      <a:latin typeface="Cambria Math" panose="02040503050406030204" pitchFamily="18" charset="0"/>
                                    </a:rPr>
                                    <m:t>𝑦</m:t>
                                  </m:r>
                                </m:e>
                              </m:acc>
                            </m:oMath>
                          </a14:m>
                          <a:r>
                            <a:rPr lang="en-US" sz="1600" dirty="0"/>
                            <a:t> = </a:t>
                          </a:r>
                          <a14:m>
                            <m:oMath xmlns:m="http://schemas.openxmlformats.org/officeDocument/2006/math">
                              <m:r>
                                <a:rPr lang="en-US" sz="1600" b="0" i="1" dirty="0" smtClean="0">
                                  <a:latin typeface="Cambria Math" panose="02040503050406030204" pitchFamily="18" charset="0"/>
                                  <a:ea typeface="Cambria Math" panose="02040503050406030204" pitchFamily="18" charset="0"/>
                                  <a:cs typeface="Calibri" panose="020F0502020204030204" pitchFamily="34" charset="0"/>
                                </a:rPr>
                                <m:t>𝑏</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𝑏</m:t>
                              </m:r>
                            </m:oMath>
                          </a14:m>
                          <a:r>
                            <a:rPr lang="en-US" sz="1600" i="1" baseline="-25000" dirty="0">
                              <a:latin typeface="Calibri" panose="020F0502020204030204" pitchFamily="34" charset="0"/>
                              <a:cs typeface="Calibri" panose="020F0502020204030204" pitchFamily="34" charset="0"/>
                            </a:rPr>
                            <a:t>1</a:t>
                          </a:r>
                          <a:r>
                            <a:rPr lang="en-US" sz="1600" i="1" baseline="0" dirty="0">
                              <a:latin typeface="Calibri" panose="020F0502020204030204" pitchFamily="34" charset="0"/>
                              <a:cs typeface="Calibri" panose="020F0502020204030204" pitchFamily="34" charset="0"/>
                            </a:rPr>
                            <a:t>x</a:t>
                          </a:r>
                          <a:endParaRPr lang="en-US" sz="1600" dirty="0"/>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1" dirty="0" smtClean="0">
                                      <a:latin typeface="Cambria Math" panose="02040503050406030204" pitchFamily="18" charset="0"/>
                                    </a:rPr>
                                    <m:t>1</m:t>
                                  </m:r>
                                </m:sub>
                              </m:sSub>
                            </m:oMath>
                          </a14:m>
                          <a:r>
                            <a:rPr lang="en-US" sz="1200" dirty="0"/>
                            <a:t>measures the change in </a:t>
                          </a:r>
                          <a14:m>
                            <m:oMath xmlns:m="http://schemas.openxmlformats.org/officeDocument/2006/math">
                              <m:acc>
                                <m:accPr>
                                  <m:chr m:val="̂"/>
                                  <m:ctrlPr>
                                    <a:rPr lang="en-US" sz="1200" i="1" baseline="0" smtClean="0">
                                      <a:latin typeface="Cambria Math" panose="02040503050406030204" pitchFamily="18" charset="0"/>
                                    </a:rPr>
                                  </m:ctrlPr>
                                </m:accPr>
                                <m:e>
                                  <m:r>
                                    <a:rPr lang="en-US" sz="1200" b="0" i="1" baseline="0" smtClean="0">
                                      <a:latin typeface="Cambria Math" panose="02040503050406030204" pitchFamily="18" charset="0"/>
                                    </a:rPr>
                                    <m:t>𝑦</m:t>
                                  </m:r>
                                </m:e>
                              </m:acc>
                            </m:oMath>
                          </a14:m>
                          <a:r>
                            <a:rPr lang="en-US" sz="1200" dirty="0"/>
                            <a:t> when x increases</a:t>
                          </a:r>
                          <a:r>
                            <a:rPr lang="en-US" sz="1200" baseline="0" dirty="0"/>
                            <a:t> by 1 unit.</a:t>
                          </a:r>
                          <a:endParaRPr lang="en-US" sz="1200" dirty="0"/>
                        </a:p>
                        <a:p>
                          <a:pPr marL="0" marR="0" lvl="0" indent="0" algn="l" defTabSz="289322" rtl="0" eaLnBrk="1" fontAlgn="auto" latinLnBrk="0" hangingPunct="1">
                            <a:lnSpc>
                              <a:spcPct val="100000"/>
                            </a:lnSpc>
                            <a:spcBef>
                              <a:spcPts val="0"/>
                            </a:spcBef>
                            <a:spcAft>
                              <a:spcPts val="0"/>
                            </a:spcAft>
                            <a:buClrTx/>
                            <a:buSzTx/>
                            <a:buFontTx/>
                            <a:buNone/>
                            <a:tabLst/>
                            <a:defRPr/>
                          </a:pPr>
                          <a:endParaRPr lang="en-US" sz="1200" dirty="0"/>
                        </a:p>
                        <a:p>
                          <a:endParaRPr lang="en-US" sz="1200" dirty="0"/>
                        </a:p>
                      </a:txBody>
                      <a:tcPr/>
                    </a:tc>
                    <a:extLst>
                      <a:ext uri="{0D108BD9-81ED-4DB2-BD59-A6C34878D82A}">
                        <a16:rowId xmlns:a16="http://schemas.microsoft.com/office/drawing/2014/main" val="2315818181"/>
                      </a:ext>
                    </a:extLst>
                  </a:tr>
                  <a:tr h="370840">
                    <a:tc>
                      <a:txBody>
                        <a:bodyPr/>
                        <a:lstStyle/>
                        <a:p>
                          <a:r>
                            <a:rPr lang="en-US" sz="1600" dirty="0"/>
                            <a:t>Log-Log Model</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b="0" i="1" smtClean="0">
                                  <a:latin typeface="Cambria Math" panose="02040503050406030204" pitchFamily="18" charset="0"/>
                                </a:rPr>
                                <m:t>𝑙𝑜𝑔</m:t>
                              </m:r>
                            </m:oMath>
                          </a14:m>
                          <a:r>
                            <a:rPr lang="en-US" sz="1600" i="1" dirty="0"/>
                            <a:t>(y) = </a:t>
                          </a:r>
                          <a14:m>
                            <m:oMath xmlns:m="http://schemas.openxmlformats.org/officeDocument/2006/math">
                              <m:r>
                                <a:rPr lang="el-GR" sz="1600" i="1" dirty="0">
                                  <a:latin typeface="Cambria Math" panose="02040503050406030204" pitchFamily="18" charset="0"/>
                                  <a:ea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l-GR" sz="1600" i="1" dirty="0">
                                  <a:latin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1</a:t>
                          </a:r>
                          <a:r>
                            <a:rPr lang="en-US" sz="1600" i="1" dirty="0">
                              <a:latin typeface="Calibri" panose="020F0502020204030204" pitchFamily="34" charset="0"/>
                              <a:cs typeface="Calibri" panose="020F0502020204030204" pitchFamily="34" charset="0"/>
                            </a:rPr>
                            <a:t>log(x)</a:t>
                          </a:r>
                          <a:r>
                            <a:rPr lang="en-US" sz="1600" i="1" baseline="-25000" dirty="0">
                              <a:latin typeface="Calibri" panose="020F0502020204030204" pitchFamily="34" charset="0"/>
                              <a:cs typeface="Calibri" panose="020F0502020204030204" pitchFamily="34" charset="0"/>
                            </a:rPr>
                            <a:t> </a:t>
                          </a:r>
                          <a14:m>
                            <m:oMath xmlns:m="http://schemas.openxmlformats.org/officeDocument/2006/math">
                              <m:r>
                                <m:rPr>
                                  <m:nor/>
                                </m:rPr>
                                <a:rPr lang="en-US" sz="1600" i="1" dirty="0">
                                  <a:latin typeface="Calibri" panose="020F0502020204030204" pitchFamily="34"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l-GR" sz="1600" i="1" dirty="0">
                                  <a:latin typeface="Cambria Math" panose="02040503050406030204" pitchFamily="18" charset="0"/>
                                  <a:ea typeface="Cambria Math" panose="02040503050406030204" pitchFamily="18" charset="0"/>
                                  <a:cs typeface="Calibri" panose="020F0502020204030204" pitchFamily="34" charset="0"/>
                                </a:rPr>
                                <m:t>𝜀</m:t>
                              </m:r>
                            </m:oMath>
                          </a14:m>
                          <a:endParaRPr lang="en-US" sz="1600" i="1" dirty="0"/>
                        </a:p>
                        <a:p>
                          <a:endParaRPr lang="en-US" sz="1600" dirty="0"/>
                        </a:p>
                      </a:txBody>
                      <a:tcPr/>
                    </a:tc>
                    <a:tc>
                      <a:txBody>
                        <a:bodyPr/>
                        <a:lstStyle/>
                        <a:p>
                          <a:pPr/>
                          <a14:m>
                            <m:oMathPara xmlns:m="http://schemas.openxmlformats.org/officeDocument/2006/math">
                              <m:oMathParaPr>
                                <m:jc m:val="left"/>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r>
                                  <a:rPr lang="en-US" sz="1600" i="1">
                                    <a:latin typeface="Cambria Math" panose="02040503050406030204" pitchFamily="18" charset="0"/>
                                  </a:rPr>
                                  <m:t>𝑒𝑥𝑝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i="1">
                                                <a:latin typeface="Cambria Math" panose="02040503050406030204" pitchFamily="18" charset="0"/>
                                              </a:rPr>
                                            </m:ctrlPr>
                                          </m:dPr>
                                          <m:e>
                                            <m:r>
                                              <a:rPr lang="en-US" sz="1600" i="1">
                                                <a:latin typeface="Cambria Math" panose="02040503050406030204" pitchFamily="18" charset="0"/>
                                              </a:rPr>
                                              <m:t>𝑥</m:t>
                                            </m:r>
                                          </m:e>
                                        </m:d>
                                      </m:e>
                                    </m:fun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2</m:t>
                                        </m:r>
                                      </m:sub>
                                    </m:sSub>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d>
                                      </m:e>
                                    </m:func>
                                    <m:r>
                                      <a:rPr lang="en-US" sz="1600" i="1">
                                        <a:latin typeface="Cambria Math" panose="02040503050406030204" pitchFamily="18" charset="0"/>
                                      </a:rPr>
                                      <m:t>+</m:t>
                                    </m:r>
                                    <m:f>
                                      <m:fPr>
                                        <m:type m:val="skw"/>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𝑒</m:t>
                                            </m:r>
                                          </m:sub>
                                          <m:sup>
                                            <m:r>
                                              <a:rPr lang="en-US" sz="1600" i="1">
                                                <a:latin typeface="Cambria Math" panose="02040503050406030204" pitchFamily="18" charset="0"/>
                                              </a:rPr>
                                              <m:t>2</m:t>
                                            </m:r>
                                          </m:sup>
                                        </m:sSubSup>
                                      </m:num>
                                      <m:den>
                                        <m:r>
                                          <a:rPr lang="en-US" sz="1600" i="1">
                                            <a:latin typeface="Cambria Math" panose="02040503050406030204" pitchFamily="18" charset="0"/>
                                          </a:rPr>
                                          <m:t>2</m:t>
                                        </m:r>
                                      </m:den>
                                    </m:f>
                                  </m:e>
                                </m:d>
                              </m:oMath>
                            </m:oMathPara>
                          </a14:m>
                          <a:endParaRPr lang="en-US" sz="1600" dirty="0"/>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1" dirty="0" smtClean="0">
                                      <a:latin typeface="Cambria Math" panose="02040503050406030204" pitchFamily="18" charset="0"/>
                                    </a:rPr>
                                    <m:t>1</m:t>
                                  </m:r>
                                </m:sub>
                              </m:sSub>
                            </m:oMath>
                          </a14:m>
                          <a:r>
                            <a:rPr lang="en-US" sz="1200" dirty="0"/>
                            <a:t>measures the approximate</a:t>
                          </a:r>
                          <a:r>
                            <a:rPr lang="en-US" sz="1200" baseline="0" dirty="0"/>
                            <a:t> percentage change in </a:t>
                          </a:r>
                          <a14:m>
                            <m:oMath xmlns:m="http://schemas.openxmlformats.org/officeDocument/2006/math">
                              <m:acc>
                                <m:accPr>
                                  <m:chr m:val="̂"/>
                                  <m:ctrlPr>
                                    <a:rPr lang="en-US" sz="1200" i="1" baseline="0" smtClean="0">
                                      <a:latin typeface="Cambria Math" panose="02040503050406030204" pitchFamily="18" charset="0"/>
                                    </a:rPr>
                                  </m:ctrlPr>
                                </m:accPr>
                                <m:e>
                                  <m:r>
                                    <a:rPr lang="en-US" sz="1200" b="0" i="1" baseline="0" smtClean="0">
                                      <a:latin typeface="Cambria Math" panose="02040503050406030204" pitchFamily="18" charset="0"/>
                                    </a:rPr>
                                    <m:t>𝑦</m:t>
                                  </m:r>
                                </m:e>
                              </m:acc>
                            </m:oMath>
                          </a14:m>
                          <a:r>
                            <a:rPr lang="en-US" sz="1200" dirty="0"/>
                            <a:t> when x increases</a:t>
                          </a:r>
                          <a:r>
                            <a:rPr lang="en-US" sz="1200" baseline="0" dirty="0"/>
                            <a:t> by 1%.</a:t>
                          </a:r>
                          <a:endParaRPr lang="en-US" sz="1200" dirty="0"/>
                        </a:p>
                        <a:p>
                          <a:endParaRPr lang="en-US" sz="1200" dirty="0"/>
                        </a:p>
                      </a:txBody>
                      <a:tcPr/>
                    </a:tc>
                    <a:extLst>
                      <a:ext uri="{0D108BD9-81ED-4DB2-BD59-A6C34878D82A}">
                        <a16:rowId xmlns:a16="http://schemas.microsoft.com/office/drawing/2014/main" val="2004007560"/>
                      </a:ext>
                    </a:extLst>
                  </a:tr>
                  <a:tr h="370840">
                    <a:tc>
                      <a:txBody>
                        <a:bodyPr/>
                        <a:lstStyle/>
                        <a:p>
                          <a:r>
                            <a:rPr lang="en-US" sz="1600" dirty="0"/>
                            <a:t>Semi-Log Model</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lang="en-US" sz="1600" i="1" dirty="0"/>
                            <a:t>Y = </a:t>
                          </a:r>
                          <a14:m>
                            <m:oMath xmlns:m="http://schemas.openxmlformats.org/officeDocument/2006/math">
                              <m:r>
                                <a:rPr lang="el-GR" sz="1600" i="1" dirty="0">
                                  <a:latin typeface="Cambria Math" panose="02040503050406030204" pitchFamily="18" charset="0"/>
                                  <a:ea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l-GR" sz="1600" i="1" dirty="0">
                                  <a:latin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1</a:t>
                          </a:r>
                          <a:r>
                            <a:rPr lang="en-US" sz="1600" i="1" dirty="0">
                              <a:latin typeface="Calibri" panose="020F0502020204030204" pitchFamily="34" charset="0"/>
                              <a:cs typeface="Calibri" panose="020F0502020204030204" pitchFamily="34" charset="0"/>
                            </a:rPr>
                            <a:t>log(x)</a:t>
                          </a:r>
                          <a:r>
                            <a:rPr lang="en-US" sz="1600" i="1" baseline="-25000" dirty="0">
                              <a:latin typeface="Calibri" panose="020F0502020204030204" pitchFamily="34" charset="0"/>
                              <a:cs typeface="Calibri" panose="020F0502020204030204" pitchFamily="34" charset="0"/>
                            </a:rPr>
                            <a:t> </a:t>
                          </a:r>
                          <a14:m>
                            <m:oMath xmlns:m="http://schemas.openxmlformats.org/officeDocument/2006/math">
                              <m:r>
                                <m:rPr>
                                  <m:nor/>
                                </m:rPr>
                                <a:rPr lang="en-US" sz="1600" i="1" dirty="0">
                                  <a:latin typeface="Calibri" panose="020F0502020204030204" pitchFamily="34"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l-GR" sz="1600" i="1" dirty="0">
                                  <a:latin typeface="Cambria Math" panose="02040503050406030204" pitchFamily="18" charset="0"/>
                                  <a:ea typeface="Cambria Math" panose="02040503050406030204" pitchFamily="18" charset="0"/>
                                  <a:cs typeface="Calibri" panose="020F0502020204030204" pitchFamily="34" charset="0"/>
                                </a:rPr>
                                <m:t>𝜀</m:t>
                              </m:r>
                            </m:oMath>
                          </a14:m>
                          <a:endParaRPr lang="en-US" sz="1600" i="1" dirty="0"/>
                        </a:p>
                        <a:p>
                          <a:endParaRPr lang="en-US" sz="1600" dirty="0"/>
                        </a:p>
                      </a:txBody>
                      <a:tcPr/>
                    </a:tc>
                    <a:tc>
                      <a:txBody>
                        <a:bodyPr/>
                        <a:lstStyle/>
                        <a:p>
                          <a14:m>
                            <m:oMath xmlns:m="http://schemas.openxmlformats.org/officeDocument/2006/math">
                              <m:acc>
                                <m:accPr>
                                  <m:chr m:val="̂"/>
                                  <m:ctrlPr>
                                    <a:rPr lang="en-US" sz="1600" i="1" baseline="0" smtClean="0">
                                      <a:latin typeface="Cambria Math" panose="02040503050406030204" pitchFamily="18" charset="0"/>
                                    </a:rPr>
                                  </m:ctrlPr>
                                </m:accPr>
                                <m:e>
                                  <m:r>
                                    <a:rPr lang="en-US" sz="1600" b="0" i="1" baseline="0" smtClean="0">
                                      <a:latin typeface="Cambria Math" panose="02040503050406030204" pitchFamily="18" charset="0"/>
                                    </a:rPr>
                                    <m:t>𝑦</m:t>
                                  </m:r>
                                </m:e>
                              </m:acc>
                            </m:oMath>
                          </a14:m>
                          <a:r>
                            <a:rPr lang="en-US" sz="1600" dirty="0"/>
                            <a:t> = </a:t>
                          </a:r>
                          <a14:m>
                            <m:oMath xmlns:m="http://schemas.openxmlformats.org/officeDocument/2006/math">
                              <m:r>
                                <a:rPr lang="en-US" sz="1600" b="0" i="1" dirty="0" smtClean="0">
                                  <a:latin typeface="Cambria Math" panose="02040503050406030204" pitchFamily="18" charset="0"/>
                                  <a:ea typeface="Cambria Math" panose="02040503050406030204" pitchFamily="18" charset="0"/>
                                  <a:cs typeface="Calibri" panose="020F0502020204030204" pitchFamily="34" charset="0"/>
                                </a:rPr>
                                <m:t>𝑏</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𝑏</m:t>
                              </m:r>
                            </m:oMath>
                          </a14:m>
                          <a:r>
                            <a:rPr lang="en-US" sz="1600" i="1" baseline="-25000" dirty="0">
                              <a:latin typeface="Calibri" panose="020F0502020204030204" pitchFamily="34" charset="0"/>
                              <a:cs typeface="Calibri" panose="020F0502020204030204" pitchFamily="34" charset="0"/>
                            </a:rPr>
                            <a:t>1</a:t>
                          </a:r>
                          <a:r>
                            <a:rPr lang="en-US" sz="1600" i="1" baseline="0" dirty="0">
                              <a:latin typeface="Calibri" panose="020F0502020204030204" pitchFamily="34" charset="0"/>
                              <a:cs typeface="Calibri" panose="020F0502020204030204" pitchFamily="34" charset="0"/>
                            </a:rPr>
                            <a:t>ln(x)</a:t>
                          </a:r>
                          <a:endParaRPr lang="en-US" sz="1600" dirty="0"/>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1" dirty="0" smtClean="0">
                                      <a:latin typeface="Cambria Math" panose="02040503050406030204" pitchFamily="18" charset="0"/>
                                    </a:rPr>
                                    <m:t>1</m:t>
                                  </m:r>
                                </m:sub>
                              </m:sSub>
                              <m:r>
                                <a:rPr lang="en-US" sz="1200" b="0" i="0" dirty="0" smtClean="0">
                                  <a:latin typeface="Cambria Math" panose="02040503050406030204" pitchFamily="18" charset="0"/>
                                </a:rPr>
                                <m:t>∗ .01 </m:t>
                              </m:r>
                              <m:r>
                                <m:rPr>
                                  <m:sty m:val="p"/>
                                </m:rPr>
                                <a:rPr lang="en-US" sz="1200" b="0" i="0" dirty="0" smtClean="0">
                                  <a:latin typeface="Cambria Math" panose="02040503050406030204" pitchFamily="18" charset="0"/>
                                </a:rPr>
                                <m:t>measures</m:t>
                              </m:r>
                              <m:r>
                                <a:rPr lang="en-US" sz="1200" b="0" i="0" dirty="0" smtClean="0">
                                  <a:latin typeface="Cambria Math" panose="02040503050406030204" pitchFamily="18" charset="0"/>
                                </a:rPr>
                                <m:t> </m:t>
                              </m:r>
                            </m:oMath>
                          </a14:m>
                          <a:r>
                            <a:rPr lang="en-US" sz="1200" dirty="0"/>
                            <a:t>the approximate</a:t>
                          </a:r>
                          <a:r>
                            <a:rPr lang="en-US" sz="1200" baseline="0" dirty="0"/>
                            <a:t> change in </a:t>
                          </a:r>
                          <a14:m>
                            <m:oMath xmlns:m="http://schemas.openxmlformats.org/officeDocument/2006/math">
                              <m:acc>
                                <m:accPr>
                                  <m:chr m:val="̂"/>
                                  <m:ctrlPr>
                                    <a:rPr lang="en-US" sz="1200" i="1" baseline="0" smtClean="0">
                                      <a:latin typeface="Cambria Math" panose="02040503050406030204" pitchFamily="18" charset="0"/>
                                    </a:rPr>
                                  </m:ctrlPr>
                                </m:accPr>
                                <m:e>
                                  <m:r>
                                    <a:rPr lang="en-US" sz="1200" b="0" i="1" baseline="0" smtClean="0">
                                      <a:latin typeface="Cambria Math" panose="02040503050406030204" pitchFamily="18" charset="0"/>
                                    </a:rPr>
                                    <m:t>𝑦</m:t>
                                  </m:r>
                                </m:e>
                              </m:acc>
                            </m:oMath>
                          </a14:m>
                          <a:r>
                            <a:rPr lang="en-US" sz="1200" dirty="0"/>
                            <a:t> when x increases</a:t>
                          </a:r>
                          <a:r>
                            <a:rPr lang="en-US" sz="1200" baseline="0" dirty="0"/>
                            <a:t> by 1%.</a:t>
                          </a:r>
                          <a:endParaRPr lang="en-US" sz="1200" dirty="0"/>
                        </a:p>
                      </a:txBody>
                      <a:tcPr/>
                    </a:tc>
                    <a:extLst>
                      <a:ext uri="{0D108BD9-81ED-4DB2-BD59-A6C34878D82A}">
                        <a16:rowId xmlns:a16="http://schemas.microsoft.com/office/drawing/2014/main" val="3189264525"/>
                      </a:ext>
                    </a:extLst>
                  </a:tr>
                  <a:tr h="370840">
                    <a:tc>
                      <a:txBody>
                        <a:bodyPr/>
                        <a:lstStyle/>
                        <a:p>
                          <a:r>
                            <a:rPr lang="en-US" sz="1600" dirty="0"/>
                            <a:t>exponential regression model </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lang="en-US" sz="1600" i="1" dirty="0"/>
                            <a:t>log(y) = </a:t>
                          </a:r>
                          <a14:m>
                            <m:oMath xmlns:m="http://schemas.openxmlformats.org/officeDocument/2006/math">
                              <m:r>
                                <a:rPr lang="el-GR" sz="1600" i="1" dirty="0">
                                  <a:latin typeface="Cambria Math" panose="02040503050406030204" pitchFamily="18" charset="0"/>
                                  <a:ea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0</a:t>
                          </a:r>
                          <a:r>
                            <a:rPr lang="en-US" sz="1600" i="1" dirty="0">
                              <a:latin typeface="Calibri" panose="020F0502020204030204" pitchFamily="34" charset="0"/>
                              <a:cs typeface="Calibri" panose="020F0502020204030204" pitchFamily="34" charset="0"/>
                            </a:rPr>
                            <a:t> + </a:t>
                          </a:r>
                          <a14:m>
                            <m:oMath xmlns:m="http://schemas.openxmlformats.org/officeDocument/2006/math">
                              <m:r>
                                <a:rPr lang="el-GR" sz="1600" i="1" dirty="0">
                                  <a:latin typeface="Cambria Math" panose="02040503050406030204" pitchFamily="18" charset="0"/>
                                  <a:cs typeface="Calibri" panose="020F0502020204030204" pitchFamily="34" charset="0"/>
                                </a:rPr>
                                <m:t>𝛽</m:t>
                              </m:r>
                            </m:oMath>
                          </a14:m>
                          <a:r>
                            <a:rPr lang="en-US" sz="1600" i="1" baseline="-25000" dirty="0">
                              <a:latin typeface="Calibri" panose="020F0502020204030204" pitchFamily="34" charset="0"/>
                              <a:cs typeface="Calibri" panose="020F0502020204030204" pitchFamily="34" charset="0"/>
                            </a:rPr>
                            <a:t>1</a:t>
                          </a:r>
                          <a:r>
                            <a:rPr lang="en-US" sz="1600" i="1" dirty="0">
                              <a:latin typeface="Calibri" panose="020F0502020204030204" pitchFamily="34" charset="0"/>
                              <a:cs typeface="Calibri" panose="020F0502020204030204" pitchFamily="34" charset="0"/>
                            </a:rPr>
                            <a:t>x</a:t>
                          </a:r>
                          <a:r>
                            <a:rPr lang="en-US" sz="1600" i="1" baseline="-25000" dirty="0">
                              <a:latin typeface="Calibri" panose="020F0502020204030204" pitchFamily="34" charset="0"/>
                              <a:cs typeface="Calibri" panose="020F0502020204030204" pitchFamily="34" charset="0"/>
                            </a:rPr>
                            <a:t> </a:t>
                          </a:r>
                          <a14:m>
                            <m:oMath xmlns:m="http://schemas.openxmlformats.org/officeDocument/2006/math">
                              <m:r>
                                <m:rPr>
                                  <m:nor/>
                                </m:rPr>
                                <a:rPr lang="en-US" sz="1600" i="1" dirty="0">
                                  <a:latin typeface="Calibri" panose="020F0502020204030204" pitchFamily="34"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 </m:t>
                              </m:r>
                              <m:r>
                                <a:rPr lang="el-GR" sz="1600" i="1" dirty="0">
                                  <a:latin typeface="Cambria Math" panose="02040503050406030204" pitchFamily="18" charset="0"/>
                                  <a:ea typeface="Cambria Math" panose="02040503050406030204" pitchFamily="18" charset="0"/>
                                  <a:cs typeface="Calibri" panose="020F0502020204030204" pitchFamily="34" charset="0"/>
                                </a:rPr>
                                <m:t>𝜀</m:t>
                              </m:r>
                            </m:oMath>
                          </a14:m>
                          <a:endParaRPr lang="en-US" sz="1600" i="1" dirty="0"/>
                        </a:p>
                        <a:p>
                          <a:endParaRPr lang="en-US" sz="1600" dirty="0"/>
                        </a:p>
                      </a:txBody>
                      <a:tcPr/>
                    </a:tc>
                    <a:tc>
                      <a:txBody>
                        <a:bodyPr/>
                        <a:lstStyle/>
                        <a:p>
                          <a:pPr/>
                          <a14:m>
                            <m:oMathPara xmlns:m="http://schemas.openxmlformats.org/officeDocument/2006/math">
                              <m:oMathParaPr>
                                <m:jc m:val="left"/>
                              </m:oMathParaPr>
                              <m:oMath xmlns:m="http://schemas.openxmlformats.org/officeDocument/2006/math">
                                <m:acc>
                                  <m:accPr>
                                    <m:chr m:val="̂"/>
                                    <m:ctrlPr>
                                      <a:rPr lang="en-US" sz="1400" i="1" smtClean="0">
                                        <a:latin typeface="Cambria Math" panose="02040503050406030204" pitchFamily="18" charset="0"/>
                                      </a:rPr>
                                    </m:ctrlPr>
                                  </m:accPr>
                                  <m:e>
                                    <m:r>
                                      <a:rPr lang="en-US" sz="1400">
                                        <a:latin typeface="Cambria Math" panose="02040503050406030204" pitchFamily="18" charset="0"/>
                                      </a:rPr>
                                      <m:t>𝑦</m:t>
                                    </m:r>
                                  </m:e>
                                </m:acc>
                                <m:r>
                                  <a:rPr lang="en-US" sz="1400">
                                    <a:latin typeface="Cambria Math" panose="02040503050406030204" pitchFamily="18" charset="0"/>
                                  </a:rPr>
                                  <m:t>=</m:t>
                                </m:r>
                                <m:r>
                                  <a:rPr lang="en-US" sz="1400">
                                    <a:latin typeface="Cambria Math" panose="02040503050406030204" pitchFamily="18" charset="0"/>
                                  </a:rPr>
                                  <m:t>𝑒𝑥𝑝</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a:latin typeface="Cambria Math" panose="02040503050406030204" pitchFamily="18" charset="0"/>
                                          </a:rPr>
                                          <m:t>𝑏</m:t>
                                        </m:r>
                                      </m:e>
                                      <m:sub>
                                        <m:r>
                                          <a:rPr lang="en-US" sz="1400">
                                            <a:latin typeface="Cambria Math" panose="02040503050406030204" pitchFamily="18" charset="0"/>
                                          </a:rPr>
                                          <m:t>0</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a:latin typeface="Cambria Math" panose="02040503050406030204" pitchFamily="18" charset="0"/>
                                          </a:rPr>
                                          <m:t>𝑏</m:t>
                                        </m:r>
                                      </m:e>
                                      <m:sub>
                                        <m:r>
                                          <a:rPr lang="en-US" sz="1400">
                                            <a:latin typeface="Cambria Math" panose="02040503050406030204" pitchFamily="18" charset="0"/>
                                          </a:rPr>
                                          <m:t>1</m:t>
                                        </m:r>
                                      </m:sub>
                                    </m:sSub>
                                    <m:r>
                                      <a:rPr lang="en-US" sz="1400">
                                        <a:latin typeface="Cambria Math" panose="02040503050406030204" pitchFamily="18" charset="0"/>
                                      </a:rPr>
                                      <m:t>𝑥</m:t>
                                    </m:r>
                                    <m:r>
                                      <a:rPr lang="en-US" sz="1400">
                                        <a:latin typeface="Cambria Math" panose="02040503050406030204" pitchFamily="18" charset="0"/>
                                      </a:rPr>
                                      <m:t>+</m:t>
                                    </m:r>
                                    <m:f>
                                      <m:fPr>
                                        <m:type m:val="skw"/>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a:latin typeface="Cambria Math" panose="02040503050406030204" pitchFamily="18" charset="0"/>
                                              </a:rPr>
                                              <m:t>𝑠</m:t>
                                            </m:r>
                                          </m:e>
                                          <m:sub>
                                            <m:r>
                                              <a:rPr lang="en-US" sz="1400">
                                                <a:latin typeface="Cambria Math" panose="02040503050406030204" pitchFamily="18" charset="0"/>
                                              </a:rPr>
                                              <m:t>𝑒</m:t>
                                            </m:r>
                                          </m:sub>
                                          <m:sup>
                                            <m:r>
                                              <a:rPr lang="en-US" sz="1400">
                                                <a:latin typeface="Cambria Math" panose="02040503050406030204" pitchFamily="18" charset="0"/>
                                              </a:rPr>
                                              <m:t>2</m:t>
                                            </m:r>
                                          </m:sup>
                                        </m:sSubSup>
                                      </m:num>
                                      <m:den>
                                        <m:r>
                                          <a:rPr lang="en-US" sz="1400">
                                            <a:latin typeface="Cambria Math" panose="02040503050406030204" pitchFamily="18" charset="0"/>
                                          </a:rPr>
                                          <m:t>2</m:t>
                                        </m:r>
                                      </m:den>
                                    </m:f>
                                  </m:e>
                                </m:d>
                              </m:oMath>
                            </m:oMathPara>
                          </a14:m>
                          <a:endParaRPr lang="en-US" sz="1400" dirty="0"/>
                        </a:p>
                        <a:p>
                          <a:endParaRPr lang="en-US" sz="1400" dirty="0"/>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𝑏</m:t>
                                  </m:r>
                                </m:e>
                                <m:sub>
                                  <m:r>
                                    <a:rPr lang="en-US" sz="1200" b="0" i="1" dirty="0" smtClean="0">
                                      <a:latin typeface="Cambria Math" panose="02040503050406030204" pitchFamily="18" charset="0"/>
                                    </a:rPr>
                                    <m:t>1</m:t>
                                  </m:r>
                                </m:sub>
                              </m:sSub>
                            </m:oMath>
                          </a14:m>
                          <a:r>
                            <a:rPr lang="en-US" sz="1200" dirty="0"/>
                            <a:t>* 100 measures the approximate</a:t>
                          </a:r>
                          <a:r>
                            <a:rPr lang="en-US" sz="1200" baseline="0" dirty="0"/>
                            <a:t> percentage change in </a:t>
                          </a:r>
                          <a14:m>
                            <m:oMath xmlns:m="http://schemas.openxmlformats.org/officeDocument/2006/math">
                              <m:acc>
                                <m:accPr>
                                  <m:chr m:val="̂"/>
                                  <m:ctrlPr>
                                    <a:rPr lang="en-US" sz="1200" i="1" baseline="0" smtClean="0">
                                      <a:latin typeface="Cambria Math" panose="02040503050406030204" pitchFamily="18" charset="0"/>
                                    </a:rPr>
                                  </m:ctrlPr>
                                </m:accPr>
                                <m:e>
                                  <m:r>
                                    <a:rPr lang="en-US" sz="1200" b="0" i="1" baseline="0" smtClean="0">
                                      <a:latin typeface="Cambria Math" panose="02040503050406030204" pitchFamily="18" charset="0"/>
                                    </a:rPr>
                                    <m:t>𝑦</m:t>
                                  </m:r>
                                </m:e>
                              </m:acc>
                            </m:oMath>
                          </a14:m>
                          <a:r>
                            <a:rPr lang="en-US" sz="1200" dirty="0"/>
                            <a:t> when x increases</a:t>
                          </a:r>
                          <a:r>
                            <a:rPr lang="en-US" sz="1200" baseline="0" dirty="0"/>
                            <a:t> by 1 unit.</a:t>
                          </a:r>
                          <a:endParaRPr lang="en-US" sz="1200" dirty="0"/>
                        </a:p>
                        <a:p>
                          <a:endParaRPr lang="en-US" sz="1200" dirty="0"/>
                        </a:p>
                      </a:txBody>
                      <a:tcPr/>
                    </a:tc>
                    <a:extLst>
                      <a:ext uri="{0D108BD9-81ED-4DB2-BD59-A6C34878D82A}">
                        <a16:rowId xmlns:a16="http://schemas.microsoft.com/office/drawing/2014/main" val="2172215968"/>
                      </a:ext>
                    </a:extLst>
                  </a:tr>
                </a:tbl>
              </a:graphicData>
            </a:graphic>
          </p:graphicFrame>
        </mc:Choice>
        <mc:Fallback>
          <p:graphicFrame>
            <p:nvGraphicFramePr>
              <p:cNvPr id="5" name="Table 4">
                <a:extLst>
                  <a:ext uri="{FF2B5EF4-FFF2-40B4-BE49-F238E27FC236}">
                    <a16:creationId xmlns:a16="http://schemas.microsoft.com/office/drawing/2014/main" id="{77D4657C-3D4A-4ECE-9385-07F1E5B96684}"/>
                  </a:ext>
                </a:extLst>
              </p:cNvPr>
              <p:cNvGraphicFramePr>
                <a:graphicFrameLocks noGrp="1"/>
              </p:cNvGraphicFramePr>
              <p:nvPr>
                <p:extLst>
                  <p:ext uri="{D42A27DB-BD31-4B8C-83A1-F6EECF244321}">
                    <p14:modId xmlns:p14="http://schemas.microsoft.com/office/powerpoint/2010/main" val="2627637685"/>
                  </p:ext>
                </p:extLst>
              </p:nvPr>
            </p:nvGraphicFramePr>
            <p:xfrm>
              <a:off x="1667814" y="1811020"/>
              <a:ext cx="9465971" cy="3865817"/>
            </p:xfrm>
            <a:graphic>
              <a:graphicData uri="http://schemas.openxmlformats.org/drawingml/2006/table">
                <a:tbl>
                  <a:tblPr firstRow="1" bandRow="1">
                    <a:tableStyleId>{5C22544A-7EE6-4342-B048-85BDC9FD1C3A}</a:tableStyleId>
                  </a:tblPr>
                  <a:tblGrid>
                    <a:gridCol w="1642056">
                      <a:extLst>
                        <a:ext uri="{9D8B030D-6E8A-4147-A177-3AD203B41FA5}">
                          <a16:colId xmlns:a16="http://schemas.microsoft.com/office/drawing/2014/main" val="1379342234"/>
                        </a:ext>
                      </a:extLst>
                    </a:gridCol>
                    <a:gridCol w="2468630">
                      <a:extLst>
                        <a:ext uri="{9D8B030D-6E8A-4147-A177-3AD203B41FA5}">
                          <a16:colId xmlns:a16="http://schemas.microsoft.com/office/drawing/2014/main" val="3953617142"/>
                        </a:ext>
                      </a:extLst>
                    </a:gridCol>
                    <a:gridCol w="3160569">
                      <a:extLst>
                        <a:ext uri="{9D8B030D-6E8A-4147-A177-3AD203B41FA5}">
                          <a16:colId xmlns:a16="http://schemas.microsoft.com/office/drawing/2014/main" val="249559201"/>
                        </a:ext>
                      </a:extLst>
                    </a:gridCol>
                    <a:gridCol w="2194716">
                      <a:extLst>
                        <a:ext uri="{9D8B030D-6E8A-4147-A177-3AD203B41FA5}">
                          <a16:colId xmlns:a16="http://schemas.microsoft.com/office/drawing/2014/main" val="3582752945"/>
                        </a:ext>
                      </a:extLst>
                    </a:gridCol>
                  </a:tblGrid>
                  <a:tr h="370840">
                    <a:tc>
                      <a:txBody>
                        <a:bodyPr/>
                        <a:lstStyle/>
                        <a:p>
                          <a:endParaRPr lang="en-US" sz="1200" dirty="0"/>
                        </a:p>
                      </a:txBody>
                      <a:tcPr/>
                    </a:tc>
                    <a:tc>
                      <a:txBody>
                        <a:bodyPr/>
                        <a:lstStyle/>
                        <a:p>
                          <a:r>
                            <a:rPr lang="en-US" sz="1200" dirty="0"/>
                            <a:t>Model </a:t>
                          </a:r>
                        </a:p>
                      </a:txBody>
                      <a:tcPr/>
                    </a:tc>
                    <a:tc>
                      <a:txBody>
                        <a:bodyPr/>
                        <a:lstStyle/>
                        <a:p>
                          <a:r>
                            <a:rPr lang="en-US" sz="1200" dirty="0"/>
                            <a:t>Predicted Value</a:t>
                          </a:r>
                        </a:p>
                      </a:txBody>
                      <a:tcPr/>
                    </a:tc>
                    <a:tc>
                      <a:txBody>
                        <a:bodyPr/>
                        <a:lstStyle/>
                        <a:p>
                          <a:r>
                            <a:rPr lang="en-US" sz="1200" dirty="0"/>
                            <a:t>Estimated Slope Coefficient</a:t>
                          </a:r>
                        </a:p>
                      </a:txBody>
                      <a:tcPr/>
                    </a:tc>
                    <a:extLst>
                      <a:ext uri="{0D108BD9-81ED-4DB2-BD59-A6C34878D82A}">
                        <a16:rowId xmlns:a16="http://schemas.microsoft.com/office/drawing/2014/main" val="3872475263"/>
                      </a:ext>
                    </a:extLst>
                  </a:tr>
                  <a:tr h="822960">
                    <a:tc>
                      <a:txBody>
                        <a:bodyPr/>
                        <a:lstStyle/>
                        <a:p>
                          <a:r>
                            <a:rPr lang="en-US" sz="1600" dirty="0"/>
                            <a:t>Linear Model</a:t>
                          </a:r>
                        </a:p>
                      </a:txBody>
                      <a:tcPr/>
                    </a:tc>
                    <a:tc>
                      <a:txBody>
                        <a:bodyPr/>
                        <a:lstStyle/>
                        <a:p>
                          <a:endParaRPr lang="en-US"/>
                        </a:p>
                      </a:txBody>
                      <a:tcPr>
                        <a:blipFill>
                          <a:blip r:embed="rId2"/>
                          <a:stretch>
                            <a:fillRect l="-66914" t="-45926" r="-218025" b="-353333"/>
                          </a:stretch>
                        </a:blipFill>
                      </a:tcPr>
                    </a:tc>
                    <a:tc>
                      <a:txBody>
                        <a:bodyPr/>
                        <a:lstStyle/>
                        <a:p>
                          <a:endParaRPr lang="en-US"/>
                        </a:p>
                      </a:txBody>
                      <a:tcPr>
                        <a:blipFill>
                          <a:blip r:embed="rId2"/>
                          <a:stretch>
                            <a:fillRect l="-130250" t="-45926" r="-70135" b="-353333"/>
                          </a:stretch>
                        </a:blipFill>
                      </a:tcPr>
                    </a:tc>
                    <a:tc>
                      <a:txBody>
                        <a:bodyPr/>
                        <a:lstStyle/>
                        <a:p>
                          <a:endParaRPr lang="en-US"/>
                        </a:p>
                      </a:txBody>
                      <a:tcPr>
                        <a:blipFill>
                          <a:blip r:embed="rId2"/>
                          <a:stretch>
                            <a:fillRect l="-331944" t="-45926" r="-1111" b="-353333"/>
                          </a:stretch>
                        </a:blipFill>
                      </a:tcPr>
                    </a:tc>
                    <a:extLst>
                      <a:ext uri="{0D108BD9-81ED-4DB2-BD59-A6C34878D82A}">
                        <a16:rowId xmlns:a16="http://schemas.microsoft.com/office/drawing/2014/main" val="2315818181"/>
                      </a:ext>
                    </a:extLst>
                  </a:tr>
                  <a:tr h="1208977">
                    <a:tc>
                      <a:txBody>
                        <a:bodyPr/>
                        <a:lstStyle/>
                        <a:p>
                          <a:r>
                            <a:rPr lang="en-US" sz="1600" dirty="0"/>
                            <a:t>Log-Log Model</a:t>
                          </a:r>
                        </a:p>
                      </a:txBody>
                      <a:tcPr/>
                    </a:tc>
                    <a:tc>
                      <a:txBody>
                        <a:bodyPr/>
                        <a:lstStyle/>
                        <a:p>
                          <a:endParaRPr lang="en-US"/>
                        </a:p>
                      </a:txBody>
                      <a:tcPr>
                        <a:blipFill>
                          <a:blip r:embed="rId2"/>
                          <a:stretch>
                            <a:fillRect l="-66914" t="-98995" r="-218025" b="-139698"/>
                          </a:stretch>
                        </a:blipFill>
                      </a:tcPr>
                    </a:tc>
                    <a:tc>
                      <a:txBody>
                        <a:bodyPr/>
                        <a:lstStyle/>
                        <a:p>
                          <a:endParaRPr lang="en-US"/>
                        </a:p>
                      </a:txBody>
                      <a:tcPr>
                        <a:blipFill>
                          <a:blip r:embed="rId2"/>
                          <a:stretch>
                            <a:fillRect l="-130250" t="-98995" r="-70135" b="-139698"/>
                          </a:stretch>
                        </a:blipFill>
                      </a:tcPr>
                    </a:tc>
                    <a:tc>
                      <a:txBody>
                        <a:bodyPr/>
                        <a:lstStyle/>
                        <a:p>
                          <a:endParaRPr lang="en-US"/>
                        </a:p>
                      </a:txBody>
                      <a:tcPr>
                        <a:blipFill>
                          <a:blip r:embed="rId2"/>
                          <a:stretch>
                            <a:fillRect l="-331944" t="-98995" r="-1111" b="-139698"/>
                          </a:stretch>
                        </a:blipFill>
                      </a:tcPr>
                    </a:tc>
                    <a:extLst>
                      <a:ext uri="{0D108BD9-81ED-4DB2-BD59-A6C34878D82A}">
                        <a16:rowId xmlns:a16="http://schemas.microsoft.com/office/drawing/2014/main" val="2004007560"/>
                      </a:ext>
                    </a:extLst>
                  </a:tr>
                  <a:tr h="640080">
                    <a:tc>
                      <a:txBody>
                        <a:bodyPr/>
                        <a:lstStyle/>
                        <a:p>
                          <a:r>
                            <a:rPr lang="en-US" sz="1600" dirty="0"/>
                            <a:t>Semi-Log Model</a:t>
                          </a:r>
                        </a:p>
                      </a:txBody>
                      <a:tcPr/>
                    </a:tc>
                    <a:tc>
                      <a:txBody>
                        <a:bodyPr/>
                        <a:lstStyle/>
                        <a:p>
                          <a:endParaRPr lang="en-US"/>
                        </a:p>
                      </a:txBody>
                      <a:tcPr>
                        <a:blipFill>
                          <a:blip r:embed="rId2"/>
                          <a:stretch>
                            <a:fillRect l="-66914" t="-377143" r="-218025" b="-164762"/>
                          </a:stretch>
                        </a:blipFill>
                      </a:tcPr>
                    </a:tc>
                    <a:tc>
                      <a:txBody>
                        <a:bodyPr/>
                        <a:lstStyle/>
                        <a:p>
                          <a:endParaRPr lang="en-US"/>
                        </a:p>
                      </a:txBody>
                      <a:tcPr>
                        <a:blipFill>
                          <a:blip r:embed="rId2"/>
                          <a:stretch>
                            <a:fillRect l="-130250" t="-377143" r="-70135" b="-164762"/>
                          </a:stretch>
                        </a:blipFill>
                      </a:tcPr>
                    </a:tc>
                    <a:tc>
                      <a:txBody>
                        <a:bodyPr/>
                        <a:lstStyle/>
                        <a:p>
                          <a:endParaRPr lang="en-US"/>
                        </a:p>
                      </a:txBody>
                      <a:tcPr>
                        <a:blipFill>
                          <a:blip r:embed="rId2"/>
                          <a:stretch>
                            <a:fillRect l="-331944" t="-377143" r="-1111" b="-164762"/>
                          </a:stretch>
                        </a:blipFill>
                      </a:tcPr>
                    </a:tc>
                    <a:extLst>
                      <a:ext uri="{0D108BD9-81ED-4DB2-BD59-A6C34878D82A}">
                        <a16:rowId xmlns:a16="http://schemas.microsoft.com/office/drawing/2014/main" val="3189264525"/>
                      </a:ext>
                    </a:extLst>
                  </a:tr>
                  <a:tr h="822960">
                    <a:tc>
                      <a:txBody>
                        <a:bodyPr/>
                        <a:lstStyle/>
                        <a:p>
                          <a:r>
                            <a:rPr lang="en-US" sz="1600" dirty="0"/>
                            <a:t>exponential regression model </a:t>
                          </a:r>
                        </a:p>
                      </a:txBody>
                      <a:tcPr/>
                    </a:tc>
                    <a:tc>
                      <a:txBody>
                        <a:bodyPr/>
                        <a:lstStyle/>
                        <a:p>
                          <a:endParaRPr lang="en-US"/>
                        </a:p>
                      </a:txBody>
                      <a:tcPr>
                        <a:blipFill>
                          <a:blip r:embed="rId2"/>
                          <a:stretch>
                            <a:fillRect l="-66914" t="-371111" r="-218025" b="-28148"/>
                          </a:stretch>
                        </a:blipFill>
                      </a:tcPr>
                    </a:tc>
                    <a:tc>
                      <a:txBody>
                        <a:bodyPr/>
                        <a:lstStyle/>
                        <a:p>
                          <a:endParaRPr lang="en-US"/>
                        </a:p>
                      </a:txBody>
                      <a:tcPr>
                        <a:blipFill>
                          <a:blip r:embed="rId2"/>
                          <a:stretch>
                            <a:fillRect l="-130250" t="-371111" r="-70135" b="-28148"/>
                          </a:stretch>
                        </a:blipFill>
                      </a:tcPr>
                    </a:tc>
                    <a:tc>
                      <a:txBody>
                        <a:bodyPr/>
                        <a:lstStyle/>
                        <a:p>
                          <a:endParaRPr lang="en-US"/>
                        </a:p>
                      </a:txBody>
                      <a:tcPr>
                        <a:blipFill>
                          <a:blip r:embed="rId2"/>
                          <a:stretch>
                            <a:fillRect l="-331944" t="-371111" r="-1111" b="-28148"/>
                          </a:stretch>
                        </a:blipFill>
                      </a:tcPr>
                    </a:tc>
                    <a:extLst>
                      <a:ext uri="{0D108BD9-81ED-4DB2-BD59-A6C34878D82A}">
                        <a16:rowId xmlns:a16="http://schemas.microsoft.com/office/drawing/2014/main" val="2172215968"/>
                      </a:ext>
                    </a:extLst>
                  </a:tr>
                </a:tbl>
              </a:graphicData>
            </a:graphic>
          </p:graphicFrame>
        </mc:Fallback>
      </mc:AlternateContent>
    </p:spTree>
    <p:extLst>
      <p:ext uri="{BB962C8B-B14F-4D97-AF65-F5344CB8AC3E}">
        <p14:creationId xmlns:p14="http://schemas.microsoft.com/office/powerpoint/2010/main" val="297279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1C15-AA05-46F7-ACCF-B26312707E01}"/>
              </a:ext>
            </a:extLst>
          </p:cNvPr>
          <p:cNvSpPr>
            <a:spLocks noGrp="1"/>
          </p:cNvSpPr>
          <p:nvPr>
            <p:ph type="title"/>
          </p:nvPr>
        </p:nvSpPr>
        <p:spPr/>
        <p:txBody>
          <a:bodyPr/>
          <a:lstStyle/>
          <a:p>
            <a:r>
              <a:rPr lang="en-US" dirty="0"/>
              <a:t>Dummy Variables with More than 2 Categories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B5271-CCB8-4EAE-BF6F-5642FF630CFC}"/>
                  </a:ext>
                </a:extLst>
              </p:cNvPr>
              <p:cNvSpPr>
                <a:spLocks noGrp="1"/>
              </p:cNvSpPr>
              <p:nvPr>
                <p:ph idx="1"/>
              </p:nvPr>
            </p:nvSpPr>
            <p:spPr/>
            <p:txBody>
              <a:bodyPr>
                <a:normAutofit lnSpcReduction="10000"/>
              </a:bodyPr>
              <a:lstStyle/>
              <a:p>
                <a:r>
                  <a:rPr lang="en-US" sz="2200" dirty="0"/>
                  <a:t>A categorical variable may be defined by more than two categories.</a:t>
                </a:r>
              </a:p>
              <a:p>
                <a:r>
                  <a:rPr lang="en-US" sz="2200" dirty="0"/>
                  <a:t>Use multiple dummy variables to capture all categories, one for each category.</a:t>
                </a:r>
              </a:p>
              <a:p>
                <a:pPr lvl="1"/>
                <a:r>
                  <a:rPr lang="en-US" sz="2000" b="0" i="0" u="none" strike="noStrike" cap="none" dirty="0">
                    <a:solidFill>
                      <a:srgbClr val="000000"/>
                    </a:solidFill>
                    <a:sym typeface="Arial"/>
                  </a:rPr>
                  <a:t>When a categorical variable has </a:t>
                </a:r>
                <a:r>
                  <a:rPr lang="en-US" sz="2000" b="0" i="1" u="none" strike="noStrike" cap="none" dirty="0">
                    <a:solidFill>
                      <a:srgbClr val="000000"/>
                    </a:solidFill>
                    <a:sym typeface="Arial"/>
                  </a:rPr>
                  <a:t>k</a:t>
                </a:r>
                <a:r>
                  <a:rPr lang="en-US" sz="2000" b="0" i="0" u="none" strike="noStrike" cap="none" dirty="0">
                    <a:solidFill>
                      <a:srgbClr val="000000"/>
                    </a:solidFill>
                    <a:sym typeface="Arial"/>
                  </a:rPr>
                  <a:t> &gt; 2 levels, we need to add </a:t>
                </a:r>
                <a:r>
                  <a:rPr lang="en-US" sz="2000" b="0" i="1" u="none" strike="noStrike" cap="none" dirty="0">
                    <a:solidFill>
                      <a:srgbClr val="000000"/>
                    </a:solidFill>
                    <a:sym typeface="Arial"/>
                  </a:rPr>
                  <a:t>k</a:t>
                </a:r>
                <a:r>
                  <a:rPr lang="en-US" sz="2000" b="0" i="0" u="none" strike="noStrike" cap="none" dirty="0">
                    <a:solidFill>
                      <a:srgbClr val="000000"/>
                    </a:solidFill>
                    <a:sym typeface="Arial"/>
                  </a:rPr>
                  <a:t> − 1 additional variables to the model.</a:t>
                </a:r>
                <a:endParaRPr lang="en-US" sz="2000" dirty="0"/>
              </a:p>
              <a:p>
                <a:r>
                  <a:rPr lang="en-US" sz="2200" dirty="0"/>
                  <a:t>Given the intercept term, we exclude one of the dummy variables from the regression. </a:t>
                </a:r>
              </a:p>
              <a:p>
                <a:pPr lvl="1"/>
                <a:r>
                  <a:rPr lang="en-US" sz="1800" dirty="0"/>
                  <a:t>The excluded variable represents the reference category.</a:t>
                </a:r>
              </a:p>
              <a:p>
                <a:pPr lvl="1"/>
                <a:r>
                  <a:rPr lang="en-US" sz="1800" dirty="0"/>
                  <a:t>Including all dummy variables creates perfect multicollinearity.</a:t>
                </a:r>
              </a:p>
              <a:p>
                <a:r>
                  <a:rPr lang="en-US" sz="2200" dirty="0"/>
                  <a:t>Example: mode of transportation with three categories</a:t>
                </a:r>
              </a:p>
              <a:p>
                <a:pPr lvl="1"/>
                <a:r>
                  <a:rPr lang="en-US" sz="1800" dirty="0"/>
                  <a:t>Public transportation, driving alone, or car pooling</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for public transportation and 0 otherwise</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=1</m:t>
                    </m:r>
                  </m:oMath>
                </a14:m>
                <a:r>
                  <a:rPr lang="en-US" dirty="0"/>
                  <a:t> for driving alone and 0 otherwise</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indicates car pooling</a:t>
                </a:r>
              </a:p>
              <a:p>
                <a:endParaRPr lang="en-US" dirty="0"/>
              </a:p>
            </p:txBody>
          </p:sp>
        </mc:Choice>
        <mc:Fallback xmlns="">
          <p:sp>
            <p:nvSpPr>
              <p:cNvPr id="3" name="Content Placeholder 2">
                <a:extLst>
                  <a:ext uri="{FF2B5EF4-FFF2-40B4-BE49-F238E27FC236}">
                    <a16:creationId xmlns:a16="http://schemas.microsoft.com/office/drawing/2014/main" id="{853B5271-CCB8-4EAE-BF6F-5642FF630CFC}"/>
                  </a:ext>
                </a:extLst>
              </p:cNvPr>
              <p:cNvSpPr>
                <a:spLocks noGrp="1" noRot="1" noChangeAspect="1" noMove="1" noResize="1" noEditPoints="1" noAdjustHandles="1" noChangeArrowheads="1" noChangeShapeType="1" noTextEdit="1"/>
              </p:cNvSpPr>
              <p:nvPr>
                <p:ph idx="1"/>
              </p:nvPr>
            </p:nvSpPr>
            <p:spPr>
              <a:blipFill>
                <a:blip r:embed="rId3"/>
                <a:stretch>
                  <a:fillRect l="-528" t="-1295"/>
                </a:stretch>
              </a:blipFill>
            </p:spPr>
            <p:txBody>
              <a:bodyPr/>
              <a:lstStyle/>
              <a:p>
                <a:r>
                  <a:rPr lang="en-US">
                    <a:noFill/>
                  </a:rPr>
                  <a:t> </a:t>
                </a:r>
              </a:p>
            </p:txBody>
          </p:sp>
        </mc:Fallback>
      </mc:AlternateContent>
    </p:spTree>
    <p:extLst>
      <p:ext uri="{BB962C8B-B14F-4D97-AF65-F5344CB8AC3E}">
        <p14:creationId xmlns:p14="http://schemas.microsoft.com/office/powerpoint/2010/main" val="144422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175A-CABD-4581-A8DE-E27983094448}"/>
              </a:ext>
            </a:extLst>
          </p:cNvPr>
          <p:cNvSpPr>
            <a:spLocks noGrp="1"/>
          </p:cNvSpPr>
          <p:nvPr>
            <p:ph type="title"/>
          </p:nvPr>
        </p:nvSpPr>
        <p:spPr/>
        <p:txBody>
          <a:bodyPr/>
          <a:lstStyle/>
          <a:p>
            <a:r>
              <a:rPr lang="en-US" dirty="0"/>
              <a:t>Example Of Recoding in R</a:t>
            </a:r>
          </a:p>
        </p:txBody>
      </p:sp>
      <p:sp>
        <p:nvSpPr>
          <p:cNvPr id="3" name="Content Placeholder 2">
            <a:extLst>
              <a:ext uri="{FF2B5EF4-FFF2-40B4-BE49-F238E27FC236}">
                <a16:creationId xmlns:a16="http://schemas.microsoft.com/office/drawing/2014/main" id="{A6E9A5E2-C9D7-4E99-8952-200112187F5B}"/>
              </a:ext>
            </a:extLst>
          </p:cNvPr>
          <p:cNvSpPr>
            <a:spLocks noGrp="1"/>
          </p:cNvSpPr>
          <p:nvPr>
            <p:ph idx="1"/>
          </p:nvPr>
        </p:nvSpPr>
        <p:spPr>
          <a:xfrm>
            <a:off x="1219200" y="1447800"/>
            <a:ext cx="10363200" cy="4775200"/>
          </a:xfrm>
        </p:spPr>
        <p:txBody>
          <a:bodyPr/>
          <a:lstStyle/>
          <a:p>
            <a:r>
              <a:rPr lang="en-US" dirty="0"/>
              <a:t>Take a vector representing gender </a:t>
            </a:r>
          </a:p>
          <a:p>
            <a:pPr lvl="0" indent="0">
              <a:buNone/>
            </a:pPr>
            <a:r>
              <a:rPr lang="en-US" dirty="0">
                <a:latin typeface="Courier"/>
              </a:rPr>
              <a:t>gender &lt;-</a:t>
            </a:r>
            <a:r>
              <a:rPr lang="en-US" dirty="0">
                <a:solidFill>
                  <a:srgbClr val="4070A0"/>
                </a:solidFill>
                <a:latin typeface="Courier"/>
              </a:rPr>
              <a:t> </a:t>
            </a:r>
            <a:r>
              <a:rPr lang="en-US" b="1" dirty="0">
                <a:solidFill>
                  <a:srgbClr val="007020"/>
                </a:solidFill>
                <a:latin typeface="Courier"/>
              </a:rPr>
              <a:t>c</a:t>
            </a:r>
            <a:r>
              <a:rPr lang="en-US" dirty="0">
                <a:latin typeface="Courier"/>
              </a:rPr>
              <a:t>(</a:t>
            </a:r>
            <a:r>
              <a:rPr lang="en-US" dirty="0">
                <a:solidFill>
                  <a:srgbClr val="4070A0"/>
                </a:solidFill>
                <a:latin typeface="Courier"/>
              </a:rPr>
              <a:t>"MALE"</a:t>
            </a:r>
            <a:r>
              <a:rPr lang="en-US" dirty="0">
                <a:latin typeface="Courier"/>
              </a:rPr>
              <a:t>,</a:t>
            </a:r>
            <a:r>
              <a:rPr lang="en-US" dirty="0">
                <a:solidFill>
                  <a:srgbClr val="4070A0"/>
                </a:solidFill>
                <a:latin typeface="Courier"/>
              </a:rPr>
              <a:t>"FEMALE"</a:t>
            </a:r>
            <a:r>
              <a:rPr lang="en-US" dirty="0">
                <a:latin typeface="Courier"/>
              </a:rPr>
              <a:t>,</a:t>
            </a:r>
            <a:r>
              <a:rPr lang="en-US" dirty="0">
                <a:solidFill>
                  <a:srgbClr val="4070A0"/>
                </a:solidFill>
                <a:latin typeface="Courier"/>
              </a:rPr>
              <a:t>"FEMALE"</a:t>
            </a:r>
            <a:r>
              <a:rPr lang="en-US" dirty="0">
                <a:latin typeface="Courier"/>
              </a:rPr>
              <a:t>,</a:t>
            </a:r>
            <a:r>
              <a:rPr lang="en-US" dirty="0">
                <a:solidFill>
                  <a:srgbClr val="4070A0"/>
                </a:solidFill>
                <a:latin typeface="Courier"/>
              </a:rPr>
              <a:t>"UNKNOWN"</a:t>
            </a:r>
            <a:r>
              <a:rPr lang="en-US" dirty="0">
                <a:latin typeface="Courier"/>
              </a:rPr>
              <a:t>,</a:t>
            </a:r>
            <a:r>
              <a:rPr lang="en-US" dirty="0">
                <a:solidFill>
                  <a:srgbClr val="4070A0"/>
                </a:solidFill>
                <a:latin typeface="Courier"/>
              </a:rPr>
              <a:t>"MALE"</a:t>
            </a:r>
            <a:r>
              <a:rPr lang="en-US" dirty="0">
                <a:latin typeface="Courier"/>
              </a:rPr>
              <a:t>)</a:t>
            </a:r>
            <a:br>
              <a:rPr lang="en-US" dirty="0"/>
            </a:br>
            <a:endParaRPr lang="en-US" dirty="0"/>
          </a:p>
          <a:p>
            <a:pPr lvl="0" indent="0">
              <a:buNone/>
            </a:pPr>
            <a:r>
              <a:rPr lang="en-US" dirty="0"/>
              <a:t>One way is to convert the data into numerical in the column using </a:t>
            </a:r>
            <a:r>
              <a:rPr lang="en-US" dirty="0" err="1"/>
              <a:t>ifelse</a:t>
            </a:r>
            <a:r>
              <a:rPr lang="en-US" dirty="0"/>
              <a:t> statements. </a:t>
            </a:r>
          </a:p>
          <a:p>
            <a:pPr lvl="0" indent="0">
              <a:buNone/>
            </a:pPr>
            <a:r>
              <a:rPr lang="en-US" b="1" dirty="0" err="1">
                <a:solidFill>
                  <a:srgbClr val="007020"/>
                </a:solidFill>
                <a:latin typeface="Courier"/>
              </a:rPr>
              <a:t>ifelse</a:t>
            </a:r>
            <a:r>
              <a:rPr lang="en-US" dirty="0">
                <a:latin typeface="Courier"/>
              </a:rPr>
              <a:t>(gender </a:t>
            </a:r>
            <a:r>
              <a:rPr lang="en-US" dirty="0">
                <a:solidFill>
                  <a:srgbClr val="666666"/>
                </a:solidFill>
                <a:latin typeface="Courier"/>
              </a:rPr>
              <a:t>==</a:t>
            </a:r>
            <a:r>
              <a:rPr lang="en-US" dirty="0">
                <a:solidFill>
                  <a:srgbClr val="4070A0"/>
                </a:solidFill>
                <a:latin typeface="Courier"/>
              </a:rPr>
              <a:t> "MALE"</a:t>
            </a:r>
            <a:r>
              <a:rPr lang="en-US" dirty="0">
                <a:latin typeface="Courier"/>
              </a:rPr>
              <a:t>, </a:t>
            </a:r>
            <a:r>
              <a:rPr lang="en-US" dirty="0">
                <a:solidFill>
                  <a:srgbClr val="40A070"/>
                </a:solidFill>
                <a:latin typeface="Courier"/>
              </a:rPr>
              <a:t>1</a:t>
            </a:r>
            <a:r>
              <a:rPr lang="en-US" dirty="0">
                <a:latin typeface="Courier"/>
              </a:rPr>
              <a:t>, </a:t>
            </a:r>
            <a:r>
              <a:rPr lang="en-US" b="1" dirty="0" err="1">
                <a:solidFill>
                  <a:srgbClr val="007020"/>
                </a:solidFill>
                <a:latin typeface="Courier"/>
              </a:rPr>
              <a:t>ifelse</a:t>
            </a:r>
            <a:r>
              <a:rPr lang="en-US" dirty="0">
                <a:latin typeface="Courier"/>
              </a:rPr>
              <a:t>(gender </a:t>
            </a:r>
            <a:r>
              <a:rPr lang="en-US" dirty="0">
                <a:solidFill>
                  <a:srgbClr val="666666"/>
                </a:solidFill>
                <a:latin typeface="Courier"/>
              </a:rPr>
              <a:t>==</a:t>
            </a:r>
            <a:r>
              <a:rPr lang="en-US" dirty="0">
                <a:solidFill>
                  <a:srgbClr val="4070A0"/>
                </a:solidFill>
                <a:latin typeface="Courier"/>
              </a:rPr>
              <a:t> "FEMALE"</a:t>
            </a:r>
            <a:r>
              <a:rPr lang="en-US" dirty="0">
                <a:latin typeface="Courier"/>
              </a:rPr>
              <a:t>, </a:t>
            </a:r>
            <a:r>
              <a:rPr lang="en-US" dirty="0">
                <a:solidFill>
                  <a:srgbClr val="40A070"/>
                </a:solidFill>
                <a:latin typeface="Courier"/>
              </a:rPr>
              <a:t>2</a:t>
            </a:r>
            <a:r>
              <a:rPr lang="en-US" dirty="0">
                <a:latin typeface="Courier"/>
              </a:rPr>
              <a:t>, </a:t>
            </a:r>
            <a:r>
              <a:rPr lang="en-US" dirty="0">
                <a:solidFill>
                  <a:srgbClr val="40A070"/>
                </a:solidFill>
                <a:latin typeface="Courier"/>
              </a:rPr>
              <a:t>99</a:t>
            </a:r>
            <a:r>
              <a:rPr lang="en-US" dirty="0">
                <a:latin typeface="Courier"/>
              </a:rPr>
              <a:t>))</a:t>
            </a:r>
          </a:p>
          <a:p>
            <a:pPr lvl="0" indent="0">
              <a:buNone/>
            </a:pPr>
            <a:r>
              <a:rPr lang="en-US" dirty="0">
                <a:latin typeface="Courier"/>
              </a:rPr>
              <a:t>## [1] 1 2 2 99 1</a:t>
            </a:r>
          </a:p>
          <a:p>
            <a:pPr indent="0">
              <a:buNone/>
            </a:pPr>
            <a:endParaRPr lang="en-US" dirty="0">
              <a:latin typeface="Courier"/>
            </a:endParaRPr>
          </a:p>
          <a:p>
            <a:pPr indent="0">
              <a:buNone/>
            </a:pPr>
            <a:r>
              <a:rPr lang="en-US" dirty="0">
                <a:latin typeface="Courier"/>
              </a:rPr>
              <a:t>Slope estimates of categorical data cannot be evaluated the same way. In the example above, since Gender is nominal, and because we are using regression, we should use dummy variables to process this factor in the regression instead of the method above. We can use this technique for ordinal variables to recode them into numeric. </a:t>
            </a:r>
          </a:p>
        </p:txBody>
      </p:sp>
    </p:spTree>
    <p:extLst>
      <p:ext uri="{BB962C8B-B14F-4D97-AF65-F5344CB8AC3E}">
        <p14:creationId xmlns:p14="http://schemas.microsoft.com/office/powerpoint/2010/main" val="241339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F1B2-2104-4E60-A788-D10D2912C13E}"/>
              </a:ext>
            </a:extLst>
          </p:cNvPr>
          <p:cNvSpPr>
            <a:spLocks noGrp="1"/>
          </p:cNvSpPr>
          <p:nvPr>
            <p:ph type="title"/>
          </p:nvPr>
        </p:nvSpPr>
        <p:spPr/>
        <p:txBody>
          <a:bodyPr/>
          <a:lstStyle/>
          <a:p>
            <a:r>
              <a:rPr lang="en-US" dirty="0"/>
              <a:t>Seasonal Dummy Variables</a:t>
            </a:r>
          </a:p>
        </p:txBody>
      </p:sp>
      <p:sp>
        <p:nvSpPr>
          <p:cNvPr id="3" name="Content Placeholder 2">
            <a:extLst>
              <a:ext uri="{FF2B5EF4-FFF2-40B4-BE49-F238E27FC236}">
                <a16:creationId xmlns:a16="http://schemas.microsoft.com/office/drawing/2014/main" id="{AFC78980-77C2-4C56-941F-5E4A1187A978}"/>
              </a:ext>
            </a:extLst>
          </p:cNvPr>
          <p:cNvSpPr>
            <a:spLocks noGrp="1"/>
          </p:cNvSpPr>
          <p:nvPr>
            <p:ph sz="half" idx="1"/>
          </p:nvPr>
        </p:nvSpPr>
        <p:spPr/>
        <p:txBody>
          <a:bodyPr/>
          <a:lstStyle/>
          <a:p>
            <a:r>
              <a:rPr lang="en-US" dirty="0"/>
              <a:t>Suppose that we are forecasting and we want to account for the month as a predictor. </a:t>
            </a:r>
          </a:p>
          <a:p>
            <a:r>
              <a:rPr lang="en-US" dirty="0"/>
              <a:t>Then the following dummy variables can be created</a:t>
            </a:r>
          </a:p>
          <a:p>
            <a:endParaRPr lang="en-US" dirty="0"/>
          </a:p>
          <a:p>
            <a:pPr marL="0" indent="0">
              <a:buNone/>
            </a:pPr>
            <a:r>
              <a:rPr lang="en-US" sz="1200" dirty="0"/>
              <a:t>sales &lt;- read.csv("months.csv", </a:t>
            </a:r>
            <a:r>
              <a:rPr lang="en-US" sz="1200" dirty="0" err="1"/>
              <a:t>stringsAsFactors</a:t>
            </a:r>
            <a:r>
              <a:rPr lang="en-US" sz="1200" dirty="0"/>
              <a:t> = TRUE)</a:t>
            </a:r>
          </a:p>
          <a:p>
            <a:pPr marL="0" indent="0">
              <a:buNone/>
            </a:pPr>
            <a:r>
              <a:rPr lang="en-US" sz="1200" dirty="0"/>
              <a:t>str(sales)</a:t>
            </a:r>
          </a:p>
          <a:p>
            <a:pPr marL="0" indent="0">
              <a:buNone/>
            </a:pPr>
            <a:r>
              <a:rPr lang="en-US" sz="1200" dirty="0"/>
              <a:t>'</a:t>
            </a:r>
            <a:r>
              <a:rPr lang="en-US" sz="1200" dirty="0" err="1"/>
              <a:t>data.frame</a:t>
            </a:r>
            <a:r>
              <a:rPr lang="en-US" sz="1200" dirty="0"/>
              <a:t>':	132 obs. of  3 variables:</a:t>
            </a:r>
          </a:p>
          <a:p>
            <a:pPr marL="0" indent="0">
              <a:buNone/>
            </a:pPr>
            <a:r>
              <a:rPr lang="en-US" sz="1200" dirty="0"/>
              <a:t> $ Month: Factor w/ 12 levels "</a:t>
            </a:r>
            <a:r>
              <a:rPr lang="en-US" sz="1200" dirty="0" err="1"/>
              <a:t>Apr","Aug","Dec</a:t>
            </a:r>
            <a:r>
              <a:rPr lang="en-US" sz="1200" dirty="0"/>
              <a:t>",..: 1 2 3 4 5 6 7 8 9 10 ...</a:t>
            </a:r>
          </a:p>
          <a:p>
            <a:pPr marL="0" indent="0">
              <a:buNone/>
            </a:pPr>
            <a:r>
              <a:rPr lang="en-US" sz="1200" dirty="0"/>
              <a:t> $ Year : int  2010 2010 2010 2010 2010 2010 2010 2010 2010 2010 ...</a:t>
            </a:r>
          </a:p>
          <a:p>
            <a:pPr marL="0" indent="0">
              <a:buNone/>
            </a:pPr>
            <a:r>
              <a:rPr lang="en-US" sz="1200" dirty="0"/>
              <a:t> $ Units: int  45420 44558 63844 39338 35000 45747 50923 46786 48696 55000 ...</a:t>
            </a:r>
          </a:p>
          <a:p>
            <a:pPr marL="0" indent="0">
              <a:buNone/>
            </a:pPr>
            <a:endParaRPr lang="en-US" dirty="0"/>
          </a:p>
        </p:txBody>
      </p:sp>
      <p:pic>
        <p:nvPicPr>
          <p:cNvPr id="9" name="Content Placeholder 4">
            <a:extLst>
              <a:ext uri="{FF2B5EF4-FFF2-40B4-BE49-F238E27FC236}">
                <a16:creationId xmlns:a16="http://schemas.microsoft.com/office/drawing/2014/main" id="{0EB96131-8984-4CDB-B63C-4137FCAC1370}"/>
              </a:ext>
            </a:extLst>
          </p:cNvPr>
          <p:cNvPicPr>
            <a:picLocks noGrp="1" noChangeAspect="1"/>
          </p:cNvPicPr>
          <p:nvPr>
            <p:ph sz="half" idx="2"/>
          </p:nvPr>
        </p:nvPicPr>
        <p:blipFill>
          <a:blip r:embed="rId2"/>
          <a:stretch>
            <a:fillRect/>
          </a:stretch>
        </p:blipFill>
        <p:spPr>
          <a:xfrm>
            <a:off x="7136911" y="1447800"/>
            <a:ext cx="3976077" cy="4678363"/>
          </a:xfrm>
          <a:prstGeom prst="rect">
            <a:avLst/>
          </a:prstGeom>
        </p:spPr>
      </p:pic>
    </p:spTree>
    <p:extLst>
      <p:ext uri="{BB962C8B-B14F-4D97-AF65-F5344CB8AC3E}">
        <p14:creationId xmlns:p14="http://schemas.microsoft.com/office/powerpoint/2010/main" val="111208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4808-761D-44DA-814A-66F013726026}"/>
              </a:ext>
            </a:extLst>
          </p:cNvPr>
          <p:cNvSpPr>
            <a:spLocks noGrp="1"/>
          </p:cNvSpPr>
          <p:nvPr>
            <p:ph type="title"/>
          </p:nvPr>
        </p:nvSpPr>
        <p:spPr/>
        <p:txBody>
          <a:bodyPr/>
          <a:lstStyle/>
          <a:p>
            <a:pPr algn="r"/>
            <a:r>
              <a:rPr lang="en-US" dirty="0"/>
              <a:t>Seasonal Dummy Variables</a:t>
            </a:r>
          </a:p>
        </p:txBody>
      </p:sp>
      <p:sp>
        <p:nvSpPr>
          <p:cNvPr id="4" name="Content Placeholder 3">
            <a:extLst>
              <a:ext uri="{FF2B5EF4-FFF2-40B4-BE49-F238E27FC236}">
                <a16:creationId xmlns:a16="http://schemas.microsoft.com/office/drawing/2014/main" id="{D8F33C08-1DC2-4DEB-AAA6-FFDE872956E6}"/>
              </a:ext>
            </a:extLst>
          </p:cNvPr>
          <p:cNvSpPr>
            <a:spLocks noGrp="1"/>
          </p:cNvSpPr>
          <p:nvPr>
            <p:ph sz="half" idx="2"/>
          </p:nvPr>
        </p:nvSpPr>
        <p:spPr>
          <a:xfrm>
            <a:off x="6511925" y="1457325"/>
            <a:ext cx="5080000" cy="4678363"/>
          </a:xfrm>
        </p:spPr>
        <p:txBody>
          <a:bodyPr/>
          <a:lstStyle/>
          <a:p>
            <a:r>
              <a:rPr lang="en-US" dirty="0"/>
              <a:t>The interpretation of each of the coefficients associated with the dummy variables is that it is </a:t>
            </a:r>
            <a:r>
              <a:rPr lang="en-US" i="1" dirty="0"/>
              <a:t>a measure of the effect of that category relative to the omitted category</a:t>
            </a:r>
            <a:r>
              <a:rPr lang="en-US" dirty="0"/>
              <a:t>.</a:t>
            </a:r>
          </a:p>
          <a:p>
            <a:endParaRPr lang="en-US" dirty="0"/>
          </a:p>
          <a:p>
            <a:endParaRPr lang="en-US" dirty="0"/>
          </a:p>
          <a:p>
            <a:r>
              <a:rPr lang="en-US" dirty="0"/>
              <a:t>In the example to the left, the intercept coefficient is associated with April, so </a:t>
            </a:r>
            <a:r>
              <a:rPr lang="en-US" dirty="0" err="1"/>
              <a:t>MonthAug</a:t>
            </a:r>
            <a:r>
              <a:rPr lang="en-US" dirty="0"/>
              <a:t> measures the effect of August on the forecast variable (Units) compared to the effect of April. </a:t>
            </a:r>
          </a:p>
          <a:p>
            <a:endParaRPr lang="en-US" dirty="0"/>
          </a:p>
        </p:txBody>
      </p:sp>
      <p:sp>
        <p:nvSpPr>
          <p:cNvPr id="6" name="Content Placeholder 5">
            <a:extLst>
              <a:ext uri="{FF2B5EF4-FFF2-40B4-BE49-F238E27FC236}">
                <a16:creationId xmlns:a16="http://schemas.microsoft.com/office/drawing/2014/main" id="{00E0F5B6-F645-41B9-BA38-B68EEC9E599E}"/>
              </a:ext>
            </a:extLst>
          </p:cNvPr>
          <p:cNvSpPr>
            <a:spLocks noGrp="1"/>
          </p:cNvSpPr>
          <p:nvPr>
            <p:ph sz="half" idx="1"/>
          </p:nvPr>
        </p:nvSpPr>
        <p:spPr>
          <a:xfrm>
            <a:off x="1016000" y="51297"/>
            <a:ext cx="5080000" cy="6100121"/>
          </a:xfrm>
        </p:spPr>
        <p:txBody>
          <a:bodyPr/>
          <a:lstStyle/>
          <a:p>
            <a:pPr marL="0" indent="0">
              <a:buNone/>
            </a:pPr>
            <a:r>
              <a:rPr lang="en-US" sz="1300" dirty="0" err="1"/>
              <a:t>lmSales</a:t>
            </a:r>
            <a:r>
              <a:rPr lang="en-US" sz="1300" dirty="0"/>
              <a:t>&lt;-</a:t>
            </a:r>
            <a:r>
              <a:rPr lang="en-US" sz="1300" dirty="0" err="1"/>
              <a:t>lm</a:t>
            </a:r>
            <a:r>
              <a:rPr lang="en-US" sz="1300" dirty="0"/>
              <a:t>(</a:t>
            </a:r>
            <a:r>
              <a:rPr lang="en-US" sz="1300" dirty="0" err="1"/>
              <a:t>Units~Month</a:t>
            </a:r>
            <a:r>
              <a:rPr lang="en-US" sz="1300" dirty="0"/>
              <a:t>, data=sales)</a:t>
            </a:r>
          </a:p>
          <a:p>
            <a:pPr marL="0" indent="0">
              <a:buNone/>
            </a:pPr>
            <a:r>
              <a:rPr lang="en-US" sz="1300" dirty="0"/>
              <a:t>summary(</a:t>
            </a:r>
            <a:r>
              <a:rPr lang="en-US" sz="1300" dirty="0" err="1"/>
              <a:t>lmSales</a:t>
            </a:r>
            <a:r>
              <a:rPr lang="en-US" sz="1300" dirty="0"/>
              <a:t>)</a:t>
            </a:r>
          </a:p>
          <a:p>
            <a:pPr marL="0" indent="0">
              <a:buNone/>
            </a:pPr>
            <a:r>
              <a:rPr lang="en-US" sz="800" dirty="0"/>
              <a:t>Call:</a:t>
            </a:r>
          </a:p>
          <a:p>
            <a:pPr marL="0" indent="0">
              <a:buNone/>
            </a:pPr>
            <a:r>
              <a:rPr lang="en-US" sz="800" dirty="0" err="1"/>
              <a:t>lm</a:t>
            </a:r>
            <a:r>
              <a:rPr lang="en-US" sz="800" dirty="0"/>
              <a:t>(formula = Units ~ Month, data = sales)</a:t>
            </a:r>
          </a:p>
          <a:p>
            <a:pPr marL="0" indent="0">
              <a:buNone/>
            </a:pPr>
            <a:r>
              <a:rPr lang="en-US" sz="800" dirty="0"/>
              <a:t>Residuals:</a:t>
            </a:r>
          </a:p>
          <a:p>
            <a:pPr marL="0" indent="0">
              <a:buNone/>
            </a:pPr>
            <a:r>
              <a:rPr lang="en-US" sz="800" dirty="0"/>
              <a:t>     Min       1Q   Median       3Q      Max </a:t>
            </a:r>
          </a:p>
          <a:p>
            <a:pPr marL="0" indent="0">
              <a:buNone/>
            </a:pPr>
            <a:r>
              <a:rPr lang="en-US" sz="800" dirty="0"/>
              <a:t>-12724.5  -4056.6    -36.3   3620.9  22066.5 </a:t>
            </a:r>
          </a:p>
          <a:p>
            <a:pPr marL="0" indent="0">
              <a:buNone/>
            </a:pPr>
            <a:endParaRPr lang="en-US" sz="1300" dirty="0"/>
          </a:p>
          <a:p>
            <a:pPr marL="0" indent="0">
              <a:buNone/>
            </a:pPr>
            <a:r>
              <a:rPr lang="en-US" sz="1300" dirty="0"/>
              <a:t>Coefficients:</a:t>
            </a:r>
          </a:p>
          <a:p>
            <a:pPr marL="0" indent="0">
              <a:buNone/>
            </a:pPr>
            <a:r>
              <a:rPr lang="en-US" sz="1300" dirty="0"/>
              <a:t>            Estimate Std. Error t value </a:t>
            </a:r>
            <a:r>
              <a:rPr lang="en-US" sz="1300" dirty="0" err="1"/>
              <a:t>Pr</a:t>
            </a:r>
            <a:r>
              <a:rPr lang="en-US" sz="1300" dirty="0"/>
              <a:t>(&gt;|t|)    </a:t>
            </a:r>
          </a:p>
          <a:p>
            <a:pPr marL="0" indent="0">
              <a:buNone/>
            </a:pPr>
            <a:r>
              <a:rPr lang="en-US" sz="1300" dirty="0"/>
              <a:t>(Intercept)  49580.8     1749.6  28.339  &lt; 2e-16 ***</a:t>
            </a:r>
          </a:p>
          <a:p>
            <a:pPr marL="0" indent="0">
              <a:buNone/>
            </a:pPr>
            <a:r>
              <a:rPr lang="en-US" sz="1300" dirty="0" err="1"/>
              <a:t>MonthAug</a:t>
            </a:r>
            <a:r>
              <a:rPr lang="en-US" sz="1300" dirty="0"/>
              <a:t>      7701.6     2474.2   3.113  0.00232 ** </a:t>
            </a:r>
          </a:p>
          <a:p>
            <a:pPr marL="0" indent="0">
              <a:buNone/>
            </a:pPr>
            <a:r>
              <a:rPr lang="en-US" sz="1300" dirty="0" err="1"/>
              <a:t>MonthDec</a:t>
            </a:r>
            <a:r>
              <a:rPr lang="en-US" sz="1300" dirty="0"/>
              <a:t>     25245.7     2474.2  10.203  &lt; 2e-16 ***</a:t>
            </a:r>
          </a:p>
          <a:p>
            <a:pPr marL="0" indent="0">
              <a:buNone/>
            </a:pPr>
            <a:r>
              <a:rPr lang="en-US" sz="1300" dirty="0" err="1"/>
              <a:t>MonthFeb</a:t>
            </a:r>
            <a:r>
              <a:rPr lang="en-US" sz="1300" dirty="0"/>
              <a:t>     -3744.7     2474.2  -1.513  0.13279    </a:t>
            </a:r>
          </a:p>
          <a:p>
            <a:pPr marL="0" indent="0">
              <a:buNone/>
            </a:pPr>
            <a:r>
              <a:rPr lang="en-US" sz="1300" dirty="0" err="1"/>
              <a:t>MonthJan</a:t>
            </a:r>
            <a:r>
              <a:rPr lang="en-US" sz="1300" dirty="0"/>
              <a:t>     -6939.5     2474.2  -2.805  0.00588 ** </a:t>
            </a:r>
          </a:p>
          <a:p>
            <a:pPr marL="0" indent="0">
              <a:buNone/>
            </a:pPr>
            <a:r>
              <a:rPr lang="en-US" sz="1300" dirty="0" err="1"/>
              <a:t>MonthJul</a:t>
            </a:r>
            <a:r>
              <a:rPr lang="en-US" sz="1300" dirty="0"/>
              <a:t>      1809.8     2474.2   0.731  0.46592    </a:t>
            </a:r>
          </a:p>
          <a:p>
            <a:pPr marL="0" indent="0">
              <a:buNone/>
            </a:pPr>
            <a:r>
              <a:rPr lang="en-US" sz="1300" dirty="0" err="1"/>
              <a:t>MonthJun</a:t>
            </a:r>
            <a:r>
              <a:rPr lang="en-US" sz="1300" dirty="0"/>
              <a:t>      4971.5     2474.2   2.009  0.04675 *  </a:t>
            </a:r>
          </a:p>
          <a:p>
            <a:pPr marL="0" indent="0">
              <a:buNone/>
            </a:pPr>
            <a:r>
              <a:rPr lang="en-US" sz="1300" dirty="0" err="1"/>
              <a:t>MonthMar</a:t>
            </a:r>
            <a:r>
              <a:rPr lang="en-US" sz="1300" dirty="0"/>
              <a:t>      3671.9     2474.2   1.484  0.14042    </a:t>
            </a:r>
          </a:p>
          <a:p>
            <a:pPr marL="0" indent="0">
              <a:buNone/>
            </a:pPr>
            <a:r>
              <a:rPr lang="en-US" sz="1300" dirty="0" err="1"/>
              <a:t>MonthMay</a:t>
            </a:r>
            <a:r>
              <a:rPr lang="en-US" sz="1300" dirty="0"/>
              <a:t>      3652.1     2474.2   1.476  0.14255    </a:t>
            </a:r>
          </a:p>
          <a:p>
            <a:pPr marL="0" indent="0">
              <a:buNone/>
            </a:pPr>
            <a:r>
              <a:rPr lang="en-US" sz="1300" dirty="0" err="1"/>
              <a:t>MonthNov</a:t>
            </a:r>
            <a:r>
              <a:rPr lang="en-US" sz="1300" dirty="0"/>
              <a:t>     14205.6     2474.2   5.741 7.21e-08 ***</a:t>
            </a:r>
          </a:p>
          <a:p>
            <a:pPr marL="0" indent="0">
              <a:buNone/>
            </a:pPr>
            <a:r>
              <a:rPr lang="en-US" sz="1300" dirty="0" err="1"/>
              <a:t>MonthOct</a:t>
            </a:r>
            <a:r>
              <a:rPr lang="en-US" sz="1300" dirty="0"/>
              <a:t>      -125.4     2474.2  -0.051  0.95967    </a:t>
            </a:r>
          </a:p>
          <a:p>
            <a:pPr marL="0" indent="0">
              <a:buNone/>
            </a:pPr>
            <a:r>
              <a:rPr lang="en-US" sz="1300" dirty="0" err="1"/>
              <a:t>MonthSep</a:t>
            </a:r>
            <a:r>
              <a:rPr lang="en-US" sz="1300" dirty="0"/>
              <a:t>       261.8     2474.2   0.106  0.91590    </a:t>
            </a:r>
          </a:p>
          <a:p>
            <a:pPr marL="0" indent="0">
              <a:buNone/>
            </a:pPr>
            <a:r>
              <a:rPr lang="en-US" sz="800" dirty="0"/>
              <a:t>---</a:t>
            </a:r>
          </a:p>
          <a:p>
            <a:pPr marL="0" indent="0">
              <a:buNone/>
            </a:pPr>
            <a:r>
              <a:rPr lang="en-US" sz="800" dirty="0" err="1"/>
              <a:t>Signif</a:t>
            </a:r>
            <a:r>
              <a:rPr lang="en-US" sz="800" dirty="0"/>
              <a:t>. codes:  0 ‘***’ 0.001 ‘**’ 0.01 ‘*’ 0.05 ‘.’ 0.1 ‘ ’ 1</a:t>
            </a:r>
          </a:p>
          <a:p>
            <a:pPr marL="0" indent="0">
              <a:buNone/>
            </a:pPr>
            <a:endParaRPr lang="en-US" sz="1300" dirty="0"/>
          </a:p>
          <a:p>
            <a:pPr marL="0" indent="0">
              <a:buNone/>
            </a:pPr>
            <a:r>
              <a:rPr lang="en-US" sz="1300" dirty="0"/>
              <a:t>Residual standard error: 5803 on 120 degrees of freedom</a:t>
            </a:r>
          </a:p>
          <a:p>
            <a:pPr marL="0" indent="0">
              <a:buNone/>
            </a:pPr>
            <a:r>
              <a:rPr lang="en-US" sz="1300" dirty="0"/>
              <a:t>Multiple R-squared:  0.6857, Adjusted R-squared:  0.6569 </a:t>
            </a:r>
          </a:p>
          <a:p>
            <a:pPr marL="0" indent="0">
              <a:buNone/>
            </a:pPr>
            <a:r>
              <a:rPr lang="en-US" sz="1300" dirty="0"/>
              <a:t>F-statistic:  23.8 on 11 and 120 DF,  p-value: &lt; 2.2e-16</a:t>
            </a:r>
          </a:p>
          <a:p>
            <a:pPr marL="0" indent="0">
              <a:buNone/>
            </a:pPr>
            <a:endParaRPr lang="en-US" sz="900" dirty="0"/>
          </a:p>
        </p:txBody>
      </p:sp>
    </p:spTree>
    <p:extLst>
      <p:ext uri="{BB962C8B-B14F-4D97-AF65-F5344CB8AC3E}">
        <p14:creationId xmlns:p14="http://schemas.microsoft.com/office/powerpoint/2010/main" val="315621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E0DB-7486-4CD3-8200-9ABE87AB532C}"/>
              </a:ext>
            </a:extLst>
          </p:cNvPr>
          <p:cNvSpPr>
            <a:spLocks noGrp="1"/>
          </p:cNvSpPr>
          <p:nvPr>
            <p:ph type="title"/>
          </p:nvPr>
        </p:nvSpPr>
        <p:spPr/>
        <p:txBody>
          <a:bodyPr/>
          <a:lstStyle/>
          <a:p>
            <a:r>
              <a:rPr lang="en-US" sz="2800" dirty="0"/>
              <a:t>Example: GNP predicting Sales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A39D1-DA63-45D5-8DAA-D9AE9E0BAFB7}"/>
                  </a:ext>
                </a:extLst>
              </p:cNvPr>
              <p:cNvSpPr>
                <a:spLocks noGrp="1"/>
              </p:cNvSpPr>
              <p:nvPr>
                <p:ph idx="1"/>
              </p:nvPr>
            </p:nvSpPr>
            <p:spPr/>
            <p:txBody>
              <a:bodyPr/>
              <a:lstStyle/>
              <a:p>
                <a:r>
                  <a:rPr lang="en-US" sz="2000" dirty="0"/>
                  <a:t>Retail Sales (in millions), the Gross National Product (GNP), Quarter</a:t>
                </a:r>
              </a:p>
              <a:p>
                <a:endParaRPr lang="en-US" sz="2000" dirty="0"/>
              </a:p>
              <a:p>
                <a:endParaRPr lang="en-US" sz="2000" dirty="0"/>
              </a:p>
              <a:p>
                <a:endParaRPr lang="en-US" sz="2000" dirty="0"/>
              </a:p>
              <a:p>
                <a:endParaRPr lang="en-US" sz="2000" dirty="0"/>
              </a:p>
              <a:p>
                <a:pPr marL="457200" indent="-457200">
                  <a:buFont typeface="+mj-lt"/>
                  <a:buAutoNum type="alphaLcPeriod"/>
                </a:pPr>
                <a:endParaRPr lang="en-US" sz="2000" dirty="0"/>
              </a:p>
              <a:p>
                <a:pPr marL="457200" indent="-457200">
                  <a:buFont typeface="+mj-lt"/>
                  <a:buAutoNum type="alphaLcPeriod"/>
                </a:pPr>
                <a:endParaRPr lang="en-US" sz="2000" dirty="0"/>
              </a:p>
              <a:p>
                <a:pPr marL="457200" indent="-457200">
                  <a:buFont typeface="+mj-lt"/>
                  <a:buAutoNum type="alphaLcPeriod"/>
                </a:pPr>
                <a:r>
                  <a:rPr lang="en-US" sz="2000" dirty="0"/>
                  <a:t>Estimate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2</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𝑄𝑢𝑎𝑟𝑡𝑒𝑟</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𝑄𝑢𝑎𝑟𝑡𝑒𝑟</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ea typeface="Cambria Math" panose="02040503050406030204" pitchFamily="18" charset="0"/>
                          </a:rPr>
                          <m:t>4</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𝑄𝑢𝑎𝑟𝑡𝑒𝑟</m:t>
                        </m:r>
                      </m:e>
                      <m:sub>
                        <m:r>
                          <a:rPr lang="en-US" sz="2000" b="0" i="1" smtClean="0">
                            <a:latin typeface="Cambria Math" panose="02040503050406030204" pitchFamily="18" charset="0"/>
                          </a:rPr>
                          <m:t>4</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𝜀</m:t>
                    </m:r>
                  </m:oMath>
                </a14:m>
                <a:r>
                  <a:rPr lang="en-US" sz="2000" dirty="0"/>
                  <a:t>, where </a:t>
                </a:r>
                <a14:m>
                  <m:oMath xmlns:m="http://schemas.openxmlformats.org/officeDocument/2006/math">
                    <m:r>
                      <a:rPr lang="en-US" sz="2000" i="1">
                        <a:latin typeface="Cambria Math" panose="02040503050406030204" pitchFamily="18" charset="0"/>
                      </a:rPr>
                      <m:t>𝑦</m:t>
                    </m:r>
                  </m:oMath>
                </a14:m>
                <a:r>
                  <a:rPr lang="en-US" sz="2000" dirty="0"/>
                  <a:t> and </a:t>
                </a:r>
                <a14:m>
                  <m:oMath xmlns:m="http://schemas.openxmlformats.org/officeDocument/2006/math">
                    <m:r>
                      <a:rPr lang="en-US" sz="2000" i="1">
                        <a:latin typeface="Cambria Math" panose="02040503050406030204" pitchFamily="18" charset="0"/>
                      </a:rPr>
                      <m:t>𝑥</m:t>
                    </m:r>
                  </m:oMath>
                </a14:m>
                <a:r>
                  <a:rPr lang="en-US" sz="2000" dirty="0"/>
                  <a:t> are sales and GNP,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𝑄𝑢𝑎𝑟𝑡𝑒𝑟</m:t>
                        </m:r>
                      </m:e>
                      <m:sub>
                        <m:r>
                          <a:rPr lang="en-US" sz="2000" b="0" i="1" smtClean="0">
                            <a:latin typeface="Cambria Math" panose="02040503050406030204" pitchFamily="18" charset="0"/>
                          </a:rPr>
                          <m:t>2</m:t>
                        </m:r>
                      </m:sub>
                    </m:sSub>
                  </m:oMath>
                </a14:m>
                <a:r>
                  <a:rPr lang="en-US" sz="2000" dirty="0"/>
                  <a:t>is a quarter 2 dummy,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𝑄𝑢𝑎𝑟𝑡𝑒𝑟</m:t>
                        </m:r>
                      </m:e>
                      <m:sub>
                        <m:r>
                          <a:rPr lang="en-US" sz="2000" b="0" i="1" smtClean="0">
                            <a:latin typeface="Cambria Math" panose="02040503050406030204" pitchFamily="18" charset="0"/>
                          </a:rPr>
                          <m:t>3</m:t>
                        </m:r>
                      </m:sub>
                    </m:sSub>
                  </m:oMath>
                </a14:m>
                <a:r>
                  <a:rPr lang="en-US" sz="2000" dirty="0"/>
                  <a:t> is a quarter 3 dummy,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𝑄𝑢𝑎𝑟𝑡𝑒𝑟</m:t>
                        </m:r>
                      </m:e>
                      <m:sub>
                        <m:r>
                          <a:rPr lang="en-US" sz="2000" b="0" i="1" smtClean="0">
                            <a:latin typeface="Cambria Math" panose="02040503050406030204" pitchFamily="18" charset="0"/>
                          </a:rPr>
                          <m:t>4</m:t>
                        </m:r>
                      </m:sub>
                    </m:sSub>
                  </m:oMath>
                </a14:m>
                <a:r>
                  <a:rPr lang="en-US" sz="2000" dirty="0"/>
                  <a:t> is a quarter 4 dummy.</a:t>
                </a:r>
              </a:p>
              <a:p>
                <a:pPr marL="457200" indent="-457200">
                  <a:buFont typeface="+mj-lt"/>
                  <a:buAutoNum type="alphaLcPeriod"/>
                </a:pPr>
                <a:r>
                  <a:rPr lang="en-US" sz="2000" dirty="0"/>
                  <a:t>Interpret the slope coefficient for quarter 2.</a:t>
                </a:r>
              </a:p>
              <a:p>
                <a:pPr marL="457200" indent="-457200">
                  <a:buFont typeface="+mj-lt"/>
                  <a:buAutoNum type="alphaLcPeriod"/>
                </a:pPr>
                <a:r>
                  <a:rPr lang="en-US" sz="2000" dirty="0"/>
                  <a:t>What are the predicted sales in quarter 2 if GNP is $18,000 (in billions)? </a:t>
                </a:r>
              </a:p>
              <a:p>
                <a:endParaRPr lang="en-US" dirty="0"/>
              </a:p>
            </p:txBody>
          </p:sp>
        </mc:Choice>
        <mc:Fallback xmlns="">
          <p:sp>
            <p:nvSpPr>
              <p:cNvPr id="3" name="Content Placeholder 2">
                <a:extLst>
                  <a:ext uri="{FF2B5EF4-FFF2-40B4-BE49-F238E27FC236}">
                    <a16:creationId xmlns:a16="http://schemas.microsoft.com/office/drawing/2014/main" id="{9E9A39D1-DA63-45D5-8DAA-D9AE9E0BAFB7}"/>
                  </a:ext>
                </a:extLst>
              </p:cNvPr>
              <p:cNvSpPr>
                <a:spLocks noGrp="1" noRot="1" noChangeAspect="1" noMove="1" noResize="1" noEditPoints="1" noAdjustHandles="1" noChangeArrowheads="1" noChangeShapeType="1" noTextEdit="1"/>
              </p:cNvSpPr>
              <p:nvPr>
                <p:ph idx="1"/>
              </p:nvPr>
            </p:nvSpPr>
            <p:spPr>
              <a:blipFill>
                <a:blip r:embed="rId2"/>
                <a:stretch>
                  <a:fillRect l="-469" t="-518" r="-9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F9ACB78-C0E3-487C-94CD-D811D4ABC44C}"/>
              </a:ext>
            </a:extLst>
          </p:cNvPr>
          <p:cNvPicPr>
            <a:picLocks noChangeAspect="1"/>
          </p:cNvPicPr>
          <p:nvPr/>
        </p:nvPicPr>
        <p:blipFill>
          <a:blip r:embed="rId3"/>
          <a:stretch>
            <a:fillRect/>
          </a:stretch>
        </p:blipFill>
        <p:spPr>
          <a:xfrm>
            <a:off x="1513959" y="1901031"/>
            <a:ext cx="2828925" cy="1885950"/>
          </a:xfrm>
          <a:prstGeom prst="rect">
            <a:avLst/>
          </a:prstGeom>
        </p:spPr>
      </p:pic>
      <p:graphicFrame>
        <p:nvGraphicFramePr>
          <p:cNvPr id="5" name="Table 4">
            <a:extLst>
              <a:ext uri="{FF2B5EF4-FFF2-40B4-BE49-F238E27FC236}">
                <a16:creationId xmlns:a16="http://schemas.microsoft.com/office/drawing/2014/main" id="{671DCE8F-804A-4230-A322-D77653D375EA}"/>
              </a:ext>
            </a:extLst>
          </p:cNvPr>
          <p:cNvGraphicFramePr>
            <a:graphicFrameLocks noGrp="1"/>
          </p:cNvGraphicFramePr>
          <p:nvPr>
            <p:extLst>
              <p:ext uri="{D42A27DB-BD31-4B8C-83A1-F6EECF244321}">
                <p14:modId xmlns:p14="http://schemas.microsoft.com/office/powerpoint/2010/main" val="1855178044"/>
              </p:ext>
            </p:extLst>
          </p:nvPr>
        </p:nvGraphicFramePr>
        <p:xfrm>
          <a:off x="5118100" y="1901031"/>
          <a:ext cx="4914900" cy="1828800"/>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274036101"/>
                    </a:ext>
                  </a:extLst>
                </a:gridCol>
                <a:gridCol w="1228725">
                  <a:extLst>
                    <a:ext uri="{9D8B030D-6E8A-4147-A177-3AD203B41FA5}">
                      <a16:colId xmlns:a16="http://schemas.microsoft.com/office/drawing/2014/main" val="1678827552"/>
                    </a:ext>
                  </a:extLst>
                </a:gridCol>
                <a:gridCol w="1228725">
                  <a:extLst>
                    <a:ext uri="{9D8B030D-6E8A-4147-A177-3AD203B41FA5}">
                      <a16:colId xmlns:a16="http://schemas.microsoft.com/office/drawing/2014/main" val="839253380"/>
                    </a:ext>
                  </a:extLst>
                </a:gridCol>
                <a:gridCol w="1228725">
                  <a:extLst>
                    <a:ext uri="{9D8B030D-6E8A-4147-A177-3AD203B41FA5}">
                      <a16:colId xmlns:a16="http://schemas.microsoft.com/office/drawing/2014/main" val="2745541265"/>
                    </a:ext>
                  </a:extLst>
                </a:gridCol>
              </a:tblGrid>
              <a:tr h="256011">
                <a:tc>
                  <a:txBody>
                    <a:bodyPr/>
                    <a:lstStyle/>
                    <a:p>
                      <a:r>
                        <a:rPr lang="en-US" sz="1200" dirty="0"/>
                        <a:t>Variable Category</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lang="en-US" sz="1200" dirty="0"/>
                        <a:t>Quarter 2 Dummy</a:t>
                      </a:r>
                    </a:p>
                  </a:txBody>
                  <a:tcPr/>
                </a:tc>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lang="en-US" sz="1200" dirty="0"/>
                        <a:t>Quarter 3</a:t>
                      </a:r>
                    </a:p>
                    <a:p>
                      <a:pPr marL="0" marR="0" lvl="0" indent="0" algn="l" defTabSz="289322" rtl="0" eaLnBrk="1" fontAlgn="auto" latinLnBrk="0" hangingPunct="1">
                        <a:lnSpc>
                          <a:spcPct val="100000"/>
                        </a:lnSpc>
                        <a:spcBef>
                          <a:spcPts val="0"/>
                        </a:spcBef>
                        <a:spcAft>
                          <a:spcPts val="0"/>
                        </a:spcAft>
                        <a:buClrTx/>
                        <a:buSzTx/>
                        <a:buFontTx/>
                        <a:buNone/>
                        <a:tabLst/>
                        <a:defRPr/>
                      </a:pPr>
                      <a:r>
                        <a:rPr lang="en-US" sz="1200" dirty="0"/>
                        <a:t>Dummy </a:t>
                      </a:r>
                    </a:p>
                  </a:txBody>
                  <a:tcPr/>
                </a:tc>
                <a:tc>
                  <a:txBody>
                    <a:bodyPr/>
                    <a:lstStyle/>
                    <a:p>
                      <a:r>
                        <a:rPr lang="en-US" sz="1200" dirty="0"/>
                        <a:t>Quarter 4</a:t>
                      </a:r>
                    </a:p>
                    <a:p>
                      <a:r>
                        <a:rPr lang="en-US" sz="1200" dirty="0"/>
                        <a:t>Dummy</a:t>
                      </a:r>
                    </a:p>
                  </a:txBody>
                  <a:tcPr/>
                </a:tc>
                <a:extLst>
                  <a:ext uri="{0D108BD9-81ED-4DB2-BD59-A6C34878D82A}">
                    <a16:rowId xmlns:a16="http://schemas.microsoft.com/office/drawing/2014/main" val="3082650106"/>
                  </a:ext>
                </a:extLst>
              </a:tr>
              <a:tr h="256011">
                <a:tc>
                  <a:txBody>
                    <a:bodyPr/>
                    <a:lstStyle/>
                    <a:p>
                      <a:r>
                        <a:rPr lang="en-US" sz="1200" dirty="0"/>
                        <a:t>Quarter 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246766796"/>
                  </a:ext>
                </a:extLst>
              </a:tr>
              <a:tr h="256011">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mn-ea"/>
                          <a:cs typeface="+mn-cs"/>
                        </a:rPr>
                        <a:t>Quarter 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2760380601"/>
                  </a:ext>
                </a:extLst>
              </a:tr>
              <a:tr h="256011">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mn-ea"/>
                          <a:cs typeface="+mn-cs"/>
                        </a:rPr>
                        <a:t>Quarter 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2718503159"/>
                  </a:ext>
                </a:extLst>
              </a:tr>
              <a:tr h="256011">
                <a:tc>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mn-ea"/>
                          <a:cs typeface="+mn-cs"/>
                        </a:rPr>
                        <a:t>Quarter 4</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2427442676"/>
                  </a:ext>
                </a:extLst>
              </a:tr>
              <a:tr h="256011">
                <a:tc gridSpan="4">
                  <a:txBody>
                    <a:bodyPr/>
                    <a:lstStyle/>
                    <a:p>
                      <a:pPr marL="0" marR="0" lvl="0" indent="0" algn="l" defTabSz="28932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mn-ea"/>
                          <a:cs typeface="+mn-cs"/>
                        </a:rPr>
                        <a:t>Note - Quarter 1 is the reference category. </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876961260"/>
                  </a:ext>
                </a:extLst>
              </a:tr>
            </a:tbl>
          </a:graphicData>
        </a:graphic>
      </p:graphicFrame>
    </p:spTree>
    <p:extLst>
      <p:ext uri="{BB962C8B-B14F-4D97-AF65-F5344CB8AC3E}">
        <p14:creationId xmlns:p14="http://schemas.microsoft.com/office/powerpoint/2010/main" val="69791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Creating the Regression Object</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219200" y="1447800"/>
                <a:ext cx="4041569" cy="4678363"/>
              </a:xfrm>
            </p:spPr>
            <p:txBody>
              <a:bodyPr/>
              <a:lstStyle/>
              <a:p>
                <a:pPr indent="0">
                  <a:buNone/>
                </a:pPr>
                <a:r>
                  <a:rPr sz="1500" dirty="0" err="1">
                    <a:latin typeface="Courier"/>
                  </a:rPr>
                  <a:t>lmGNP</a:t>
                </a:r>
                <a:r>
                  <a:rPr sz="1500" dirty="0">
                    <a:latin typeface="Courier"/>
                  </a:rPr>
                  <a:t>&lt;-</a:t>
                </a:r>
                <a:r>
                  <a:rPr sz="1500" b="1" dirty="0" err="1">
                    <a:solidFill>
                      <a:srgbClr val="007020"/>
                    </a:solidFill>
                    <a:latin typeface="Courier"/>
                  </a:rPr>
                  <a:t>lm</a:t>
                </a:r>
                <a:r>
                  <a:rPr sz="1500" dirty="0">
                    <a:latin typeface="Courier"/>
                  </a:rPr>
                  <a:t>(</a:t>
                </a:r>
                <a:r>
                  <a:rPr sz="1500" dirty="0" err="1">
                    <a:latin typeface="Courier"/>
                  </a:rPr>
                  <a:t>Sales</a:t>
                </a:r>
                <a:r>
                  <a:rPr sz="1500" dirty="0" err="1">
                    <a:solidFill>
                      <a:srgbClr val="666666"/>
                    </a:solidFill>
                    <a:latin typeface="Courier"/>
                  </a:rPr>
                  <a:t>~</a:t>
                </a:r>
                <a:r>
                  <a:rPr sz="1500" dirty="0" err="1">
                    <a:latin typeface="Courier"/>
                  </a:rPr>
                  <a:t>GNP</a:t>
                </a:r>
                <a:r>
                  <a:rPr sz="1500" dirty="0" err="1">
                    <a:solidFill>
                      <a:srgbClr val="666666"/>
                    </a:solidFill>
                    <a:latin typeface="Courier"/>
                  </a:rPr>
                  <a:t>+</a:t>
                </a:r>
                <a:r>
                  <a:rPr sz="1500" dirty="0" err="1">
                    <a:latin typeface="Courier"/>
                  </a:rPr>
                  <a:t>Quarter</a:t>
                </a:r>
                <a:r>
                  <a:rPr sz="1500" dirty="0">
                    <a:latin typeface="Courier"/>
                  </a:rPr>
                  <a:t>, </a:t>
                </a:r>
                <a:r>
                  <a:rPr sz="1500" dirty="0">
                    <a:solidFill>
                      <a:srgbClr val="902000"/>
                    </a:solidFill>
                    <a:latin typeface="Courier"/>
                  </a:rPr>
                  <a:t>data=</a:t>
                </a:r>
                <a:r>
                  <a:rPr sz="1500" dirty="0">
                    <a:latin typeface="Courier"/>
                  </a:rPr>
                  <a:t>GNP)</a:t>
                </a:r>
                <a:endParaRPr lang="en-US" sz="1500" dirty="0">
                  <a:latin typeface="Courier"/>
                </a:endParaRPr>
              </a:p>
              <a:p>
                <a:pPr indent="0">
                  <a:buNone/>
                </a:pPr>
                <a:br>
                  <a:rPr sz="1500" dirty="0"/>
                </a:br>
                <a:r>
                  <a:rPr sz="1500" b="1" dirty="0">
                    <a:solidFill>
                      <a:srgbClr val="007020"/>
                    </a:solidFill>
                    <a:latin typeface="Courier"/>
                  </a:rPr>
                  <a:t>summary</a:t>
                </a:r>
                <a:r>
                  <a:rPr sz="1500" dirty="0">
                    <a:latin typeface="Courier"/>
                  </a:rPr>
                  <a:t>(</a:t>
                </a:r>
                <a:r>
                  <a:rPr sz="1500" dirty="0" err="1">
                    <a:latin typeface="Courier"/>
                  </a:rPr>
                  <a:t>lmGNP</a:t>
                </a:r>
                <a:r>
                  <a:rPr sz="1500" dirty="0">
                    <a:latin typeface="Courier"/>
                  </a:rPr>
                  <a:t>)</a:t>
                </a:r>
                <a:endParaRPr lang="en-US" sz="1500" dirty="0">
                  <a:latin typeface="Courier"/>
                </a:endParaRPr>
              </a:p>
              <a:p>
                <a:pPr indent="0">
                  <a:buNone/>
                </a:pPr>
                <a:endParaRPr lang="en-US" sz="1500" dirty="0">
                  <a:latin typeface="Courier"/>
                </a:endParaRPr>
              </a:p>
              <a:p>
                <a:pPr marL="522923" indent="-342900">
                  <a:buAutoNum type="alphaLcPeriod"/>
                </a:pPr>
                <a:r>
                  <a:rPr lang="en-US" sz="1500" dirty="0"/>
                  <a:t>Estimate </a:t>
                </a:r>
                <a14:m>
                  <m:oMath xmlns:m="http://schemas.openxmlformats.org/officeDocument/2006/math">
                    <m:r>
                      <a:rPr lang="en-US" sz="1500" i="1">
                        <a:latin typeface="Cambria Math" panose="02040503050406030204" pitchFamily="18" charset="0"/>
                      </a:rPr>
                      <m:t>𝑦</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𝛽</m:t>
                        </m:r>
                      </m:e>
                      <m:sub>
                        <m:r>
                          <a:rPr lang="en-US" sz="1500" i="1">
                            <a:latin typeface="Cambria Math" panose="02040503050406030204" pitchFamily="18" charset="0"/>
                          </a:rPr>
                          <m:t>0</m:t>
                        </m:r>
                      </m:sub>
                    </m:sSub>
                    <m:r>
                      <a:rPr lang="en-US" sz="1500" i="1">
                        <a:latin typeface="Cambria Math" panose="02040503050406030204" pitchFamily="18" charset="0"/>
                      </a:rPr>
                      <m:t>+</m:t>
                    </m:r>
                  </m:oMath>
                </a14:m>
                <a:r>
                  <a:rPr lang="en-US" sz="1500" dirty="0"/>
                  <a:t>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𝛽</m:t>
                        </m:r>
                      </m:e>
                      <m:sub>
                        <m:r>
                          <a:rPr lang="en-US" sz="1500" i="1">
                            <a:latin typeface="Cambria Math" panose="02040503050406030204" pitchFamily="18" charset="0"/>
                            <a:ea typeface="Cambria Math" panose="02040503050406030204" pitchFamily="18" charset="0"/>
                          </a:rPr>
                          <m:t>1</m:t>
                        </m:r>
                      </m:sub>
                    </m:sSub>
                    <m:r>
                      <a:rPr lang="en-US" sz="1500" i="1">
                        <a:latin typeface="Cambria Math" panose="02040503050406030204" pitchFamily="18" charset="0"/>
                      </a:rPr>
                      <m:t>𝑥</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𝛽</m:t>
                        </m:r>
                      </m:e>
                      <m:sub>
                        <m:r>
                          <a:rPr lang="en-US" sz="1500" i="1">
                            <a:latin typeface="Cambria Math" panose="02040503050406030204" pitchFamily="18" charset="0"/>
                            <a:ea typeface="Cambria Math" panose="02040503050406030204" pitchFamily="18" charset="0"/>
                          </a:rPr>
                          <m:t>2</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𝛽</m:t>
                        </m:r>
                      </m:e>
                      <m:sub>
                        <m:r>
                          <a:rPr lang="en-US" sz="1500" i="1">
                            <a:latin typeface="Cambria Math" panose="02040503050406030204" pitchFamily="18" charset="0"/>
                            <a:ea typeface="Cambria Math" panose="02040503050406030204" pitchFamily="18" charset="0"/>
                          </a:rPr>
                          <m:t>3</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3</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𝛽</m:t>
                        </m:r>
                      </m:e>
                      <m:sub>
                        <m:r>
                          <a:rPr lang="en-US" sz="1500" i="1">
                            <a:latin typeface="Cambria Math" panose="02040503050406030204" pitchFamily="18" charset="0"/>
                            <a:ea typeface="Cambria Math" panose="02040503050406030204" pitchFamily="18" charset="0"/>
                          </a:rPr>
                          <m:t>4</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4</m:t>
                        </m:r>
                      </m:sub>
                    </m:sSub>
                    <m:r>
                      <a:rPr lang="en-US" sz="1500" i="1">
                        <a:latin typeface="Cambria Math" panose="02040503050406030204" pitchFamily="18" charset="0"/>
                      </a:rPr>
                      <m:t>+</m:t>
                    </m:r>
                    <m:r>
                      <a:rPr lang="en-US" sz="1500" i="1">
                        <a:latin typeface="Cambria Math" panose="02040503050406030204" pitchFamily="18" charset="0"/>
                        <a:ea typeface="Cambria Math" panose="02040503050406030204" pitchFamily="18" charset="0"/>
                      </a:rPr>
                      <m:t>𝜀</m:t>
                    </m:r>
                  </m:oMath>
                </a14:m>
                <a:r>
                  <a:rPr lang="en-US" sz="1500" dirty="0"/>
                  <a:t>, where </a:t>
                </a:r>
                <a14:m>
                  <m:oMath xmlns:m="http://schemas.openxmlformats.org/officeDocument/2006/math">
                    <m:r>
                      <a:rPr lang="en-US" sz="1500" i="1">
                        <a:latin typeface="Cambria Math" panose="02040503050406030204" pitchFamily="18" charset="0"/>
                      </a:rPr>
                      <m:t>𝑦</m:t>
                    </m:r>
                  </m:oMath>
                </a14:m>
                <a:r>
                  <a:rPr lang="en-US" sz="1500" dirty="0"/>
                  <a:t> and </a:t>
                </a:r>
                <a14:m>
                  <m:oMath xmlns:m="http://schemas.openxmlformats.org/officeDocument/2006/math">
                    <m:r>
                      <a:rPr lang="en-US" sz="1500" i="1">
                        <a:latin typeface="Cambria Math" panose="02040503050406030204" pitchFamily="18" charset="0"/>
                      </a:rPr>
                      <m:t>𝑥</m:t>
                    </m:r>
                  </m:oMath>
                </a14:m>
                <a:r>
                  <a:rPr lang="en-US" sz="1500" dirty="0"/>
                  <a:t> are sales and GNP,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2</m:t>
                        </m:r>
                      </m:sub>
                    </m:sSub>
                  </m:oMath>
                </a14:m>
                <a:r>
                  <a:rPr lang="en-US" sz="1500" dirty="0"/>
                  <a:t>is a quarter 2 dummy,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3</m:t>
                        </m:r>
                      </m:sub>
                    </m:sSub>
                  </m:oMath>
                </a14:m>
                <a:r>
                  <a:rPr lang="en-US" sz="1500" dirty="0"/>
                  <a:t> is a quarter 3 dummy, and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𝑄𝑢𝑎𝑟𝑡𝑒𝑟</m:t>
                        </m:r>
                      </m:e>
                      <m:sub>
                        <m:r>
                          <a:rPr lang="en-US" sz="1500" i="1">
                            <a:latin typeface="Cambria Math" panose="02040503050406030204" pitchFamily="18" charset="0"/>
                          </a:rPr>
                          <m:t>4</m:t>
                        </m:r>
                      </m:sub>
                    </m:sSub>
                  </m:oMath>
                </a14:m>
                <a:r>
                  <a:rPr lang="en-US" sz="1500" dirty="0"/>
                  <a:t> is a quarter 4 dummy.</a:t>
                </a:r>
              </a:p>
              <a:p>
                <a:pPr indent="0">
                  <a:buNone/>
                </a:pPr>
                <a:endParaRPr lang="en-US" sz="1500" dirty="0"/>
              </a:p>
              <a:p>
                <a:pPr indent="0">
                  <a:buNone/>
                </a:pPr>
                <a:r>
                  <a:rPr lang="en-US" sz="1500" dirty="0"/>
                  <a:t>All else equal, retail sales in quarter 1 are expected to be approximately $108,765 million less than sales in quarter 4.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219200" y="1447800"/>
                <a:ext cx="4041569" cy="4678363"/>
              </a:xfrm>
              <a:blipFill>
                <a:blip r:embed="rId2"/>
                <a:stretch>
                  <a:fillRect/>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E357023-AD7F-4CB3-8755-E9EACF7F0635}"/>
              </a:ext>
            </a:extLst>
          </p:cNvPr>
          <p:cNvSpPr>
            <a:spLocks noGrp="1"/>
          </p:cNvSpPr>
          <p:nvPr>
            <p:ph sz="half" idx="2"/>
          </p:nvPr>
        </p:nvSpPr>
        <p:spPr>
          <a:xfrm>
            <a:off x="6096000" y="1447800"/>
            <a:ext cx="5486400" cy="4678363"/>
          </a:xfrm>
        </p:spPr>
        <p:txBody>
          <a:bodyPr/>
          <a:lstStyle/>
          <a:p>
            <a:pPr indent="0">
              <a:buNone/>
            </a:pPr>
            <a:r>
              <a:rPr lang="en-US" sz="1100" dirty="0">
                <a:latin typeface="Courier"/>
              </a:rPr>
              <a:t>## Call:
## </a:t>
            </a:r>
            <a:r>
              <a:rPr lang="en-US" sz="1100" dirty="0" err="1">
                <a:latin typeface="Courier"/>
              </a:rPr>
              <a:t>lm</a:t>
            </a:r>
            <a:r>
              <a:rPr lang="en-US" sz="1100" dirty="0">
                <a:latin typeface="Courier"/>
              </a:rPr>
              <a:t>(formula = Sales ~ GNP + Quarter, data = GNP)
## 
## Residuals:
##    Min     1Q Median     3Q    Max 
## -53748 -20083   -700  16341  52626 
## 
## Coefficients:
##               Estimate Std. Error t value </a:t>
            </a:r>
            <a:r>
              <a:rPr lang="en-US" sz="1100" dirty="0" err="1">
                <a:latin typeface="Courier"/>
              </a:rPr>
              <a:t>Pr</a:t>
            </a:r>
            <a:r>
              <a:rPr lang="en-US" sz="1100" dirty="0">
                <a:latin typeface="Courier"/>
              </a:rPr>
              <a:t>(&gt;|t|)    
## (Intercept) -61669.572  52583.805  -1.173    0.249    
## GNP             65.055      3.215  20.234  &lt; 2e-16 ***
## Quarter2     78278.963  13576.443   5.766 1.57e-06 ***
## Quarter3     59960.212  13607.096   4.407 9.49e-05 ***
## Quarter4    108765.258  13638.197   7.975 2.21e-09 ***
## ---
## </a:t>
            </a:r>
            <a:r>
              <a:rPr lang="en-US" sz="1100" dirty="0" err="1">
                <a:latin typeface="Courier"/>
              </a:rPr>
              <a:t>Signif</a:t>
            </a:r>
            <a:r>
              <a:rPr lang="en-US" sz="1100" dirty="0">
                <a:latin typeface="Courier"/>
              </a:rPr>
              <a:t>. codes:  0 '***' 0.001 '**' 0.01 '*' 0.05 '.' 0.1 ' ' 1
## 
## Residual standard error: 30330 on 35 degrees of freedom
## Multiple R-squared:  0.9364, Adjusted R-squared:  0.9291 
## F-statistic: 128.7 on 4 and 35 DF,  p-value: &lt; 2.2e-16</a:t>
            </a:r>
          </a:p>
          <a:p>
            <a:endParaRPr 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Predicting Y</a:t>
            </a:r>
          </a:p>
        </p:txBody>
      </p:sp>
      <p:sp>
        <p:nvSpPr>
          <p:cNvPr id="3" name="Content Placeholder 2"/>
          <p:cNvSpPr>
            <a:spLocks noGrp="1"/>
          </p:cNvSpPr>
          <p:nvPr>
            <p:ph idx="1"/>
          </p:nvPr>
        </p:nvSpPr>
        <p:spPr/>
        <p:txBody>
          <a:bodyPr/>
          <a:lstStyle/>
          <a:p>
            <a:pPr indent="0">
              <a:buNone/>
            </a:pPr>
            <a:r>
              <a:rPr lang="en-US" sz="2400" dirty="0"/>
              <a:t>b. Interpret the slope coefficient for quarter 2.</a:t>
            </a:r>
          </a:p>
          <a:p>
            <a:pPr indent="0">
              <a:buNone/>
            </a:pPr>
            <a:r>
              <a:rPr lang="en-US" sz="2400" dirty="0"/>
              <a:t>c. What are the predicted sales in quarter 2 if GNP is $18,000 (in billions)? </a:t>
            </a:r>
          </a:p>
          <a:p>
            <a:pPr indent="0">
              <a:buNone/>
            </a:pPr>
            <a:r>
              <a:rPr lang="en-US" sz="2000" dirty="0">
                <a:latin typeface="Courier"/>
              </a:rPr>
              <a:t>Intercept + </a:t>
            </a:r>
            <a:r>
              <a:rPr lang="en-US" sz="2000" dirty="0" err="1">
                <a:latin typeface="Courier"/>
              </a:rPr>
              <a:t>estimate_for_GNP</a:t>
            </a:r>
            <a:r>
              <a:rPr lang="en-US" sz="2000" dirty="0">
                <a:latin typeface="Courier"/>
              </a:rPr>
              <a:t> *Quart2Value + Estimate_for_Quarter2</a:t>
            </a:r>
          </a:p>
          <a:p>
            <a:pPr indent="0">
              <a:buNone/>
            </a:pPr>
            <a:endParaRPr lang="en-US" sz="1800" dirty="0">
              <a:latin typeface="Courier"/>
            </a:endParaRPr>
          </a:p>
          <a:p>
            <a:pPr indent="0">
              <a:buNone/>
            </a:pPr>
            <a:r>
              <a:rPr sz="1800" dirty="0">
                <a:latin typeface="Courier"/>
              </a:rPr>
              <a:t>Quarter2</a:t>
            </a:r>
            <a:r>
              <a:rPr lang="en-US" sz="1800" dirty="0">
                <a:latin typeface="Courier"/>
              </a:rPr>
              <a:t>GNP</a:t>
            </a:r>
            <a:r>
              <a:rPr sz="1800" dirty="0">
                <a:latin typeface="Courier"/>
              </a:rPr>
              <a:t>&lt;-</a:t>
            </a:r>
            <a:r>
              <a:rPr sz="1800" dirty="0">
                <a:solidFill>
                  <a:srgbClr val="40A070"/>
                </a:solidFill>
                <a:latin typeface="Courier"/>
              </a:rPr>
              <a:t>18000</a:t>
            </a:r>
            <a:br>
              <a:rPr sz="1800" dirty="0"/>
            </a:br>
            <a:r>
              <a:rPr sz="1800" b="1" dirty="0" err="1">
                <a:solidFill>
                  <a:srgbClr val="007020"/>
                </a:solidFill>
                <a:latin typeface="Courier"/>
              </a:rPr>
              <a:t>coef</a:t>
            </a:r>
            <a:r>
              <a:rPr sz="1800" dirty="0">
                <a:latin typeface="Courier"/>
              </a:rPr>
              <a:t>(</a:t>
            </a:r>
            <a:r>
              <a:rPr sz="1800" dirty="0" err="1">
                <a:latin typeface="Courier"/>
              </a:rPr>
              <a:t>lmGNP</a:t>
            </a:r>
            <a:r>
              <a:rPr sz="1800" dirty="0">
                <a:latin typeface="Courier"/>
              </a:rPr>
              <a:t>)</a:t>
            </a:r>
          </a:p>
          <a:p>
            <a:pPr indent="0">
              <a:buNone/>
            </a:pPr>
            <a:r>
              <a:rPr sz="1800" dirty="0">
                <a:latin typeface="Courier"/>
              </a:rPr>
              <a:t>##  (Intercept)          GNP     Quarter2     Quarter3     Quarter4 
## -61669.57208     65.05476  78278.96330  59960.21187 108765.25801</a:t>
            </a:r>
          </a:p>
          <a:p>
            <a:pPr indent="0">
              <a:buNone/>
            </a:pPr>
            <a:endParaRPr lang="en-US" sz="1800" dirty="0">
              <a:solidFill>
                <a:srgbClr val="40A070"/>
              </a:solidFill>
              <a:latin typeface="Courier"/>
            </a:endParaRPr>
          </a:p>
          <a:p>
            <a:pPr indent="0">
              <a:buNone/>
            </a:pPr>
            <a:r>
              <a:rPr sz="1800" dirty="0">
                <a:solidFill>
                  <a:srgbClr val="40A070"/>
                </a:solidFill>
                <a:latin typeface="Courier"/>
              </a:rPr>
              <a:t>-61669.57208</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solidFill>
                  <a:srgbClr val="00B050"/>
                </a:solidFill>
                <a:latin typeface="Courier"/>
              </a:rPr>
              <a:t>65.05476 </a:t>
            </a:r>
            <a:r>
              <a:rPr lang="en-US" sz="1800" dirty="0">
                <a:solidFill>
                  <a:srgbClr val="00B050"/>
                </a:solidFill>
                <a:latin typeface="Courier"/>
              </a:rPr>
              <a:t>*</a:t>
            </a:r>
            <a:r>
              <a:rPr sz="1800" dirty="0">
                <a:solidFill>
                  <a:srgbClr val="00B050"/>
                </a:solidFill>
                <a:latin typeface="Courier"/>
              </a:rPr>
              <a:t> </a:t>
            </a:r>
            <a:r>
              <a:rPr lang="en-US" sz="1800" dirty="0">
                <a:solidFill>
                  <a:srgbClr val="00B050"/>
                </a:solidFill>
                <a:latin typeface="Courier"/>
              </a:rPr>
              <a:t>Quarter2GNP</a:t>
            </a:r>
            <a:r>
              <a:rPr sz="1800" dirty="0">
                <a:solidFill>
                  <a:srgbClr val="00B050"/>
                </a:solidFill>
                <a:latin typeface="Courier"/>
              </a:rPr>
              <a:t> </a:t>
            </a:r>
            <a:r>
              <a:rPr lang="en-US" sz="1800" dirty="0">
                <a:solidFill>
                  <a:srgbClr val="666666"/>
                </a:solidFill>
                <a:latin typeface="Courier"/>
              </a:rPr>
              <a:t>+</a:t>
            </a:r>
            <a:r>
              <a:rPr sz="1800" dirty="0">
                <a:solidFill>
                  <a:srgbClr val="4070A0"/>
                </a:solidFill>
                <a:latin typeface="Courier"/>
              </a:rPr>
              <a:t> </a:t>
            </a:r>
            <a:r>
              <a:rPr sz="1800" dirty="0">
                <a:latin typeface="Courier"/>
              </a:rPr>
              <a:t>78278.963</a:t>
            </a:r>
            <a:r>
              <a:rPr lang="en-US" sz="1800" dirty="0">
                <a:latin typeface="Courier"/>
              </a:rPr>
              <a:t> + Quarter3 *0 + Quarter4 *0</a:t>
            </a:r>
            <a:endParaRPr sz="1800" dirty="0">
              <a:latin typeface="Courier"/>
            </a:endParaRPr>
          </a:p>
          <a:p>
            <a:pPr indent="0">
              <a:buNone/>
            </a:pPr>
            <a:r>
              <a:rPr sz="1800" dirty="0">
                <a:latin typeface="Courier"/>
              </a:rPr>
              <a:t>## [1] 1187595</a:t>
            </a:r>
            <a:endParaRPr lang="en-US" sz="1800" dirty="0">
              <a:latin typeface="Courier"/>
            </a:endParaRPr>
          </a:p>
          <a:p>
            <a:pPr indent="0">
              <a:buNone/>
            </a:pPr>
            <a:endParaRPr lang="en-US" sz="1800" dirty="0">
              <a:latin typeface="Courier"/>
            </a:endParaRPr>
          </a:p>
          <a:p>
            <a:pPr indent="0">
              <a:buNone/>
            </a:pPr>
            <a:endParaRPr lang="en-US" sz="1800" dirty="0">
              <a:latin typeface="Courier"/>
            </a:endParaRPr>
          </a:p>
          <a:p>
            <a:pPr indent="0">
              <a:buNone/>
            </a:pPr>
            <a:endParaRPr sz="1800" dirty="0">
              <a:latin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DA98-3B96-42F3-AC5A-B799EA246191}"/>
              </a:ext>
            </a:extLst>
          </p:cNvPr>
          <p:cNvSpPr>
            <a:spLocks noGrp="1"/>
          </p:cNvSpPr>
          <p:nvPr>
            <p:ph type="title"/>
          </p:nvPr>
        </p:nvSpPr>
        <p:spPr/>
        <p:txBody>
          <a:bodyPr/>
          <a:lstStyle/>
          <a:p>
            <a:r>
              <a:rPr lang="en-US" dirty="0"/>
              <a:t>Data Wrangling: Collapsing Categories</a:t>
            </a:r>
          </a:p>
        </p:txBody>
      </p:sp>
      <p:sp>
        <p:nvSpPr>
          <p:cNvPr id="3" name="Content Placeholder 2">
            <a:extLst>
              <a:ext uri="{FF2B5EF4-FFF2-40B4-BE49-F238E27FC236}">
                <a16:creationId xmlns:a16="http://schemas.microsoft.com/office/drawing/2014/main" id="{91EF8529-79A0-4A02-AF2E-05217DDBF3F2}"/>
              </a:ext>
            </a:extLst>
          </p:cNvPr>
          <p:cNvSpPr>
            <a:spLocks noGrp="1"/>
          </p:cNvSpPr>
          <p:nvPr>
            <p:ph sz="half" idx="1"/>
          </p:nvPr>
        </p:nvSpPr>
        <p:spPr/>
        <p:txBody>
          <a:bodyPr/>
          <a:lstStyle/>
          <a:p>
            <a:r>
              <a:rPr lang="en-US" dirty="0"/>
              <a:t>It is important to keep the integrity of the data in tack. </a:t>
            </a:r>
          </a:p>
          <a:p>
            <a:r>
              <a:rPr lang="en-US" dirty="0"/>
              <a:t>You can often combine columns/rows to increase the expected counts that are too low. </a:t>
            </a:r>
          </a:p>
          <a:p>
            <a:pPr lvl="1"/>
            <a:r>
              <a:rPr lang="en-US" dirty="0"/>
              <a:t>May make it more difficult to interpret. </a:t>
            </a:r>
          </a:p>
          <a:p>
            <a:pPr lvl="1"/>
            <a:r>
              <a:rPr lang="en-US" dirty="0"/>
              <a:t>May make it easier to interpret. </a:t>
            </a:r>
          </a:p>
          <a:p>
            <a:pPr lvl="1"/>
            <a:endParaRPr lang="en-US" dirty="0"/>
          </a:p>
          <a:p>
            <a:r>
              <a:rPr lang="en-US" b="1" i="1" dirty="0"/>
              <a:t>Must avoid simply trying to combine cells to produce a significant result. </a:t>
            </a:r>
          </a:p>
          <a:p>
            <a:r>
              <a:rPr lang="en-US" dirty="0"/>
              <a:t>Need solid rationale and theory for making the combination. </a:t>
            </a:r>
          </a:p>
          <a:p>
            <a:endParaRPr lang="en-US" dirty="0"/>
          </a:p>
        </p:txBody>
      </p:sp>
      <p:sp>
        <p:nvSpPr>
          <p:cNvPr id="4" name="Content Placeholder 3">
            <a:extLst>
              <a:ext uri="{FF2B5EF4-FFF2-40B4-BE49-F238E27FC236}">
                <a16:creationId xmlns:a16="http://schemas.microsoft.com/office/drawing/2014/main" id="{FB2B3F68-4376-4831-82D7-A70105C036A9}"/>
              </a:ext>
            </a:extLst>
          </p:cNvPr>
          <p:cNvSpPr>
            <a:spLocks noGrp="1"/>
          </p:cNvSpPr>
          <p:nvPr>
            <p:ph sz="half" idx="2"/>
          </p:nvPr>
        </p:nvSpPr>
        <p:spPr/>
        <p:txBody>
          <a:bodyPr/>
          <a:lstStyle/>
          <a:p>
            <a:r>
              <a:rPr lang="en-US" dirty="0"/>
              <a:t>How much do you like learning about Regression?</a:t>
            </a:r>
          </a:p>
          <a:p>
            <a:pPr lvl="1"/>
            <a:r>
              <a:rPr lang="en-US" dirty="0"/>
              <a:t>1) Extreme dislike</a:t>
            </a:r>
          </a:p>
          <a:p>
            <a:pPr lvl="1"/>
            <a:r>
              <a:rPr lang="en-US" dirty="0"/>
              <a:t>2) Dislike a lot</a:t>
            </a:r>
          </a:p>
          <a:p>
            <a:pPr lvl="1"/>
            <a:r>
              <a:rPr lang="en-US" dirty="0"/>
              <a:t>3) Dislike a little</a:t>
            </a:r>
          </a:p>
          <a:p>
            <a:pPr lvl="1"/>
            <a:r>
              <a:rPr lang="en-US" dirty="0"/>
              <a:t>4) Don’t have an opinion</a:t>
            </a:r>
          </a:p>
          <a:p>
            <a:pPr lvl="1"/>
            <a:r>
              <a:rPr lang="en-US" dirty="0"/>
              <a:t>5) Like a little</a:t>
            </a:r>
          </a:p>
          <a:p>
            <a:pPr lvl="1"/>
            <a:r>
              <a:rPr lang="en-US" dirty="0"/>
              <a:t>6) Like a lot</a:t>
            </a:r>
          </a:p>
          <a:p>
            <a:pPr lvl="1"/>
            <a:r>
              <a:rPr lang="en-US" dirty="0"/>
              <a:t>7) Extreme like</a:t>
            </a:r>
          </a:p>
          <a:p>
            <a:pPr lvl="1"/>
            <a:endParaRPr lang="en-US" dirty="0"/>
          </a:p>
          <a:p>
            <a:r>
              <a:rPr lang="en-US" dirty="0"/>
              <a:t>Could we combine 1 and 2 and 6 and 7? </a:t>
            </a:r>
          </a:p>
          <a:p>
            <a:r>
              <a:rPr lang="en-US" dirty="0"/>
              <a:t>Not recommended here because those selections refer to different things.</a:t>
            </a:r>
          </a:p>
        </p:txBody>
      </p:sp>
    </p:spTree>
    <p:extLst>
      <p:ext uri="{BB962C8B-B14F-4D97-AF65-F5344CB8AC3E}">
        <p14:creationId xmlns:p14="http://schemas.microsoft.com/office/powerpoint/2010/main" val="1439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8802-D494-406E-BC9F-708DCB685CF4}"/>
              </a:ext>
            </a:extLst>
          </p:cNvPr>
          <p:cNvSpPr>
            <a:spLocks noGrp="1"/>
          </p:cNvSpPr>
          <p:nvPr>
            <p:ph type="title"/>
          </p:nvPr>
        </p:nvSpPr>
        <p:spPr/>
        <p:txBody>
          <a:bodyPr/>
          <a:lstStyle/>
          <a:p>
            <a:r>
              <a:rPr lang="en-US"/>
              <a:t>Example: Examining Ethnicity as a Predictor of Salary</a:t>
            </a:r>
            <a:endParaRPr lang="en-US" dirty="0"/>
          </a:p>
        </p:txBody>
      </p:sp>
      <p:sp>
        <p:nvSpPr>
          <p:cNvPr id="3" name="Content Placeholder 2">
            <a:extLst>
              <a:ext uri="{FF2B5EF4-FFF2-40B4-BE49-F238E27FC236}">
                <a16:creationId xmlns:a16="http://schemas.microsoft.com/office/drawing/2014/main" id="{C9811EDE-AF26-4FCA-9979-06CC4CFEA8FD}"/>
              </a:ext>
            </a:extLst>
          </p:cNvPr>
          <p:cNvSpPr>
            <a:spLocks noGrp="1"/>
          </p:cNvSpPr>
          <p:nvPr>
            <p:ph idx="1"/>
          </p:nvPr>
        </p:nvSpPr>
        <p:spPr/>
        <p:txBody>
          <a:bodyPr/>
          <a:lstStyle/>
          <a:p>
            <a:r>
              <a:rPr lang="en-US" sz="1400" dirty="0"/>
              <a:t>What about ethnic categories?</a:t>
            </a:r>
          </a:p>
          <a:p>
            <a:pPr lvl="1"/>
            <a:r>
              <a:rPr lang="en-US" sz="1400" dirty="0"/>
              <a:t>What all ways can people collect ethic information?</a:t>
            </a:r>
          </a:p>
          <a:p>
            <a:pPr lvl="1"/>
            <a:r>
              <a:rPr lang="en-US" sz="1400" dirty="0"/>
              <a:t>How many categories are there? </a:t>
            </a:r>
          </a:p>
          <a:p>
            <a:pPr lvl="2"/>
            <a:r>
              <a:rPr lang="en-US" sz="1400" dirty="0"/>
              <a:t>American Indian or Alaska Native. A person having origins in any of the original peoples of North and South America (including Central America), and who maintains tribal affiliation or community attachment.</a:t>
            </a:r>
          </a:p>
          <a:p>
            <a:pPr lvl="2"/>
            <a:r>
              <a:rPr lang="en-US" sz="1400" dirty="0"/>
              <a:t>Asian. A person having origins in any of the original peoples of the Far East, Southeast Asia, or the Indian subcontinent including, for example, Cambodia, China, India, Japan, Korea, Malaysia, Pakistan, the Philippine Islands, Thailand, and Vietnam.</a:t>
            </a:r>
          </a:p>
          <a:p>
            <a:pPr lvl="2"/>
            <a:r>
              <a:rPr lang="en-US" sz="1400" dirty="0"/>
              <a:t>Black or African American. A person having origins in any of the black racial groups of Africa. Terms such as "Haitian" or "Negro" can be used in addition to "Black or African American."</a:t>
            </a:r>
          </a:p>
          <a:p>
            <a:pPr lvl="2"/>
            <a:r>
              <a:rPr lang="en-US" sz="1400" dirty="0"/>
              <a:t>Hispanic or Latino. A person of Cuban, Mexican, Puerto Rican, South or Central American, or other Spanish culture or origin, regardless of race. The term, "Spanish origin," can be used in addition to "Hispanic or Latino."</a:t>
            </a:r>
          </a:p>
          <a:p>
            <a:pPr lvl="2"/>
            <a:r>
              <a:rPr lang="en-US" sz="1400" dirty="0"/>
              <a:t>Native Hawaiian or Other Pacific Islander. A person having origins in any of the original peoples of Hawaii, Guam, Samoa, or other Pacific Islands.</a:t>
            </a:r>
          </a:p>
          <a:p>
            <a:pPr lvl="2"/>
            <a:r>
              <a:rPr lang="en-US" sz="1400" dirty="0"/>
              <a:t>White. A person having origins in any of the original peoples of Europe, the Middle East, or North Africa.</a:t>
            </a:r>
          </a:p>
          <a:p>
            <a:r>
              <a:rPr lang="en-US" sz="1400" dirty="0"/>
              <a:t>What if a check all that apply was added? How many categories then? </a:t>
            </a:r>
          </a:p>
          <a:p>
            <a:r>
              <a:rPr lang="en-US" sz="1400" dirty="0"/>
              <a:t>What if you could not test what you needed to because some categories were mostly empty? Is it appropriate to combine categories then? </a:t>
            </a:r>
          </a:p>
        </p:txBody>
      </p:sp>
    </p:spTree>
    <p:extLst>
      <p:ext uri="{BB962C8B-B14F-4D97-AF65-F5344CB8AC3E}">
        <p14:creationId xmlns:p14="http://schemas.microsoft.com/office/powerpoint/2010/main" val="18731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EF0B-51A3-4755-A18E-CD3526DBFAB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1C4CDA14-5526-4765-BD8D-AD20C21273EF}"/>
              </a:ext>
            </a:extLst>
          </p:cNvPr>
          <p:cNvSpPr>
            <a:spLocks noGrp="1"/>
          </p:cNvSpPr>
          <p:nvPr>
            <p:ph idx="1"/>
          </p:nvPr>
        </p:nvSpPr>
        <p:spPr/>
        <p:txBody>
          <a:bodyPr/>
          <a:lstStyle/>
          <a:p>
            <a:r>
              <a:rPr lang="en-US" dirty="0"/>
              <a:t>Work Through Categorical Swirl</a:t>
            </a:r>
          </a:p>
          <a:p>
            <a:r>
              <a:rPr lang="en-US" dirty="0"/>
              <a:t>Case 3 Group Project has Launched</a:t>
            </a:r>
          </a:p>
          <a:p>
            <a:endParaRPr lang="en-US" dirty="0"/>
          </a:p>
          <a:p>
            <a:r>
              <a:rPr lang="en-US" dirty="0"/>
              <a:t>Asynchronous Class on Friday. You may watch video at any point during the weekend before our next class next Tuesday. </a:t>
            </a:r>
          </a:p>
        </p:txBody>
      </p:sp>
    </p:spTree>
    <p:extLst>
      <p:ext uri="{BB962C8B-B14F-4D97-AF65-F5344CB8AC3E}">
        <p14:creationId xmlns:p14="http://schemas.microsoft.com/office/powerpoint/2010/main" val="121455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 Transformations - With No Transformation</a:t>
            </a:r>
          </a:p>
        </p:txBody>
      </p:sp>
      <p:sp>
        <p:nvSpPr>
          <p:cNvPr id="3" name="Content Placeholder 2"/>
          <p:cNvSpPr>
            <a:spLocks noGrp="1"/>
          </p:cNvSpPr>
          <p:nvPr>
            <p:ph sz="half" idx="1"/>
          </p:nvPr>
        </p:nvSpPr>
        <p:spPr>
          <a:xfrm>
            <a:off x="570016" y="1447800"/>
            <a:ext cx="5729184" cy="4678363"/>
          </a:xfrm>
        </p:spPr>
        <p:txBody>
          <a:bodyPr/>
          <a:lstStyle/>
          <a:p>
            <a:pPr indent="0">
              <a:buNone/>
            </a:pPr>
            <a:r>
              <a:rPr sz="1100" dirty="0" err="1">
                <a:latin typeface="Courier"/>
              </a:rPr>
              <a:t>lmBev</a:t>
            </a:r>
            <a:r>
              <a:rPr sz="1100" dirty="0">
                <a:solidFill>
                  <a:srgbClr val="007020"/>
                </a:solidFill>
                <a:latin typeface="Courier"/>
              </a:rPr>
              <a:t>&lt;-</a:t>
            </a:r>
            <a:r>
              <a:rPr sz="1100" dirty="0" err="1">
                <a:solidFill>
                  <a:srgbClr val="06287E"/>
                </a:solidFill>
                <a:latin typeface="Courier"/>
              </a:rPr>
              <a:t>lm</a:t>
            </a:r>
            <a:r>
              <a:rPr sz="1100" dirty="0">
                <a:latin typeface="Courier"/>
              </a:rPr>
              <a:t>(</a:t>
            </a:r>
            <a:r>
              <a:rPr sz="1100" dirty="0" err="1">
                <a:latin typeface="Courier"/>
              </a:rPr>
              <a:t>Sales</a:t>
            </a:r>
            <a:r>
              <a:rPr sz="1100" dirty="0" err="1">
                <a:solidFill>
                  <a:srgbClr val="4070A0"/>
                </a:solidFill>
                <a:latin typeface="Courier"/>
              </a:rPr>
              <a:t>~</a:t>
            </a:r>
            <a:r>
              <a:rPr sz="1100" dirty="0" err="1">
                <a:latin typeface="Courier"/>
              </a:rPr>
              <a:t>Temperature</a:t>
            </a:r>
            <a:r>
              <a:rPr sz="1100" dirty="0">
                <a:latin typeface="Courier"/>
              </a:rPr>
              <a:t>, </a:t>
            </a:r>
            <a:r>
              <a:rPr sz="1100" dirty="0">
                <a:solidFill>
                  <a:srgbClr val="7D9029"/>
                </a:solidFill>
                <a:latin typeface="Courier"/>
              </a:rPr>
              <a:t>data=</a:t>
            </a:r>
            <a:r>
              <a:rPr sz="1100" dirty="0">
                <a:latin typeface="Courier"/>
              </a:rPr>
              <a:t>beverages)</a:t>
            </a:r>
            <a:br>
              <a:rPr sz="1100" dirty="0"/>
            </a:br>
            <a:r>
              <a:rPr sz="1100" dirty="0">
                <a:solidFill>
                  <a:srgbClr val="06287E"/>
                </a:solidFill>
                <a:latin typeface="Courier"/>
              </a:rPr>
              <a:t>summary</a:t>
            </a:r>
            <a:r>
              <a:rPr sz="1100" dirty="0">
                <a:latin typeface="Courier"/>
              </a:rPr>
              <a:t>(</a:t>
            </a:r>
            <a:r>
              <a:rPr sz="1100" dirty="0" err="1">
                <a:latin typeface="Courier"/>
              </a:rPr>
              <a:t>lmBev</a:t>
            </a:r>
            <a:r>
              <a:rPr sz="1100" dirty="0">
                <a:latin typeface="Courier"/>
              </a:rPr>
              <a:t>)</a:t>
            </a:r>
          </a:p>
          <a:p>
            <a:pPr indent="0">
              <a:buNone/>
            </a:pPr>
            <a:r>
              <a:rPr sz="1100" dirty="0">
                <a:latin typeface="Courier"/>
              </a:rPr>
              <a:t>## 
## Call:
## </a:t>
            </a:r>
            <a:r>
              <a:rPr sz="1100" dirty="0" err="1">
                <a:latin typeface="Courier"/>
              </a:rPr>
              <a:t>lm</a:t>
            </a:r>
            <a:r>
              <a:rPr sz="1100" dirty="0">
                <a:latin typeface="Courier"/>
              </a:rPr>
              <a:t>(formula = Sales ~ Temperature, data = beverages)
## 
## Residuals:
##     Min      1Q  Median      3Q     Max 
## -1773.6  -603.2  -299.1   651.8  1995.8 
## 
## Coefficients:
##              Estimate Std. Error t value </a:t>
            </a:r>
            <a:r>
              <a:rPr sz="1100" dirty="0" err="1">
                <a:latin typeface="Courier"/>
              </a:rPr>
              <a:t>Pr</a:t>
            </a:r>
            <a:r>
              <a:rPr sz="1100" dirty="0">
                <a:latin typeface="Courier"/>
              </a:rPr>
              <a:t>(&gt;|t|)    
## (Intercept) -32670.82    2344.98  -13.93   &lt;2e-16 ***
## Temperature    410.44      27.01   15.20   &lt;2e-16 ***
## ---
## </a:t>
            </a:r>
            <a:r>
              <a:rPr sz="1100" dirty="0" err="1">
                <a:latin typeface="Courier"/>
              </a:rPr>
              <a:t>Signif</a:t>
            </a:r>
            <a:r>
              <a:rPr sz="1100" dirty="0">
                <a:latin typeface="Courier"/>
              </a:rPr>
              <a:t>. codes:  0 '***' 0.001 '**' 0.01 '*' 0.05 '.' 0.1 ' ' 1
## 
## Residual standard error: 1013 on 40 degrees of freedom
## </a:t>
            </a:r>
            <a:r>
              <a:rPr sz="1100" dirty="0">
                <a:highlight>
                  <a:srgbClr val="FFFF00"/>
                </a:highlight>
                <a:latin typeface="Courier"/>
              </a:rPr>
              <a:t>Multiple R-squared:  0.8523, </a:t>
            </a:r>
            <a:r>
              <a:rPr sz="1100" dirty="0">
                <a:latin typeface="Courier"/>
              </a:rPr>
              <a:t>Adjusted R-squared:  0.8486 
## F-statistic: 230.9 on 1 and 40 DF,  p-value: &lt; 2.2e-16</a:t>
            </a:r>
            <a:endParaRPr lang="en-US" sz="1100" dirty="0">
              <a:latin typeface="Courier"/>
            </a:endParaRPr>
          </a:p>
          <a:p>
            <a:pPr lvl="0" indent="0">
              <a:buNone/>
            </a:pPr>
            <a:r>
              <a:rPr lang="en-US" sz="1100" dirty="0" err="1">
                <a:solidFill>
                  <a:srgbClr val="06287E"/>
                </a:solidFill>
                <a:latin typeface="Courier"/>
              </a:rPr>
              <a:t>cor</a:t>
            </a:r>
            <a:r>
              <a:rPr lang="en-US" sz="1100" dirty="0">
                <a:latin typeface="Courier"/>
              </a:rPr>
              <a:t>(</a:t>
            </a:r>
            <a:r>
              <a:rPr lang="en-US" sz="1100" dirty="0" err="1">
                <a:latin typeface="Courier"/>
              </a:rPr>
              <a:t>lmBev</a:t>
            </a:r>
            <a:r>
              <a:rPr lang="en-US" sz="1100" dirty="0" err="1">
                <a:solidFill>
                  <a:srgbClr val="4070A0"/>
                </a:solidFill>
                <a:latin typeface="Courier"/>
              </a:rPr>
              <a:t>$</a:t>
            </a:r>
            <a:r>
              <a:rPr lang="en-US" sz="1100" dirty="0" err="1">
                <a:latin typeface="Courier"/>
              </a:rPr>
              <a:t>fitted.values</a:t>
            </a:r>
            <a:r>
              <a:rPr lang="en-US" sz="1100" dirty="0">
                <a:latin typeface="Courier"/>
              </a:rPr>
              <a:t>, Sales)</a:t>
            </a:r>
            <a:r>
              <a:rPr lang="en-US" sz="1100" dirty="0">
                <a:solidFill>
                  <a:srgbClr val="4070A0"/>
                </a:solidFill>
                <a:latin typeface="Courier"/>
              </a:rPr>
              <a:t>^</a:t>
            </a:r>
            <a:r>
              <a:rPr lang="en-US" sz="1100" dirty="0">
                <a:solidFill>
                  <a:srgbClr val="40A070"/>
                </a:solidFill>
                <a:latin typeface="Courier"/>
              </a:rPr>
              <a:t>2</a:t>
            </a:r>
          </a:p>
          <a:p>
            <a:pPr lvl="0" indent="0">
              <a:buNone/>
            </a:pPr>
            <a:r>
              <a:rPr lang="en-US" sz="1100" dirty="0">
                <a:highlight>
                  <a:srgbClr val="FFFF00"/>
                </a:highlight>
                <a:latin typeface="Courier"/>
              </a:rPr>
              <a:t>## [1] 0.8523335</a:t>
            </a:r>
          </a:p>
          <a:p>
            <a:pPr indent="0">
              <a:buNone/>
            </a:pPr>
            <a:endParaRPr sz="1100" dirty="0">
              <a:latin typeface="Courier"/>
            </a:endParaRPr>
          </a:p>
        </p:txBody>
      </p:sp>
      <p:pic>
        <p:nvPicPr>
          <p:cNvPr id="8" name="Content Placeholder 7" descr="LogRMD_files/figure-pptx/unnamed-chunk-1-3.png">
            <a:extLst>
              <a:ext uri="{FF2B5EF4-FFF2-40B4-BE49-F238E27FC236}">
                <a16:creationId xmlns:a16="http://schemas.microsoft.com/office/drawing/2014/main" id="{9130212B-FB1B-46B6-9F1D-A5DBF8EFE7A4}"/>
              </a:ext>
            </a:extLst>
          </p:cNvPr>
          <p:cNvPicPr>
            <a:picLocks noGrp="1" noChangeAspect="1"/>
          </p:cNvPicPr>
          <p:nvPr>
            <p:ph sz="half" idx="2"/>
          </p:nvPr>
        </p:nvPicPr>
        <p:blipFill>
          <a:blip r:embed="rId2"/>
          <a:stretch>
            <a:fillRect/>
          </a:stretch>
        </p:blipFill>
        <p:spPr bwMode="auto">
          <a:xfrm>
            <a:off x="6483927" y="2468052"/>
            <a:ext cx="4572638" cy="3658111"/>
          </a:xfrm>
          <a:prstGeom prst="rect">
            <a:avLst/>
          </a:prstGeom>
          <a:noFill/>
          <a:ln w="9525">
            <a:noFill/>
            <a:headEnd/>
            <a:tailEnd/>
          </a:ln>
        </p:spPr>
      </p:pic>
      <p:sp>
        <p:nvSpPr>
          <p:cNvPr id="9" name="Content Placeholder 2">
            <a:extLst>
              <a:ext uri="{FF2B5EF4-FFF2-40B4-BE49-F238E27FC236}">
                <a16:creationId xmlns:a16="http://schemas.microsoft.com/office/drawing/2014/main" id="{C1D36CA6-314D-4B30-9176-E9E56BCA0E3E}"/>
              </a:ext>
            </a:extLst>
          </p:cNvPr>
          <p:cNvSpPr txBox="1">
            <a:spLocks/>
          </p:cNvSpPr>
          <p:nvPr/>
        </p:nvSpPr>
        <p:spPr bwMode="auto">
          <a:xfrm>
            <a:off x="6483927" y="1447800"/>
            <a:ext cx="5450774" cy="866898"/>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lvl1pPr marL="180023" indent="-180023" algn="l" rtl="0" eaLnBrk="1" fontAlgn="base" hangingPunct="1">
              <a:spcBef>
                <a:spcPct val="20000"/>
              </a:spcBef>
              <a:spcAft>
                <a:spcPct val="0"/>
              </a:spcAft>
              <a:buFont typeface="Wingdings" panose="05000000000000000000" pitchFamily="2" charset="2"/>
              <a:buChar char="v"/>
              <a:defRPr sz="1800">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575">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350">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013">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013">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570">
                <a:solidFill>
                  <a:schemeClr val="tx1"/>
                </a:solidFill>
                <a:latin typeface="+mn-lt"/>
              </a:defRPr>
            </a:lvl6pPr>
            <a:lvl7pPr marL="940297" indent="-72331" algn="l" rtl="0" eaLnBrk="1" fontAlgn="base" hangingPunct="1">
              <a:spcBef>
                <a:spcPct val="20000"/>
              </a:spcBef>
              <a:spcAft>
                <a:spcPct val="0"/>
              </a:spcAft>
              <a:buChar char="»"/>
              <a:defRPr sz="570">
                <a:solidFill>
                  <a:schemeClr val="tx1"/>
                </a:solidFill>
                <a:latin typeface="+mn-lt"/>
              </a:defRPr>
            </a:lvl7pPr>
            <a:lvl8pPr marL="1084958" indent="-72331" algn="l" rtl="0" eaLnBrk="1" fontAlgn="base" hangingPunct="1">
              <a:spcBef>
                <a:spcPct val="20000"/>
              </a:spcBef>
              <a:spcAft>
                <a:spcPct val="0"/>
              </a:spcAft>
              <a:buChar char="»"/>
              <a:defRPr sz="570">
                <a:solidFill>
                  <a:schemeClr val="tx1"/>
                </a:solidFill>
                <a:latin typeface="+mn-lt"/>
              </a:defRPr>
            </a:lvl8pPr>
            <a:lvl9pPr marL="1229618" indent="-72331" algn="l" rtl="0" eaLnBrk="1" fontAlgn="base" hangingPunct="1">
              <a:spcBef>
                <a:spcPct val="20000"/>
              </a:spcBef>
              <a:spcAft>
                <a:spcPct val="0"/>
              </a:spcAft>
              <a:buChar char="»"/>
              <a:defRPr sz="570">
                <a:solidFill>
                  <a:schemeClr val="tx1"/>
                </a:solidFill>
                <a:latin typeface="+mn-lt"/>
              </a:defRPr>
            </a:lvl9pPr>
          </a:lstStyle>
          <a:p>
            <a:pPr indent="0">
              <a:buFont typeface="Wingdings" panose="05000000000000000000" pitchFamily="2" charset="2"/>
              <a:buNone/>
            </a:pPr>
            <a:r>
              <a:rPr lang="en-US" kern="0">
                <a:solidFill>
                  <a:srgbClr val="06287E"/>
                </a:solidFill>
                <a:latin typeface="Courier"/>
              </a:rPr>
              <a:t>plot</a:t>
            </a:r>
            <a:r>
              <a:rPr lang="en-US" kern="0">
                <a:latin typeface="Courier"/>
              </a:rPr>
              <a:t>(Sales</a:t>
            </a:r>
            <a:r>
              <a:rPr lang="en-US" kern="0">
                <a:solidFill>
                  <a:srgbClr val="4070A0"/>
                </a:solidFill>
                <a:latin typeface="Courier"/>
              </a:rPr>
              <a:t>~</a:t>
            </a:r>
            <a:r>
              <a:rPr lang="en-US" kern="0">
                <a:latin typeface="Courier"/>
              </a:rPr>
              <a:t>Temperature, </a:t>
            </a:r>
            <a:r>
              <a:rPr lang="en-US" kern="0">
                <a:solidFill>
                  <a:srgbClr val="7D9029"/>
                </a:solidFill>
                <a:latin typeface="Courier"/>
              </a:rPr>
              <a:t>data=</a:t>
            </a:r>
            <a:r>
              <a:rPr lang="en-US" kern="0">
                <a:latin typeface="Courier"/>
              </a:rPr>
              <a:t>beverages)</a:t>
            </a:r>
            <a:br>
              <a:rPr lang="en-US" kern="0"/>
            </a:br>
            <a:r>
              <a:rPr lang="en-US" kern="0">
                <a:solidFill>
                  <a:srgbClr val="06287E"/>
                </a:solidFill>
                <a:latin typeface="Courier"/>
              </a:rPr>
              <a:t>abline</a:t>
            </a:r>
            <a:r>
              <a:rPr lang="en-US" kern="0">
                <a:latin typeface="Courier"/>
              </a:rPr>
              <a:t>(lmBev)</a:t>
            </a:r>
            <a:endParaRPr lang="en-US" kern="0" dirty="0">
              <a:latin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E60E0-1E6E-47F6-8890-98C6DF9DF0BE}"/>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0E393A6F-CD3C-4DC9-A1A4-CE068F177F55}"/>
              </a:ext>
            </a:extLst>
          </p:cNvPr>
          <p:cNvSpPr>
            <a:spLocks noGrp="1"/>
          </p:cNvSpPr>
          <p:nvPr>
            <p:ph sz="half" idx="13"/>
          </p:nvPr>
        </p:nvSpPr>
        <p:spPr/>
        <p:txBody>
          <a:bodyPr/>
          <a:lstStyle/>
          <a:p>
            <a:r>
              <a:rPr lang="en-US" sz="1400" dirty="0">
                <a:solidFill>
                  <a:srgbClr val="06287E"/>
                </a:solidFill>
                <a:latin typeface="Courier"/>
              </a:rPr>
              <a:t>hist</a:t>
            </a:r>
            <a:r>
              <a:rPr lang="en-US" sz="1400" dirty="0">
                <a:latin typeface="Courier"/>
              </a:rPr>
              <a:t>(Temperature)</a:t>
            </a:r>
          </a:p>
          <a:p>
            <a:endParaRPr lang="en-US" dirty="0"/>
          </a:p>
        </p:txBody>
      </p:sp>
      <p:sp>
        <p:nvSpPr>
          <p:cNvPr id="7" name="Content Placeholder 6">
            <a:extLst>
              <a:ext uri="{FF2B5EF4-FFF2-40B4-BE49-F238E27FC236}">
                <a16:creationId xmlns:a16="http://schemas.microsoft.com/office/drawing/2014/main" id="{48DBDAC7-A0BC-49C2-BDDD-FDB1245B960F}"/>
              </a:ext>
            </a:extLst>
          </p:cNvPr>
          <p:cNvSpPr>
            <a:spLocks noGrp="1"/>
          </p:cNvSpPr>
          <p:nvPr>
            <p:ph sz="half" idx="14"/>
          </p:nvPr>
        </p:nvSpPr>
        <p:spPr/>
        <p:txBody>
          <a:bodyPr/>
          <a:lstStyle/>
          <a:p>
            <a:r>
              <a:rPr lang="en-US" dirty="0">
                <a:solidFill>
                  <a:srgbClr val="06287E"/>
                </a:solidFill>
                <a:latin typeface="Courier"/>
              </a:rPr>
              <a:t>hist</a:t>
            </a:r>
            <a:r>
              <a:rPr lang="en-US" dirty="0">
                <a:latin typeface="Courier"/>
              </a:rPr>
              <a:t>(Sales)</a:t>
            </a:r>
          </a:p>
          <a:p>
            <a:endParaRPr lang="en-US" dirty="0"/>
          </a:p>
        </p:txBody>
      </p:sp>
      <p:pic>
        <p:nvPicPr>
          <p:cNvPr id="8" name="Content Placeholder 7" descr="LogRMD_files/figure-pptx/unnamed-chunk-1-2.png">
            <a:extLst>
              <a:ext uri="{FF2B5EF4-FFF2-40B4-BE49-F238E27FC236}">
                <a16:creationId xmlns:a16="http://schemas.microsoft.com/office/drawing/2014/main" id="{DA1FD4DE-2FD9-464A-9231-C46F0DF217DB}"/>
              </a:ext>
            </a:extLst>
          </p:cNvPr>
          <p:cNvPicPr>
            <a:picLocks noGrp="1" noChangeAspect="1"/>
          </p:cNvPicPr>
          <p:nvPr>
            <p:ph sz="half" idx="2"/>
          </p:nvPr>
        </p:nvPicPr>
        <p:blipFill>
          <a:blip r:embed="rId2"/>
          <a:stretch>
            <a:fillRect/>
          </a:stretch>
        </p:blipFill>
        <p:spPr bwMode="auto">
          <a:xfrm>
            <a:off x="6756081" y="2421476"/>
            <a:ext cx="4572638" cy="3658111"/>
          </a:xfrm>
          <a:prstGeom prst="rect">
            <a:avLst/>
          </a:prstGeom>
          <a:noFill/>
          <a:ln w="9525">
            <a:noFill/>
            <a:headEnd/>
            <a:tailEnd/>
          </a:ln>
        </p:spPr>
      </p:pic>
      <p:pic>
        <p:nvPicPr>
          <p:cNvPr id="9" name="Content Placeholder 4" descr="LogRMD_files/figure-pptx/unnamed-chunk-1-1.png">
            <a:extLst>
              <a:ext uri="{FF2B5EF4-FFF2-40B4-BE49-F238E27FC236}">
                <a16:creationId xmlns:a16="http://schemas.microsoft.com/office/drawing/2014/main" id="{F7C5EBCF-9CE0-4D45-A397-C242FE21FCEF}"/>
              </a:ext>
            </a:extLst>
          </p:cNvPr>
          <p:cNvPicPr>
            <a:picLocks noGrp="1" noChangeAspect="1"/>
          </p:cNvPicPr>
          <p:nvPr>
            <p:ph sz="half" idx="1"/>
          </p:nvPr>
        </p:nvPicPr>
        <p:blipFill>
          <a:blip r:embed="rId3"/>
          <a:stretch>
            <a:fillRect/>
          </a:stretch>
        </p:blipFill>
        <p:spPr bwMode="auto">
          <a:xfrm>
            <a:off x="1472881" y="2421476"/>
            <a:ext cx="4572638" cy="3658111"/>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Log-Log - Transformation both an X and Y variable</a:t>
            </a:r>
          </a:p>
        </p:txBody>
      </p:sp>
      <p:sp>
        <p:nvSpPr>
          <p:cNvPr id="3" name="Content Placeholder 2"/>
          <p:cNvSpPr>
            <a:spLocks noGrp="1"/>
          </p:cNvSpPr>
          <p:nvPr>
            <p:ph sz="half" idx="1"/>
          </p:nvPr>
        </p:nvSpPr>
        <p:spPr>
          <a:xfrm>
            <a:off x="427512" y="1447800"/>
            <a:ext cx="5871688" cy="4678363"/>
          </a:xfrm>
        </p:spPr>
        <p:txBody>
          <a:bodyPr/>
          <a:lstStyle/>
          <a:p>
            <a:pPr indent="0">
              <a:buNone/>
            </a:pPr>
            <a:r>
              <a:rPr sz="1100" dirty="0" err="1">
                <a:latin typeface="Courier"/>
              </a:rPr>
              <a:t>lmBevLogLog</a:t>
            </a:r>
            <a:r>
              <a:rPr sz="1100" dirty="0">
                <a:solidFill>
                  <a:srgbClr val="007020"/>
                </a:solidFill>
                <a:latin typeface="Courier"/>
              </a:rPr>
              <a:t>&lt;-</a:t>
            </a:r>
            <a:r>
              <a:rPr sz="1100" dirty="0" err="1">
                <a:solidFill>
                  <a:srgbClr val="06287E"/>
                </a:solidFill>
                <a:latin typeface="Courier"/>
              </a:rPr>
              <a:t>lm</a:t>
            </a:r>
            <a:r>
              <a:rPr sz="1100" dirty="0">
                <a:latin typeface="Courier"/>
              </a:rPr>
              <a:t>(</a:t>
            </a:r>
            <a:r>
              <a:rPr sz="1100" dirty="0">
                <a:solidFill>
                  <a:srgbClr val="06287E"/>
                </a:solidFill>
                <a:latin typeface="Courier"/>
              </a:rPr>
              <a:t>log</a:t>
            </a:r>
            <a:r>
              <a:rPr sz="1100" dirty="0">
                <a:latin typeface="Courier"/>
              </a:rPr>
              <a:t>(Sales)</a:t>
            </a:r>
            <a:r>
              <a:rPr sz="1100" dirty="0">
                <a:solidFill>
                  <a:srgbClr val="4070A0"/>
                </a:solidFill>
                <a:latin typeface="Courier"/>
              </a:rPr>
              <a:t>~</a:t>
            </a:r>
            <a:r>
              <a:rPr sz="1100" dirty="0">
                <a:solidFill>
                  <a:srgbClr val="06287E"/>
                </a:solidFill>
                <a:latin typeface="Courier"/>
              </a:rPr>
              <a:t>log</a:t>
            </a:r>
            <a:r>
              <a:rPr sz="1100" dirty="0">
                <a:latin typeface="Courier"/>
              </a:rPr>
              <a:t>(Temperature), </a:t>
            </a:r>
            <a:r>
              <a:rPr sz="1100" dirty="0">
                <a:solidFill>
                  <a:srgbClr val="7D9029"/>
                </a:solidFill>
                <a:latin typeface="Courier"/>
              </a:rPr>
              <a:t>data=</a:t>
            </a:r>
            <a:r>
              <a:rPr sz="1100" dirty="0">
                <a:latin typeface="Courier"/>
              </a:rPr>
              <a:t>beverages)</a:t>
            </a:r>
            <a:br>
              <a:rPr sz="1100" dirty="0"/>
            </a:br>
            <a:r>
              <a:rPr sz="1100" dirty="0">
                <a:solidFill>
                  <a:srgbClr val="06287E"/>
                </a:solidFill>
                <a:latin typeface="Courier"/>
              </a:rPr>
              <a:t>summary</a:t>
            </a:r>
            <a:r>
              <a:rPr sz="1100" dirty="0">
                <a:latin typeface="Courier"/>
              </a:rPr>
              <a:t>(</a:t>
            </a:r>
            <a:r>
              <a:rPr sz="1100" dirty="0" err="1">
                <a:latin typeface="Courier"/>
              </a:rPr>
              <a:t>lmBevLogLog</a:t>
            </a:r>
            <a:r>
              <a:rPr sz="1100" dirty="0">
                <a:latin typeface="Courier"/>
              </a:rPr>
              <a:t>)</a:t>
            </a:r>
          </a:p>
          <a:p>
            <a:pPr indent="0">
              <a:buNone/>
            </a:pPr>
            <a:r>
              <a:rPr sz="1100" dirty="0">
                <a:latin typeface="Courier"/>
              </a:rPr>
              <a:t>## 
## Call:
## </a:t>
            </a:r>
            <a:r>
              <a:rPr sz="1100" dirty="0" err="1">
                <a:latin typeface="Courier"/>
              </a:rPr>
              <a:t>lm</a:t>
            </a:r>
            <a:r>
              <a:rPr sz="1100" dirty="0">
                <a:latin typeface="Courier"/>
              </a:rPr>
              <a:t>(formula = log(Sales) ~ log(Temperature), data = beverages)
## 
## Residuals:
##      Min       1Q   Median       3Q      Max 
## -0.65901 -0.09604 -0.02699  0.07140  0.39400 
## 
## Coefficients:
##                  Estimate Std. Error t value </a:t>
            </a:r>
            <a:r>
              <a:rPr sz="1100" dirty="0" err="1">
                <a:latin typeface="Courier"/>
              </a:rPr>
              <a:t>Pr</a:t>
            </a:r>
            <a:r>
              <a:rPr sz="1100" dirty="0">
                <a:latin typeface="Courier"/>
              </a:rPr>
              <a:t>(&gt;|t|)    
## (Intercept)      -59.0117     2.1712  -27.18   &lt;2e-16 ***
## log(Temperature)  14.9195     0.4868   30.65   &lt;2e-16 ***
## ---
## </a:t>
            </a:r>
            <a:r>
              <a:rPr sz="1100" dirty="0" err="1">
                <a:latin typeface="Courier"/>
              </a:rPr>
              <a:t>Signif</a:t>
            </a:r>
            <a:r>
              <a:rPr sz="1100" dirty="0">
                <a:latin typeface="Courier"/>
              </a:rPr>
              <a:t>. codes:  0 '***' 0.001 '**' 0.01 '*' 0.05 '.' 0.1 ' ' 1
## 
## Residual standard error: 0.2107 on 40 degrees of freedom
</a:t>
            </a:r>
            <a:r>
              <a:rPr sz="1100" dirty="0">
                <a:highlight>
                  <a:srgbClr val="FFFF00"/>
                </a:highlight>
                <a:latin typeface="Courier"/>
              </a:rPr>
              <a:t>## Multiple R-squared:  0.9591</a:t>
            </a:r>
            <a:r>
              <a:rPr sz="1100" dirty="0">
                <a:latin typeface="Courier"/>
              </a:rPr>
              <a:t>, Adjusted R-squared:  0.9581 
## F-statistic: 939.2 on 1 and 40 DF,  p-value: &lt; 2.2e-16</a:t>
            </a:r>
          </a:p>
        </p:txBody>
      </p:sp>
      <p:sp>
        <p:nvSpPr>
          <p:cNvPr id="4" name="Content Placeholder 3">
            <a:extLst>
              <a:ext uri="{FF2B5EF4-FFF2-40B4-BE49-F238E27FC236}">
                <a16:creationId xmlns:a16="http://schemas.microsoft.com/office/drawing/2014/main" id="{C2A259CE-17AF-457C-BD18-9B0FEDE5E114}"/>
              </a:ext>
            </a:extLst>
          </p:cNvPr>
          <p:cNvSpPr>
            <a:spLocks noGrp="1"/>
          </p:cNvSpPr>
          <p:nvPr>
            <p:ph sz="half" idx="2"/>
          </p:nvPr>
        </p:nvSpPr>
        <p:spPr/>
        <p:txBody>
          <a:bodyPr/>
          <a:lstStyle/>
          <a:p>
            <a:pPr indent="0">
              <a:buNone/>
            </a:pPr>
            <a:r>
              <a:rPr lang="en-US" sz="1600" dirty="0">
                <a:latin typeface="Courier"/>
              </a:rPr>
              <a:t>Sig </a:t>
            </a:r>
            <a:r>
              <a:rPr lang="en-US" sz="1600" dirty="0">
                <a:solidFill>
                  <a:srgbClr val="007020"/>
                </a:solidFill>
                <a:latin typeface="Courier"/>
              </a:rPr>
              <a:t>&lt;-</a:t>
            </a:r>
            <a:r>
              <a:rPr lang="en-US" sz="1600" dirty="0">
                <a:latin typeface="Courier"/>
              </a:rPr>
              <a:t> </a:t>
            </a:r>
            <a:r>
              <a:rPr lang="en-US" sz="1600" dirty="0">
                <a:solidFill>
                  <a:srgbClr val="06287E"/>
                </a:solidFill>
                <a:latin typeface="Courier"/>
              </a:rPr>
              <a:t>sigma</a:t>
            </a:r>
            <a:r>
              <a:rPr lang="en-US" sz="1600" dirty="0">
                <a:latin typeface="Courier"/>
              </a:rPr>
              <a:t>(</a:t>
            </a:r>
            <a:r>
              <a:rPr lang="en-US" sz="1600" dirty="0" err="1">
                <a:latin typeface="Courier"/>
              </a:rPr>
              <a:t>lmBevLogLog</a:t>
            </a:r>
            <a:r>
              <a:rPr lang="en-US" sz="1600" dirty="0">
                <a:latin typeface="Courier"/>
              </a:rPr>
              <a:t>); Sig </a:t>
            </a:r>
            <a:r>
              <a:rPr lang="en-US" sz="1600" i="1" dirty="0">
                <a:solidFill>
                  <a:srgbClr val="BA2121"/>
                </a:solidFill>
                <a:latin typeface="Courier"/>
              </a:rPr>
              <a:t>##</a:t>
            </a:r>
            <a:r>
              <a:rPr lang="en-US" sz="1600" i="1" dirty="0" err="1">
                <a:solidFill>
                  <a:srgbClr val="BA2121"/>
                </a:solidFill>
                <a:latin typeface="Courier"/>
              </a:rPr>
              <a:t>rse</a:t>
            </a:r>
            <a:endParaRPr lang="en-US" sz="1600" i="1" dirty="0">
              <a:solidFill>
                <a:srgbClr val="BA2121"/>
              </a:solidFill>
              <a:latin typeface="Courier"/>
            </a:endParaRPr>
          </a:p>
          <a:p>
            <a:pPr indent="0">
              <a:buNone/>
            </a:pPr>
            <a:r>
              <a:rPr lang="en-US" sz="1600" dirty="0">
                <a:latin typeface="Courier"/>
              </a:rPr>
              <a:t>## [1] 0.2107096</a:t>
            </a:r>
          </a:p>
          <a:p>
            <a:pPr indent="0">
              <a:buNone/>
            </a:pPr>
            <a:r>
              <a:rPr lang="en-US" sz="1600" dirty="0">
                <a:latin typeface="Courier"/>
              </a:rPr>
              <a:t>b0 </a:t>
            </a:r>
            <a:r>
              <a:rPr lang="en-US" sz="1600" dirty="0">
                <a:solidFill>
                  <a:srgbClr val="007020"/>
                </a:solidFill>
                <a:latin typeface="Courier"/>
              </a:rPr>
              <a:t>&lt;-</a:t>
            </a:r>
            <a:r>
              <a:rPr lang="en-US" sz="1600" dirty="0">
                <a:latin typeface="Courier"/>
              </a:rPr>
              <a:t> </a:t>
            </a:r>
            <a:r>
              <a:rPr lang="en-US" sz="1600" dirty="0" err="1">
                <a:latin typeface="Courier"/>
              </a:rPr>
              <a:t>lmBevLogLog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1</a:t>
            </a:r>
            <a:r>
              <a:rPr lang="en-US" sz="1600" dirty="0">
                <a:latin typeface="Courier"/>
              </a:rPr>
              <a:t>]; b0</a:t>
            </a:r>
          </a:p>
          <a:p>
            <a:pPr indent="0">
              <a:buNone/>
            </a:pPr>
            <a:r>
              <a:rPr lang="en-US" sz="1600" dirty="0">
                <a:latin typeface="Courier"/>
              </a:rPr>
              <a:t>## (Intercept) 
##    -59.0117</a:t>
            </a:r>
          </a:p>
          <a:p>
            <a:pPr indent="0">
              <a:buNone/>
            </a:pPr>
            <a:r>
              <a:rPr lang="en-US" sz="1600" dirty="0">
                <a:latin typeface="Courier"/>
              </a:rPr>
              <a:t>b1 </a:t>
            </a:r>
            <a:r>
              <a:rPr lang="en-US" sz="1600" dirty="0">
                <a:solidFill>
                  <a:srgbClr val="007020"/>
                </a:solidFill>
                <a:latin typeface="Courier"/>
              </a:rPr>
              <a:t>&lt;-</a:t>
            </a:r>
            <a:r>
              <a:rPr lang="en-US" sz="1600" dirty="0">
                <a:latin typeface="Courier"/>
              </a:rPr>
              <a:t> </a:t>
            </a:r>
            <a:r>
              <a:rPr lang="en-US" sz="1600" dirty="0" err="1">
                <a:latin typeface="Courier"/>
              </a:rPr>
              <a:t>lmBevLogLog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2</a:t>
            </a:r>
            <a:r>
              <a:rPr lang="en-US" sz="1600" dirty="0">
                <a:latin typeface="Courier"/>
              </a:rPr>
              <a:t>]; b1</a:t>
            </a:r>
          </a:p>
          <a:p>
            <a:pPr indent="0">
              <a:buNone/>
            </a:pPr>
            <a:r>
              <a:rPr lang="en-US" sz="1600" dirty="0">
                <a:latin typeface="Courier"/>
              </a:rPr>
              <a:t>## log(Temperature) 
##          14.9195</a:t>
            </a:r>
          </a:p>
          <a:p>
            <a:pPr lvl="0" indent="0">
              <a:buNone/>
            </a:pPr>
            <a:r>
              <a:rPr lang="en-US" sz="1600" dirty="0" err="1">
                <a:latin typeface="Courier"/>
              </a:rPr>
              <a:t>yhat</a:t>
            </a:r>
            <a:r>
              <a:rPr lang="en-US" sz="1600" dirty="0">
                <a:latin typeface="Courier"/>
              </a:rPr>
              <a:t> </a:t>
            </a:r>
            <a:r>
              <a:rPr lang="en-US" sz="1600" dirty="0">
                <a:solidFill>
                  <a:srgbClr val="007020"/>
                </a:solidFill>
                <a:latin typeface="Courier"/>
              </a:rPr>
              <a:t>&lt;-</a:t>
            </a:r>
            <a:r>
              <a:rPr lang="en-US" sz="1600" dirty="0">
                <a:latin typeface="Courier"/>
              </a:rPr>
              <a:t> </a:t>
            </a:r>
            <a:r>
              <a:rPr lang="en-US" sz="1600" dirty="0">
                <a:solidFill>
                  <a:srgbClr val="06287E"/>
                </a:solidFill>
                <a:latin typeface="Courier"/>
              </a:rPr>
              <a:t>exp</a:t>
            </a:r>
            <a:r>
              <a:rPr lang="en-US" sz="1600" dirty="0">
                <a:latin typeface="Courier"/>
              </a:rPr>
              <a:t>(b0 </a:t>
            </a:r>
            <a:r>
              <a:rPr lang="en-US" sz="1600" dirty="0">
                <a:solidFill>
                  <a:srgbClr val="4070A0"/>
                </a:solidFill>
                <a:latin typeface="Courier"/>
              </a:rPr>
              <a:t>+</a:t>
            </a:r>
            <a:r>
              <a:rPr lang="en-US" sz="1600" dirty="0">
                <a:latin typeface="Courier"/>
              </a:rPr>
              <a:t> b1</a:t>
            </a:r>
            <a:r>
              <a:rPr lang="en-US" sz="1600" dirty="0">
                <a:solidFill>
                  <a:srgbClr val="4070A0"/>
                </a:solidFill>
                <a:latin typeface="Courier"/>
              </a:rPr>
              <a:t>*</a:t>
            </a:r>
            <a:r>
              <a:rPr lang="en-US" sz="1600" dirty="0">
                <a:solidFill>
                  <a:srgbClr val="06287E"/>
                </a:solidFill>
                <a:latin typeface="Courier"/>
              </a:rPr>
              <a:t>log</a:t>
            </a:r>
            <a:r>
              <a:rPr lang="en-US" sz="1600" dirty="0">
                <a:latin typeface="Courier"/>
              </a:rPr>
              <a:t>(Temperature) </a:t>
            </a:r>
            <a:r>
              <a:rPr lang="en-US" sz="1600" dirty="0">
                <a:solidFill>
                  <a:srgbClr val="4070A0"/>
                </a:solidFill>
                <a:latin typeface="Courier"/>
              </a:rPr>
              <a:t>+</a:t>
            </a:r>
            <a:r>
              <a:rPr lang="en-US" sz="1600" dirty="0">
                <a:latin typeface="Courier"/>
              </a:rPr>
              <a:t> Sig</a:t>
            </a:r>
            <a:r>
              <a:rPr lang="en-US" sz="1600" dirty="0">
                <a:solidFill>
                  <a:srgbClr val="4070A0"/>
                </a:solidFill>
                <a:latin typeface="Courier"/>
              </a:rPr>
              <a:t>^</a:t>
            </a:r>
            <a:r>
              <a:rPr lang="en-US" sz="1600" dirty="0">
                <a:solidFill>
                  <a:srgbClr val="40A070"/>
                </a:solidFill>
                <a:latin typeface="Courier"/>
              </a:rPr>
              <a:t>2</a:t>
            </a:r>
            <a:r>
              <a:rPr lang="en-US" sz="1600" dirty="0">
                <a:solidFill>
                  <a:srgbClr val="4070A0"/>
                </a:solidFill>
                <a:latin typeface="Courier"/>
              </a:rPr>
              <a:t>/</a:t>
            </a:r>
            <a:r>
              <a:rPr lang="en-US" sz="1600" dirty="0">
                <a:solidFill>
                  <a:srgbClr val="40A070"/>
                </a:solidFill>
                <a:latin typeface="Courier"/>
              </a:rPr>
              <a:t>2</a:t>
            </a:r>
            <a:r>
              <a:rPr lang="en-US" sz="1600" dirty="0">
                <a:latin typeface="Courier"/>
              </a:rPr>
              <a:t>)</a:t>
            </a:r>
            <a:br>
              <a:rPr lang="en-US" sz="1600" dirty="0"/>
            </a:br>
            <a:r>
              <a:rPr lang="en-US" sz="1600" dirty="0" err="1">
                <a:latin typeface="Courier"/>
              </a:rPr>
              <a:t>loglogcor</a:t>
            </a:r>
            <a:r>
              <a:rPr lang="en-US" sz="1600" dirty="0">
                <a:latin typeface="Courier"/>
              </a:rPr>
              <a:t> </a:t>
            </a:r>
            <a:r>
              <a:rPr lang="en-US" sz="1600" dirty="0">
                <a:solidFill>
                  <a:srgbClr val="007020"/>
                </a:solidFill>
                <a:latin typeface="Courier"/>
              </a:rPr>
              <a:t>&lt;-</a:t>
            </a:r>
            <a:r>
              <a:rPr lang="en-US" sz="1600" dirty="0">
                <a:latin typeface="Courier"/>
              </a:rPr>
              <a:t> </a:t>
            </a:r>
            <a:r>
              <a:rPr lang="en-US" sz="1600" dirty="0" err="1">
                <a:solidFill>
                  <a:srgbClr val="06287E"/>
                </a:solidFill>
                <a:latin typeface="Courier"/>
              </a:rPr>
              <a:t>cor</a:t>
            </a:r>
            <a:r>
              <a:rPr lang="en-US" sz="1600" dirty="0">
                <a:latin typeface="Courier"/>
              </a:rPr>
              <a:t>(</a:t>
            </a:r>
            <a:r>
              <a:rPr lang="en-US" sz="1600" dirty="0" err="1">
                <a:latin typeface="Courier"/>
              </a:rPr>
              <a:t>yhat</a:t>
            </a:r>
            <a:r>
              <a:rPr lang="en-US" sz="1600" dirty="0">
                <a:latin typeface="Courier"/>
              </a:rPr>
              <a:t>, Sales)</a:t>
            </a:r>
            <a:r>
              <a:rPr lang="en-US" sz="1600" dirty="0">
                <a:solidFill>
                  <a:srgbClr val="4070A0"/>
                </a:solidFill>
                <a:latin typeface="Courier"/>
              </a:rPr>
              <a:t>^</a:t>
            </a:r>
            <a:r>
              <a:rPr lang="en-US" sz="1600" dirty="0">
                <a:solidFill>
                  <a:srgbClr val="40A070"/>
                </a:solidFill>
                <a:latin typeface="Courier"/>
              </a:rPr>
              <a:t>2</a:t>
            </a:r>
            <a:r>
              <a:rPr lang="en-US" sz="1600" dirty="0">
                <a:latin typeface="Courier"/>
              </a:rPr>
              <a:t>; </a:t>
            </a:r>
            <a:r>
              <a:rPr lang="en-US" sz="1600" dirty="0" err="1">
                <a:latin typeface="Courier"/>
              </a:rPr>
              <a:t>loglogcor</a:t>
            </a:r>
            <a:endParaRPr lang="en-US" sz="1600" dirty="0">
              <a:latin typeface="Courier"/>
            </a:endParaRPr>
          </a:p>
          <a:p>
            <a:pPr lvl="0" indent="0">
              <a:buNone/>
            </a:pPr>
            <a:r>
              <a:rPr lang="en-US" sz="1600" dirty="0">
                <a:highlight>
                  <a:srgbClr val="FFFF00"/>
                </a:highlight>
                <a:latin typeface="Courier"/>
              </a:rPr>
              <a:t>## [1] 0.9435362</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Semi Log - Transforming an X variable</a:t>
            </a:r>
          </a:p>
        </p:txBody>
      </p:sp>
      <p:sp>
        <p:nvSpPr>
          <p:cNvPr id="3" name="Content Placeholder 2"/>
          <p:cNvSpPr>
            <a:spLocks noGrp="1"/>
          </p:cNvSpPr>
          <p:nvPr>
            <p:ph sz="half" idx="1"/>
          </p:nvPr>
        </p:nvSpPr>
        <p:spPr>
          <a:xfrm>
            <a:off x="213756" y="1447800"/>
            <a:ext cx="6085444" cy="4678363"/>
          </a:xfrm>
        </p:spPr>
        <p:txBody>
          <a:bodyPr/>
          <a:lstStyle/>
          <a:p>
            <a:pPr indent="0">
              <a:buNone/>
            </a:pPr>
            <a:r>
              <a:rPr sz="1200" dirty="0" err="1">
                <a:latin typeface="Courier"/>
              </a:rPr>
              <a:t>lmBevSemiLog</a:t>
            </a:r>
            <a:r>
              <a:rPr sz="1200" dirty="0">
                <a:solidFill>
                  <a:srgbClr val="007020"/>
                </a:solidFill>
                <a:latin typeface="Courier"/>
              </a:rPr>
              <a:t>&lt;-</a:t>
            </a:r>
            <a:r>
              <a:rPr sz="1200" dirty="0" err="1">
                <a:solidFill>
                  <a:srgbClr val="06287E"/>
                </a:solidFill>
                <a:latin typeface="Courier"/>
              </a:rPr>
              <a:t>lm</a:t>
            </a:r>
            <a:r>
              <a:rPr sz="1200" dirty="0">
                <a:latin typeface="Courier"/>
              </a:rPr>
              <a:t>(</a:t>
            </a:r>
            <a:r>
              <a:rPr sz="1200" dirty="0" err="1">
                <a:latin typeface="Courier"/>
              </a:rPr>
              <a:t>Sales</a:t>
            </a:r>
            <a:r>
              <a:rPr sz="1200" dirty="0" err="1">
                <a:solidFill>
                  <a:srgbClr val="4070A0"/>
                </a:solidFill>
                <a:latin typeface="Courier"/>
              </a:rPr>
              <a:t>~</a:t>
            </a:r>
            <a:r>
              <a:rPr sz="1200" dirty="0" err="1">
                <a:solidFill>
                  <a:srgbClr val="06287E"/>
                </a:solidFill>
                <a:latin typeface="Courier"/>
              </a:rPr>
              <a:t>log</a:t>
            </a:r>
            <a:r>
              <a:rPr sz="1200" dirty="0">
                <a:latin typeface="Courier"/>
              </a:rPr>
              <a:t>(Temperature), </a:t>
            </a:r>
            <a:r>
              <a:rPr sz="1200" dirty="0">
                <a:solidFill>
                  <a:srgbClr val="7D9029"/>
                </a:solidFill>
                <a:latin typeface="Courier"/>
              </a:rPr>
              <a:t>data=</a:t>
            </a:r>
            <a:r>
              <a:rPr sz="1200" dirty="0">
                <a:latin typeface="Courier"/>
              </a:rPr>
              <a:t>beverages)</a:t>
            </a:r>
            <a:br>
              <a:rPr sz="1200" dirty="0"/>
            </a:br>
            <a:r>
              <a:rPr sz="1200" dirty="0">
                <a:solidFill>
                  <a:srgbClr val="06287E"/>
                </a:solidFill>
                <a:latin typeface="Courier"/>
              </a:rPr>
              <a:t>summary</a:t>
            </a:r>
            <a:r>
              <a:rPr sz="1200" dirty="0">
                <a:latin typeface="Courier"/>
              </a:rPr>
              <a:t>(</a:t>
            </a:r>
            <a:r>
              <a:rPr sz="1200" dirty="0" err="1">
                <a:latin typeface="Courier"/>
              </a:rPr>
              <a:t>lmBevSemiLog</a:t>
            </a:r>
            <a:r>
              <a:rPr sz="1200" dirty="0">
                <a:latin typeface="Courier"/>
              </a:rPr>
              <a:t>)</a:t>
            </a:r>
          </a:p>
          <a:p>
            <a:pPr indent="0">
              <a:buNone/>
            </a:pPr>
            <a:r>
              <a:rPr sz="1200" dirty="0">
                <a:latin typeface="Courier"/>
              </a:rPr>
              <a:t>## 
## Call:
## </a:t>
            </a:r>
            <a:r>
              <a:rPr sz="1200" dirty="0" err="1">
                <a:latin typeface="Courier"/>
              </a:rPr>
              <a:t>lm</a:t>
            </a:r>
            <a:r>
              <a:rPr sz="1200" dirty="0">
                <a:latin typeface="Courier"/>
              </a:rPr>
              <a:t>(formula = Sales ~ log(Temperature), data = beverages)
## 
## Residuals:
##     Min      1Q  Median      3Q     Max 
## -1787.3  -677.8  -259.4   651.2  2201.3 
## 
## Coefficients:
##                  Estimate Std. Error t value </a:t>
            </a:r>
            <a:r>
              <a:rPr sz="1200" dirty="0" err="1">
                <a:latin typeface="Courier"/>
              </a:rPr>
              <a:t>Pr</a:t>
            </a:r>
            <a:r>
              <a:rPr sz="1200" dirty="0">
                <a:latin typeface="Courier"/>
              </a:rPr>
              <a:t>(&gt;|t|)    
## (Intercept)       -153792      11126  -13.82   &lt;2e-16 ***
## log(Temperature)    35134       2495   14.08   &lt;2e-16 ***
## ---
## </a:t>
            </a:r>
            <a:r>
              <a:rPr sz="1200" dirty="0" err="1">
                <a:latin typeface="Courier"/>
              </a:rPr>
              <a:t>Signif</a:t>
            </a:r>
            <a:r>
              <a:rPr sz="1200" dirty="0">
                <a:latin typeface="Courier"/>
              </a:rPr>
              <a:t>. codes:  0 '***' 0.001 '**' 0.01 '*' 0.05 '.' 0.1 ' ' 1
## 
## Residual standard error: 1080 on 40 degrees of freedom
</a:t>
            </a:r>
            <a:r>
              <a:rPr sz="1200" dirty="0">
                <a:highlight>
                  <a:srgbClr val="FFFF00"/>
                </a:highlight>
                <a:latin typeface="Courier"/>
              </a:rPr>
              <a:t>## Multiple R-squared:  0.8322</a:t>
            </a:r>
            <a:r>
              <a:rPr sz="1200" dirty="0">
                <a:latin typeface="Courier"/>
              </a:rPr>
              <a:t>, Adjusted R-squared:  0.828 
## F-statistic: 198.3 on 1 and 40 DF,  p-value: &lt; 2.2e-16</a:t>
            </a:r>
          </a:p>
        </p:txBody>
      </p:sp>
      <p:sp>
        <p:nvSpPr>
          <p:cNvPr id="7" name="Content Placeholder 6">
            <a:extLst>
              <a:ext uri="{FF2B5EF4-FFF2-40B4-BE49-F238E27FC236}">
                <a16:creationId xmlns:a16="http://schemas.microsoft.com/office/drawing/2014/main" id="{98FE3E95-B071-4F7A-BCEF-49C249AEABC9}"/>
              </a:ext>
            </a:extLst>
          </p:cNvPr>
          <p:cNvSpPr>
            <a:spLocks noGrp="1"/>
          </p:cNvSpPr>
          <p:nvPr>
            <p:ph sz="half" idx="2"/>
          </p:nvPr>
        </p:nvSpPr>
        <p:spPr/>
        <p:txBody>
          <a:bodyPr/>
          <a:lstStyle/>
          <a:p>
            <a:pPr indent="0">
              <a:buNone/>
            </a:pPr>
            <a:r>
              <a:rPr lang="en-US" sz="1600" dirty="0">
                <a:latin typeface="Courier"/>
              </a:rPr>
              <a:t>b0 </a:t>
            </a:r>
            <a:r>
              <a:rPr lang="en-US" sz="1600" dirty="0">
                <a:solidFill>
                  <a:srgbClr val="007020"/>
                </a:solidFill>
                <a:latin typeface="Courier"/>
              </a:rPr>
              <a:t>&lt;-</a:t>
            </a:r>
            <a:r>
              <a:rPr lang="en-US" sz="1600" dirty="0">
                <a:latin typeface="Courier"/>
              </a:rPr>
              <a:t> </a:t>
            </a:r>
            <a:r>
              <a:rPr lang="en-US" sz="1600" dirty="0" err="1">
                <a:latin typeface="Courier"/>
              </a:rPr>
              <a:t>lmBevSemiLog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1</a:t>
            </a:r>
            <a:r>
              <a:rPr lang="en-US" sz="1600" dirty="0">
                <a:latin typeface="Courier"/>
              </a:rPr>
              <a:t>]; b0</a:t>
            </a:r>
          </a:p>
          <a:p>
            <a:pPr indent="0">
              <a:buNone/>
            </a:pPr>
            <a:r>
              <a:rPr lang="en-US" sz="1600" dirty="0">
                <a:latin typeface="Courier"/>
              </a:rPr>
              <a:t>## (Intercept) 
##   -153792.3</a:t>
            </a:r>
          </a:p>
          <a:p>
            <a:pPr indent="0">
              <a:buNone/>
            </a:pPr>
            <a:r>
              <a:rPr lang="en-US" sz="1600" dirty="0">
                <a:latin typeface="Courier"/>
              </a:rPr>
              <a:t>b1 </a:t>
            </a:r>
            <a:r>
              <a:rPr lang="en-US" sz="1600" dirty="0">
                <a:solidFill>
                  <a:srgbClr val="007020"/>
                </a:solidFill>
                <a:latin typeface="Courier"/>
              </a:rPr>
              <a:t>&lt;-</a:t>
            </a:r>
            <a:r>
              <a:rPr lang="en-US" sz="1600" dirty="0">
                <a:latin typeface="Courier"/>
              </a:rPr>
              <a:t> </a:t>
            </a:r>
            <a:r>
              <a:rPr lang="en-US" sz="1600" dirty="0" err="1">
                <a:latin typeface="Courier"/>
              </a:rPr>
              <a:t>lmBevSemiLog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2</a:t>
            </a:r>
            <a:r>
              <a:rPr lang="en-US" sz="1600" dirty="0">
                <a:latin typeface="Courier"/>
              </a:rPr>
              <a:t>]; b1</a:t>
            </a:r>
          </a:p>
          <a:p>
            <a:pPr indent="0">
              <a:buNone/>
            </a:pPr>
            <a:r>
              <a:rPr lang="en-US" sz="1600" dirty="0">
                <a:latin typeface="Courier"/>
              </a:rPr>
              <a:t>## log(Temperature) 
##         35134.23</a:t>
            </a:r>
          </a:p>
          <a:p>
            <a:pPr lvl="0" indent="0">
              <a:buNone/>
            </a:pPr>
            <a:r>
              <a:rPr lang="en-US" sz="1600" dirty="0" err="1">
                <a:latin typeface="Courier"/>
              </a:rPr>
              <a:t>yhat</a:t>
            </a:r>
            <a:r>
              <a:rPr lang="en-US" sz="1600" dirty="0">
                <a:latin typeface="Courier"/>
              </a:rPr>
              <a:t> </a:t>
            </a:r>
            <a:r>
              <a:rPr lang="en-US" sz="1600" dirty="0">
                <a:solidFill>
                  <a:srgbClr val="007020"/>
                </a:solidFill>
                <a:latin typeface="Courier"/>
              </a:rPr>
              <a:t>&lt;-</a:t>
            </a:r>
            <a:r>
              <a:rPr lang="en-US" sz="1600" dirty="0">
                <a:latin typeface="Courier"/>
              </a:rPr>
              <a:t> (b0 </a:t>
            </a:r>
            <a:r>
              <a:rPr lang="en-US" sz="1600" dirty="0">
                <a:solidFill>
                  <a:srgbClr val="4070A0"/>
                </a:solidFill>
                <a:latin typeface="Courier"/>
              </a:rPr>
              <a:t>+</a:t>
            </a:r>
            <a:r>
              <a:rPr lang="en-US" sz="1600" dirty="0">
                <a:latin typeface="Courier"/>
              </a:rPr>
              <a:t> b1</a:t>
            </a:r>
            <a:r>
              <a:rPr lang="en-US" sz="1600" dirty="0">
                <a:solidFill>
                  <a:srgbClr val="4070A0"/>
                </a:solidFill>
                <a:latin typeface="Courier"/>
              </a:rPr>
              <a:t>*</a:t>
            </a:r>
            <a:r>
              <a:rPr lang="en-US" sz="1600" dirty="0">
                <a:solidFill>
                  <a:srgbClr val="06287E"/>
                </a:solidFill>
                <a:latin typeface="Courier"/>
              </a:rPr>
              <a:t>log</a:t>
            </a:r>
            <a:r>
              <a:rPr lang="en-US" sz="1600" dirty="0">
                <a:latin typeface="Courier"/>
              </a:rPr>
              <a:t>(Temperature))</a:t>
            </a:r>
            <a:br>
              <a:rPr lang="en-US" sz="1600" dirty="0"/>
            </a:br>
            <a:r>
              <a:rPr lang="en-US" sz="1600" dirty="0" err="1">
                <a:latin typeface="Courier"/>
              </a:rPr>
              <a:t>logXcor</a:t>
            </a:r>
            <a:r>
              <a:rPr lang="en-US" sz="1600" dirty="0">
                <a:latin typeface="Courier"/>
              </a:rPr>
              <a:t> </a:t>
            </a:r>
            <a:r>
              <a:rPr lang="en-US" sz="1600" dirty="0">
                <a:solidFill>
                  <a:srgbClr val="007020"/>
                </a:solidFill>
                <a:latin typeface="Courier"/>
              </a:rPr>
              <a:t>&lt;-</a:t>
            </a:r>
            <a:r>
              <a:rPr lang="en-US" sz="1600" dirty="0">
                <a:latin typeface="Courier"/>
              </a:rPr>
              <a:t> </a:t>
            </a:r>
            <a:r>
              <a:rPr lang="en-US" sz="1600" dirty="0" err="1">
                <a:solidFill>
                  <a:srgbClr val="06287E"/>
                </a:solidFill>
                <a:latin typeface="Courier"/>
              </a:rPr>
              <a:t>cor</a:t>
            </a:r>
            <a:r>
              <a:rPr lang="en-US" sz="1600" dirty="0">
                <a:latin typeface="Courier"/>
              </a:rPr>
              <a:t>(</a:t>
            </a:r>
            <a:r>
              <a:rPr lang="en-US" sz="1600" dirty="0" err="1">
                <a:latin typeface="Courier"/>
              </a:rPr>
              <a:t>yhat</a:t>
            </a:r>
            <a:r>
              <a:rPr lang="en-US" sz="1600" dirty="0">
                <a:latin typeface="Courier"/>
              </a:rPr>
              <a:t>, Sales)</a:t>
            </a:r>
            <a:r>
              <a:rPr lang="en-US" sz="1600" dirty="0">
                <a:solidFill>
                  <a:srgbClr val="4070A0"/>
                </a:solidFill>
                <a:latin typeface="Courier"/>
              </a:rPr>
              <a:t>^</a:t>
            </a:r>
            <a:r>
              <a:rPr lang="en-US" sz="1600" dirty="0">
                <a:solidFill>
                  <a:srgbClr val="40A070"/>
                </a:solidFill>
                <a:latin typeface="Courier"/>
              </a:rPr>
              <a:t>2</a:t>
            </a:r>
            <a:r>
              <a:rPr lang="en-US" sz="1600" dirty="0">
                <a:latin typeface="Courier"/>
              </a:rPr>
              <a:t>; </a:t>
            </a:r>
            <a:r>
              <a:rPr lang="en-US" sz="1600" dirty="0" err="1">
                <a:latin typeface="Courier"/>
              </a:rPr>
              <a:t>logXcor</a:t>
            </a:r>
            <a:endParaRPr lang="en-US" sz="1600" dirty="0">
              <a:latin typeface="Courier"/>
            </a:endParaRPr>
          </a:p>
          <a:p>
            <a:pPr lvl="0" indent="0">
              <a:buNone/>
            </a:pPr>
            <a:r>
              <a:rPr lang="en-US" dirty="0">
                <a:highlight>
                  <a:srgbClr val="FFFF00"/>
                </a:highlight>
                <a:latin typeface="Courier"/>
              </a:rPr>
              <a:t>## [1] 0.8321751</a:t>
            </a:r>
          </a:p>
          <a:p>
            <a:endParaRPr lang="en-US" dirty="0"/>
          </a:p>
          <a:p>
            <a:r>
              <a:rPr lang="en-US" dirty="0"/>
              <a:t>Same number because Y is still 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ExpLog Log - Transforming a Y variable</a:t>
            </a:r>
          </a:p>
        </p:txBody>
      </p:sp>
      <p:sp>
        <p:nvSpPr>
          <p:cNvPr id="3" name="Content Placeholder 2"/>
          <p:cNvSpPr>
            <a:spLocks noGrp="1"/>
          </p:cNvSpPr>
          <p:nvPr>
            <p:ph sz="half" idx="1"/>
          </p:nvPr>
        </p:nvSpPr>
        <p:spPr>
          <a:xfrm>
            <a:off x="930844" y="1343266"/>
            <a:ext cx="5720050" cy="5273432"/>
          </a:xfrm>
        </p:spPr>
        <p:txBody>
          <a:bodyPr/>
          <a:lstStyle/>
          <a:p>
            <a:pPr indent="0">
              <a:buNone/>
            </a:pPr>
            <a:r>
              <a:rPr sz="1200" dirty="0" err="1">
                <a:latin typeface="Courier"/>
              </a:rPr>
              <a:t>lmBevExpLog</a:t>
            </a:r>
            <a:r>
              <a:rPr sz="1200" dirty="0">
                <a:solidFill>
                  <a:srgbClr val="007020"/>
                </a:solidFill>
                <a:latin typeface="Courier"/>
              </a:rPr>
              <a:t>&lt;-</a:t>
            </a:r>
            <a:r>
              <a:rPr sz="1200" dirty="0" err="1">
                <a:solidFill>
                  <a:srgbClr val="06287E"/>
                </a:solidFill>
                <a:latin typeface="Courier"/>
              </a:rPr>
              <a:t>lm</a:t>
            </a:r>
            <a:r>
              <a:rPr sz="1200" dirty="0">
                <a:latin typeface="Courier"/>
              </a:rPr>
              <a:t>(</a:t>
            </a:r>
            <a:r>
              <a:rPr sz="1200" dirty="0">
                <a:solidFill>
                  <a:srgbClr val="06287E"/>
                </a:solidFill>
                <a:latin typeface="Courier"/>
              </a:rPr>
              <a:t>log</a:t>
            </a:r>
            <a:r>
              <a:rPr sz="1200" dirty="0">
                <a:latin typeface="Courier"/>
              </a:rPr>
              <a:t>(Sales)</a:t>
            </a:r>
            <a:r>
              <a:rPr sz="1200" dirty="0">
                <a:solidFill>
                  <a:srgbClr val="4070A0"/>
                </a:solidFill>
                <a:latin typeface="Courier"/>
              </a:rPr>
              <a:t>~</a:t>
            </a:r>
            <a:r>
              <a:rPr sz="1200" dirty="0">
                <a:latin typeface="Courier"/>
              </a:rPr>
              <a:t>Temperature, </a:t>
            </a:r>
            <a:r>
              <a:rPr sz="1200" dirty="0">
                <a:solidFill>
                  <a:srgbClr val="7D9029"/>
                </a:solidFill>
                <a:latin typeface="Courier"/>
              </a:rPr>
              <a:t>data=</a:t>
            </a:r>
            <a:r>
              <a:rPr sz="1200" dirty="0">
                <a:latin typeface="Courier"/>
              </a:rPr>
              <a:t>beverages)</a:t>
            </a:r>
            <a:br>
              <a:rPr sz="1200" dirty="0"/>
            </a:br>
            <a:r>
              <a:rPr sz="1200" dirty="0">
                <a:solidFill>
                  <a:srgbClr val="06287E"/>
                </a:solidFill>
                <a:latin typeface="Courier"/>
              </a:rPr>
              <a:t>summary</a:t>
            </a:r>
            <a:r>
              <a:rPr sz="1200" dirty="0">
                <a:latin typeface="Courier"/>
              </a:rPr>
              <a:t>(</a:t>
            </a:r>
            <a:r>
              <a:rPr sz="1200" dirty="0" err="1">
                <a:latin typeface="Courier"/>
              </a:rPr>
              <a:t>lmBevExpLog</a:t>
            </a:r>
            <a:r>
              <a:rPr sz="1200" dirty="0">
                <a:latin typeface="Courier"/>
              </a:rPr>
              <a:t>)</a:t>
            </a:r>
          </a:p>
          <a:p>
            <a:pPr indent="0">
              <a:buNone/>
            </a:pPr>
            <a:r>
              <a:rPr sz="1200" dirty="0">
                <a:latin typeface="Courier"/>
              </a:rPr>
              <a:t>## 
## Call:
## </a:t>
            </a:r>
            <a:r>
              <a:rPr sz="1200" dirty="0" err="1">
                <a:latin typeface="Courier"/>
              </a:rPr>
              <a:t>lm</a:t>
            </a:r>
            <a:r>
              <a:rPr sz="1200" dirty="0">
                <a:latin typeface="Courier"/>
              </a:rPr>
              <a:t>(formula = log(Sales) ~ Temperature, data = beverages)
## 
## Residuals:
##      Min       1Q   Median       3Q      Max 
## -0.75513 -0.10680 -0.02097  0.08882  0.41848 
## 
## Coefficients:
##              Estimate Std. Error t value </a:t>
            </a:r>
            <a:r>
              <a:rPr sz="1200" dirty="0" err="1">
                <a:latin typeface="Courier"/>
              </a:rPr>
              <a:t>Pr</a:t>
            </a:r>
            <a:r>
              <a:rPr sz="1200" dirty="0">
                <a:latin typeface="Courier"/>
              </a:rPr>
              <a:t>(&gt;|t|)    
## (Intercept) -7.342357   0.529312  -13.87   &lt;2e-16 ***
## Temperature  0.171567   0.006097   28.14   &lt;2e-16 ***
## ---
## </a:t>
            </a:r>
            <a:r>
              <a:rPr sz="1200" dirty="0" err="1">
                <a:latin typeface="Courier"/>
              </a:rPr>
              <a:t>Signif</a:t>
            </a:r>
            <a:r>
              <a:rPr sz="1200" dirty="0">
                <a:latin typeface="Courier"/>
              </a:rPr>
              <a:t>. codes:  0 '***' 0.001 '**' 0.01 '*' 0.05 '.' 0.1 ' ' 1
## 
## Residual standard error: 0.2286 on 40 degrees of freedom
</a:t>
            </a:r>
            <a:r>
              <a:rPr sz="1200" dirty="0">
                <a:highlight>
                  <a:srgbClr val="FFFF00"/>
                </a:highlight>
                <a:latin typeface="Courier"/>
              </a:rPr>
              <a:t>## Multiple R-squared:  0.9519</a:t>
            </a:r>
            <a:r>
              <a:rPr sz="1200" dirty="0">
                <a:latin typeface="Courier"/>
              </a:rPr>
              <a:t>, Adjusted R-squared:  0.9507 
## F-statistic: 791.8 on 1 and 40 DF,  p-value: &lt; 2.2e-16</a:t>
            </a:r>
          </a:p>
        </p:txBody>
      </p:sp>
      <p:sp>
        <p:nvSpPr>
          <p:cNvPr id="4" name="Content Placeholder 3">
            <a:extLst>
              <a:ext uri="{FF2B5EF4-FFF2-40B4-BE49-F238E27FC236}">
                <a16:creationId xmlns:a16="http://schemas.microsoft.com/office/drawing/2014/main" id="{365AECB8-1F14-40A9-8FCD-9C2C598DC682}"/>
              </a:ext>
            </a:extLst>
          </p:cNvPr>
          <p:cNvSpPr>
            <a:spLocks noGrp="1"/>
          </p:cNvSpPr>
          <p:nvPr>
            <p:ph sz="half" idx="2"/>
          </p:nvPr>
        </p:nvSpPr>
        <p:spPr>
          <a:xfrm>
            <a:off x="6650894" y="1343266"/>
            <a:ext cx="5361352" cy="5273432"/>
          </a:xfrm>
        </p:spPr>
        <p:txBody>
          <a:bodyPr/>
          <a:lstStyle/>
          <a:p>
            <a:pPr indent="0">
              <a:buNone/>
            </a:pPr>
            <a:r>
              <a:rPr lang="en-US" sz="1600" dirty="0" err="1">
                <a:solidFill>
                  <a:srgbClr val="06287E"/>
                </a:solidFill>
                <a:latin typeface="Courier"/>
              </a:rPr>
              <a:t>cor</a:t>
            </a:r>
            <a:r>
              <a:rPr lang="en-US" sz="1600" dirty="0">
                <a:latin typeface="Courier"/>
              </a:rPr>
              <a:t>(</a:t>
            </a:r>
            <a:r>
              <a:rPr lang="en-US" sz="1600" dirty="0" err="1">
                <a:latin typeface="Courier"/>
              </a:rPr>
              <a:t>lmBevExpLog</a:t>
            </a:r>
            <a:r>
              <a:rPr lang="en-US" sz="1600" dirty="0" err="1">
                <a:solidFill>
                  <a:srgbClr val="4070A0"/>
                </a:solidFill>
                <a:latin typeface="Courier"/>
              </a:rPr>
              <a:t>$</a:t>
            </a:r>
            <a:r>
              <a:rPr lang="en-US" sz="1600" dirty="0" err="1">
                <a:latin typeface="Courier"/>
              </a:rPr>
              <a:t>fitted.values</a:t>
            </a:r>
            <a:r>
              <a:rPr lang="en-US" sz="1600" dirty="0">
                <a:latin typeface="Courier"/>
              </a:rPr>
              <a:t>, Sales)</a:t>
            </a:r>
            <a:r>
              <a:rPr lang="en-US" sz="1600" dirty="0">
                <a:solidFill>
                  <a:srgbClr val="4070A0"/>
                </a:solidFill>
                <a:latin typeface="Courier"/>
              </a:rPr>
              <a:t>^</a:t>
            </a:r>
            <a:r>
              <a:rPr lang="en-US" sz="1600" dirty="0">
                <a:solidFill>
                  <a:srgbClr val="40A070"/>
                </a:solidFill>
                <a:latin typeface="Courier"/>
              </a:rPr>
              <a:t>2</a:t>
            </a:r>
          </a:p>
          <a:p>
            <a:pPr indent="0">
              <a:buNone/>
            </a:pPr>
            <a:r>
              <a:rPr lang="en-US" sz="1600" dirty="0">
                <a:latin typeface="Courier"/>
              </a:rPr>
              <a:t>## [1] 0.8523335</a:t>
            </a:r>
          </a:p>
          <a:p>
            <a:pPr indent="0">
              <a:buNone/>
            </a:pPr>
            <a:r>
              <a:rPr lang="en-US" sz="1600" dirty="0">
                <a:latin typeface="Courier"/>
              </a:rPr>
              <a:t>Sig </a:t>
            </a:r>
            <a:r>
              <a:rPr lang="en-US" sz="1600" dirty="0">
                <a:solidFill>
                  <a:srgbClr val="007020"/>
                </a:solidFill>
                <a:latin typeface="Courier"/>
              </a:rPr>
              <a:t>&lt;-</a:t>
            </a:r>
            <a:r>
              <a:rPr lang="en-US" sz="1600" dirty="0">
                <a:latin typeface="Courier"/>
              </a:rPr>
              <a:t> </a:t>
            </a:r>
            <a:r>
              <a:rPr lang="en-US" sz="1600" dirty="0">
                <a:solidFill>
                  <a:srgbClr val="06287E"/>
                </a:solidFill>
                <a:latin typeface="Courier"/>
              </a:rPr>
              <a:t>sigma</a:t>
            </a:r>
            <a:r>
              <a:rPr lang="en-US" sz="1600" dirty="0">
                <a:latin typeface="Courier"/>
              </a:rPr>
              <a:t>(</a:t>
            </a:r>
            <a:r>
              <a:rPr lang="en-US" sz="1600" dirty="0" err="1">
                <a:latin typeface="Courier"/>
              </a:rPr>
              <a:t>lmBevLogLog</a:t>
            </a:r>
            <a:r>
              <a:rPr lang="en-US" sz="1600" dirty="0">
                <a:latin typeface="Courier"/>
              </a:rPr>
              <a:t>); Sig </a:t>
            </a:r>
            <a:r>
              <a:rPr lang="en-US" sz="1600" i="1" dirty="0">
                <a:solidFill>
                  <a:srgbClr val="BA2121"/>
                </a:solidFill>
                <a:latin typeface="Courier"/>
              </a:rPr>
              <a:t>##</a:t>
            </a:r>
            <a:r>
              <a:rPr lang="en-US" sz="1600" i="1" dirty="0" err="1">
                <a:solidFill>
                  <a:srgbClr val="BA2121"/>
                </a:solidFill>
                <a:latin typeface="Courier"/>
              </a:rPr>
              <a:t>rse</a:t>
            </a:r>
            <a:endParaRPr lang="en-US" sz="1600" i="1" dirty="0">
              <a:solidFill>
                <a:srgbClr val="BA2121"/>
              </a:solidFill>
              <a:latin typeface="Courier"/>
            </a:endParaRPr>
          </a:p>
          <a:p>
            <a:pPr indent="0">
              <a:buNone/>
            </a:pPr>
            <a:r>
              <a:rPr lang="en-US" sz="1600" dirty="0">
                <a:latin typeface="Courier"/>
              </a:rPr>
              <a:t>## [1] 0.2107096</a:t>
            </a:r>
          </a:p>
          <a:p>
            <a:pPr indent="0">
              <a:buNone/>
            </a:pPr>
            <a:r>
              <a:rPr lang="en-US" sz="1600" dirty="0">
                <a:latin typeface="Courier"/>
              </a:rPr>
              <a:t>b0 </a:t>
            </a:r>
            <a:r>
              <a:rPr lang="en-US" sz="1600" dirty="0">
                <a:solidFill>
                  <a:srgbClr val="007020"/>
                </a:solidFill>
                <a:latin typeface="Courier"/>
              </a:rPr>
              <a:t>&lt;-</a:t>
            </a:r>
            <a:r>
              <a:rPr lang="en-US" sz="1600" dirty="0">
                <a:latin typeface="Courier"/>
              </a:rPr>
              <a:t> </a:t>
            </a:r>
            <a:r>
              <a:rPr lang="en-US" sz="1600" dirty="0" err="1">
                <a:latin typeface="Courier"/>
              </a:rPr>
              <a:t>lmBevExpLog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1</a:t>
            </a:r>
            <a:r>
              <a:rPr lang="en-US" sz="1600" dirty="0">
                <a:latin typeface="Courier"/>
              </a:rPr>
              <a:t>]; b0</a:t>
            </a:r>
          </a:p>
          <a:p>
            <a:pPr indent="0">
              <a:buNone/>
            </a:pPr>
            <a:r>
              <a:rPr lang="en-US" sz="1600" dirty="0">
                <a:latin typeface="Courier"/>
              </a:rPr>
              <a:t>## (Intercept) 
##   -7.342357</a:t>
            </a:r>
          </a:p>
          <a:p>
            <a:pPr indent="0">
              <a:buNone/>
            </a:pPr>
            <a:r>
              <a:rPr lang="en-US" sz="1600" dirty="0">
                <a:latin typeface="Courier"/>
              </a:rPr>
              <a:t>b1 </a:t>
            </a:r>
            <a:r>
              <a:rPr lang="en-US" sz="1600" dirty="0">
                <a:solidFill>
                  <a:srgbClr val="007020"/>
                </a:solidFill>
                <a:latin typeface="Courier"/>
              </a:rPr>
              <a:t>&lt;-</a:t>
            </a:r>
            <a:r>
              <a:rPr lang="en-US" sz="1600" dirty="0">
                <a:latin typeface="Courier"/>
              </a:rPr>
              <a:t> </a:t>
            </a:r>
            <a:r>
              <a:rPr lang="en-US" sz="1600" dirty="0" err="1">
                <a:latin typeface="Courier"/>
              </a:rPr>
              <a:t>lmBevExpLog</a:t>
            </a:r>
            <a:r>
              <a:rPr lang="en-US" sz="1600" dirty="0" err="1">
                <a:solidFill>
                  <a:srgbClr val="4070A0"/>
                </a:solidFill>
                <a:latin typeface="Courier"/>
              </a:rPr>
              <a:t>$</a:t>
            </a:r>
            <a:r>
              <a:rPr lang="en-US" sz="1600" dirty="0" err="1">
                <a:latin typeface="Courier"/>
              </a:rPr>
              <a:t>coefficients</a:t>
            </a:r>
            <a:r>
              <a:rPr lang="en-US" sz="1600" dirty="0">
                <a:latin typeface="Courier"/>
              </a:rPr>
              <a:t>[</a:t>
            </a:r>
            <a:r>
              <a:rPr lang="en-US" sz="1600" dirty="0">
                <a:solidFill>
                  <a:srgbClr val="40A070"/>
                </a:solidFill>
                <a:latin typeface="Courier"/>
              </a:rPr>
              <a:t>2</a:t>
            </a:r>
            <a:r>
              <a:rPr lang="en-US" sz="1600" dirty="0">
                <a:latin typeface="Courier"/>
              </a:rPr>
              <a:t>]; b1</a:t>
            </a:r>
          </a:p>
          <a:p>
            <a:pPr indent="0">
              <a:buNone/>
            </a:pPr>
            <a:r>
              <a:rPr lang="en-US" sz="1600" dirty="0">
                <a:latin typeface="Courier"/>
              </a:rPr>
              <a:t>## Temperature 
##   0.1715675</a:t>
            </a:r>
          </a:p>
          <a:p>
            <a:pPr lvl="0" indent="0">
              <a:buNone/>
            </a:pPr>
            <a:r>
              <a:rPr lang="en-US" sz="1600" dirty="0" err="1">
                <a:latin typeface="Courier"/>
              </a:rPr>
              <a:t>yhat</a:t>
            </a:r>
            <a:r>
              <a:rPr lang="en-US" sz="1600" dirty="0">
                <a:latin typeface="Courier"/>
              </a:rPr>
              <a:t> </a:t>
            </a:r>
            <a:r>
              <a:rPr lang="en-US" sz="1600" dirty="0">
                <a:solidFill>
                  <a:srgbClr val="007020"/>
                </a:solidFill>
                <a:latin typeface="Courier"/>
              </a:rPr>
              <a:t>&lt;-</a:t>
            </a:r>
            <a:r>
              <a:rPr lang="en-US" sz="1600" dirty="0">
                <a:latin typeface="Courier"/>
              </a:rPr>
              <a:t> </a:t>
            </a:r>
            <a:r>
              <a:rPr lang="en-US" sz="1600" dirty="0">
                <a:solidFill>
                  <a:srgbClr val="06287E"/>
                </a:solidFill>
                <a:latin typeface="Courier"/>
              </a:rPr>
              <a:t>exp</a:t>
            </a:r>
            <a:r>
              <a:rPr lang="en-US" sz="1600" dirty="0">
                <a:latin typeface="Courier"/>
              </a:rPr>
              <a:t>(b0 </a:t>
            </a:r>
            <a:r>
              <a:rPr lang="en-US" sz="1600" dirty="0">
                <a:solidFill>
                  <a:srgbClr val="4070A0"/>
                </a:solidFill>
                <a:latin typeface="Courier"/>
              </a:rPr>
              <a:t>+</a:t>
            </a:r>
            <a:r>
              <a:rPr lang="en-US" sz="1600" dirty="0">
                <a:latin typeface="Courier"/>
              </a:rPr>
              <a:t> b1</a:t>
            </a:r>
            <a:r>
              <a:rPr lang="en-US" sz="1600" dirty="0">
                <a:solidFill>
                  <a:srgbClr val="4070A0"/>
                </a:solidFill>
                <a:latin typeface="Courier"/>
              </a:rPr>
              <a:t>*</a:t>
            </a:r>
            <a:r>
              <a:rPr lang="en-US" sz="1600" dirty="0">
                <a:latin typeface="Courier"/>
              </a:rPr>
              <a:t>Temperature </a:t>
            </a:r>
            <a:r>
              <a:rPr lang="en-US" sz="1600" dirty="0">
                <a:solidFill>
                  <a:srgbClr val="4070A0"/>
                </a:solidFill>
                <a:latin typeface="Courier"/>
              </a:rPr>
              <a:t>+</a:t>
            </a:r>
            <a:r>
              <a:rPr lang="en-US" sz="1600" dirty="0">
                <a:latin typeface="Courier"/>
              </a:rPr>
              <a:t> Sig</a:t>
            </a:r>
            <a:r>
              <a:rPr lang="en-US" sz="1600" dirty="0">
                <a:solidFill>
                  <a:srgbClr val="4070A0"/>
                </a:solidFill>
                <a:latin typeface="Courier"/>
              </a:rPr>
              <a:t>^</a:t>
            </a:r>
            <a:r>
              <a:rPr lang="en-US" sz="1600" dirty="0">
                <a:solidFill>
                  <a:srgbClr val="40A070"/>
                </a:solidFill>
                <a:latin typeface="Courier"/>
              </a:rPr>
              <a:t>2</a:t>
            </a:r>
            <a:r>
              <a:rPr lang="en-US" sz="1600" dirty="0">
                <a:solidFill>
                  <a:srgbClr val="4070A0"/>
                </a:solidFill>
                <a:latin typeface="Courier"/>
              </a:rPr>
              <a:t>/</a:t>
            </a:r>
            <a:r>
              <a:rPr lang="en-US" sz="1600" dirty="0">
                <a:solidFill>
                  <a:srgbClr val="40A070"/>
                </a:solidFill>
                <a:latin typeface="Courier"/>
              </a:rPr>
              <a:t>2</a:t>
            </a:r>
            <a:r>
              <a:rPr lang="en-US" sz="1600" dirty="0">
                <a:latin typeface="Courier"/>
              </a:rPr>
              <a:t>)</a:t>
            </a:r>
            <a:br>
              <a:rPr lang="en-US" sz="1600" dirty="0"/>
            </a:br>
            <a:r>
              <a:rPr lang="en-US" sz="1600" dirty="0" err="1">
                <a:latin typeface="Courier"/>
              </a:rPr>
              <a:t>logycor</a:t>
            </a:r>
            <a:r>
              <a:rPr lang="en-US" sz="1600" dirty="0">
                <a:latin typeface="Courier"/>
              </a:rPr>
              <a:t> </a:t>
            </a:r>
            <a:r>
              <a:rPr lang="en-US" sz="1600" dirty="0">
                <a:solidFill>
                  <a:srgbClr val="007020"/>
                </a:solidFill>
                <a:latin typeface="Courier"/>
              </a:rPr>
              <a:t>&lt;-</a:t>
            </a:r>
            <a:r>
              <a:rPr lang="en-US" sz="1600" dirty="0">
                <a:latin typeface="Courier"/>
              </a:rPr>
              <a:t> </a:t>
            </a:r>
            <a:r>
              <a:rPr lang="en-US" sz="1600" dirty="0" err="1">
                <a:solidFill>
                  <a:srgbClr val="06287E"/>
                </a:solidFill>
                <a:latin typeface="Courier"/>
              </a:rPr>
              <a:t>cor</a:t>
            </a:r>
            <a:r>
              <a:rPr lang="en-US" sz="1600" dirty="0">
                <a:latin typeface="Courier"/>
              </a:rPr>
              <a:t>(</a:t>
            </a:r>
            <a:r>
              <a:rPr lang="en-US" sz="1600" dirty="0" err="1">
                <a:latin typeface="Courier"/>
              </a:rPr>
              <a:t>yhat</a:t>
            </a:r>
            <a:r>
              <a:rPr lang="en-US" sz="1600" dirty="0">
                <a:latin typeface="Courier"/>
              </a:rPr>
              <a:t>, Sales)</a:t>
            </a:r>
            <a:r>
              <a:rPr lang="en-US" sz="1600" dirty="0">
                <a:solidFill>
                  <a:srgbClr val="4070A0"/>
                </a:solidFill>
                <a:latin typeface="Courier"/>
              </a:rPr>
              <a:t>^</a:t>
            </a:r>
            <a:r>
              <a:rPr lang="en-US" sz="1600" dirty="0">
                <a:solidFill>
                  <a:srgbClr val="40A070"/>
                </a:solidFill>
                <a:latin typeface="Courier"/>
              </a:rPr>
              <a:t>2</a:t>
            </a:r>
            <a:r>
              <a:rPr lang="en-US" sz="1600" dirty="0">
                <a:latin typeface="Courier"/>
              </a:rPr>
              <a:t>; </a:t>
            </a:r>
            <a:r>
              <a:rPr lang="en-US" sz="1600" dirty="0" err="1">
                <a:latin typeface="Courier"/>
              </a:rPr>
              <a:t>logycor</a:t>
            </a:r>
            <a:endParaRPr lang="en-US" sz="1600" dirty="0">
              <a:latin typeface="Courier"/>
            </a:endParaRPr>
          </a:p>
          <a:p>
            <a:pPr lvl="0" indent="0">
              <a:buNone/>
            </a:pPr>
            <a:r>
              <a:rPr lang="en-US" sz="1600" dirty="0">
                <a:highlight>
                  <a:srgbClr val="FFFF00"/>
                </a:highlight>
                <a:latin typeface="Courier"/>
              </a:rPr>
              <a:t>## [1] 0.9373075</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2D02-E41C-4D58-815E-71417D5BA57A}"/>
              </a:ext>
            </a:extLst>
          </p:cNvPr>
          <p:cNvSpPr>
            <a:spLocks noGrp="1"/>
          </p:cNvSpPr>
          <p:nvPr>
            <p:ph type="ctrTitle"/>
          </p:nvPr>
        </p:nvSpPr>
        <p:spPr/>
        <p:txBody>
          <a:bodyPr/>
          <a:lstStyle/>
          <a:p>
            <a:r>
              <a:rPr lang="en-US" dirty="0"/>
              <a:t>Categorical Data</a:t>
            </a:r>
          </a:p>
        </p:txBody>
      </p:sp>
      <p:sp>
        <p:nvSpPr>
          <p:cNvPr id="3" name="Subtitle 2">
            <a:extLst>
              <a:ext uri="{FF2B5EF4-FFF2-40B4-BE49-F238E27FC236}">
                <a16:creationId xmlns:a16="http://schemas.microsoft.com/office/drawing/2014/main" id="{7CE12993-1FF7-4BE7-8302-2EA56E2E036F}"/>
              </a:ext>
            </a:extLst>
          </p:cNvPr>
          <p:cNvSpPr>
            <a:spLocks noGrp="1"/>
          </p:cNvSpPr>
          <p:nvPr>
            <p:ph type="subTitle" idx="1"/>
          </p:nvPr>
        </p:nvSpPr>
        <p:spPr/>
        <p:txBody>
          <a:bodyPr/>
          <a:lstStyle/>
          <a:p>
            <a:r>
              <a:rPr lang="en-US" dirty="0"/>
              <a:t>Using factors in R to handle variables that have levels. </a:t>
            </a:r>
          </a:p>
          <a:p>
            <a:endParaRPr lang="en-US" dirty="0"/>
          </a:p>
          <a:p>
            <a:r>
              <a:rPr lang="en-US" dirty="0"/>
              <a:t>Including qualitative data, or data that is non-numerical in nature. </a:t>
            </a:r>
          </a:p>
        </p:txBody>
      </p:sp>
    </p:spTree>
    <p:extLst>
      <p:ext uri="{BB962C8B-B14F-4D97-AF65-F5344CB8AC3E}">
        <p14:creationId xmlns:p14="http://schemas.microsoft.com/office/powerpoint/2010/main" val="110838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46C0-3595-42D4-A27E-A0ACDDAB7E3B}"/>
              </a:ext>
            </a:extLst>
          </p:cNvPr>
          <p:cNvSpPr>
            <a:spLocks noGrp="1"/>
          </p:cNvSpPr>
          <p:nvPr>
            <p:ph type="title"/>
          </p:nvPr>
        </p:nvSpPr>
        <p:spPr/>
        <p:txBody>
          <a:bodyPr/>
          <a:lstStyle/>
          <a:p>
            <a:r>
              <a:rPr lang="en-US" dirty="0"/>
              <a:t>Categorical</a:t>
            </a:r>
          </a:p>
        </p:txBody>
      </p:sp>
      <p:sp>
        <p:nvSpPr>
          <p:cNvPr id="3" name="Content Placeholder 2">
            <a:extLst>
              <a:ext uri="{FF2B5EF4-FFF2-40B4-BE49-F238E27FC236}">
                <a16:creationId xmlns:a16="http://schemas.microsoft.com/office/drawing/2014/main" id="{FB71C525-D5F0-4E6A-99E3-717168F75735}"/>
              </a:ext>
            </a:extLst>
          </p:cNvPr>
          <p:cNvSpPr>
            <a:spLocks noGrp="1"/>
          </p:cNvSpPr>
          <p:nvPr>
            <p:ph idx="1"/>
          </p:nvPr>
        </p:nvSpPr>
        <p:spPr/>
        <p:txBody>
          <a:bodyPr/>
          <a:lstStyle/>
          <a:p>
            <a:r>
              <a:rPr lang="en-US" dirty="0"/>
              <a:t>Information that is sorted into categories</a:t>
            </a:r>
          </a:p>
          <a:p>
            <a:r>
              <a:rPr lang="en-US" dirty="0"/>
              <a:t>Ordinal  - Clear ordering to the categories. </a:t>
            </a:r>
          </a:p>
          <a:p>
            <a:pPr lvl="1"/>
            <a:r>
              <a:rPr lang="en-US" dirty="0"/>
              <a:t>Age when categories are listed like : &lt;18, between 18 and 25, </a:t>
            </a:r>
            <a:r>
              <a:rPr lang="en-US"/>
              <a:t>Between 25 </a:t>
            </a:r>
            <a:r>
              <a:rPr lang="en-US" dirty="0"/>
              <a:t>and 35, and Greater than 35.  </a:t>
            </a:r>
          </a:p>
          <a:p>
            <a:pPr lvl="1"/>
            <a:r>
              <a:rPr lang="en-US" dirty="0"/>
              <a:t>Survey Items like Agreement Scales – Strongly Disagree, Disagree, Neither Disagree or Agree, Agree, or Strongly Agree</a:t>
            </a:r>
          </a:p>
          <a:p>
            <a:r>
              <a:rPr lang="en-US" dirty="0"/>
              <a:t>Nominal – No intrinsic ordering to the categories. </a:t>
            </a:r>
          </a:p>
          <a:p>
            <a:pPr lvl="1"/>
            <a:r>
              <a:rPr lang="en-US" dirty="0"/>
              <a:t>Education – No College, Some College, Associates Degree, BBA, BS, BA, MBA, MSBA, PHD</a:t>
            </a:r>
          </a:p>
          <a:p>
            <a:r>
              <a:rPr lang="en-US" dirty="0"/>
              <a:t>Dichotomous or Binary </a:t>
            </a:r>
          </a:p>
          <a:p>
            <a:pPr lvl="1"/>
            <a:r>
              <a:rPr lang="en-US" dirty="0"/>
              <a:t>A nominal variable with 2 categories </a:t>
            </a:r>
          </a:p>
          <a:p>
            <a:pPr lvl="2"/>
            <a:r>
              <a:rPr lang="en-US" dirty="0"/>
              <a:t>Locality – Rural or Urban</a:t>
            </a:r>
          </a:p>
          <a:p>
            <a:pPr lvl="2"/>
            <a:r>
              <a:rPr lang="en-US" dirty="0"/>
              <a:t>Gender – Male or Female</a:t>
            </a:r>
          </a:p>
          <a:p>
            <a:pPr lvl="2"/>
            <a:r>
              <a:rPr lang="en-US" dirty="0"/>
              <a:t>Smoker – Yes or No</a:t>
            </a:r>
          </a:p>
        </p:txBody>
      </p:sp>
    </p:spTree>
    <p:extLst>
      <p:ext uri="{BB962C8B-B14F-4D97-AF65-F5344CB8AC3E}">
        <p14:creationId xmlns:p14="http://schemas.microsoft.com/office/powerpoint/2010/main" val="160236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05BC-E0BD-4A72-9F6A-A3B205338278}"/>
              </a:ext>
            </a:extLst>
          </p:cNvPr>
          <p:cNvSpPr>
            <a:spLocks noGrp="1"/>
          </p:cNvSpPr>
          <p:nvPr>
            <p:ph type="title"/>
          </p:nvPr>
        </p:nvSpPr>
        <p:spPr/>
        <p:txBody>
          <a:bodyPr/>
          <a:lstStyle/>
          <a:p>
            <a:r>
              <a:rPr lang="en-US" dirty="0"/>
              <a:t>Regression With Categorical Variables</a:t>
            </a:r>
          </a:p>
        </p:txBody>
      </p:sp>
      <p:sp>
        <p:nvSpPr>
          <p:cNvPr id="3" name="Content Placeholder 2">
            <a:extLst>
              <a:ext uri="{FF2B5EF4-FFF2-40B4-BE49-F238E27FC236}">
                <a16:creationId xmlns:a16="http://schemas.microsoft.com/office/drawing/2014/main" id="{10DFD370-E185-494C-97F8-875BB703E02D}"/>
              </a:ext>
            </a:extLst>
          </p:cNvPr>
          <p:cNvSpPr>
            <a:spLocks noGrp="1"/>
          </p:cNvSpPr>
          <p:nvPr>
            <p:ph idx="1"/>
          </p:nvPr>
        </p:nvSpPr>
        <p:spPr/>
        <p:txBody>
          <a:bodyPr/>
          <a:lstStyle/>
          <a:p>
            <a:pPr marL="255650" indent="-255650">
              <a:buSzPct val="100000"/>
            </a:pPr>
            <a:r>
              <a:rPr lang="en-US" b="0" i="0" u="none" strike="noStrike" cap="none" dirty="0">
                <a:solidFill>
                  <a:srgbClr val="000000"/>
                </a:solidFill>
                <a:sym typeface="Arial"/>
              </a:rPr>
              <a:t>Regression analysis requires numerical data.</a:t>
            </a:r>
          </a:p>
          <a:p>
            <a:pPr marL="255650" indent="-255650">
              <a:buSzPct val="100000"/>
            </a:pPr>
            <a:r>
              <a:rPr lang="en-US" dirty="0"/>
              <a:t>Ordinal variables can be represented by a number in one column when there is even distance between the categories. </a:t>
            </a:r>
          </a:p>
          <a:p>
            <a:pPr marL="492251" lvl="1" indent="-255650">
              <a:buSzPct val="100000"/>
            </a:pPr>
            <a:r>
              <a:rPr lang="en-US" dirty="0"/>
              <a:t>From strongly disagree to disagree to N/A to agree to strongly agree. Each 1 unit change considers the same distance between points. </a:t>
            </a:r>
          </a:p>
          <a:p>
            <a:pPr marL="492251" lvl="1" indent="-255650">
              <a:buSzPct val="100000"/>
            </a:pPr>
            <a:r>
              <a:rPr lang="en-US" dirty="0"/>
              <a:t>A weighted scale would go from strongly disagree to neither to agree to strongly agree to agree all the time. </a:t>
            </a:r>
          </a:p>
          <a:p>
            <a:pPr marL="492251" lvl="1" indent="-255650">
              <a:buSzPct val="100000"/>
            </a:pPr>
            <a:r>
              <a:rPr lang="en-US" dirty="0">
                <a:solidFill>
                  <a:srgbClr val="000000"/>
                </a:solidFill>
                <a:sym typeface="Arial"/>
              </a:rPr>
              <a:t>Need to manually code these and coerce into a number. </a:t>
            </a:r>
          </a:p>
          <a:p>
            <a:pPr marL="492251" lvl="1" indent="-255650">
              <a:buSzPct val="100000"/>
            </a:pPr>
            <a:r>
              <a:rPr lang="en-US" dirty="0">
                <a:solidFill>
                  <a:srgbClr val="000000"/>
                </a:solidFill>
                <a:sym typeface="Arial"/>
              </a:rPr>
              <a:t>Some ordinal variables need to use dummy coding (i.e., Seasonality). Need to always check rationale before blindly recoding to numbers, or using numbers that were provided. </a:t>
            </a:r>
          </a:p>
          <a:p>
            <a:pPr marL="255650" indent="-255650">
              <a:buSzPct val="100000"/>
            </a:pPr>
            <a:r>
              <a:rPr lang="en-US" b="0" i="0" u="none" strike="noStrike" cap="none" dirty="0">
                <a:solidFill>
                  <a:srgbClr val="000000"/>
                </a:solidFill>
                <a:sym typeface="Arial"/>
              </a:rPr>
              <a:t>Nominal categorical data can be included as independent variables, but must be coded numeric using dummy variables.</a:t>
            </a:r>
          </a:p>
          <a:p>
            <a:pPr marL="492251" lvl="1" indent="-255650">
              <a:buSzPct val="100000"/>
            </a:pPr>
            <a:r>
              <a:rPr lang="en-US" dirty="0">
                <a:solidFill>
                  <a:srgbClr val="000000"/>
                </a:solidFill>
                <a:sym typeface="Arial"/>
              </a:rPr>
              <a:t>R will turn create the dummy variables automatically in a regression. </a:t>
            </a:r>
          </a:p>
          <a:p>
            <a:pPr marL="492251" lvl="1" indent="-255650">
              <a:buSzPct val="100000"/>
            </a:pPr>
            <a:r>
              <a:rPr lang="en-US" b="0" i="0" u="none" strike="noStrike" cap="none" dirty="0">
                <a:solidFill>
                  <a:srgbClr val="000000"/>
                </a:solidFill>
                <a:sym typeface="Arial"/>
              </a:rPr>
              <a:t>For variables with 2 categories, code as 0 and 1.</a:t>
            </a:r>
          </a:p>
          <a:p>
            <a:pPr marL="492251" lvl="1" indent="-255650">
              <a:buSzPct val="100000"/>
            </a:pPr>
            <a:endParaRPr lang="en-US" b="0" i="0" u="none" strike="noStrike" cap="none" dirty="0">
              <a:solidFill>
                <a:srgbClr val="000000"/>
              </a:solidFill>
              <a:sym typeface="Arial"/>
            </a:endParaRPr>
          </a:p>
          <a:p>
            <a:pPr marL="255650" indent="-255650">
              <a:buSzPct val="100000"/>
            </a:pPr>
            <a:endParaRPr lang="en-US" dirty="0">
              <a:solidFill>
                <a:srgbClr val="000000"/>
              </a:solidFill>
              <a:sym typeface="Arial"/>
            </a:endParaRPr>
          </a:p>
          <a:p>
            <a:pPr marL="255650" indent="-255650">
              <a:buSzPct val="100000"/>
            </a:pPr>
            <a:endParaRPr lang="en-US" dirty="0"/>
          </a:p>
        </p:txBody>
      </p:sp>
    </p:spTree>
    <p:extLst>
      <p:ext uri="{BB962C8B-B14F-4D97-AF65-F5344CB8AC3E}">
        <p14:creationId xmlns:p14="http://schemas.microsoft.com/office/powerpoint/2010/main" val="1136706244"/>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Interaction</Template>
  <TotalTime>3029</TotalTime>
  <Words>3044</Words>
  <Application>Microsoft Office PowerPoint</Application>
  <PresentationFormat>Widescreen</PresentationFormat>
  <Paragraphs>245</Paragraphs>
  <Slides>19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Courier</vt: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Looking at the Prediction Equations with Variable Transformations</vt:lpstr>
      <vt:lpstr>Log Transformations - With No Transformation</vt:lpstr>
      <vt:lpstr>PowerPoint Presentation</vt:lpstr>
      <vt:lpstr>Log-Log - Transformation both an X and Y variable</vt:lpstr>
      <vt:lpstr>Semi Log - Transforming an X variable</vt:lpstr>
      <vt:lpstr>ExpLog Log - Transforming a Y variable</vt:lpstr>
      <vt:lpstr>Categorical Data</vt:lpstr>
      <vt:lpstr>Categorical</vt:lpstr>
      <vt:lpstr>Regression With Categorical Variables</vt:lpstr>
      <vt:lpstr>Dummy Variables with More than 2 Categories</vt:lpstr>
      <vt:lpstr>Example Of Recoding in R</vt:lpstr>
      <vt:lpstr>Seasonal Dummy Variables</vt:lpstr>
      <vt:lpstr>Seasonal Dummy Variables</vt:lpstr>
      <vt:lpstr>Example: GNP predicting Sales</vt:lpstr>
      <vt:lpstr>Creating the Regression Object</vt:lpstr>
      <vt:lpstr>Predicting Y</vt:lpstr>
      <vt:lpstr>Data Wrangling: Collapsing Categories</vt:lpstr>
      <vt:lpstr>Example: Examining Ethnicity as a Predictor of Salary</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Data</dc:title>
  <dc:creator>Pamela Galluch</dc:creator>
  <cp:lastModifiedBy>Ding, Mengting</cp:lastModifiedBy>
  <cp:revision>80</cp:revision>
  <dcterms:created xsi:type="dcterms:W3CDTF">2020-10-15T11:57:21Z</dcterms:created>
  <dcterms:modified xsi:type="dcterms:W3CDTF">2021-11-03T17:25:46Z</dcterms:modified>
</cp:coreProperties>
</file>