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63" r:id="rId4"/>
    <p:sldId id="633" r:id="rId5"/>
    <p:sldId id="265" r:id="rId6"/>
    <p:sldId id="259" r:id="rId7"/>
    <p:sldId id="266" r:id="rId8"/>
    <p:sldId id="267" r:id="rId9"/>
    <p:sldId id="268" r:id="rId10"/>
    <p:sldId id="270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73" r:id="rId19"/>
    <p:sldId id="280" r:id="rId20"/>
    <p:sldId id="281" r:id="rId21"/>
    <p:sldId id="282" r:id="rId22"/>
    <p:sldId id="284" r:id="rId23"/>
    <p:sldId id="285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D4A"/>
    <a:srgbClr val="183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0109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492166-5183-426E-B237-E2C9D6B4CD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F85DC-58DD-42A6-AD26-FF9554495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ADF3F-53E7-4CE4-A56B-48150CB001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A5D29-FB43-4442-9D84-800D76023D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10E30-7EEA-48D2-A7FC-4FAD68FCE9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04786-3EC9-4800-8032-8237678C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0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54770-091C-4CEF-89F3-4E1606BFB83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0401-E589-47BB-ADBC-8FE349C1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0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BE55-0569-4D0B-AECA-AC975088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F3EB-F6B5-44B7-A61F-1C99D1DF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E0201-6692-46E8-8797-26E7F3F4AEBF}"/>
              </a:ext>
            </a:extLst>
          </p:cNvPr>
          <p:cNvSpPr/>
          <p:nvPr userDrawn="1"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53FED69-A79E-4D37-B191-8487560A32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E75BC6-4E4B-4BFA-91C6-5C403B4FFB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  <a:solidFill>
            <a:schemeClr val="bg1">
              <a:alpha val="50000"/>
            </a:schemeClr>
          </a:solidFill>
        </p:spPr>
        <p:txBody>
          <a:bodyPr/>
          <a:lstStyle>
            <a:lvl2pPr marL="800100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069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4A25E5-E908-43B1-8EC8-98DEF93AA3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AD0867E-AF51-4C82-9F53-35621CA443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815" r="1" b="38315"/>
          <a:stretch/>
        </p:blipFill>
        <p:spPr>
          <a:xfrm>
            <a:off x="0" y="3549535"/>
            <a:ext cx="8655494" cy="3308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061E6-96FD-4751-BB42-B7CC7CE4C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5DF6-A94D-4EE3-B106-DBCC32E97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67" y="56560"/>
            <a:ext cx="1753466" cy="10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B472056-B6E1-496A-B9E1-EF93A0446C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815" r="1" b="38315"/>
          <a:stretch/>
        </p:blipFill>
        <p:spPr>
          <a:xfrm>
            <a:off x="0" y="3549535"/>
            <a:ext cx="8655494" cy="330846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4B5835-3C63-49B5-9C9F-FB773B9B9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rgbClr val="18302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F5BD01A-3762-4125-B8FA-A39D34D61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rgbClr val="789D4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67" y="59629"/>
            <a:ext cx="1748131" cy="100617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324769" y="6217920"/>
            <a:ext cx="1867231" cy="61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F5DB3CF-E27A-490F-B639-8892F3C50D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1279F4-FC30-4B42-A578-CA679091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BD2-5FA2-4F42-A39C-237940216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978D6-DE7F-4018-814B-F091EFBB4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981B-F718-4779-9882-4F125876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CED04-3542-4B07-876B-47ED1D19CD35}"/>
              </a:ext>
            </a:extLst>
          </p:cNvPr>
          <p:cNvSpPr/>
          <p:nvPr userDrawn="1"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9363F87-14DE-4191-960B-AEAAFD330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AB717-9A21-4782-92AA-92BCE7AE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A975-969B-4E13-A732-1FD935D5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DFAA2-3681-4AC0-B23F-F9314F482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F5EDB-7155-486F-92EC-8903C4C1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87EC8-7060-4C8A-AB01-2FFA6095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3B414-92FE-407C-99DD-BB973A71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7CC16-B815-4956-8331-98DF8C9048BF}"/>
              </a:ext>
            </a:extLst>
          </p:cNvPr>
          <p:cNvSpPr/>
          <p:nvPr userDrawn="1"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5A2E67D9-3CA5-4740-AE26-B1442C1435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3B086-0CAF-401B-BE1E-8309F88F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DAAAD-B07C-42E3-880B-ECBEC261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1F5C3-C253-460A-BDD1-AE2E3E8B89CF}"/>
              </a:ext>
            </a:extLst>
          </p:cNvPr>
          <p:cNvSpPr/>
          <p:nvPr userDrawn="1"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5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1606A-DCDA-4F90-BD8F-57046EF4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1740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7C6052E7-0B4A-44F8-86F9-1738CDD01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9486F-D6EB-48B9-9301-95EBA578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FC8B-F241-401B-9733-D3B57857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/>
          </a:solidFill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062FB-5946-4E66-9748-C11D9AC7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0E724-304F-41D1-B394-C1007108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27C781-5EA5-451F-8E47-C06CE259E169}"/>
              </a:ext>
            </a:extLst>
          </p:cNvPr>
          <p:cNvSpPr/>
          <p:nvPr userDrawn="1"/>
        </p:nvSpPr>
        <p:spPr>
          <a:xfrm>
            <a:off x="784163" y="782477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FC48B-BB0D-4FA0-93A3-D708CB18E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9045" y="0"/>
            <a:ext cx="5862955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17E08BD-9E04-44FC-90F5-7C1B3CA2D1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A373D-354C-4301-A1AF-D873037A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B547D-F67A-4EB8-BDD6-5EEF1FC33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4202084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Courier New" panose="02070309020205020404" pitchFamily="49" charset="0"/>
              <a:buChar char="o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Calibri" panose="020F0502020204030204" pitchFamily="34" charset="0"/>
              <a:buChar char="−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Wingdings" panose="05000000000000000000" pitchFamily="2" charset="2"/>
              <a:buChar char="§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7C505-A7C9-4FBB-A7C7-D6EA323C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8778B-E4A1-4151-928F-0025A030FD19}"/>
              </a:ext>
            </a:extLst>
          </p:cNvPr>
          <p:cNvSpPr/>
          <p:nvPr userDrawn="1"/>
        </p:nvSpPr>
        <p:spPr>
          <a:xfrm>
            <a:off x="794069" y="737553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8636-7135-4996-A2ED-9D647988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17CD-18BF-4C06-BAC8-2D19CC61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A799-E006-491A-9BDC-189759FFA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3028"/>
                </a:solidFill>
              </a:defRPr>
            </a:lvl1pPr>
          </a:lstStyle>
          <a:p>
            <a:fld id="{DB93D0EE-7AEE-4397-A018-8CBE653956F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68" y="6311900"/>
            <a:ext cx="1637640" cy="4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9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83028"/>
          </a:solidFill>
          <a:latin typeface="Segoe UI Semibold" panose="020B0702040204020203" pitchFamily="34" charset="0"/>
          <a:ea typeface="Malgun Gothic" panose="020B0503020000020004" pitchFamily="34" charset="-127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789D4A"/>
        </a:buClr>
        <a:buFont typeface="Arial" panose="020B0604020202020204" pitchFamily="34" charset="0"/>
        <a:buChar char="•"/>
        <a:defRPr sz="24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789D4A"/>
        </a:buClr>
        <a:buFont typeface="Courier New" panose="02070309020205020404" pitchFamily="49" charset="0"/>
        <a:buChar char="o"/>
        <a:defRPr sz="20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789D4A"/>
        </a:buClr>
        <a:buFont typeface="Calibri" panose="020F0502020204030204" pitchFamily="34" charset="0"/>
        <a:buChar char="−"/>
        <a:defRPr sz="18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789D4A"/>
        </a:buClr>
        <a:buFont typeface="Wingdings" panose="05000000000000000000" pitchFamily="2" charset="2"/>
        <a:buChar char="§"/>
        <a:defRPr sz="18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5E61-9871-4073-AA3E-B764D5836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Continuous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973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r>
              <a:rPr lang="en-US" dirty="0"/>
              <a:t>Expected Value and Variance: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 use the </a:t>
            </a:r>
            <a:r>
              <a:rPr lang="en-US" dirty="0" err="1">
                <a:solidFill>
                  <a:srgbClr val="FF0000"/>
                </a:solidFill>
              </a:rPr>
              <a:t>dunif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punif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qunif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FF0000"/>
                </a:solidFill>
              </a:rPr>
              <a:t>runif</a:t>
            </a:r>
            <a:r>
              <a:rPr lang="en-US" i="1" dirty="0"/>
              <a:t> </a:t>
            </a:r>
            <a:r>
              <a:rPr lang="en-US" dirty="0"/>
              <a:t>functions.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2C14A3-4DC2-42BE-8D21-F8E612ED480E}"/>
                  </a:ext>
                </a:extLst>
              </p:cNvPr>
              <p:cNvSpPr txBox="1"/>
              <p:nvPr/>
            </p:nvSpPr>
            <p:spPr>
              <a:xfrm>
                <a:off x="5160302" y="2902797"/>
                <a:ext cx="1369286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2C14A3-4DC2-42BE-8D21-F8E612ED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02" y="2902797"/>
                <a:ext cx="1369286" cy="524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2BB615-2A7A-4B86-A373-9982AEF7A9BD}"/>
                  </a:ext>
                </a:extLst>
              </p:cNvPr>
              <p:cNvSpPr txBox="1"/>
              <p:nvPr/>
            </p:nvSpPr>
            <p:spPr>
              <a:xfrm>
                <a:off x="5160302" y="3739235"/>
                <a:ext cx="19022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2BB615-2A7A-4B86-A373-9982AEF7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02" y="3739235"/>
                <a:ext cx="190225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E2C555-A719-4CEC-A93D-BC83A0FE7803}"/>
                  </a:ext>
                </a:extLst>
              </p:cNvPr>
              <p:cNvSpPr txBox="1"/>
              <p:nvPr/>
            </p:nvSpPr>
            <p:spPr>
              <a:xfrm>
                <a:off x="5581315" y="1749875"/>
                <a:ext cx="1896545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E2C555-A719-4CEC-A93D-BC83A0FE7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315" y="1749875"/>
                <a:ext cx="1896545" cy="726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95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8656-8F6F-4B84-9516-E4375E373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Triangular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266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triangular distribution</a:t>
            </a:r>
            <a:r>
              <a:rPr lang="en-US" dirty="0"/>
              <a:t> is a subjective description of a population for which there is only limited sample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based on a knowledge of the minimum and maximum and an "inspired guess" as to the modal value.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these reasons, the triangle distribution has been called a "lack of knowledge" distribution.”</a:t>
            </a:r>
          </a:p>
          <a:p>
            <a:endParaRPr lang="en-US" dirty="0"/>
          </a:p>
          <a:p>
            <a:r>
              <a:rPr lang="en-US" dirty="0"/>
              <a:t>Very useful in simulation and when the most likely outcome is known.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7DD1AA-D244-1346-A7D8-D2B6449F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1" y="1816894"/>
            <a:ext cx="3721100" cy="1600200"/>
          </a:xfrm>
        </p:spPr>
      </p:pic>
    </p:spTree>
    <p:extLst>
      <p:ext uri="{BB962C8B-B14F-4D97-AF65-F5344CB8AC3E}">
        <p14:creationId xmlns:p14="http://schemas.microsoft.com/office/powerpoint/2010/main" val="34744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 use the </a:t>
            </a:r>
            <a:r>
              <a:rPr lang="en-US" i="1" dirty="0" err="1">
                <a:solidFill>
                  <a:srgbClr val="FF0000"/>
                </a:solidFill>
              </a:rPr>
              <a:t>ptriangle</a:t>
            </a:r>
            <a:r>
              <a:rPr lang="en-US" i="1" dirty="0">
                <a:solidFill>
                  <a:srgbClr val="FF0000"/>
                </a:solidFill>
              </a:rPr>
              <a:t>(), </a:t>
            </a:r>
            <a:r>
              <a:rPr lang="en-US" i="1" dirty="0" err="1">
                <a:solidFill>
                  <a:srgbClr val="FF0000"/>
                </a:solidFill>
              </a:rPr>
              <a:t>qtriangle</a:t>
            </a:r>
            <a:r>
              <a:rPr lang="en-US" i="1" dirty="0">
                <a:solidFill>
                  <a:srgbClr val="FF0000"/>
                </a:solidFill>
              </a:rPr>
              <a:t>(), </a:t>
            </a:r>
            <a:r>
              <a:rPr lang="en-US" i="1" dirty="0" err="1">
                <a:solidFill>
                  <a:srgbClr val="FF0000"/>
                </a:solidFill>
              </a:rPr>
              <a:t>dtriangle</a:t>
            </a:r>
            <a:r>
              <a:rPr lang="en-US" i="1" dirty="0">
                <a:solidFill>
                  <a:srgbClr val="FF0000"/>
                </a:solidFill>
              </a:rPr>
              <a:t>(), </a:t>
            </a:r>
            <a:r>
              <a:rPr lang="en-US" i="1" dirty="0" err="1">
                <a:solidFill>
                  <a:srgbClr val="FF0000"/>
                </a:solidFill>
              </a:rPr>
              <a:t>rtriangle</a:t>
            </a:r>
            <a:r>
              <a:rPr lang="en-US" i="1" dirty="0">
                <a:solidFill>
                  <a:srgbClr val="FF0000"/>
                </a:solidFill>
              </a:rPr>
              <a:t>()</a:t>
            </a:r>
            <a:r>
              <a:rPr lang="en-US" i="1" dirty="0"/>
              <a:t> </a:t>
            </a:r>
            <a:r>
              <a:rPr lang="en-US" dirty="0"/>
              <a:t>functions from </a:t>
            </a:r>
            <a:r>
              <a:rPr lang="en-US" i="1" dirty="0"/>
              <a:t>triangle package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7DD1AA-D244-1346-A7D8-D2B6449F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1" y="1816894"/>
            <a:ext cx="3721100" cy="16002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F17995-BD59-0C45-AAE1-DB70F1682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73" y="1565169"/>
            <a:ext cx="3486221" cy="28292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FECB9C-2A41-4DBF-9695-CED9C878EEA6}"/>
                  </a:ext>
                </a:extLst>
              </p:cNvPr>
              <p:cNvSpPr txBox="1"/>
              <p:nvPr/>
            </p:nvSpPr>
            <p:spPr>
              <a:xfrm>
                <a:off x="726422" y="1565169"/>
                <a:ext cx="4266819" cy="2373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FECB9C-2A41-4DBF-9695-CED9C878E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" y="1565169"/>
                <a:ext cx="4266819" cy="2373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AA46A0-A9DC-42DA-B8EB-9C1B2D8D59BE}"/>
                  </a:ext>
                </a:extLst>
              </p:cNvPr>
              <p:cNvSpPr txBox="1"/>
              <p:nvPr/>
            </p:nvSpPr>
            <p:spPr>
              <a:xfrm>
                <a:off x="976044" y="4537824"/>
                <a:ext cx="1758110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AA46A0-A9DC-42DA-B8EB-9C1B2D8D5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44" y="4537824"/>
                <a:ext cx="1758110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18EFF0-BE4D-40C5-A694-C22C7EBF3ACD}"/>
                  </a:ext>
                </a:extLst>
              </p:cNvPr>
              <p:cNvSpPr txBox="1"/>
              <p:nvPr/>
            </p:nvSpPr>
            <p:spPr>
              <a:xfrm>
                <a:off x="3148640" y="4515720"/>
                <a:ext cx="386535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18EFF0-BE4D-40C5-A694-C22C7EBF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640" y="4515720"/>
                <a:ext cx="3865354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1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8656-8F6F-4B84-9516-E4375E373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600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normal distribution </a:t>
            </a:r>
            <a:r>
              <a:rPr lang="en-US" dirty="0"/>
              <a:t>has been used in a wide variety of practical applications in which the random variables are heights and weights of people, test scores, scientific measurements, amounts of rainfall, and other similar values.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also widely used in statistical inference -&gt; Central Limit Theorem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7DD1AA-D244-1346-A7D8-D2B6449F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1" y="1816894"/>
            <a:ext cx="3721100" cy="1600200"/>
          </a:xfrm>
        </p:spPr>
      </p:pic>
    </p:spTree>
    <p:extLst>
      <p:ext uri="{BB962C8B-B14F-4D97-AF65-F5344CB8AC3E}">
        <p14:creationId xmlns:p14="http://schemas.microsoft.com/office/powerpoint/2010/main" val="19707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857" y="191295"/>
            <a:ext cx="10515600" cy="1325563"/>
          </a:xfrm>
        </p:spPr>
        <p:txBody>
          <a:bodyPr/>
          <a:lstStyle/>
          <a:p>
            <a:r>
              <a:rPr lang="en-US" dirty="0"/>
              <a:t>Normal 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7DD1AA-D244-1346-A7D8-D2B6449F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1" y="1816894"/>
            <a:ext cx="3721100" cy="1600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ECCD4C-71F9-AB46-8534-9C1809540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67" y="1866463"/>
            <a:ext cx="7026790" cy="4301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08496-FF3D-694E-9637-840723EB9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732" y="3285066"/>
            <a:ext cx="3772468" cy="17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6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pPr marL="228600" indent="-4572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normal</a:t>
            </a:r>
            <a:r>
              <a:rPr lang="en-US" dirty="0"/>
              <a:t> curve is symmetrical about the mean </a:t>
            </a:r>
            <a:r>
              <a:rPr lang="en-US" dirty="0" err="1"/>
              <a:t>μ</a:t>
            </a:r>
            <a:r>
              <a:rPr lang="en-US" dirty="0"/>
              <a:t>;</a:t>
            </a:r>
          </a:p>
          <a:p>
            <a:pPr marL="228600" indent="-4572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The mean is at the middle and divides the area into halves;</a:t>
            </a:r>
          </a:p>
          <a:p>
            <a:pPr marL="228600" indent="-4572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The total area under the curve is equal to 1;</a:t>
            </a:r>
          </a:p>
          <a:p>
            <a:pPr marL="228600" indent="-4572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It is completely determined by its mean and standard deviation </a:t>
            </a:r>
            <a:r>
              <a:rPr lang="en-US" dirty="0" err="1"/>
              <a:t>σ</a:t>
            </a:r>
            <a:r>
              <a:rPr lang="en-US" dirty="0"/>
              <a:t> (or variance σ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dirty="0"/>
          </a:p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dirty="0"/>
              <a:t>Use </a:t>
            </a:r>
            <a:r>
              <a:rPr lang="en-US" i="1" dirty="0" err="1">
                <a:solidFill>
                  <a:srgbClr val="FF0000"/>
                </a:solidFill>
              </a:rPr>
              <a:t>rnorm</a:t>
            </a:r>
            <a:r>
              <a:rPr lang="en-US" i="1" dirty="0">
                <a:solidFill>
                  <a:srgbClr val="FF0000"/>
                </a:solidFill>
              </a:rPr>
              <a:t>(), </a:t>
            </a:r>
            <a:r>
              <a:rPr lang="en-US" i="1" dirty="0" err="1">
                <a:solidFill>
                  <a:srgbClr val="FF0000"/>
                </a:solidFill>
              </a:rPr>
              <a:t>qnorm</a:t>
            </a:r>
            <a:r>
              <a:rPr lang="en-US" i="1" dirty="0">
                <a:solidFill>
                  <a:srgbClr val="FF0000"/>
                </a:solidFill>
              </a:rPr>
              <a:t>(), </a:t>
            </a:r>
            <a:r>
              <a:rPr lang="en-US" i="1" dirty="0" err="1">
                <a:solidFill>
                  <a:srgbClr val="FF0000"/>
                </a:solidFill>
              </a:rPr>
              <a:t>pnorm</a:t>
            </a:r>
            <a:r>
              <a:rPr lang="en-US" i="1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R.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7DD1AA-D244-1346-A7D8-D2B6449F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1" y="1816894"/>
            <a:ext cx="3721100" cy="1600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D441D5-C226-DA48-ADDB-8FA9B5A79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318" y="4253791"/>
            <a:ext cx="5706682" cy="26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4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8656-8F6F-4B84-9516-E4375E373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Exponential </a:t>
            </a:r>
            <a:r>
              <a:rPr lang="en-US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365886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r>
              <a:rPr lang="en-US" dirty="0"/>
              <a:t>The exponential distribution is useful in computing probabilities for the time it takes to complete a task.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Ex:</a:t>
            </a:r>
            <a:r>
              <a:rPr lang="en-US" dirty="0"/>
              <a:t> Time between arrivals at a car wash, the time required to load a truck, the distance between major defects in a highway, etc. We will use it in queueing theory and application.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7DD1AA-D244-1346-A7D8-D2B6449F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1" y="1816894"/>
            <a:ext cx="3721100" cy="1600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97E98-5280-964C-886D-147B1994F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41" y="2858294"/>
            <a:ext cx="7696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8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Uniform Probability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Triangular Probability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 Probability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Exponential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706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Ex:</a:t>
                </a:r>
                <a:r>
                  <a:rPr lang="en-US" dirty="0"/>
                  <a:t> Arrivals at a car wash.</a:t>
                </a:r>
              </a:p>
              <a:p>
                <a:endParaRPr lang="en-US" dirty="0"/>
              </a:p>
              <a:p>
                <a:r>
                  <a:rPr lang="en-US" dirty="0"/>
                  <a:t>Exponential-&gt;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𝑚𝑖𝑛𝑢𝑡𝑒𝑠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𝑐𝑎𝑟</m:t>
                    </m:r>
                  </m:oMath>
                </a14:m>
                <a:r>
                  <a:rPr lang="en-US" dirty="0"/>
                  <a:t>; </a:t>
                </a:r>
              </a:p>
              <a:p>
                <a:endParaRPr lang="en-US" dirty="0"/>
              </a:p>
              <a:p>
                <a:r>
                  <a:rPr lang="en-US" dirty="0"/>
                  <a:t>Poisson-&gt;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𝑐𝑎𝑟𝑠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𝑚𝑖𝑛𝑢𝑡𝑒</m:t>
                    </m:r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r>
                  <a:rPr lang="en-US" dirty="0"/>
                  <a:t>In R use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dexp</a:t>
                </a:r>
                <a:r>
                  <a:rPr lang="en-US" dirty="0"/>
                  <a:t>,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rexp</a:t>
                </a:r>
                <a:r>
                  <a:rPr lang="en-US" dirty="0"/>
                  <a:t>,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pexp</a:t>
                </a:r>
                <a:r>
                  <a:rPr lang="en-US" dirty="0"/>
                  <a:t> and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qexp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1084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7DD1AA-D244-1346-A7D8-D2B6449F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1" y="1816894"/>
            <a:ext cx="3721100" cy="1600200"/>
          </a:xfrm>
        </p:spPr>
      </p:pic>
    </p:spTree>
    <p:extLst>
      <p:ext uri="{BB962C8B-B14F-4D97-AF65-F5344CB8AC3E}">
        <p14:creationId xmlns:p14="http://schemas.microsoft.com/office/powerpoint/2010/main" val="8104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8656-8F6F-4B84-9516-E4375E373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Practice in R</a:t>
            </a:r>
          </a:p>
        </p:txBody>
      </p:sp>
    </p:spTree>
    <p:extLst>
      <p:ext uri="{BB962C8B-B14F-4D97-AF65-F5344CB8AC3E}">
        <p14:creationId xmlns:p14="http://schemas.microsoft.com/office/powerpoint/2010/main" val="31498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  <a:solidFill>
            <a:schemeClr val="accent1">
              <a:lumMod val="25000"/>
              <a:lumOff val="75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Before finalizing the tire mileage guarantee policy, </a:t>
            </a:r>
            <a:r>
              <a:rPr lang="en-US" dirty="0" err="1"/>
              <a:t>Grear’s</a:t>
            </a:r>
            <a:r>
              <a:rPr lang="en-US" dirty="0"/>
              <a:t> managers want probability information about  </a:t>
            </a:r>
            <a:r>
              <a:rPr lang="en-US" b="1" dirty="0"/>
              <a:t>x=number of miles the tires will last</a:t>
            </a:r>
            <a:r>
              <a:rPr lang="en-US" dirty="0"/>
              <a:t>.</a:t>
            </a:r>
          </a:p>
          <a:p>
            <a:r>
              <a:rPr lang="en-US" dirty="0"/>
              <a:t>From actual road tests with the tires, </a:t>
            </a:r>
            <a:r>
              <a:rPr lang="en-US" dirty="0" err="1"/>
              <a:t>Grear’s</a:t>
            </a:r>
            <a:r>
              <a:rPr lang="en-US" dirty="0"/>
              <a:t> engineering group estimated that the </a:t>
            </a:r>
            <a:r>
              <a:rPr lang="en-US" b="1" dirty="0"/>
              <a:t>mean tire mileage is 36,500 </a:t>
            </a:r>
            <a:r>
              <a:rPr lang="en-US" dirty="0"/>
              <a:t>and that the </a:t>
            </a:r>
            <a:r>
              <a:rPr lang="en-US" b="1" dirty="0"/>
              <a:t>standard deviation is 5,000</a:t>
            </a:r>
            <a:r>
              <a:rPr lang="en-US" dirty="0"/>
              <a:t>. </a:t>
            </a:r>
          </a:p>
          <a:p>
            <a:r>
              <a:rPr lang="en-US" dirty="0"/>
              <a:t>What percentage of the tires can be expected to last more than 40,000 miles?</a:t>
            </a:r>
          </a:p>
          <a:p>
            <a:r>
              <a:rPr lang="en-US" dirty="0"/>
              <a:t>What should a </a:t>
            </a:r>
            <a:r>
              <a:rPr lang="en-US" dirty="0" err="1"/>
              <a:t>guarante</a:t>
            </a:r>
            <a:r>
              <a:rPr lang="en-US" dirty="0"/>
              <a:t> mileage be if </a:t>
            </a:r>
            <a:r>
              <a:rPr lang="en-US" dirty="0" err="1"/>
              <a:t>Grear</a:t>
            </a:r>
            <a:r>
              <a:rPr lang="en-US" dirty="0"/>
              <a:t> wants no more than 10% of the tires to be eligible?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7DD1AA-D244-1346-A7D8-D2B6449F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1" y="1816894"/>
            <a:ext cx="3721100" cy="1600200"/>
          </a:xfrm>
        </p:spPr>
      </p:pic>
    </p:spTree>
    <p:extLst>
      <p:ext uri="{BB962C8B-B14F-4D97-AF65-F5344CB8AC3E}">
        <p14:creationId xmlns:p14="http://schemas.microsoft.com/office/powerpoint/2010/main" val="6333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3063578"/>
          </a:xfrm>
          <a:solidFill>
            <a:schemeClr val="accent1">
              <a:lumMod val="25000"/>
              <a:lumOff val="75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 burger franchise planning a new outlet in Williamsburg estimates that the </a:t>
            </a:r>
            <a:r>
              <a:rPr lang="en-US" b="1" dirty="0"/>
              <a:t>minimum weekly sales is $1000 </a:t>
            </a:r>
            <a:r>
              <a:rPr lang="en-US" dirty="0"/>
              <a:t>and the </a:t>
            </a:r>
            <a:r>
              <a:rPr lang="en-US" b="1" dirty="0"/>
              <a:t>maximum is $6000</a:t>
            </a:r>
            <a:r>
              <a:rPr lang="en-US" dirty="0"/>
              <a:t>. They also estimate that the </a:t>
            </a:r>
            <a:r>
              <a:rPr lang="en-US" b="1" dirty="0"/>
              <a:t>most likely outcome is around $3000</a:t>
            </a:r>
            <a:r>
              <a:rPr lang="en-US" dirty="0"/>
              <a:t>.</a:t>
            </a:r>
          </a:p>
          <a:p>
            <a:r>
              <a:rPr lang="en-US" dirty="0"/>
              <a:t>What is the probability that future weekly sales are between $2000 and $2500?</a:t>
            </a:r>
          </a:p>
          <a:p>
            <a:r>
              <a:rPr lang="en-US" dirty="0"/>
              <a:t>What is the probability that future weekly sales are greater than $4000?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7DD1AA-D244-1346-A7D8-D2B6449F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1" y="1816894"/>
            <a:ext cx="3721100" cy="1600200"/>
          </a:xfrm>
        </p:spPr>
      </p:pic>
    </p:spTree>
    <p:extLst>
      <p:ext uri="{BB962C8B-B14F-4D97-AF65-F5344CB8AC3E}">
        <p14:creationId xmlns:p14="http://schemas.microsoft.com/office/powerpoint/2010/main" val="235901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2964426"/>
          </a:xfrm>
          <a:solidFill>
            <a:schemeClr val="accent1">
              <a:lumMod val="25000"/>
              <a:lumOff val="75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Suppose that </a:t>
            </a:r>
            <a:r>
              <a:rPr lang="en-US" b="1" i="1" dirty="0"/>
              <a:t>x</a:t>
            </a:r>
            <a:r>
              <a:rPr lang="en-US" b="1" dirty="0"/>
              <a:t> represents the loading time for a truck</a:t>
            </a:r>
            <a:r>
              <a:rPr lang="en-US" dirty="0"/>
              <a:t> at the </a:t>
            </a:r>
            <a:r>
              <a:rPr lang="en-US" dirty="0" err="1"/>
              <a:t>Schips</a:t>
            </a:r>
            <a:r>
              <a:rPr lang="en-US" dirty="0"/>
              <a:t> loading dock. If the </a:t>
            </a:r>
            <a:r>
              <a:rPr lang="en-US" b="1" dirty="0"/>
              <a:t>average loading time is 15 minutes</a:t>
            </a:r>
            <a:r>
              <a:rPr lang="en-US" dirty="0"/>
              <a:t>,</a:t>
            </a:r>
          </a:p>
          <a:p>
            <a:r>
              <a:rPr lang="en-US" dirty="0"/>
              <a:t>What is the probability that loading a truck will take 6 minutes or less?</a:t>
            </a:r>
          </a:p>
          <a:p>
            <a:r>
              <a:rPr lang="en-US" dirty="0"/>
              <a:t>What is the probability that the loading time will be between 6 minutes and 18 minutes?</a:t>
            </a:r>
          </a:p>
          <a:p>
            <a:r>
              <a:rPr lang="en-US" dirty="0"/>
              <a:t>Can you generate a histogram of loading times?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7DD1AA-D244-1346-A7D8-D2B6449F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1" y="1816894"/>
            <a:ext cx="3721100" cy="1600200"/>
          </a:xfrm>
        </p:spPr>
      </p:pic>
    </p:spTree>
    <p:extLst>
      <p:ext uri="{BB962C8B-B14F-4D97-AF65-F5344CB8AC3E}">
        <p14:creationId xmlns:p14="http://schemas.microsoft.com/office/powerpoint/2010/main" val="326030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27440C-19EA-44D1-B78A-A51BAAEA4D48}"/>
              </a:ext>
            </a:extLst>
          </p:cNvPr>
          <p:cNvGraphicFramePr>
            <a:graphicFrameLocks noGrp="1"/>
          </p:cNvGraphicFramePr>
          <p:nvPr/>
        </p:nvGraphicFramePr>
        <p:xfrm>
          <a:off x="2027841" y="187924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131082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8666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41623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Experiment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Random Variable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Possible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68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D58346-D7F6-40A9-8E81-5D5B597CF31A}"/>
              </a:ext>
            </a:extLst>
          </p:cNvPr>
          <p:cNvSpPr txBox="1"/>
          <p:nvPr/>
        </p:nvSpPr>
        <p:spPr>
          <a:xfrm>
            <a:off x="2027841" y="2376289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five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D9A79-AE96-4951-9BBF-E8E258DC9FF6}"/>
              </a:ext>
            </a:extLst>
          </p:cNvPr>
          <p:cNvSpPr txBox="1"/>
          <p:nvPr/>
        </p:nvSpPr>
        <p:spPr>
          <a:xfrm>
            <a:off x="4726112" y="2376289"/>
            <a:ext cx="269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customers who place an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7F196-5C23-469B-B382-F7FC647EE1BF}"/>
              </a:ext>
            </a:extLst>
          </p:cNvPr>
          <p:cNvSpPr txBox="1"/>
          <p:nvPr/>
        </p:nvSpPr>
        <p:spPr>
          <a:xfrm>
            <a:off x="7424383" y="2381626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0, 1, 2, 3, 4, 5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FE83D-052C-4C9B-B353-0C74567A91B4}"/>
              </a:ext>
            </a:extLst>
          </p:cNvPr>
          <p:cNvSpPr txBox="1"/>
          <p:nvPr/>
        </p:nvSpPr>
        <p:spPr>
          <a:xfrm>
            <a:off x="2027840" y="3129095"/>
            <a:ext cx="269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Operate a restaurant for one 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8A1EC-C94F-40AF-915E-CD08421D02B7}"/>
              </a:ext>
            </a:extLst>
          </p:cNvPr>
          <p:cNvSpPr txBox="1"/>
          <p:nvPr/>
        </p:nvSpPr>
        <p:spPr>
          <a:xfrm>
            <a:off x="4726111" y="3133657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customers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D8439-F57D-4D63-9470-5DA3B66F166B}"/>
              </a:ext>
            </a:extLst>
          </p:cNvPr>
          <p:cNvSpPr txBox="1"/>
          <p:nvPr/>
        </p:nvSpPr>
        <p:spPr>
          <a:xfrm>
            <a:off x="7424382" y="3127103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 1, 2, 3,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5E37B-9BAD-46B0-9CE0-2AF9E26654E5}"/>
              </a:ext>
            </a:extLst>
          </p:cNvPr>
          <p:cNvSpPr txBox="1"/>
          <p:nvPr/>
        </p:nvSpPr>
        <p:spPr>
          <a:xfrm>
            <a:off x="2027840" y="3965489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a car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606F0-8721-4A90-A4B1-47A4052645C0}"/>
              </a:ext>
            </a:extLst>
          </p:cNvPr>
          <p:cNvSpPr txBox="1"/>
          <p:nvPr/>
        </p:nvSpPr>
        <p:spPr>
          <a:xfrm>
            <a:off x="4726110" y="3965489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of the customer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9988E-143C-41C2-8889-F2DBEFC302A7}"/>
              </a:ext>
            </a:extLst>
          </p:cNvPr>
          <p:cNvSpPr txBox="1"/>
          <p:nvPr/>
        </p:nvSpPr>
        <p:spPr>
          <a:xfrm>
            <a:off x="7424381" y="3965489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if male; 1 if female</a:t>
            </a:r>
          </a:p>
        </p:txBody>
      </p:sp>
    </p:spTree>
    <p:extLst>
      <p:ext uri="{BB962C8B-B14F-4D97-AF65-F5344CB8AC3E}">
        <p14:creationId xmlns:p14="http://schemas.microsoft.com/office/powerpoint/2010/main" val="39689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27440C-19EA-44D1-B78A-A51BAAEA4D48}"/>
              </a:ext>
            </a:extLst>
          </p:cNvPr>
          <p:cNvGraphicFramePr>
            <a:graphicFrameLocks noGrp="1"/>
          </p:cNvGraphicFramePr>
          <p:nvPr/>
        </p:nvGraphicFramePr>
        <p:xfrm>
          <a:off x="2027841" y="187924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131082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8666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41623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Experiment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Random Variable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Possible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68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D58346-D7F6-40A9-8E81-5D5B597CF31A}"/>
              </a:ext>
            </a:extLst>
          </p:cNvPr>
          <p:cNvSpPr txBox="1"/>
          <p:nvPr/>
        </p:nvSpPr>
        <p:spPr>
          <a:xfrm>
            <a:off x="2027841" y="2376289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Operate a bank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D9A79-AE96-4951-9BBF-E8E258DC9FF6}"/>
              </a:ext>
            </a:extLst>
          </p:cNvPr>
          <p:cNvSpPr txBox="1"/>
          <p:nvPr/>
        </p:nvSpPr>
        <p:spPr>
          <a:xfrm>
            <a:off x="4726112" y="2376289"/>
            <a:ext cx="269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between customer arrivals in minute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07F196-5C23-469B-B382-F7FC647EE1BF}"/>
                  </a:ext>
                </a:extLst>
              </p:cNvPr>
              <p:cNvSpPr txBox="1"/>
              <p:nvPr/>
            </p:nvSpPr>
            <p:spPr>
              <a:xfrm>
                <a:off x="7424383" y="2381626"/>
                <a:ext cx="2698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07F196-5C23-469B-B382-F7FC647EE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383" y="2381626"/>
                <a:ext cx="26982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34FE83D-052C-4C9B-B353-0C74567A91B4}"/>
              </a:ext>
            </a:extLst>
          </p:cNvPr>
          <p:cNvSpPr txBox="1"/>
          <p:nvPr/>
        </p:nvSpPr>
        <p:spPr>
          <a:xfrm>
            <a:off x="2027840" y="3129095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a soft drink can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8A1EC-C94F-40AF-915E-CD08421D02B7}"/>
              </a:ext>
            </a:extLst>
          </p:cNvPr>
          <p:cNvSpPr txBox="1"/>
          <p:nvPr/>
        </p:nvSpPr>
        <p:spPr>
          <a:xfrm>
            <a:off x="4726111" y="3133657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ounces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BD8439-F57D-4D63-9470-5DA3B66F166B}"/>
                  </a:ext>
                </a:extLst>
              </p:cNvPr>
              <p:cNvSpPr txBox="1"/>
              <p:nvPr/>
            </p:nvSpPr>
            <p:spPr>
              <a:xfrm>
                <a:off x="7424382" y="3127103"/>
                <a:ext cx="2698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BD8439-F57D-4D63-9470-5DA3B66F1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382" y="3127103"/>
                <a:ext cx="26982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275E37B-9BAD-46B0-9CE0-2AF9E26654E5}"/>
              </a:ext>
            </a:extLst>
          </p:cNvPr>
          <p:cNvSpPr txBox="1"/>
          <p:nvPr/>
        </p:nvSpPr>
        <p:spPr>
          <a:xfrm>
            <a:off x="2027840" y="3965489"/>
            <a:ext cx="26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a new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606F0-8721-4A90-A4B1-47A4052645C0}"/>
              </a:ext>
            </a:extLst>
          </p:cNvPr>
          <p:cNvSpPr txBox="1"/>
          <p:nvPr/>
        </p:nvSpPr>
        <p:spPr>
          <a:xfrm>
            <a:off x="4726110" y="3965489"/>
            <a:ext cx="269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of project completed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79988E-143C-41C2-8889-F2DBEFC302A7}"/>
                  </a:ext>
                </a:extLst>
              </p:cNvPr>
              <p:cNvSpPr txBox="1"/>
              <p:nvPr/>
            </p:nvSpPr>
            <p:spPr>
              <a:xfrm>
                <a:off x="7424381" y="3965489"/>
                <a:ext cx="2698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79988E-143C-41C2-8889-F2DBEFC3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381" y="3965489"/>
                <a:ext cx="26982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 a discrete random variable, the probability function 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provides the probability that the random variable assumes a particular value.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continuous random variables, the counterpart of the probability function is the </a:t>
            </a:r>
            <a:r>
              <a:rPr lang="en-US" b="1" dirty="0"/>
              <a:t>probability density function, also denoted by </a:t>
            </a:r>
            <a:r>
              <a:rPr lang="en-US" b="1" i="1" dirty="0"/>
              <a:t>f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The probability density function does not directly provide probabilities!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8656-8F6F-4B84-9516-E4375E373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3270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904281"/>
            <a:ext cx="4282440" cy="4272682"/>
          </a:xfrm>
          <a:solidFill>
            <a:schemeClr val="accent1">
              <a:lumMod val="25000"/>
              <a:lumOff val="75000"/>
              <a:alpha val="5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Consider the random variable x representing the flight time of an airplane traveling from Chicago to New York. Suppose the flight time can be any value in the interval from 120 minutes to 140 minutes. 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Assumption:</a:t>
            </a:r>
          </a:p>
          <a:p>
            <a:r>
              <a:rPr lang="en-US" dirty="0"/>
              <a:t>The probability of a flight time within any 1-minute interval is the same as the probability of a flight time within any other 1-minute interval contained in the larger interval from 120 to 140 minutes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370DC-234D-7B45-AFD8-8D1F7939F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r="9765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4762FCC-9820-454A-8B3E-621E54FB8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91" y="1816894"/>
            <a:ext cx="4406900" cy="1397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62EFF-47B0-3E41-AA2B-8D7FA8C3B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91" y="3093244"/>
            <a:ext cx="7581900" cy="3213100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F620AA7-A740-3945-B337-71D622E19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91" y="1756569"/>
            <a:ext cx="4406900" cy="1397000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F2DBF74-DEDA-3A4C-A85F-BB4F4892B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91" y="1635919"/>
            <a:ext cx="4406900" cy="1397000"/>
          </a:xfr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92C89B1-9A83-F347-808B-445A27316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91" y="2018820"/>
            <a:ext cx="3285408" cy="104148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BFEB4-3112-4D41-B0C1-20F368490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391" y="1717146"/>
            <a:ext cx="4406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Probabilities are defined for intervals. The probability of the R.V. assuming a particular value is zero.</a:t>
            </a:r>
          </a:p>
          <a:p>
            <a:endParaRPr lang="en-US" dirty="0"/>
          </a:p>
          <a:p>
            <a:r>
              <a:rPr lang="en-US" dirty="0"/>
              <a:t>Probabilities are calculated as areas under the P.D.F. curve (Integral). 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7DD1AA-D244-1346-A7D8-D2B6449F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1" y="1816894"/>
            <a:ext cx="3721100" cy="1600200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0265857-BA8A-BB4F-9361-69EFFBFAD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1" y="1943100"/>
            <a:ext cx="3721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8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2019 MSOB Brand">
      <a:dk1>
        <a:srgbClr val="183028"/>
      </a:dk1>
      <a:lt1>
        <a:sysClr val="window" lastClr="FFFFFF"/>
      </a:lt1>
      <a:dk2>
        <a:srgbClr val="183028"/>
      </a:dk2>
      <a:lt2>
        <a:srgbClr val="FFFFFF"/>
      </a:lt2>
      <a:accent1>
        <a:srgbClr val="183028"/>
      </a:accent1>
      <a:accent2>
        <a:srgbClr val="789D4A"/>
      </a:accent2>
      <a:accent3>
        <a:srgbClr val="D0D3D4"/>
      </a:accent3>
      <a:accent4>
        <a:srgbClr val="F0B323"/>
      </a:accent4>
      <a:accent5>
        <a:srgbClr val="115740"/>
      </a:accent5>
      <a:accent6>
        <a:srgbClr val="B9975B"/>
      </a:accent6>
      <a:hlink>
        <a:srgbClr val="789D4A"/>
      </a:hlink>
      <a:folHlink>
        <a:srgbClr val="954F72"/>
      </a:folHlink>
    </a:clrScheme>
    <a:fontScheme name="2019 MSOB Brand">
      <a:majorFont>
        <a:latin typeface="Muli SemiBold"/>
        <a:ea typeface=""/>
        <a:cs typeface=""/>
      </a:majorFont>
      <a:minorFont>
        <a:latin typeface="Muli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890</Words>
  <Application>Microsoft Office PowerPoint</Application>
  <PresentationFormat>Widescreen</PresentationFormat>
  <Paragraphs>129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Muli ExtraLight</vt:lpstr>
      <vt:lpstr>Muli SemiBold</vt:lpstr>
      <vt:lpstr>Arial</vt:lpstr>
      <vt:lpstr>Calibri</vt:lpstr>
      <vt:lpstr>Cambria Math</vt:lpstr>
      <vt:lpstr>Courier New</vt:lpstr>
      <vt:lpstr>Segoe UI</vt:lpstr>
      <vt:lpstr>Segoe UI Light</vt:lpstr>
      <vt:lpstr>Segoe UI Semibold</vt:lpstr>
      <vt:lpstr>Wingdings</vt:lpstr>
      <vt:lpstr>Office Theme</vt:lpstr>
      <vt:lpstr>Continuous Probability Distributions</vt:lpstr>
      <vt:lpstr>Overview</vt:lpstr>
      <vt:lpstr>Discrete Random Variables</vt:lpstr>
      <vt:lpstr>Continuous Random Variables</vt:lpstr>
      <vt:lpstr>Continuous</vt:lpstr>
      <vt:lpstr>Uniform Distribution</vt:lpstr>
      <vt:lpstr>Uniform</vt:lpstr>
      <vt:lpstr>Uniform</vt:lpstr>
      <vt:lpstr>Uniform</vt:lpstr>
      <vt:lpstr>Continuous</vt:lpstr>
      <vt:lpstr>Triangular Distribution</vt:lpstr>
      <vt:lpstr>Triangular</vt:lpstr>
      <vt:lpstr>Triangular</vt:lpstr>
      <vt:lpstr>Normal Distribution</vt:lpstr>
      <vt:lpstr>Normal </vt:lpstr>
      <vt:lpstr>Normal </vt:lpstr>
      <vt:lpstr>Normal </vt:lpstr>
      <vt:lpstr>Exponential Distribution</vt:lpstr>
      <vt:lpstr>Exponential </vt:lpstr>
      <vt:lpstr>Exponential </vt:lpstr>
      <vt:lpstr>Let’s Practice in R</vt:lpstr>
      <vt:lpstr>Problem 1</vt:lpstr>
      <vt:lpstr>Problem 2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Stochastic Processes</dc:title>
  <dc:creator>Gelves, Alejandro</dc:creator>
  <cp:lastModifiedBy>Ding, Mengting</cp:lastModifiedBy>
  <cp:revision>53</cp:revision>
  <dcterms:created xsi:type="dcterms:W3CDTF">2019-10-15T23:28:31Z</dcterms:created>
  <dcterms:modified xsi:type="dcterms:W3CDTF">2021-11-11T02:39:26Z</dcterms:modified>
</cp:coreProperties>
</file>