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59" r:id="rId3"/>
    <p:sldId id="260" r:id="rId4"/>
    <p:sldId id="261" r:id="rId5"/>
    <p:sldId id="267" r:id="rId6"/>
    <p:sldId id="262" r:id="rId7"/>
    <p:sldId id="263" r:id="rId8"/>
    <p:sldId id="264" r:id="rId9"/>
    <p:sldId id="265" r:id="rId10"/>
    <p:sldId id="266" r:id="rId11"/>
    <p:sldId id="269" r:id="rId12"/>
    <p:sldId id="270" r:id="rId13"/>
    <p:sldId id="271" r:id="rId14"/>
    <p:sldId id="272" r:id="rId15"/>
    <p:sldId id="276" r:id="rId16"/>
    <p:sldId id="275" r:id="rId17"/>
    <p:sldId id="273" r:id="rId18"/>
    <p:sldId id="277" r:id="rId19"/>
    <p:sldId id="274" r:id="rId20"/>
    <p:sldId id="278" r:id="rId21"/>
    <p:sldId id="280" r:id="rId22"/>
    <p:sldId id="279" r:id="rId23"/>
    <p:sldId id="283" r:id="rId24"/>
    <p:sldId id="282"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9D4A"/>
    <a:srgbClr val="183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771"/>
  </p:normalViewPr>
  <p:slideViewPr>
    <p:cSldViewPr snapToGrid="0">
      <p:cViewPr varScale="1">
        <p:scale>
          <a:sx n="100" d="100"/>
          <a:sy n="100" d="100"/>
        </p:scale>
        <p:origin x="464" y="160"/>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492166-5183-426E-B237-E2C9D6B4CD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DF85DC-58DD-42A6-AD26-FF9554495E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7ADF3F-53E7-4CE4-A56B-48150CB00177}" type="datetimeFigureOut">
              <a:rPr lang="en-US" smtClean="0"/>
              <a:t>11/2/20</a:t>
            </a:fld>
            <a:endParaRPr lang="en-US"/>
          </a:p>
        </p:txBody>
      </p:sp>
      <p:sp>
        <p:nvSpPr>
          <p:cNvPr id="4" name="Footer Placeholder 3">
            <a:extLst>
              <a:ext uri="{FF2B5EF4-FFF2-40B4-BE49-F238E27FC236}">
                <a16:creationId xmlns:a16="http://schemas.microsoft.com/office/drawing/2014/main" id="{D4EA5D29-FB43-4442-9D84-800D76023D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610E30-7EEA-48D2-A7FC-4FAD68FCE9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304786-3EC9-4800-8032-8237678CAEFF}" type="slidenum">
              <a:rPr lang="en-US" smtClean="0"/>
              <a:t>‹#›</a:t>
            </a:fld>
            <a:endParaRPr lang="en-US"/>
          </a:p>
        </p:txBody>
      </p:sp>
    </p:spTree>
    <p:extLst>
      <p:ext uri="{BB962C8B-B14F-4D97-AF65-F5344CB8AC3E}">
        <p14:creationId xmlns:p14="http://schemas.microsoft.com/office/powerpoint/2010/main" val="704580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54770-091C-4CEF-89F3-4E1606BFB837}" type="datetimeFigureOut">
              <a:rPr lang="en-US" smtClean="0"/>
              <a:t>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0401-E589-47BB-ADBC-8FE349C1F186}" type="slidenum">
              <a:rPr lang="en-US" smtClean="0"/>
              <a:t>‹#›</a:t>
            </a:fld>
            <a:endParaRPr lang="en-US"/>
          </a:p>
        </p:txBody>
      </p:sp>
    </p:spTree>
    <p:extLst>
      <p:ext uri="{BB962C8B-B14F-4D97-AF65-F5344CB8AC3E}">
        <p14:creationId xmlns:p14="http://schemas.microsoft.com/office/powerpoint/2010/main" val="295617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atic.sdu.dk/mediafiles/1/9/5/%7B195881C4-8779-48E9-8C38-D935159DE32F%7Ddpbe10_2012.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paper titled </a:t>
            </a:r>
            <a:r>
              <a:rPr lang="en-US" sz="1200" b="1" i="1" u="none" strike="noStrike" kern="1200" dirty="0">
                <a:solidFill>
                  <a:schemeClr val="tx1"/>
                </a:solidFill>
                <a:effectLst/>
                <a:latin typeface="+mn-lt"/>
                <a:ea typeface="+mn-ea"/>
                <a:cs typeface="+mn-cs"/>
                <a:hlinkClick r:id="rId3"/>
              </a:rPr>
              <a:t>The curse of the first-in-first-out queue </a:t>
            </a:r>
            <a:r>
              <a:rPr lang="en-US" sz="1200" b="1" i="1" u="none" strike="noStrike" kern="1200" dirty="0" err="1">
                <a:solidFill>
                  <a:schemeClr val="tx1"/>
                </a:solidFill>
                <a:effectLst/>
                <a:latin typeface="+mn-lt"/>
                <a:ea typeface="+mn-ea"/>
                <a:cs typeface="+mn-cs"/>
                <a:hlinkClick r:id="rId3"/>
              </a:rPr>
              <a:t>discipline,</a:t>
            </a:r>
            <a:r>
              <a:rPr lang="en-US" sz="1200" b="0" i="0" kern="1200" dirty="0" err="1">
                <a:solidFill>
                  <a:schemeClr val="tx1"/>
                </a:solidFill>
                <a:effectLst/>
                <a:latin typeface="+mn-lt"/>
                <a:ea typeface="+mn-ea"/>
                <a:cs typeface="+mn-cs"/>
              </a:rPr>
              <a:t>economists</a:t>
            </a:r>
            <a:r>
              <a:rPr lang="en-US" sz="1200" b="0" i="0" kern="1200" dirty="0">
                <a:solidFill>
                  <a:schemeClr val="tx1"/>
                </a:solidFill>
                <a:effectLst/>
                <a:latin typeface="+mn-lt"/>
                <a:ea typeface="+mn-ea"/>
                <a:cs typeface="+mn-cs"/>
              </a:rPr>
              <a:t> Trine </a:t>
            </a:r>
            <a:r>
              <a:rPr lang="en-US" sz="1200" b="0" i="0" kern="1200" dirty="0" err="1">
                <a:solidFill>
                  <a:schemeClr val="tx1"/>
                </a:solidFill>
                <a:effectLst/>
                <a:latin typeface="+mn-lt"/>
                <a:ea typeface="+mn-ea"/>
                <a:cs typeface="+mn-cs"/>
              </a:rPr>
              <a:t>Tornoe</a:t>
            </a:r>
            <a:r>
              <a:rPr lang="en-US" sz="1200" b="0" i="0" kern="1200" dirty="0">
                <a:solidFill>
                  <a:schemeClr val="tx1"/>
                </a:solidFill>
                <a:effectLst/>
                <a:latin typeface="+mn-lt"/>
                <a:ea typeface="+mn-ea"/>
                <a:cs typeface="+mn-cs"/>
              </a:rPr>
              <a:t> Platz and Lars Peter </a:t>
            </a:r>
            <a:r>
              <a:rPr lang="en-US" sz="1200" b="0" i="0" kern="1200" dirty="0" err="1">
                <a:solidFill>
                  <a:schemeClr val="tx1"/>
                </a:solidFill>
                <a:effectLst/>
                <a:latin typeface="+mn-lt"/>
                <a:ea typeface="+mn-ea"/>
                <a:cs typeface="+mn-cs"/>
              </a:rPr>
              <a:t>Osterdal</a:t>
            </a:r>
            <a:r>
              <a:rPr lang="en-US" sz="1200" b="0" i="0" kern="1200" dirty="0">
                <a:solidFill>
                  <a:schemeClr val="tx1"/>
                </a:solidFill>
                <a:effectLst/>
                <a:latin typeface="+mn-lt"/>
                <a:ea typeface="+mn-ea"/>
                <a:cs typeface="+mn-cs"/>
              </a:rPr>
              <a:t> argue that the best method of serving a queue is to serve the last person first.</a:t>
            </a:r>
          </a:p>
          <a:p>
            <a:r>
              <a:rPr lang="en-US" sz="1200" b="0" i="0" kern="1200" dirty="0">
                <a:solidFill>
                  <a:schemeClr val="tx1"/>
                </a:solidFill>
                <a:effectLst/>
                <a:latin typeface="+mn-lt"/>
                <a:ea typeface="+mn-ea"/>
                <a:cs typeface="+mn-cs"/>
              </a:rPr>
              <a:t>This is because having the first-in-first-out system encourages people to join the queue early, causing a backlog of people and increasing everyone's waiting time. If the last person in any backlogged queue was served first, there would be no incentive to get there early.</a:t>
            </a:r>
          </a:p>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8</a:t>
            </a:fld>
            <a:endParaRPr lang="en-US"/>
          </a:p>
        </p:txBody>
      </p:sp>
    </p:spTree>
    <p:extLst>
      <p:ext uri="{BB962C8B-B14F-4D97-AF65-F5344CB8AC3E}">
        <p14:creationId xmlns:p14="http://schemas.microsoft.com/office/powerpoint/2010/main" val="1807957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17</a:t>
            </a:fld>
            <a:endParaRPr lang="en-US"/>
          </a:p>
        </p:txBody>
      </p:sp>
    </p:spTree>
    <p:extLst>
      <p:ext uri="{BB962C8B-B14F-4D97-AF65-F5344CB8AC3E}">
        <p14:creationId xmlns:p14="http://schemas.microsoft.com/office/powerpoint/2010/main" val="553161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18</a:t>
            </a:fld>
            <a:endParaRPr lang="en-US"/>
          </a:p>
        </p:txBody>
      </p:sp>
    </p:spTree>
    <p:extLst>
      <p:ext uri="{BB962C8B-B14F-4D97-AF65-F5344CB8AC3E}">
        <p14:creationId xmlns:p14="http://schemas.microsoft.com/office/powerpoint/2010/main" val="3498403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19</a:t>
            </a:fld>
            <a:endParaRPr lang="en-US"/>
          </a:p>
        </p:txBody>
      </p:sp>
    </p:spTree>
    <p:extLst>
      <p:ext uri="{BB962C8B-B14F-4D97-AF65-F5344CB8AC3E}">
        <p14:creationId xmlns:p14="http://schemas.microsoft.com/office/powerpoint/2010/main" val="1350081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20</a:t>
            </a:fld>
            <a:endParaRPr lang="en-US"/>
          </a:p>
        </p:txBody>
      </p:sp>
    </p:spTree>
    <p:extLst>
      <p:ext uri="{BB962C8B-B14F-4D97-AF65-F5344CB8AC3E}">
        <p14:creationId xmlns:p14="http://schemas.microsoft.com/office/powerpoint/2010/main" val="181825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21</a:t>
            </a:fld>
            <a:endParaRPr lang="en-US"/>
          </a:p>
        </p:txBody>
      </p:sp>
    </p:spTree>
    <p:extLst>
      <p:ext uri="{BB962C8B-B14F-4D97-AF65-F5344CB8AC3E}">
        <p14:creationId xmlns:p14="http://schemas.microsoft.com/office/powerpoint/2010/main" val="4235506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Relationships can be found in practical management science page 681</a:t>
            </a:r>
          </a:p>
        </p:txBody>
      </p:sp>
      <p:sp>
        <p:nvSpPr>
          <p:cNvPr id="4" name="Slide Number Placeholder 3"/>
          <p:cNvSpPr>
            <a:spLocks noGrp="1"/>
          </p:cNvSpPr>
          <p:nvPr>
            <p:ph type="sldNum" sz="quarter" idx="5"/>
          </p:nvPr>
        </p:nvSpPr>
        <p:spPr/>
        <p:txBody>
          <a:bodyPr/>
          <a:lstStyle/>
          <a:p>
            <a:fld id="{64900401-E589-47BB-ADBC-8FE349C1F186}" type="slidenum">
              <a:rPr lang="en-US" smtClean="0"/>
              <a:t>22</a:t>
            </a:fld>
            <a:endParaRPr lang="en-US"/>
          </a:p>
        </p:txBody>
      </p:sp>
    </p:spTree>
    <p:extLst>
      <p:ext uri="{BB962C8B-B14F-4D97-AF65-F5344CB8AC3E}">
        <p14:creationId xmlns:p14="http://schemas.microsoft.com/office/powerpoint/2010/main" val="615977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Relationships can be found in practical management science page 681</a:t>
            </a:r>
          </a:p>
        </p:txBody>
      </p:sp>
      <p:sp>
        <p:nvSpPr>
          <p:cNvPr id="4" name="Slide Number Placeholder 3"/>
          <p:cNvSpPr>
            <a:spLocks noGrp="1"/>
          </p:cNvSpPr>
          <p:nvPr>
            <p:ph type="sldNum" sz="quarter" idx="5"/>
          </p:nvPr>
        </p:nvSpPr>
        <p:spPr/>
        <p:txBody>
          <a:bodyPr/>
          <a:lstStyle/>
          <a:p>
            <a:fld id="{64900401-E589-47BB-ADBC-8FE349C1F186}" type="slidenum">
              <a:rPr lang="en-US" smtClean="0"/>
              <a:t>23</a:t>
            </a:fld>
            <a:endParaRPr lang="en-US"/>
          </a:p>
        </p:txBody>
      </p:sp>
    </p:spTree>
    <p:extLst>
      <p:ext uri="{BB962C8B-B14F-4D97-AF65-F5344CB8AC3E}">
        <p14:creationId xmlns:p14="http://schemas.microsoft.com/office/powerpoint/2010/main" val="648434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Relationships can be found in practical management science page 681</a:t>
            </a:r>
          </a:p>
        </p:txBody>
      </p:sp>
      <p:sp>
        <p:nvSpPr>
          <p:cNvPr id="4" name="Slide Number Placeholder 3"/>
          <p:cNvSpPr>
            <a:spLocks noGrp="1"/>
          </p:cNvSpPr>
          <p:nvPr>
            <p:ph type="sldNum" sz="quarter" idx="5"/>
          </p:nvPr>
        </p:nvSpPr>
        <p:spPr/>
        <p:txBody>
          <a:bodyPr/>
          <a:lstStyle/>
          <a:p>
            <a:fld id="{64900401-E589-47BB-ADBC-8FE349C1F186}" type="slidenum">
              <a:rPr lang="en-US" smtClean="0"/>
              <a:t>24</a:t>
            </a:fld>
            <a:endParaRPr lang="en-US"/>
          </a:p>
        </p:txBody>
      </p:sp>
    </p:spTree>
    <p:extLst>
      <p:ext uri="{BB962C8B-B14F-4D97-AF65-F5344CB8AC3E}">
        <p14:creationId xmlns:p14="http://schemas.microsoft.com/office/powerpoint/2010/main" val="345033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25</a:t>
            </a:fld>
            <a:endParaRPr lang="en-US"/>
          </a:p>
        </p:txBody>
      </p:sp>
    </p:spTree>
    <p:extLst>
      <p:ext uri="{BB962C8B-B14F-4D97-AF65-F5344CB8AC3E}">
        <p14:creationId xmlns:p14="http://schemas.microsoft.com/office/powerpoint/2010/main" val="406093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9</a:t>
            </a:fld>
            <a:endParaRPr lang="en-US"/>
          </a:p>
        </p:txBody>
      </p:sp>
    </p:spTree>
    <p:extLst>
      <p:ext uri="{BB962C8B-B14F-4D97-AF65-F5344CB8AC3E}">
        <p14:creationId xmlns:p14="http://schemas.microsoft.com/office/powerpoint/2010/main" val="1037667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10</a:t>
            </a:fld>
            <a:endParaRPr lang="en-US"/>
          </a:p>
        </p:txBody>
      </p:sp>
    </p:spTree>
    <p:extLst>
      <p:ext uri="{BB962C8B-B14F-4D97-AF65-F5344CB8AC3E}">
        <p14:creationId xmlns:p14="http://schemas.microsoft.com/office/powerpoint/2010/main" val="273221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11</a:t>
            </a:fld>
            <a:endParaRPr lang="en-US"/>
          </a:p>
        </p:txBody>
      </p:sp>
    </p:spTree>
    <p:extLst>
      <p:ext uri="{BB962C8B-B14F-4D97-AF65-F5344CB8AC3E}">
        <p14:creationId xmlns:p14="http://schemas.microsoft.com/office/powerpoint/2010/main" val="2440059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12</a:t>
            </a:fld>
            <a:endParaRPr lang="en-US"/>
          </a:p>
        </p:txBody>
      </p:sp>
    </p:spTree>
    <p:extLst>
      <p:ext uri="{BB962C8B-B14F-4D97-AF65-F5344CB8AC3E}">
        <p14:creationId xmlns:p14="http://schemas.microsoft.com/office/powerpoint/2010/main" val="259076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13</a:t>
            </a:fld>
            <a:endParaRPr lang="en-US"/>
          </a:p>
        </p:txBody>
      </p:sp>
    </p:spTree>
    <p:extLst>
      <p:ext uri="{BB962C8B-B14F-4D97-AF65-F5344CB8AC3E}">
        <p14:creationId xmlns:p14="http://schemas.microsoft.com/office/powerpoint/2010/main" val="278428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14</a:t>
            </a:fld>
            <a:endParaRPr lang="en-US"/>
          </a:p>
        </p:txBody>
      </p:sp>
    </p:spTree>
    <p:extLst>
      <p:ext uri="{BB962C8B-B14F-4D97-AF65-F5344CB8AC3E}">
        <p14:creationId xmlns:p14="http://schemas.microsoft.com/office/powerpoint/2010/main" val="4084629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15</a:t>
            </a:fld>
            <a:endParaRPr lang="en-US"/>
          </a:p>
        </p:txBody>
      </p:sp>
    </p:spTree>
    <p:extLst>
      <p:ext uri="{BB962C8B-B14F-4D97-AF65-F5344CB8AC3E}">
        <p14:creationId xmlns:p14="http://schemas.microsoft.com/office/powerpoint/2010/main" val="2519298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16</a:t>
            </a:fld>
            <a:endParaRPr lang="en-US"/>
          </a:p>
        </p:txBody>
      </p:sp>
    </p:spTree>
    <p:extLst>
      <p:ext uri="{BB962C8B-B14F-4D97-AF65-F5344CB8AC3E}">
        <p14:creationId xmlns:p14="http://schemas.microsoft.com/office/powerpoint/2010/main" val="1314040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alpha val="7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BE55-0569-4D0B-AECA-AC97508896BA}"/>
              </a:ext>
            </a:extLst>
          </p:cNvPr>
          <p:cNvSpPr>
            <a:spLocks noGrp="1"/>
          </p:cNvSpPr>
          <p:nvPr>
            <p:ph type="title"/>
          </p:nvPr>
        </p:nvSpPr>
        <p:spPr/>
        <p:txBody>
          <a:bodyPr/>
          <a:lstStyle/>
          <a:p>
            <a:r>
              <a:rPr lang="en-US" dirty="0"/>
              <a:t>Click to edit Master title style</a:t>
            </a:r>
          </a:p>
        </p:txBody>
      </p:sp>
      <p:sp>
        <p:nvSpPr>
          <p:cNvPr id="5" name="Footer Placeholder 4">
            <a:extLst>
              <a:ext uri="{FF2B5EF4-FFF2-40B4-BE49-F238E27FC236}">
                <a16:creationId xmlns:a16="http://schemas.microsoft.com/office/drawing/2014/main" id="{85F1F3EB-F6B5-44B7-A61F-1C99D1DFEE49}"/>
              </a:ext>
            </a:extLst>
          </p:cNvPr>
          <p:cNvSpPr>
            <a:spLocks noGrp="1"/>
          </p:cNvSpPr>
          <p:nvPr>
            <p:ph type="ftr" sz="quarter" idx="11"/>
          </p:nvPr>
        </p:nvSpPr>
        <p:spPr/>
        <p:txBody>
          <a:bodyPr/>
          <a:lstStyle/>
          <a:p>
            <a:r>
              <a:rPr lang="en-US"/>
              <a:t>‹#›</a:t>
            </a:r>
            <a:endParaRPr lang="en-US" dirty="0"/>
          </a:p>
        </p:txBody>
      </p:sp>
      <p:sp>
        <p:nvSpPr>
          <p:cNvPr id="9" name="Rectangle 8">
            <a:extLst>
              <a:ext uri="{FF2B5EF4-FFF2-40B4-BE49-F238E27FC236}">
                <a16:creationId xmlns:a16="http://schemas.microsoft.com/office/drawing/2014/main" id="{833E0201-6692-46E8-8797-26E7F3F4AEB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53FED69-A79E-4D37-B191-8487560A322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13" name="Text Placeholder 12">
            <a:extLst>
              <a:ext uri="{FF2B5EF4-FFF2-40B4-BE49-F238E27FC236}">
                <a16:creationId xmlns:a16="http://schemas.microsoft.com/office/drawing/2014/main" id="{17E75BC6-4E4B-4BFA-91C6-5C403B4FFB14}"/>
              </a:ext>
            </a:extLst>
          </p:cNvPr>
          <p:cNvSpPr>
            <a:spLocks noGrp="1"/>
          </p:cNvSpPr>
          <p:nvPr>
            <p:ph type="body" sz="quarter" idx="12"/>
          </p:nvPr>
        </p:nvSpPr>
        <p:spPr>
          <a:xfrm>
            <a:off x="829882" y="1816894"/>
            <a:ext cx="10523918" cy="4368800"/>
          </a:xfrm>
          <a:solidFill>
            <a:schemeClr val="bg1">
              <a:alpha val="50000"/>
            </a:schemeClr>
          </a:solidFill>
        </p:spPr>
        <p:txBody>
          <a:bodyPr/>
          <a:lstStyle>
            <a:lvl2pPr marL="800100" indent="-3429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069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4A25E5-E908-43B1-8EC8-98DEF93AA3EF}"/>
              </a:ext>
            </a:extLst>
          </p:cNvPr>
          <p:cNvSpPr/>
          <p:nvPr userDrawn="1"/>
        </p:nvSpPr>
        <p:spPr>
          <a:xfrm>
            <a:off x="0" y="0"/>
            <a:ext cx="12192000" cy="6858000"/>
          </a:xfrm>
          <a:prstGeom prst="rect">
            <a:avLst/>
          </a:prstGeom>
          <a:solidFill>
            <a:srgbClr val="183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2AD0867E-AF51-4C82-9F53-35621CA443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815" r="1" b="38315"/>
          <a:stretch/>
        </p:blipFill>
        <p:spPr>
          <a:xfrm>
            <a:off x="0" y="3549535"/>
            <a:ext cx="8655494" cy="3308465"/>
          </a:xfrm>
          <a:prstGeom prst="rect">
            <a:avLst/>
          </a:prstGeom>
        </p:spPr>
      </p:pic>
      <p:sp>
        <p:nvSpPr>
          <p:cNvPr id="2" name="Title 1">
            <a:extLst>
              <a:ext uri="{FF2B5EF4-FFF2-40B4-BE49-F238E27FC236}">
                <a16:creationId xmlns:a16="http://schemas.microsoft.com/office/drawing/2014/main" id="{316061E6-96FD-4751-BB42-B7CC7CE4C491}"/>
              </a:ext>
            </a:extLst>
          </p:cNvPr>
          <p:cNvSpPr>
            <a:spLocks noGrp="1"/>
          </p:cNvSpPr>
          <p:nvPr>
            <p:ph type="ctrTitle"/>
          </p:nvPr>
        </p:nvSpPr>
        <p:spPr>
          <a:xfrm>
            <a:off x="1524000" y="1122363"/>
            <a:ext cx="9144000" cy="2387600"/>
          </a:xfrm>
        </p:spPr>
        <p:txBody>
          <a:bodyPr anchor="b">
            <a:normAutofit/>
          </a:bodyPr>
          <a:lstStyle>
            <a:lvl1pPr algn="ctr">
              <a:defRPr sz="5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6B5B5DF6-A94D-4EE3-B106-DBCC32E975A7}"/>
              </a:ext>
            </a:extLst>
          </p:cNvPr>
          <p:cNvSpPr>
            <a:spLocks noGrp="1"/>
          </p:cNvSpPr>
          <p:nvPr>
            <p:ph type="subTitle" idx="1"/>
          </p:nvPr>
        </p:nvSpPr>
        <p:spPr>
          <a:xfrm>
            <a:off x="1524000" y="3602038"/>
            <a:ext cx="9144000" cy="1655762"/>
          </a:xfrm>
        </p:spPr>
        <p:txBody>
          <a:bodyPr anchor="t">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4" name="Picture 3"/>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5219267" y="56560"/>
            <a:ext cx="1753466" cy="1009244"/>
          </a:xfrm>
          <a:prstGeom prst="rect">
            <a:avLst/>
          </a:prstGeom>
        </p:spPr>
      </p:pic>
    </p:spTree>
    <p:extLst>
      <p:ext uri="{BB962C8B-B14F-4D97-AF65-F5344CB8AC3E}">
        <p14:creationId xmlns:p14="http://schemas.microsoft.com/office/powerpoint/2010/main" val="261501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B472056-B6E1-496A-B9E1-EF93A0446C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815" r="1" b="38315"/>
          <a:stretch/>
        </p:blipFill>
        <p:spPr>
          <a:xfrm>
            <a:off x="0" y="3549535"/>
            <a:ext cx="8655494" cy="3308465"/>
          </a:xfrm>
          <a:prstGeom prst="rect">
            <a:avLst/>
          </a:prstGeom>
        </p:spPr>
      </p:pic>
      <p:sp>
        <p:nvSpPr>
          <p:cNvPr id="9" name="Title 1">
            <a:extLst>
              <a:ext uri="{FF2B5EF4-FFF2-40B4-BE49-F238E27FC236}">
                <a16:creationId xmlns:a16="http://schemas.microsoft.com/office/drawing/2014/main" id="{EF4B5835-3C63-49B5-9C9F-FB773B9B9BF5}"/>
              </a:ext>
            </a:extLst>
          </p:cNvPr>
          <p:cNvSpPr>
            <a:spLocks noGrp="1"/>
          </p:cNvSpPr>
          <p:nvPr>
            <p:ph type="ctrTitle"/>
          </p:nvPr>
        </p:nvSpPr>
        <p:spPr>
          <a:xfrm>
            <a:off x="1524000" y="1122363"/>
            <a:ext cx="9144000" cy="2387600"/>
          </a:xfrm>
        </p:spPr>
        <p:txBody>
          <a:bodyPr anchor="b">
            <a:normAutofit/>
          </a:bodyPr>
          <a:lstStyle>
            <a:lvl1pPr algn="ctr">
              <a:defRPr sz="5000">
                <a:solidFill>
                  <a:srgbClr val="183028"/>
                </a:solidFill>
              </a:defRPr>
            </a:lvl1pPr>
          </a:lstStyle>
          <a:p>
            <a:r>
              <a:rPr lang="en-US" dirty="0"/>
              <a:t>Click to edit Master title style</a:t>
            </a:r>
          </a:p>
        </p:txBody>
      </p:sp>
      <p:sp>
        <p:nvSpPr>
          <p:cNvPr id="10" name="Subtitle 2">
            <a:extLst>
              <a:ext uri="{FF2B5EF4-FFF2-40B4-BE49-F238E27FC236}">
                <a16:creationId xmlns:a16="http://schemas.microsoft.com/office/drawing/2014/main" id="{1F5BD01A-3762-4125-B8FA-A39D34D614E0}"/>
              </a:ext>
            </a:extLst>
          </p:cNvPr>
          <p:cNvSpPr>
            <a:spLocks noGrp="1"/>
          </p:cNvSpPr>
          <p:nvPr>
            <p:ph type="subTitle" idx="1"/>
          </p:nvPr>
        </p:nvSpPr>
        <p:spPr>
          <a:xfrm>
            <a:off x="1524000" y="3602038"/>
            <a:ext cx="9144000" cy="1655762"/>
          </a:xfrm>
        </p:spPr>
        <p:txBody>
          <a:bodyPr anchor="t">
            <a:normAutofit/>
          </a:bodyPr>
          <a:lstStyle>
            <a:lvl1pPr marL="0" indent="0" algn="ctr">
              <a:buNone/>
              <a:defRPr sz="2800">
                <a:solidFill>
                  <a:srgbClr val="789D4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Picture 10"/>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5219267" y="59629"/>
            <a:ext cx="1748131" cy="1006173"/>
          </a:xfrm>
          <a:prstGeom prst="rect">
            <a:avLst/>
          </a:prstGeom>
        </p:spPr>
      </p:pic>
      <p:sp>
        <p:nvSpPr>
          <p:cNvPr id="4" name="Rectangle 3"/>
          <p:cNvSpPr/>
          <p:nvPr userDrawn="1"/>
        </p:nvSpPr>
        <p:spPr>
          <a:xfrm>
            <a:off x="10324769" y="6217920"/>
            <a:ext cx="1867231" cy="612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52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0F5DB3CF-E27A-490F-B639-8892F3C50D2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D31279F4-FC30-4B42-A578-CA679091FFF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7C0DBD2-5FA2-4F42-A39C-2379402160DB}"/>
              </a:ext>
            </a:extLst>
          </p:cNvPr>
          <p:cNvSpPr>
            <a:spLocks noGrp="1"/>
          </p:cNvSpPr>
          <p:nvPr>
            <p:ph sz="half" idx="1"/>
          </p:nvPr>
        </p:nvSpPr>
        <p:spPr>
          <a:xfrm>
            <a:off x="838200" y="1825625"/>
            <a:ext cx="5181600" cy="4351338"/>
          </a:xfrm>
          <a:solidFill>
            <a:schemeClr val="bg1">
              <a:alpha val="50000"/>
            </a:schemeClr>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C2978D6-DE7F-4018-814B-F091EFBB49E0}"/>
              </a:ext>
            </a:extLst>
          </p:cNvPr>
          <p:cNvSpPr>
            <a:spLocks noGrp="1"/>
          </p:cNvSpPr>
          <p:nvPr>
            <p:ph sz="half" idx="2"/>
          </p:nvPr>
        </p:nvSpPr>
        <p:spPr>
          <a:xfrm>
            <a:off x="6172200" y="1825625"/>
            <a:ext cx="5181600" cy="435133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D58981B-F718-4779-9882-4F1258766B3D}"/>
              </a:ext>
            </a:extLst>
          </p:cNvPr>
          <p:cNvSpPr>
            <a:spLocks noGrp="1"/>
          </p:cNvSpPr>
          <p:nvPr>
            <p:ph type="ftr" sz="quarter" idx="11"/>
          </p:nvPr>
        </p:nvSpPr>
        <p:spPr/>
        <p:txBody>
          <a:bodyPr/>
          <a:lstStyle/>
          <a:p>
            <a:r>
              <a:rPr lang="en-US"/>
              <a:t>‹#›</a:t>
            </a:r>
          </a:p>
        </p:txBody>
      </p:sp>
      <p:sp>
        <p:nvSpPr>
          <p:cNvPr id="10" name="Rectangle 9">
            <a:extLst>
              <a:ext uri="{FF2B5EF4-FFF2-40B4-BE49-F238E27FC236}">
                <a16:creationId xmlns:a16="http://schemas.microsoft.com/office/drawing/2014/main" id="{BE5CED04-3542-4B07-876B-47ED1D19CD35}"/>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65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9363F87-14DE-4191-960B-AEAAFD3304A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868AB717-9A21-4782-92AA-92BCE7AE3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0BA975-969B-4E13-A732-1FD935D54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2DFAA2-3681-4AC0-B23F-F9314F482542}"/>
              </a:ext>
            </a:extLst>
          </p:cNvPr>
          <p:cNvSpPr>
            <a:spLocks noGrp="1"/>
          </p:cNvSpPr>
          <p:nvPr>
            <p:ph sz="half" idx="2"/>
          </p:nvPr>
        </p:nvSpPr>
        <p:spPr>
          <a:xfrm>
            <a:off x="839788" y="2505075"/>
            <a:ext cx="5157787" cy="3684588"/>
          </a:xfrm>
          <a:solidFill>
            <a:schemeClr val="bg1">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AF5EDB-7155-486F-92EC-8903C4C1F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D87EC8-7060-4C8A-AB01-2FFA60958BE2}"/>
              </a:ext>
            </a:extLst>
          </p:cNvPr>
          <p:cNvSpPr>
            <a:spLocks noGrp="1"/>
          </p:cNvSpPr>
          <p:nvPr>
            <p:ph sz="quarter" idx="4"/>
          </p:nvPr>
        </p:nvSpPr>
        <p:spPr>
          <a:xfrm>
            <a:off x="6172200" y="2505075"/>
            <a:ext cx="5183188" cy="368458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2E3B414-92FE-407C-99DD-BB973A71A7E4}"/>
              </a:ext>
            </a:extLst>
          </p:cNvPr>
          <p:cNvSpPr>
            <a:spLocks noGrp="1"/>
          </p:cNvSpPr>
          <p:nvPr>
            <p:ph type="ftr" sz="quarter" idx="11"/>
          </p:nvPr>
        </p:nvSpPr>
        <p:spPr/>
        <p:txBody>
          <a:bodyPr/>
          <a:lstStyle/>
          <a:p>
            <a:r>
              <a:rPr lang="en-US"/>
              <a:t>‹#›</a:t>
            </a:r>
          </a:p>
        </p:txBody>
      </p:sp>
      <p:sp>
        <p:nvSpPr>
          <p:cNvPr id="12" name="Rectangle 11">
            <a:extLst>
              <a:ext uri="{FF2B5EF4-FFF2-40B4-BE49-F238E27FC236}">
                <a16:creationId xmlns:a16="http://schemas.microsoft.com/office/drawing/2014/main" id="{4287CC16-B815-4956-8331-98DF8C9048B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955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A2E67D9-3CA5-4740-AE26-B1442C1435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F113B086-0CAF-401B-BE1E-8309F88F5EE4}"/>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51DAAAD-B07C-42E3-880B-ECBEC261BA32}"/>
              </a:ext>
            </a:extLst>
          </p:cNvPr>
          <p:cNvSpPr>
            <a:spLocks noGrp="1"/>
          </p:cNvSpPr>
          <p:nvPr>
            <p:ph type="ftr" sz="quarter" idx="11"/>
          </p:nvPr>
        </p:nvSpPr>
        <p:spPr/>
        <p:txBody>
          <a:bodyPr/>
          <a:lstStyle/>
          <a:p>
            <a:r>
              <a:rPr lang="en-US"/>
              <a:t>‹#›</a:t>
            </a:r>
          </a:p>
        </p:txBody>
      </p:sp>
      <p:sp>
        <p:nvSpPr>
          <p:cNvPr id="8" name="Rectangle 7">
            <a:extLst>
              <a:ext uri="{FF2B5EF4-FFF2-40B4-BE49-F238E27FC236}">
                <a16:creationId xmlns:a16="http://schemas.microsoft.com/office/drawing/2014/main" id="{FBA1F5C3-C253-460A-BDD1-AE2E3E8B89C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75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671606A-DCDA-4F90-BD8F-57046EF482E9}"/>
              </a:ext>
            </a:extLst>
          </p:cNvPr>
          <p:cNvSpPr>
            <a:spLocks noGrp="1"/>
          </p:cNvSpPr>
          <p:nvPr>
            <p:ph type="ftr" sz="quarter" idx="11"/>
          </p:nvPr>
        </p:nvSpPr>
        <p:spPr/>
        <p:txBody>
          <a:bodyPr/>
          <a:lstStyle/>
          <a:p>
            <a:r>
              <a:rPr lang="en-US"/>
              <a:t>‹#›</a:t>
            </a:r>
          </a:p>
        </p:txBody>
      </p:sp>
    </p:spTree>
    <p:extLst>
      <p:ext uri="{BB962C8B-B14F-4D97-AF65-F5344CB8AC3E}">
        <p14:creationId xmlns:p14="http://schemas.microsoft.com/office/powerpoint/2010/main" val="341740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7C6052E7-0B4A-44F8-86F9-1738CDD01B8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AEF9486F-D6EB-48B9-9301-95EBA578B09C}"/>
              </a:ext>
            </a:extLst>
          </p:cNvPr>
          <p:cNvSpPr>
            <a:spLocks noGrp="1"/>
          </p:cNvSpPr>
          <p:nvPr>
            <p:ph type="title"/>
          </p:nvPr>
        </p:nvSpPr>
        <p:spPr>
          <a:xfrm>
            <a:off x="839788" y="457200"/>
            <a:ext cx="3932237" cy="1600200"/>
          </a:xfrm>
        </p:spPr>
        <p:txBody>
          <a:bodyPr anchor="ct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71C5FC8B-F241-401B-9733-D3B57857BB87}"/>
              </a:ext>
            </a:extLst>
          </p:cNvPr>
          <p:cNvSpPr>
            <a:spLocks noGrp="1"/>
          </p:cNvSpPr>
          <p:nvPr>
            <p:ph idx="1"/>
          </p:nvPr>
        </p:nvSpPr>
        <p:spPr>
          <a:xfrm>
            <a:off x="5183188" y="987425"/>
            <a:ext cx="6172200" cy="4873625"/>
          </a:xfrm>
          <a:solidFill>
            <a:schemeClr val="bg1"/>
          </a:solidFill>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062FB-5946-4E66-9748-C11D9AC7E4E5}"/>
              </a:ext>
            </a:extLst>
          </p:cNvPr>
          <p:cNvSpPr>
            <a:spLocks noGrp="1"/>
          </p:cNvSpPr>
          <p:nvPr>
            <p:ph type="body" sz="half" idx="2"/>
          </p:nvPr>
        </p:nvSpPr>
        <p:spPr>
          <a:xfrm>
            <a:off x="839788" y="2057400"/>
            <a:ext cx="3932237" cy="3811588"/>
          </a:xfrm>
          <a:solidFill>
            <a:schemeClr val="bg1">
              <a:alpha val="50000"/>
            </a:schemeClr>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0940E724-304F-41D1-B394-C1007108876F}"/>
              </a:ext>
            </a:extLst>
          </p:cNvPr>
          <p:cNvSpPr>
            <a:spLocks noGrp="1"/>
          </p:cNvSpPr>
          <p:nvPr>
            <p:ph type="ftr" sz="quarter" idx="11"/>
          </p:nvPr>
        </p:nvSpPr>
        <p:spPr/>
        <p:txBody>
          <a:bodyPr/>
          <a:lstStyle/>
          <a:p>
            <a:r>
              <a:rPr lang="en-US"/>
              <a:t>‹#›</a:t>
            </a:r>
          </a:p>
        </p:txBody>
      </p:sp>
      <p:sp>
        <p:nvSpPr>
          <p:cNvPr id="10" name="Rectangle 9">
            <a:extLst>
              <a:ext uri="{FF2B5EF4-FFF2-40B4-BE49-F238E27FC236}">
                <a16:creationId xmlns:a16="http://schemas.microsoft.com/office/drawing/2014/main" id="{9B27C781-5EA5-451F-8E47-C06CE259E169}"/>
              </a:ext>
            </a:extLst>
          </p:cNvPr>
          <p:cNvSpPr/>
          <p:nvPr userDrawn="1"/>
        </p:nvSpPr>
        <p:spPr>
          <a:xfrm>
            <a:off x="784163" y="782477"/>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87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B8FC48B-BB0D-4FA0-93A3-D708CB18EC31}"/>
              </a:ext>
            </a:extLst>
          </p:cNvPr>
          <p:cNvSpPr>
            <a:spLocks noGrp="1"/>
          </p:cNvSpPr>
          <p:nvPr>
            <p:ph type="pic" idx="1"/>
          </p:nvPr>
        </p:nvSpPr>
        <p:spPr>
          <a:xfrm>
            <a:off x="6329045" y="0"/>
            <a:ext cx="5862955" cy="6858000"/>
          </a:xfrm>
          <a:solidFill>
            <a:schemeClr val="bg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2" name="Graphic 11">
            <a:extLst>
              <a:ext uri="{FF2B5EF4-FFF2-40B4-BE49-F238E27FC236}">
                <a16:creationId xmlns:a16="http://schemas.microsoft.com/office/drawing/2014/main" id="{E17E08BD-9E04-44FC-90F5-7C1B3CA2D13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856A373D-354C-4301-A1AF-D873037A22A0}"/>
              </a:ext>
            </a:extLst>
          </p:cNvPr>
          <p:cNvSpPr>
            <a:spLocks noGrp="1"/>
          </p:cNvSpPr>
          <p:nvPr>
            <p:ph type="title"/>
          </p:nvPr>
        </p:nvSpPr>
        <p:spPr>
          <a:xfrm>
            <a:off x="839788" y="457200"/>
            <a:ext cx="5256212" cy="1600200"/>
          </a:xfrm>
        </p:spPr>
        <p:txBody>
          <a:bodyPr anchor="ct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21CB547D-F67A-4EB8-BDD6-5EEF1FC3315C}"/>
              </a:ext>
            </a:extLst>
          </p:cNvPr>
          <p:cNvSpPr>
            <a:spLocks noGrp="1"/>
          </p:cNvSpPr>
          <p:nvPr>
            <p:ph type="body" sz="half" idx="2"/>
          </p:nvPr>
        </p:nvSpPr>
        <p:spPr>
          <a:xfrm>
            <a:off x="839788" y="2057400"/>
            <a:ext cx="5256212" cy="4202084"/>
          </a:xfrm>
          <a:solidFill>
            <a:schemeClr val="bg1">
              <a:alpha val="5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685800" marR="0" indent="-228600" algn="l" defTabSz="914400" rtl="0" eaLnBrk="1" fontAlgn="auto" latinLnBrk="0" hangingPunct="1">
              <a:lnSpc>
                <a:spcPct val="90000"/>
              </a:lnSpc>
              <a:spcBef>
                <a:spcPts val="500"/>
              </a:spcBef>
              <a:spcAft>
                <a:spcPts val="0"/>
              </a:spcAft>
              <a:buClr>
                <a:srgbClr val="789D4A"/>
              </a:buClr>
              <a:buSzTx/>
              <a:buFont typeface="Arial" panose="020B0604020202020204" pitchFamily="34" charset="0"/>
              <a:buChar char="•"/>
              <a:tabLst/>
              <a:defRPr sz="1400"/>
            </a:lvl2pPr>
            <a:lvl3pPr marL="1143000" marR="0" indent="-228600" algn="l" defTabSz="914400" rtl="0" eaLnBrk="1" fontAlgn="auto" latinLnBrk="0" hangingPunct="1">
              <a:lnSpc>
                <a:spcPct val="90000"/>
              </a:lnSpc>
              <a:spcBef>
                <a:spcPts val="500"/>
              </a:spcBef>
              <a:spcAft>
                <a:spcPts val="0"/>
              </a:spcAft>
              <a:buClr>
                <a:srgbClr val="789D4A"/>
              </a:buClr>
              <a:buSzTx/>
              <a:buFont typeface="Courier New" panose="02070309020205020404" pitchFamily="49" charset="0"/>
              <a:buChar char="o"/>
              <a:tabLst/>
              <a:defRPr sz="1200"/>
            </a:lvl3pPr>
            <a:lvl4pPr marL="1600200" marR="0" indent="-228600" algn="l" defTabSz="914400" rtl="0" eaLnBrk="1" fontAlgn="auto" latinLnBrk="0" hangingPunct="1">
              <a:lnSpc>
                <a:spcPct val="90000"/>
              </a:lnSpc>
              <a:spcBef>
                <a:spcPts val="500"/>
              </a:spcBef>
              <a:spcAft>
                <a:spcPts val="0"/>
              </a:spcAft>
              <a:buClr>
                <a:srgbClr val="789D4A"/>
              </a:buClr>
              <a:buSzTx/>
              <a:buFont typeface="Calibri" panose="020F0502020204030204" pitchFamily="34" charset="0"/>
              <a:buChar char="−"/>
              <a:tabLst/>
              <a:defRPr sz="1000"/>
            </a:lvl4pPr>
            <a:lvl5pPr marL="2057400" marR="0" indent="-228600" algn="l" defTabSz="914400" rtl="0" eaLnBrk="1" fontAlgn="auto" latinLnBrk="0" hangingPunct="1">
              <a:lnSpc>
                <a:spcPct val="90000"/>
              </a:lnSpc>
              <a:spcBef>
                <a:spcPts val="500"/>
              </a:spcBef>
              <a:spcAft>
                <a:spcPts val="0"/>
              </a:spcAft>
              <a:buClr>
                <a:srgbClr val="789D4A"/>
              </a:buClr>
              <a:buSzTx/>
              <a:buFont typeface="Wingdings" panose="05000000000000000000" pitchFamily="2" charset="2"/>
              <a:buChar char="§"/>
              <a:tabLst/>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
                <a:srgbClr val="789D4A"/>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Second level</a:t>
            </a:r>
          </a:p>
          <a:p>
            <a:pPr marL="1143000" marR="0" lvl="2" indent="-228600" algn="l" defTabSz="914400" rtl="0" eaLnBrk="1" fontAlgn="auto" latinLnBrk="0" hangingPunct="1">
              <a:lnSpc>
                <a:spcPct val="90000"/>
              </a:lnSpc>
              <a:spcBef>
                <a:spcPts val="500"/>
              </a:spcBef>
              <a:spcAft>
                <a:spcPts val="0"/>
              </a:spcAft>
              <a:buClr>
                <a:srgbClr val="789D4A"/>
              </a:buClr>
              <a:buSzTx/>
              <a:buFont typeface="Courier New" panose="02070309020205020404" pitchFamily="49" charset="0"/>
              <a:buChar char="o"/>
              <a:tabLst/>
              <a:defRPr/>
            </a:pPr>
            <a:r>
              <a:rPr kumimoji="0" lang="en-US" sz="20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Third level</a:t>
            </a:r>
          </a:p>
          <a:p>
            <a:pPr marL="1600200" marR="0" lvl="3" indent="-228600" algn="l" defTabSz="914400" rtl="0" eaLnBrk="1" fontAlgn="auto" latinLnBrk="0" hangingPunct="1">
              <a:lnSpc>
                <a:spcPct val="90000"/>
              </a:lnSpc>
              <a:spcBef>
                <a:spcPts val="500"/>
              </a:spcBef>
              <a:spcAft>
                <a:spcPts val="0"/>
              </a:spcAft>
              <a:buClr>
                <a:srgbClr val="789D4A"/>
              </a:buClr>
              <a:buSzTx/>
              <a:buFont typeface="Calibri" panose="020F0502020204030204" pitchFamily="34" charset="0"/>
              <a:buChar char="−"/>
              <a:tabLst/>
              <a:defRPr/>
            </a:pPr>
            <a:r>
              <a:rPr kumimoji="0" lang="en-US" sz="18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Fourth level</a:t>
            </a:r>
          </a:p>
          <a:p>
            <a:pPr marL="2057400" marR="0" lvl="4" indent="-228600" algn="l" defTabSz="914400" rtl="0" eaLnBrk="1" fontAlgn="auto" latinLnBrk="0" hangingPunct="1">
              <a:lnSpc>
                <a:spcPct val="90000"/>
              </a:lnSpc>
              <a:spcBef>
                <a:spcPts val="500"/>
              </a:spcBef>
              <a:spcAft>
                <a:spcPts val="0"/>
              </a:spcAft>
              <a:buClr>
                <a:srgbClr val="789D4A"/>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Fifth level</a:t>
            </a:r>
          </a:p>
        </p:txBody>
      </p:sp>
      <p:sp>
        <p:nvSpPr>
          <p:cNvPr id="6" name="Footer Placeholder 5">
            <a:extLst>
              <a:ext uri="{FF2B5EF4-FFF2-40B4-BE49-F238E27FC236}">
                <a16:creationId xmlns:a16="http://schemas.microsoft.com/office/drawing/2014/main" id="{85A7C505-A7C9-4FBB-A7C7-D6EA323C6486}"/>
              </a:ext>
            </a:extLst>
          </p:cNvPr>
          <p:cNvSpPr>
            <a:spLocks noGrp="1"/>
          </p:cNvSpPr>
          <p:nvPr>
            <p:ph type="ftr" sz="quarter" idx="11"/>
          </p:nvPr>
        </p:nvSpPr>
        <p:spPr/>
        <p:txBody>
          <a:bodyPr/>
          <a:lstStyle/>
          <a:p>
            <a:r>
              <a:rPr lang="en-US"/>
              <a:t>‹#›</a:t>
            </a:r>
          </a:p>
        </p:txBody>
      </p:sp>
      <p:sp>
        <p:nvSpPr>
          <p:cNvPr id="11" name="Rectangle 10">
            <a:extLst>
              <a:ext uri="{FF2B5EF4-FFF2-40B4-BE49-F238E27FC236}">
                <a16:creationId xmlns:a16="http://schemas.microsoft.com/office/drawing/2014/main" id="{0E18778B-E4A1-4151-928F-0025A030FD19}"/>
              </a:ext>
            </a:extLst>
          </p:cNvPr>
          <p:cNvSpPr/>
          <p:nvPr userDrawn="1"/>
        </p:nvSpPr>
        <p:spPr>
          <a:xfrm>
            <a:off x="794069" y="737553"/>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24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78636-7135-4996-A2ED-9D6479882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C7B17CD-18BF-4C06-BAC8-2D19CC611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6CFDA799-E006-491A-9BDC-189759FFA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83028"/>
                </a:solidFill>
              </a:defRPr>
            </a:lvl1pPr>
          </a:lstStyle>
          <a:p>
            <a:fld id="{DB93D0EE-7AEE-4397-A018-8CBE653956FA}" type="slidenum">
              <a:rPr lang="en-US" smtClean="0"/>
              <a:pPr/>
              <a:t>‹#›</a:t>
            </a:fld>
            <a:endParaRPr lang="en-US" dirty="0"/>
          </a:p>
        </p:txBody>
      </p:sp>
      <p:pic>
        <p:nvPicPr>
          <p:cNvPr id="4" name="Picture 3"/>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444368" y="6311900"/>
            <a:ext cx="1637640" cy="453056"/>
          </a:xfrm>
          <a:prstGeom prst="rect">
            <a:avLst/>
          </a:prstGeom>
        </p:spPr>
      </p:pic>
    </p:spTree>
    <p:extLst>
      <p:ext uri="{BB962C8B-B14F-4D97-AF65-F5344CB8AC3E}">
        <p14:creationId xmlns:p14="http://schemas.microsoft.com/office/powerpoint/2010/main" val="3495194506"/>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dt="0"/>
  <p:txStyles>
    <p:titleStyle>
      <a:lvl1pPr algn="l" defTabSz="914400" rtl="0" eaLnBrk="1" latinLnBrk="0" hangingPunct="1">
        <a:lnSpc>
          <a:spcPct val="90000"/>
        </a:lnSpc>
        <a:spcBef>
          <a:spcPct val="0"/>
        </a:spcBef>
        <a:buNone/>
        <a:defRPr sz="4400" kern="1200">
          <a:solidFill>
            <a:srgbClr val="183028"/>
          </a:solidFill>
          <a:latin typeface="Segoe UI Semibold" panose="020B0702040204020203" pitchFamily="34" charset="0"/>
          <a:ea typeface="Malgun Gothic" panose="020B0503020000020004" pitchFamily="34" charset="-127"/>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183028"/>
          </a:solidFill>
          <a:latin typeface="Segoe UI Light" panose="020B0502040204020203" pitchFamily="34" charset="0"/>
          <a:ea typeface="+mn-ea"/>
          <a:cs typeface="Segoe UI Light" panose="020B0502040204020203" pitchFamily="34" charset="0"/>
        </a:defRPr>
      </a:lvl1pPr>
      <a:lvl2pPr marL="800100" indent="-342900" algn="l" defTabSz="914400" rtl="0" eaLnBrk="1" latinLnBrk="0" hangingPunct="1">
        <a:lnSpc>
          <a:spcPct val="90000"/>
        </a:lnSpc>
        <a:spcBef>
          <a:spcPts val="500"/>
        </a:spcBef>
        <a:buClr>
          <a:srgbClr val="789D4A"/>
        </a:buClr>
        <a:buFont typeface="Arial" panose="020B0604020202020204" pitchFamily="34" charset="0"/>
        <a:buChar char="•"/>
        <a:defRPr sz="2400" kern="1200">
          <a:solidFill>
            <a:srgbClr val="183028"/>
          </a:solidFill>
          <a:latin typeface="Segoe UI Light" panose="020B0502040204020203" pitchFamily="34" charset="0"/>
          <a:ea typeface="+mn-ea"/>
          <a:cs typeface="Segoe UI Light" panose="020B0502040204020203" pitchFamily="34" charset="0"/>
        </a:defRPr>
      </a:lvl2pPr>
      <a:lvl3pPr marL="1257300" indent="-342900" algn="l" defTabSz="914400" rtl="0" eaLnBrk="1" latinLnBrk="0" hangingPunct="1">
        <a:lnSpc>
          <a:spcPct val="90000"/>
        </a:lnSpc>
        <a:spcBef>
          <a:spcPts val="500"/>
        </a:spcBef>
        <a:buClr>
          <a:srgbClr val="789D4A"/>
        </a:buClr>
        <a:buFont typeface="Courier New" panose="02070309020205020404" pitchFamily="49" charset="0"/>
        <a:buChar char="o"/>
        <a:defRPr sz="2000" kern="1200">
          <a:solidFill>
            <a:srgbClr val="183028"/>
          </a:solidFill>
          <a:latin typeface="Segoe UI Light" panose="020B0502040204020203" pitchFamily="34" charset="0"/>
          <a:ea typeface="+mn-ea"/>
          <a:cs typeface="Segoe UI Light" panose="020B0502040204020203" pitchFamily="34" charset="0"/>
        </a:defRPr>
      </a:lvl3pPr>
      <a:lvl4pPr marL="1657350" indent="-285750" algn="l" defTabSz="914400" rtl="0" eaLnBrk="1" latinLnBrk="0" hangingPunct="1">
        <a:lnSpc>
          <a:spcPct val="90000"/>
        </a:lnSpc>
        <a:spcBef>
          <a:spcPts val="500"/>
        </a:spcBef>
        <a:buClr>
          <a:srgbClr val="789D4A"/>
        </a:buClr>
        <a:buFont typeface="Calibri" panose="020F0502020204030204" pitchFamily="34" charset="0"/>
        <a:buChar char="−"/>
        <a:defRPr sz="1800" kern="1200">
          <a:solidFill>
            <a:srgbClr val="183028"/>
          </a:solidFill>
          <a:latin typeface="Segoe UI Light" panose="020B0502040204020203" pitchFamily="34" charset="0"/>
          <a:ea typeface="+mn-ea"/>
          <a:cs typeface="Segoe UI Light" panose="020B0502040204020203" pitchFamily="34" charset="0"/>
        </a:defRPr>
      </a:lvl4pPr>
      <a:lvl5pPr marL="2114550" indent="-285750" algn="l" defTabSz="914400" rtl="0" eaLnBrk="1" latinLnBrk="0" hangingPunct="1">
        <a:lnSpc>
          <a:spcPct val="90000"/>
        </a:lnSpc>
        <a:spcBef>
          <a:spcPts val="500"/>
        </a:spcBef>
        <a:buClr>
          <a:srgbClr val="789D4A"/>
        </a:buClr>
        <a:buFont typeface="Wingdings" panose="05000000000000000000" pitchFamily="2" charset="2"/>
        <a:buChar char="§"/>
        <a:defRPr sz="1800" kern="1200">
          <a:solidFill>
            <a:srgbClr val="183028"/>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5E61-9871-4073-AA3E-B764D5836795}"/>
              </a:ext>
            </a:extLst>
          </p:cNvPr>
          <p:cNvSpPr>
            <a:spLocks noGrp="1"/>
          </p:cNvSpPr>
          <p:nvPr>
            <p:ph type="ctrTitle"/>
          </p:nvPr>
        </p:nvSpPr>
        <p:spPr/>
        <p:txBody>
          <a:bodyPr/>
          <a:lstStyle/>
          <a:p>
            <a:r>
              <a:rPr lang="en-US" dirty="0">
                <a:latin typeface="Segoe UI" panose="020B0502040204020203" pitchFamily="34" charset="0"/>
                <a:cs typeface="Segoe UI" panose="020B0502040204020203" pitchFamily="34" charset="0"/>
              </a:rPr>
              <a:t>Queueing</a:t>
            </a:r>
          </a:p>
        </p:txBody>
      </p:sp>
    </p:spTree>
    <p:extLst>
      <p:ext uri="{BB962C8B-B14F-4D97-AF65-F5344CB8AC3E}">
        <p14:creationId xmlns:p14="http://schemas.microsoft.com/office/powerpoint/2010/main" val="34973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(Service Characteristics)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r>
              <a:rPr lang="en-US" sz="2600" dirty="0"/>
              <a:t>In the simplest systems, each customer is served by exactly </a:t>
            </a:r>
            <a:r>
              <a:rPr lang="en-US" sz="2600" b="1" dirty="0"/>
              <a:t>one server</a:t>
            </a:r>
            <a:r>
              <a:rPr lang="en-US" sz="2600" dirty="0"/>
              <a:t>, even when the system contains multiple servers.</a:t>
            </a:r>
          </a:p>
          <a:p>
            <a:endParaRPr lang="en-US" sz="2600" dirty="0"/>
          </a:p>
          <a:p>
            <a:r>
              <a:rPr lang="en-US" sz="2600" dirty="0"/>
              <a:t>The service times typically vary in some random manner, although </a:t>
            </a:r>
            <a:r>
              <a:rPr lang="en-US" sz="2600" b="1" dirty="0"/>
              <a:t>constant (nonrandom) service times </a:t>
            </a:r>
            <a:r>
              <a:rPr lang="en-US" sz="2600" dirty="0"/>
              <a:t>are sometimes possible.</a:t>
            </a:r>
          </a:p>
          <a:p>
            <a:endParaRPr lang="en-US" sz="2600" dirty="0"/>
          </a:p>
          <a:p>
            <a:r>
              <a:rPr lang="en-US" sz="2600" dirty="0"/>
              <a:t>When service times are </a:t>
            </a:r>
            <a:r>
              <a:rPr lang="en-US" sz="2600" b="1" dirty="0"/>
              <a:t>random</a:t>
            </a:r>
            <a:r>
              <a:rPr lang="en-US" sz="2600" dirty="0"/>
              <a:t>, the probability distribution of a typical service time must be specified.</a:t>
            </a:r>
          </a:p>
          <a:p>
            <a:pPr lvl="1"/>
            <a:r>
              <a:rPr lang="en-US" dirty="0"/>
              <a:t>This probability distribution can be the same for all customers and servers, or it can depend on the server and/or the customer.</a:t>
            </a:r>
          </a:p>
          <a:p>
            <a:pPr marL="457200" lvl="1" indent="0">
              <a:buNone/>
            </a:pPr>
            <a:endParaRPr lang="en-US" dirty="0"/>
          </a:p>
          <a:p>
            <a:endParaRPr lang="en-US" b="1" dirty="0"/>
          </a:p>
        </p:txBody>
      </p:sp>
    </p:spTree>
    <p:extLst>
      <p:ext uri="{BB962C8B-B14F-4D97-AF65-F5344CB8AC3E}">
        <p14:creationId xmlns:p14="http://schemas.microsoft.com/office/powerpoint/2010/main" val="163734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(Service Times)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r>
              <a:rPr lang="en-US" sz="3200" dirty="0"/>
              <a:t>Constant</a:t>
            </a:r>
          </a:p>
          <a:p>
            <a:pPr lvl="1"/>
            <a:r>
              <a:rPr lang="en-US" dirty="0"/>
              <a:t>Service is automated and not customized to individual customers (automatic car wash)</a:t>
            </a:r>
          </a:p>
          <a:p>
            <a:r>
              <a:rPr lang="en-US" sz="3200" dirty="0"/>
              <a:t>Variable</a:t>
            </a:r>
          </a:p>
          <a:p>
            <a:pPr lvl="1"/>
            <a:r>
              <a:rPr lang="en-US" dirty="0"/>
              <a:t>Service is provided by humans</a:t>
            </a:r>
          </a:p>
          <a:p>
            <a:pPr lvl="1"/>
            <a:r>
              <a:rPr lang="en-US" dirty="0"/>
              <a:t>Can be customized to individual customers</a:t>
            </a:r>
          </a:p>
          <a:p>
            <a:pPr lvl="1"/>
            <a:r>
              <a:rPr lang="en-US" dirty="0"/>
              <a:t>Described using exponential distribution</a:t>
            </a:r>
          </a:p>
          <a:p>
            <a:pPr marL="457200" lvl="1" indent="0">
              <a:buNone/>
            </a:pPr>
            <a:endParaRPr lang="en-US" dirty="0"/>
          </a:p>
          <a:p>
            <a:endParaRPr lang="en-US" b="1" dirty="0"/>
          </a:p>
        </p:txBody>
      </p:sp>
    </p:spTree>
    <p:extLst>
      <p:ext uri="{BB962C8B-B14F-4D97-AF65-F5344CB8AC3E}">
        <p14:creationId xmlns:p14="http://schemas.microsoft.com/office/powerpoint/2010/main" val="10929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(Short Run vs. Long Run)</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r>
              <a:rPr lang="en-US" dirty="0"/>
              <a:t>If you run a fast-food restaurant, you are particularly interested in the queueing behavior during your peak lunchtime period. </a:t>
            </a:r>
          </a:p>
          <a:p>
            <a:endParaRPr lang="en-US" dirty="0"/>
          </a:p>
          <a:p>
            <a:r>
              <a:rPr lang="en-US" dirty="0"/>
              <a:t>The customer arrival rate during this period increases sharply, and you probably employ more workers to meet the increased customer load. </a:t>
            </a:r>
          </a:p>
          <a:p>
            <a:endParaRPr lang="en-US" dirty="0"/>
          </a:p>
          <a:p>
            <a:r>
              <a:rPr lang="en-US" dirty="0"/>
              <a:t>In this case, your primary interest is in the </a:t>
            </a:r>
            <a:r>
              <a:rPr lang="en-US" b="1" i="1" dirty="0"/>
              <a:t>short-run</a:t>
            </a:r>
            <a:r>
              <a:rPr lang="en-US" dirty="0"/>
              <a:t> behavior of the system - the next hour or two. </a:t>
            </a:r>
          </a:p>
          <a:p>
            <a:endParaRPr lang="en-US" b="1" dirty="0"/>
          </a:p>
        </p:txBody>
      </p:sp>
    </p:spTree>
    <p:extLst>
      <p:ext uri="{BB962C8B-B14F-4D97-AF65-F5344CB8AC3E}">
        <p14:creationId xmlns:p14="http://schemas.microsoft.com/office/powerpoint/2010/main" val="113694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(Short Run vs. Long Run)</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pPr>
              <a:spcBef>
                <a:spcPts val="0"/>
              </a:spcBef>
            </a:pPr>
            <a:r>
              <a:rPr lang="en-US" dirty="0"/>
              <a:t>Analytical models are best suited for studying long-run behavior. This type of analysis is called </a:t>
            </a:r>
            <a:r>
              <a:rPr lang="en-US" b="1" i="1" dirty="0"/>
              <a:t>steady-state analysis.</a:t>
            </a:r>
            <a:endParaRPr lang="en-US" dirty="0"/>
          </a:p>
          <a:p>
            <a:pPr lvl="1">
              <a:spcBef>
                <a:spcPts val="0"/>
              </a:spcBef>
            </a:pPr>
            <a:r>
              <a:rPr lang="en-US" dirty="0"/>
              <a:t>One requirement for steady-state analysis is that the parameters of the system remain constant for the entire time period. </a:t>
            </a:r>
          </a:p>
          <a:p>
            <a:pPr lvl="1">
              <a:spcBef>
                <a:spcPts val="0"/>
              </a:spcBef>
            </a:pPr>
            <a:r>
              <a:rPr lang="en-US" dirty="0"/>
              <a:t>In particular, the arrival rate must remain constant.</a:t>
            </a:r>
          </a:p>
          <a:p>
            <a:pPr lvl="1">
              <a:spcBef>
                <a:spcPts val="600"/>
              </a:spcBef>
              <a:spcAft>
                <a:spcPts val="600"/>
              </a:spcAft>
            </a:pPr>
            <a:r>
              <a:rPr lang="en-US" dirty="0"/>
              <a:t>Another requirement for steady-state analysis is that the system must be stable.</a:t>
            </a:r>
          </a:p>
          <a:p>
            <a:pPr lvl="1">
              <a:spcBef>
                <a:spcPts val="600"/>
              </a:spcBef>
              <a:spcAft>
                <a:spcPts val="600"/>
              </a:spcAft>
            </a:pPr>
            <a:r>
              <a:rPr lang="en-US" dirty="0"/>
              <a:t>This means that the servers must serve fast enough to keep up with arrivals - otherwise, the queue can theoretically grow without limit.</a:t>
            </a:r>
          </a:p>
          <a:p>
            <a:pPr lvl="1">
              <a:spcBef>
                <a:spcPts val="0"/>
              </a:spcBef>
            </a:pPr>
            <a:endParaRPr lang="en-US" b="1" dirty="0"/>
          </a:p>
        </p:txBody>
      </p:sp>
    </p:spTree>
    <p:extLst>
      <p:ext uri="{BB962C8B-B14F-4D97-AF65-F5344CB8AC3E}">
        <p14:creationId xmlns:p14="http://schemas.microsoft.com/office/powerpoint/2010/main" val="123940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(Inputs in Models)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fontScale="92500" lnSpcReduction="10000"/>
          </a:bodyPr>
          <a:lstStyle/>
          <a:p>
            <a:pPr marL="119062"/>
            <a:r>
              <a:rPr lang="en-US" dirty="0">
                <a:solidFill>
                  <a:srgbClr val="FF0000"/>
                </a:solidFill>
              </a:rPr>
              <a:t>Arrival rate (</a:t>
            </a:r>
            <a:r>
              <a:rPr lang="el-GR" dirty="0">
                <a:solidFill>
                  <a:srgbClr val="FF0000"/>
                </a:solidFill>
              </a:rPr>
              <a:t>λ</a:t>
            </a:r>
            <a:r>
              <a:rPr lang="en-US" dirty="0">
                <a:solidFill>
                  <a:srgbClr val="FF0000"/>
                </a:solidFill>
              </a:rPr>
              <a:t>): </a:t>
            </a:r>
            <a:r>
              <a:rPr lang="en-US" dirty="0"/>
              <a:t>average number of arrivals in a given interval of time. Customer/Time</a:t>
            </a:r>
          </a:p>
          <a:p>
            <a:pPr marL="119062"/>
            <a:endParaRPr lang="en-US" dirty="0"/>
          </a:p>
          <a:p>
            <a:pPr marL="119062"/>
            <a:r>
              <a:rPr lang="en-US" dirty="0">
                <a:solidFill>
                  <a:srgbClr val="FF0000"/>
                </a:solidFill>
              </a:rPr>
              <a:t>Service rate (</a:t>
            </a:r>
            <a:r>
              <a:rPr lang="el-GR" dirty="0">
                <a:solidFill>
                  <a:srgbClr val="FF0000"/>
                </a:solidFill>
              </a:rPr>
              <a:t>μ</a:t>
            </a:r>
            <a:r>
              <a:rPr lang="en-US" dirty="0">
                <a:solidFill>
                  <a:srgbClr val="FF0000"/>
                </a:solidFill>
              </a:rPr>
              <a:t>): </a:t>
            </a:r>
            <a:r>
              <a:rPr lang="en-US" dirty="0"/>
              <a:t>average number of customers that can be served by a single server in a given interval of time. Customer/Time</a:t>
            </a:r>
          </a:p>
          <a:p>
            <a:pPr marL="119062"/>
            <a:endParaRPr lang="en-US" dirty="0"/>
          </a:p>
          <a:p>
            <a:pPr marL="119062"/>
            <a:r>
              <a:rPr lang="en-US" dirty="0"/>
              <a:t>Note: </a:t>
            </a:r>
          </a:p>
          <a:p>
            <a:pPr marL="119062"/>
            <a:r>
              <a:rPr lang="en-US" dirty="0"/>
              <a:t>Average time between arrivals = 1/</a:t>
            </a:r>
            <a:r>
              <a:rPr lang="el-GR" dirty="0"/>
              <a:t>λ</a:t>
            </a:r>
            <a:r>
              <a:rPr lang="en-US" dirty="0"/>
              <a:t>. Time/Customer</a:t>
            </a:r>
          </a:p>
          <a:p>
            <a:pPr marL="119062"/>
            <a:r>
              <a:rPr lang="en-US" dirty="0"/>
              <a:t>Average service time = 1/</a:t>
            </a:r>
            <a:r>
              <a:rPr lang="el-GR" dirty="0"/>
              <a:t>μ</a:t>
            </a:r>
            <a:r>
              <a:rPr lang="en-US" dirty="0"/>
              <a:t>. Time/Customer</a:t>
            </a:r>
          </a:p>
          <a:p>
            <a:pPr marL="119062"/>
            <a:r>
              <a:rPr lang="en-US" dirty="0"/>
              <a:t>Units must match! (Minutes, hours, days, etc.)</a:t>
            </a:r>
          </a:p>
        </p:txBody>
      </p:sp>
    </p:spTree>
    <p:extLst>
      <p:ext uri="{BB962C8B-B14F-4D97-AF65-F5344CB8AC3E}">
        <p14:creationId xmlns:p14="http://schemas.microsoft.com/office/powerpoint/2010/main" val="375158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(Inputs in Models)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lnSpcReduction="10000"/>
          </a:bodyPr>
          <a:lstStyle/>
          <a:p>
            <a:r>
              <a:rPr lang="en-US" sz="2600" kern="0" dirty="0">
                <a:solidFill>
                  <a:srgbClr val="FF0000"/>
                </a:solidFill>
              </a:rPr>
              <a:t>Utilization(</a:t>
            </a:r>
            <a:r>
              <a:rPr lang="el-GR" sz="2600" kern="0" dirty="0">
                <a:solidFill>
                  <a:srgbClr val="FF0000"/>
                </a:solidFill>
              </a:rPr>
              <a:t>ρ</a:t>
            </a:r>
            <a:r>
              <a:rPr lang="en-US" sz="2600" kern="0" dirty="0">
                <a:solidFill>
                  <a:srgbClr val="FF0000"/>
                </a:solidFill>
              </a:rPr>
              <a:t>): </a:t>
            </a:r>
            <a:r>
              <a:rPr lang="en-US" kern="0" dirty="0"/>
              <a:t>The fraction of time a server is busy. Traffic intensity.</a:t>
            </a:r>
          </a:p>
          <a:p>
            <a:pPr marL="406358" lvl="1" indent="0">
              <a:buNone/>
            </a:pPr>
            <a:r>
              <a:rPr lang="el-GR" sz="2800" kern="0" dirty="0"/>
              <a:t>ρ</a:t>
            </a:r>
            <a:r>
              <a:rPr lang="en-US" sz="2800" kern="0" dirty="0"/>
              <a:t> = </a:t>
            </a:r>
            <a:r>
              <a:rPr lang="el-GR" sz="2800" kern="0" dirty="0"/>
              <a:t>λ</a:t>
            </a:r>
            <a:r>
              <a:rPr lang="en-US" sz="2800" kern="0" dirty="0"/>
              <a:t>/(s</a:t>
            </a:r>
            <a:r>
              <a:rPr lang="el-GR" sz="2800" kern="0" dirty="0"/>
              <a:t>μ</a:t>
            </a:r>
            <a:r>
              <a:rPr lang="en-US" sz="2800" kern="0" dirty="0"/>
              <a:t>)</a:t>
            </a:r>
          </a:p>
          <a:p>
            <a:pPr marL="119062"/>
            <a:endParaRPr lang="en-US" kern="0" dirty="0"/>
          </a:p>
          <a:p>
            <a:pPr marL="119062"/>
            <a:r>
              <a:rPr lang="en-US" kern="0" dirty="0"/>
              <a:t>Where s is the number of servers. Think about it …</a:t>
            </a:r>
          </a:p>
          <a:p>
            <a:pPr marL="119062"/>
            <a:r>
              <a:rPr lang="en-US" kern="0" dirty="0"/>
              <a:t>We need </a:t>
            </a:r>
            <a:r>
              <a:rPr lang="el-GR" dirty="0"/>
              <a:t>λ</a:t>
            </a:r>
            <a:r>
              <a:rPr lang="en-US" dirty="0"/>
              <a:t> &lt; s</a:t>
            </a:r>
            <a:r>
              <a:rPr lang="el-GR" dirty="0"/>
              <a:t>μ</a:t>
            </a:r>
            <a:r>
              <a:rPr lang="en-US" dirty="0"/>
              <a:t> (arrival rate to be slower than service rate); otherwise,</a:t>
            </a:r>
          </a:p>
          <a:p>
            <a:pPr marL="119062"/>
            <a:endParaRPr lang="en-US" dirty="0"/>
          </a:p>
          <a:p>
            <a:pPr marL="119062"/>
            <a:r>
              <a:rPr lang="en-US" kern="0" dirty="0"/>
              <a:t>	Utilization is over 100%</a:t>
            </a:r>
          </a:p>
          <a:p>
            <a:pPr marL="119062"/>
            <a:r>
              <a:rPr lang="en-US" kern="0" dirty="0"/>
              <a:t>	Queue would become infinitely long (i.e., it blows up)</a:t>
            </a:r>
          </a:p>
          <a:p>
            <a:pPr marL="119062"/>
            <a:endParaRPr lang="en-US" b="1" dirty="0"/>
          </a:p>
        </p:txBody>
      </p:sp>
    </p:spTree>
    <p:extLst>
      <p:ext uri="{BB962C8B-B14F-4D97-AF65-F5344CB8AC3E}">
        <p14:creationId xmlns:p14="http://schemas.microsoft.com/office/powerpoint/2010/main" val="10604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(Outputs in Models)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lnSpcReduction="10000"/>
          </a:bodyPr>
          <a:lstStyle/>
          <a:p>
            <a:r>
              <a:rPr lang="en-US" sz="2400" dirty="0"/>
              <a:t>Typical time averages are:</a:t>
            </a:r>
          </a:p>
          <a:p>
            <a:endParaRPr lang="en-US" sz="2400" dirty="0"/>
          </a:p>
          <a:p>
            <a:pPr lvl="1"/>
            <a:r>
              <a:rPr lang="en-US" sz="2000" dirty="0">
                <a:solidFill>
                  <a:srgbClr val="FF0000"/>
                </a:solidFill>
              </a:rPr>
              <a:t>L</a:t>
            </a:r>
            <a:r>
              <a:rPr lang="en-US" sz="2000" dirty="0"/>
              <a:t>, the expected number of customers in the system</a:t>
            </a:r>
          </a:p>
          <a:p>
            <a:pPr lvl="1"/>
            <a:r>
              <a:rPr lang="en-US" sz="2000" dirty="0">
                <a:solidFill>
                  <a:srgbClr val="FF0000"/>
                </a:solidFill>
              </a:rPr>
              <a:t>L</a:t>
            </a:r>
            <a:r>
              <a:rPr lang="en-US" sz="2000" baseline="-25000" dirty="0">
                <a:solidFill>
                  <a:srgbClr val="FF0000"/>
                </a:solidFill>
              </a:rPr>
              <a:t>Q</a:t>
            </a:r>
            <a:r>
              <a:rPr lang="en-US" sz="2000" dirty="0"/>
              <a:t>, the expected number of customers in the queue</a:t>
            </a:r>
          </a:p>
          <a:p>
            <a:pPr lvl="1"/>
            <a:r>
              <a:rPr lang="en-US" sz="2000" dirty="0">
                <a:solidFill>
                  <a:srgbClr val="FF0000"/>
                </a:solidFill>
              </a:rPr>
              <a:t>L</a:t>
            </a:r>
            <a:r>
              <a:rPr lang="en-US" sz="2000" baseline="-25000" dirty="0">
                <a:solidFill>
                  <a:srgbClr val="FF0000"/>
                </a:solidFill>
              </a:rPr>
              <a:t>S</a:t>
            </a:r>
            <a:r>
              <a:rPr lang="en-US" sz="2000" dirty="0"/>
              <a:t>, the expected number of customers in service</a:t>
            </a:r>
          </a:p>
          <a:p>
            <a:pPr lvl="1"/>
            <a:r>
              <a:rPr lang="en-US" sz="2000" dirty="0">
                <a:solidFill>
                  <a:srgbClr val="FF0000"/>
                </a:solidFill>
              </a:rPr>
              <a:t>P(all idle)</a:t>
            </a:r>
            <a:r>
              <a:rPr lang="en-US" sz="2000" dirty="0"/>
              <a:t>, the probability that all servers are idle</a:t>
            </a:r>
          </a:p>
          <a:p>
            <a:pPr lvl="1"/>
            <a:r>
              <a:rPr lang="en-US" sz="2000" dirty="0">
                <a:solidFill>
                  <a:srgbClr val="FF0000"/>
                </a:solidFill>
              </a:rPr>
              <a:t>P(all busy)</a:t>
            </a:r>
            <a:r>
              <a:rPr lang="en-US" sz="2000" dirty="0"/>
              <a:t>, the probability that all servers are busy</a:t>
            </a:r>
          </a:p>
          <a:p>
            <a:endParaRPr lang="en-US" sz="2400" dirty="0"/>
          </a:p>
          <a:p>
            <a:r>
              <a:rPr lang="en-US" sz="2400" dirty="0"/>
              <a:t>If you were going to estimate the quantity L</a:t>
            </a:r>
            <a:r>
              <a:rPr lang="en-US" sz="2400" baseline="-25000" dirty="0"/>
              <a:t>Q</a:t>
            </a:r>
            <a:r>
              <a:rPr lang="en-US" sz="2400" dirty="0"/>
              <a:t>, for example, you might observe the system at many time points, record the number of customers in the queue at each time point, and then average these numbers. In other words, you would average this measure over time.</a:t>
            </a:r>
          </a:p>
          <a:p>
            <a:pPr marL="457200" lvl="1" indent="0">
              <a:spcBef>
                <a:spcPts val="0"/>
              </a:spcBef>
              <a:buNone/>
            </a:pPr>
            <a:endParaRPr lang="en-US" b="1" dirty="0"/>
          </a:p>
        </p:txBody>
      </p:sp>
    </p:spTree>
    <p:extLst>
      <p:ext uri="{BB962C8B-B14F-4D97-AF65-F5344CB8AC3E}">
        <p14:creationId xmlns:p14="http://schemas.microsoft.com/office/powerpoint/2010/main" val="236492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(Outputs in Models)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r>
              <a:rPr lang="en-US" dirty="0"/>
              <a:t>Typical customer averages are:</a:t>
            </a:r>
          </a:p>
          <a:p>
            <a:endParaRPr lang="en-US" dirty="0"/>
          </a:p>
          <a:p>
            <a:pPr lvl="1"/>
            <a:r>
              <a:rPr lang="en-US" dirty="0">
                <a:solidFill>
                  <a:srgbClr val="FF0000"/>
                </a:solidFill>
              </a:rPr>
              <a:t>W</a:t>
            </a:r>
            <a:r>
              <a:rPr lang="en-US" dirty="0"/>
              <a:t>, the expected time spent in the system (waiting in line or being served)</a:t>
            </a:r>
          </a:p>
          <a:p>
            <a:pPr lvl="1"/>
            <a:r>
              <a:rPr lang="en-US" dirty="0">
                <a:solidFill>
                  <a:srgbClr val="FF0000"/>
                </a:solidFill>
              </a:rPr>
              <a:t>W</a:t>
            </a:r>
            <a:r>
              <a:rPr lang="en-US" baseline="-25000" dirty="0">
                <a:solidFill>
                  <a:srgbClr val="FF0000"/>
                </a:solidFill>
              </a:rPr>
              <a:t>Q</a:t>
            </a:r>
            <a:r>
              <a:rPr lang="en-US" dirty="0"/>
              <a:t>, the expected time spent in the queue</a:t>
            </a:r>
          </a:p>
          <a:p>
            <a:pPr lvl="1"/>
            <a:r>
              <a:rPr lang="en-US" dirty="0">
                <a:solidFill>
                  <a:srgbClr val="FF0000"/>
                </a:solidFill>
              </a:rPr>
              <a:t>W</a:t>
            </a:r>
            <a:r>
              <a:rPr lang="en-US" baseline="-25000" dirty="0">
                <a:solidFill>
                  <a:srgbClr val="FF0000"/>
                </a:solidFill>
              </a:rPr>
              <a:t>S</a:t>
            </a:r>
            <a:r>
              <a:rPr lang="en-US" dirty="0"/>
              <a:t>, the expected time spent in service</a:t>
            </a:r>
          </a:p>
          <a:p>
            <a:pPr marL="457200" lvl="1" indent="0">
              <a:buNone/>
            </a:pPr>
            <a:endParaRPr lang="en-US" dirty="0"/>
          </a:p>
          <a:p>
            <a:r>
              <a:rPr lang="en-US" dirty="0"/>
              <a:t>To estimate the quantity W</a:t>
            </a:r>
            <a:r>
              <a:rPr lang="en-US" baseline="-25000" dirty="0"/>
              <a:t>Q</a:t>
            </a:r>
            <a:r>
              <a:rPr lang="en-US" dirty="0"/>
              <a:t>, for example, you would observe many customers, record the time in queue for each customer, and then average these times over the number of customers observed. Now you are averaging over </a:t>
            </a:r>
            <a:r>
              <a:rPr lang="en-US" i="1" dirty="0"/>
              <a:t>customers</a:t>
            </a:r>
            <a:r>
              <a:rPr lang="en-US" dirty="0"/>
              <a:t>.</a:t>
            </a:r>
          </a:p>
          <a:p>
            <a:pPr marL="457200" lvl="1" indent="0">
              <a:spcBef>
                <a:spcPts val="0"/>
              </a:spcBef>
              <a:buNone/>
            </a:pPr>
            <a:endParaRPr lang="en-US" b="1" dirty="0"/>
          </a:p>
        </p:txBody>
      </p:sp>
    </p:spTree>
    <p:extLst>
      <p:ext uri="{BB962C8B-B14F-4D97-AF65-F5344CB8AC3E}">
        <p14:creationId xmlns:p14="http://schemas.microsoft.com/office/powerpoint/2010/main" val="268242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(Outputs in Models)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pPr marL="457200" lvl="1" indent="0">
              <a:spcBef>
                <a:spcPts val="0"/>
              </a:spcBef>
              <a:buNone/>
            </a:pPr>
            <a:endParaRPr lang="en-US" b="1" dirty="0"/>
          </a:p>
        </p:txBody>
      </p:sp>
      <p:pic>
        <p:nvPicPr>
          <p:cNvPr id="4" name="Picture 3">
            <a:extLst>
              <a:ext uri="{FF2B5EF4-FFF2-40B4-BE49-F238E27FC236}">
                <a16:creationId xmlns:a16="http://schemas.microsoft.com/office/drawing/2014/main" id="{225E785D-7A4F-0149-A67D-1D9D0EE91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882" y="2216547"/>
            <a:ext cx="10574965" cy="259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88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(Relationships)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pPr marL="457200" lvl="1" indent="0">
                  <a:spcBef>
                    <a:spcPts val="0"/>
                  </a:spcBef>
                  <a:buNone/>
                </a:pPr>
                <a:r>
                  <a:rPr lang="en-US" dirty="0"/>
                  <a:t>Little’s Formula</a:t>
                </a:r>
              </a:p>
              <a:p>
                <a:pPr marL="457200" lvl="1" indent="0">
                  <a:spcBef>
                    <a:spcPts val="0"/>
                  </a:spcBef>
                  <a:buNone/>
                </a:pPr>
                <a:endParaRPr lang="en-US" dirty="0"/>
              </a:p>
              <a:p>
                <a:pPr marL="457200" lvl="1" indent="0" algn="ctr">
                  <a:spcBef>
                    <a:spcPts val="0"/>
                  </a:spcBef>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𝑊</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𝑆</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𝜆</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𝑆</m:t>
                        </m:r>
                      </m:sub>
                    </m:sSub>
                  </m:oMath>
                </a14:m>
                <a:r>
                  <a:rPr lang="en-US" dirty="0"/>
                  <a:t>  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𝑄</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𝜆</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𝑄</m:t>
                        </m:r>
                      </m:sub>
                    </m:sSub>
                  </m:oMath>
                </a14:m>
                <a:endParaRPr lang="en-US" dirty="0"/>
              </a:p>
              <a:p>
                <a:pPr marL="457200" lvl="1" indent="0">
                  <a:spcBef>
                    <a:spcPts val="0"/>
                  </a:spcBef>
                  <a:buNone/>
                </a:pPr>
                <a:endParaRPr lang="en-US" dirty="0"/>
              </a:p>
              <a:p>
                <a:pPr marL="457200" lvl="1" indent="0">
                  <a:spcBef>
                    <a:spcPts val="0"/>
                  </a:spcBef>
                  <a:buNone/>
                </a:pPr>
                <a:r>
                  <a:rPr lang="en-US" dirty="0"/>
                  <a:t>Consider a long period of time T. Approximately, </a:t>
                </a:r>
                <a14:m>
                  <m:oMath xmlns:m="http://schemas.openxmlformats.org/officeDocument/2006/math">
                    <m:r>
                      <a:rPr lang="en-US" i="1">
                        <a:latin typeface="Cambria Math" panose="02040503050406030204" pitchFamily="18" charset="0"/>
                        <a:ea typeface="Cambria Math" panose="02040503050406030204" pitchFamily="18" charset="0"/>
                      </a:rPr>
                      <m:t>𝜆</m:t>
                    </m:r>
                    <m:r>
                      <m:rPr>
                        <m:sty m:val="p"/>
                      </m:rPr>
                      <a:rPr lang="en-US" b="0" i="0" smtClean="0">
                        <a:latin typeface="Cambria Math" panose="02040503050406030204" pitchFamily="18" charset="0"/>
                        <a:ea typeface="Cambria Math" panose="02040503050406030204" pitchFamily="18" charset="0"/>
                      </a:rPr>
                      <m:t>T</m:t>
                    </m:r>
                  </m:oMath>
                </a14:m>
                <a:r>
                  <a:rPr lang="en-US" dirty="0"/>
                  <a:t> customers are expected to enter the system. Each of those customers wait in queue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𝑄</m:t>
                        </m:r>
                      </m:sub>
                    </m:sSub>
                  </m:oMath>
                </a14:m>
                <a:r>
                  <a:rPr lang="en-US" dirty="0"/>
                  <a:t> on average. So the total number of expected waiting time is </a:t>
                </a:r>
                <a14:m>
                  <m:oMath xmlns:m="http://schemas.openxmlformats.org/officeDocument/2006/math">
                    <m:r>
                      <a:rPr lang="en-US" i="1">
                        <a:latin typeface="Cambria Math" panose="02040503050406030204" pitchFamily="18" charset="0"/>
                        <a:ea typeface="Cambria Math" panose="02040503050406030204" pitchFamily="18" charset="0"/>
                      </a:rPr>
                      <m:t>𝜆</m:t>
                    </m:r>
                    <m:r>
                      <m:rPr>
                        <m:sty m:val="p"/>
                      </m:rPr>
                      <a:rPr lang="en-US">
                        <a:latin typeface="Cambria Math" panose="02040503050406030204" pitchFamily="18" charset="0"/>
                        <a:ea typeface="Cambria Math" panose="02040503050406030204" pitchFamily="18" charset="0"/>
                      </a:rPr>
                      <m:t>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𝑄</m:t>
                        </m:r>
                      </m:sub>
                    </m:sSub>
                  </m:oMath>
                </a14:m>
                <a:r>
                  <a:rPr lang="en-US" dirty="0"/>
                  <a:t>. </a:t>
                </a:r>
              </a:p>
              <a:p>
                <a:pPr marL="457200" lvl="1" indent="0">
                  <a:spcBef>
                    <a:spcPts val="0"/>
                  </a:spcBef>
                  <a:buNone/>
                </a:pPr>
                <a:r>
                  <a:rPr lang="en-US" dirty="0"/>
                  <a:t>The total number of customer-minutes spent in queue can also be calculated as</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𝑄</m:t>
                        </m:r>
                      </m:sub>
                    </m:sSub>
                    <m:r>
                      <a:rPr lang="en-US" b="0" i="1" smtClean="0">
                        <a:latin typeface="Cambria Math" panose="02040503050406030204" pitchFamily="18" charset="0"/>
                      </a:rPr>
                      <m:t>𝑇</m:t>
                    </m:r>
                  </m:oMath>
                </a14:m>
                <a:r>
                  <a:rPr lang="en-US" dirty="0"/>
                  <a:t>.</a:t>
                </a:r>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xfrm>
                <a:off x="829882" y="1816894"/>
                <a:ext cx="10523918" cy="4368800"/>
              </a:xfrm>
              <a:blipFill>
                <a:blip r:embed="rId3"/>
                <a:stretch>
                  <a:fillRect t="-1813" r="-926"/>
                </a:stretch>
              </a:blipFill>
            </p:spPr>
            <p:txBody>
              <a:bodyPr/>
              <a:lstStyle/>
              <a:p>
                <a:r>
                  <a:rPr lang="en-US">
                    <a:noFill/>
                  </a:rPr>
                  <a:t> </a:t>
                </a:r>
              </a:p>
            </p:txBody>
          </p:sp>
        </mc:Fallback>
      </mc:AlternateContent>
    </p:spTree>
    <p:extLst>
      <p:ext uri="{BB962C8B-B14F-4D97-AF65-F5344CB8AC3E}">
        <p14:creationId xmlns:p14="http://schemas.microsoft.com/office/powerpoint/2010/main" val="101485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56-8F6F-4B84-9516-E4375E373170}"/>
              </a:ext>
            </a:extLst>
          </p:cNvPr>
          <p:cNvSpPr>
            <a:spLocks noGrp="1"/>
          </p:cNvSpPr>
          <p:nvPr>
            <p:ph type="ctrTitle"/>
          </p:nvPr>
        </p:nvSpPr>
        <p:spPr/>
        <p:txBody>
          <a:bodyPr/>
          <a:lstStyle/>
          <a:p>
            <a:r>
              <a:rPr lang="en-US" dirty="0"/>
              <a:t>The Elements of Queueing Models</a:t>
            </a:r>
          </a:p>
        </p:txBody>
      </p:sp>
      <p:sp>
        <p:nvSpPr>
          <p:cNvPr id="3" name="Subtitle 2">
            <a:extLst>
              <a:ext uri="{FF2B5EF4-FFF2-40B4-BE49-F238E27FC236}">
                <a16:creationId xmlns:a16="http://schemas.microsoft.com/office/drawing/2014/main" id="{30F8B59C-2DF3-48B7-9D7F-B8BAB40F7BF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3270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(Other Relationships)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pPr marL="457200" lvl="1" indent="0">
                  <a:spcBef>
                    <a:spcPts val="0"/>
                  </a:spcBef>
                  <a:buNone/>
                </a:pPr>
                <a:r>
                  <a:rPr lang="en-US" b="0" i="1" dirty="0">
                    <a:latin typeface="Cambria Math" panose="02040503050406030204" pitchFamily="18" charset="0"/>
                  </a:rPr>
                  <a:t>Expected number of customers</a:t>
                </a:r>
              </a:p>
              <a:p>
                <a:pPr marL="457200" lvl="1" indent="0">
                  <a:spcBef>
                    <a:spcPts val="0"/>
                  </a:spcBef>
                  <a:buNone/>
                </a:pPr>
                <a:endParaRPr lang="en-US" b="0" i="1" dirty="0">
                  <a:latin typeface="Cambria Math" panose="02040503050406030204" pitchFamily="18" charset="0"/>
                </a:endParaRPr>
              </a:p>
              <a:p>
                <a:pPr marL="457200" lvl="1"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𝜌</m:t>
                          </m:r>
                        </m:num>
                        <m:den>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𝜌</m:t>
                          </m:r>
                        </m:den>
                      </m:f>
                      <m:r>
                        <a:rPr lang="en-US" b="0" i="1" smtClean="0">
                          <a:latin typeface="Cambria Math" panose="02040503050406030204" pitchFamily="18" charset="0"/>
                        </a:rPr>
                        <m:t>,  </m:t>
                      </m:r>
                      <m:r>
                        <a:rPr lang="en-US" b="0" i="1" smtClean="0">
                          <a:latin typeface="Cambria Math" panose="02040503050406030204" pitchFamily="18" charset="0"/>
                        </a:rPr>
                        <m:t>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𝑄</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𝑆</m:t>
                          </m:r>
                        </m:sub>
                      </m:sSub>
                    </m:oMath>
                  </m:oMathPara>
                </a14:m>
                <a:endParaRPr lang="en-US" b="0" dirty="0"/>
              </a:p>
              <a:p>
                <a:pPr marL="457200" lvl="1" indent="0">
                  <a:spcBef>
                    <a:spcPts val="0"/>
                  </a:spcBef>
                  <a:buNone/>
                </a:pPr>
                <a:endParaRPr lang="en-US" dirty="0"/>
              </a:p>
              <a:p>
                <a:pPr marL="457200" lvl="1" indent="0">
                  <a:spcBef>
                    <a:spcPts val="0"/>
                  </a:spcBef>
                  <a:buNone/>
                </a:pPr>
                <a:r>
                  <a:rPr lang="en-US" b="0" i="1" dirty="0"/>
                  <a:t>Expected time time spent in the system</a:t>
                </a:r>
              </a:p>
              <a:p>
                <a:pPr marL="457200" lvl="1" indent="0">
                  <a:spcBef>
                    <a:spcPts val="0"/>
                  </a:spcBef>
                  <a:buNone/>
                </a:pPr>
                <a:endParaRPr lang="en-US" i="1" dirty="0"/>
              </a:p>
              <a:p>
                <a:pPr marL="457200" lvl="1" indent="0" algn="ctr">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𝑄</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𝑆</m:t>
                          </m:r>
                        </m:sub>
                      </m:sSub>
                    </m:oMath>
                  </m:oMathPara>
                </a14:m>
                <a:endParaRPr lang="en-US" b="0" i="1" dirty="0"/>
              </a:p>
              <a:p>
                <a:pPr marL="457200" lvl="1" indent="0" algn="ctr">
                  <a:spcBef>
                    <a:spcPts val="0"/>
                  </a:spcBef>
                  <a:buNone/>
                </a:pPr>
                <a:endParaRPr lang="en-US" i="1" dirty="0"/>
              </a:p>
              <a:p>
                <a:pPr marL="457200" lvl="1" indent="0">
                  <a:spcBef>
                    <a:spcPts val="0"/>
                  </a:spcBef>
                  <a:buNone/>
                </a:pPr>
                <a:r>
                  <a:rPr lang="en-US" b="0" i="1" dirty="0"/>
                  <a:t>Server utilization</a:t>
                </a:r>
              </a:p>
              <a:p>
                <a:pPr marL="457200" lvl="1" indent="0">
                  <a:spcBef>
                    <a:spcPts val="0"/>
                  </a:spcBef>
                  <a:buNone/>
                </a:pPr>
                <a:endParaRPr lang="en-US" i="1" dirty="0"/>
              </a:p>
              <a:p>
                <a:pPr marL="457200" lvl="1" indent="0">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𝑆</m:t>
                          </m:r>
                        </m:sub>
                      </m:sSub>
                      <m:r>
                        <a:rPr lang="en-US" b="0" i="1" smtClean="0">
                          <a:latin typeface="Cambria Math" panose="02040503050406030204" pitchFamily="18" charset="0"/>
                        </a:rPr>
                        <m:t>/</m:t>
                      </m:r>
                      <m:r>
                        <a:rPr lang="en-US" b="0" i="1" smtClean="0">
                          <a:latin typeface="Cambria Math" panose="02040503050406030204" pitchFamily="18" charset="0"/>
                        </a:rPr>
                        <m:t>𝑆</m:t>
                      </m:r>
                    </m:oMath>
                  </m:oMathPara>
                </a14:m>
                <a:endParaRPr lang="en-US" b="0" i="1" dirty="0"/>
              </a:p>
              <a:p>
                <a:pPr marL="457200" lvl="1" indent="0">
                  <a:spcBef>
                    <a:spcPts val="0"/>
                  </a:spcBef>
                  <a:buNone/>
                </a:pPr>
                <a:endParaRPr lang="en-US"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xfrm>
                <a:off x="829882" y="1816894"/>
                <a:ext cx="10523918" cy="4368800"/>
              </a:xfrm>
              <a:blipFill>
                <a:blip r:embed="rId3"/>
                <a:stretch>
                  <a:fillRect t="-1449"/>
                </a:stretch>
              </a:blipFill>
            </p:spPr>
            <p:txBody>
              <a:bodyPr/>
              <a:lstStyle/>
              <a:p>
                <a:r>
                  <a:rPr lang="en-US">
                    <a:noFill/>
                  </a:rPr>
                  <a:t> </a:t>
                </a:r>
              </a:p>
            </p:txBody>
          </p:sp>
        </mc:Fallback>
      </mc:AlternateContent>
    </p:spTree>
    <p:extLst>
      <p:ext uri="{BB962C8B-B14F-4D97-AF65-F5344CB8AC3E}">
        <p14:creationId xmlns:p14="http://schemas.microsoft.com/office/powerpoint/2010/main" val="352001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(Kendall’s Notation)</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fontScale="85000" lnSpcReduction="20000"/>
          </a:bodyPr>
          <a:lstStyle/>
          <a:p>
            <a:pPr marL="457200" lvl="1" indent="0">
              <a:spcBef>
                <a:spcPts val="0"/>
              </a:spcBef>
              <a:buNone/>
            </a:pPr>
            <a:r>
              <a:rPr lang="en-US" sz="2800" dirty="0"/>
              <a:t>A/B/C/K/M/Z</a:t>
            </a:r>
          </a:p>
          <a:p>
            <a:pPr marL="457200" lvl="1" indent="0">
              <a:spcBef>
                <a:spcPts val="0"/>
              </a:spcBef>
              <a:buNone/>
            </a:pPr>
            <a:endParaRPr lang="en-US" sz="2800" dirty="0"/>
          </a:p>
          <a:p>
            <a:pPr marL="457200" lvl="1" indent="0">
              <a:spcBef>
                <a:spcPts val="0"/>
              </a:spcBef>
              <a:buNone/>
            </a:pPr>
            <a:r>
              <a:rPr lang="en-US" sz="2800" b="1" dirty="0"/>
              <a:t>A</a:t>
            </a:r>
            <a:r>
              <a:rPr lang="en-US" sz="2800" dirty="0"/>
              <a:t> -&gt; describes the inter-arrival time probability distribution</a:t>
            </a:r>
          </a:p>
          <a:p>
            <a:pPr marL="457200" lvl="1" indent="0">
              <a:spcBef>
                <a:spcPts val="0"/>
              </a:spcBef>
              <a:buNone/>
            </a:pPr>
            <a:r>
              <a:rPr lang="en-US" sz="2800" dirty="0"/>
              <a:t> </a:t>
            </a:r>
          </a:p>
          <a:p>
            <a:pPr marL="457200" lvl="1" indent="0">
              <a:spcBef>
                <a:spcPts val="0"/>
              </a:spcBef>
              <a:buNone/>
            </a:pPr>
            <a:r>
              <a:rPr lang="en-US" sz="2800" b="1" dirty="0"/>
              <a:t>B</a:t>
            </a:r>
            <a:r>
              <a:rPr lang="en-US" sz="2800" dirty="0"/>
              <a:t> -&gt; describes the service time probability distribution </a:t>
            </a:r>
          </a:p>
          <a:p>
            <a:pPr marL="457200" lvl="1" indent="0">
              <a:spcBef>
                <a:spcPts val="0"/>
              </a:spcBef>
              <a:buNone/>
            </a:pPr>
            <a:endParaRPr lang="en-US" sz="2800" dirty="0"/>
          </a:p>
          <a:p>
            <a:pPr marL="457200" lvl="1" indent="0">
              <a:spcBef>
                <a:spcPts val="0"/>
              </a:spcBef>
              <a:buNone/>
            </a:pPr>
            <a:r>
              <a:rPr lang="en-US" sz="2800" b="1" dirty="0"/>
              <a:t>C</a:t>
            </a:r>
            <a:r>
              <a:rPr lang="en-US" sz="2800" dirty="0"/>
              <a:t> -&gt; is the number of servers or channels </a:t>
            </a:r>
          </a:p>
          <a:p>
            <a:pPr marL="457200" lvl="1" indent="0">
              <a:spcBef>
                <a:spcPts val="0"/>
              </a:spcBef>
              <a:buNone/>
            </a:pPr>
            <a:endParaRPr lang="en-US" sz="2800" dirty="0"/>
          </a:p>
          <a:p>
            <a:pPr marL="457200" lvl="1" indent="0">
              <a:spcBef>
                <a:spcPts val="0"/>
              </a:spcBef>
              <a:buNone/>
            </a:pPr>
            <a:r>
              <a:rPr lang="en-US" sz="2800" b="1" dirty="0"/>
              <a:t>K</a:t>
            </a:r>
            <a:r>
              <a:rPr lang="en-US" sz="2800" dirty="0"/>
              <a:t> -&gt; is the space limit of the service facility in the sense that no more than </a:t>
            </a:r>
            <a:r>
              <a:rPr lang="en-US" sz="2800" i="1" dirty="0"/>
              <a:t>K </a:t>
            </a:r>
            <a:r>
              <a:rPr lang="en-US" sz="2800" dirty="0"/>
              <a:t>customers can be in the system (</a:t>
            </a:r>
            <a:r>
              <a:rPr lang="en-US" sz="2800" i="1" dirty="0"/>
              <a:t>C </a:t>
            </a:r>
            <a:r>
              <a:rPr lang="en-US" sz="2800" dirty="0"/>
              <a:t>in service and </a:t>
            </a:r>
            <a:r>
              <a:rPr lang="en-US" sz="2800" i="1" dirty="0"/>
              <a:t>K </a:t>
            </a:r>
            <a:r>
              <a:rPr lang="en-US" sz="2800" dirty="0"/>
              <a:t>- </a:t>
            </a:r>
            <a:r>
              <a:rPr lang="en-US" sz="2800" i="1" dirty="0"/>
              <a:t>C </a:t>
            </a:r>
            <a:r>
              <a:rPr lang="en-US" sz="2800" dirty="0"/>
              <a:t>waiting in queue) </a:t>
            </a:r>
          </a:p>
          <a:p>
            <a:pPr marL="457200" lvl="1" indent="0">
              <a:spcBef>
                <a:spcPts val="0"/>
              </a:spcBef>
              <a:buNone/>
            </a:pPr>
            <a:endParaRPr lang="en-US" sz="2800" dirty="0"/>
          </a:p>
          <a:p>
            <a:pPr marL="457200" lvl="1" indent="0">
              <a:spcBef>
                <a:spcPts val="0"/>
              </a:spcBef>
              <a:buNone/>
            </a:pPr>
            <a:r>
              <a:rPr lang="en-US" sz="2800" b="1" dirty="0"/>
              <a:t>M</a:t>
            </a:r>
            <a:r>
              <a:rPr lang="en-US" sz="2800" dirty="0"/>
              <a:t> -&gt; is the size of the customer population </a:t>
            </a:r>
          </a:p>
          <a:p>
            <a:pPr marL="457200" lvl="1" indent="0">
              <a:spcBef>
                <a:spcPts val="0"/>
              </a:spcBef>
              <a:buNone/>
            </a:pPr>
            <a:endParaRPr lang="en-US" sz="2800" dirty="0"/>
          </a:p>
          <a:p>
            <a:pPr marL="457200" lvl="1" indent="0">
              <a:spcBef>
                <a:spcPts val="0"/>
              </a:spcBef>
              <a:buNone/>
            </a:pPr>
            <a:r>
              <a:rPr lang="en-US" sz="2800" b="1" dirty="0"/>
              <a:t>Z</a:t>
            </a:r>
            <a:r>
              <a:rPr lang="en-US" sz="2800" dirty="0"/>
              <a:t> -&gt;is the queue discipline, </a:t>
            </a:r>
            <a:r>
              <a:rPr lang="en-US" sz="2800" dirty="0" err="1"/>
              <a:t>i.e</a:t>
            </a:r>
            <a:r>
              <a:rPr lang="en-US" sz="2800" dirty="0"/>
              <a:t> how the next customer is chosen from the queue when the server completes a service</a:t>
            </a:r>
          </a:p>
        </p:txBody>
      </p:sp>
    </p:spTree>
    <p:extLst>
      <p:ext uri="{BB962C8B-B14F-4D97-AF65-F5344CB8AC3E}">
        <p14:creationId xmlns:p14="http://schemas.microsoft.com/office/powerpoint/2010/main" val="182619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normAutofit/>
          </a:bodyPr>
          <a:lstStyle/>
          <a:p>
            <a:r>
              <a:rPr lang="en-US" dirty="0"/>
              <a:t>Erlang Loss Model</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r>
              <a:rPr lang="en-US" sz="3200" dirty="0"/>
              <a:t>The reason for the term </a:t>
            </a:r>
            <a:r>
              <a:rPr lang="en-US" sz="3200" i="1" dirty="0"/>
              <a:t>loss</a:t>
            </a:r>
            <a:r>
              <a:rPr lang="en-US" sz="3200" dirty="0"/>
              <a:t> is that there is no waiting room at all (no queue); customers who arrive when all servers are busy are lost to the system.</a:t>
            </a:r>
          </a:p>
          <a:p>
            <a:r>
              <a:rPr lang="en-US" sz="3200" dirty="0"/>
              <a:t>The steady-state distribution is specified by </a:t>
            </a:r>
            <a:r>
              <a:rPr lang="en-US" sz="3200" i="1" dirty="0" err="1"/>
              <a:t>pn</a:t>
            </a:r>
            <a:r>
              <a:rPr lang="en-US" sz="3200" dirty="0"/>
              <a:t>, 0 </a:t>
            </a:r>
            <a:r>
              <a:rPr lang="en-US" sz="3200" u="sng" dirty="0"/>
              <a:t>&lt;</a:t>
            </a:r>
            <a:r>
              <a:rPr lang="en-US" sz="3200" dirty="0"/>
              <a:t> </a:t>
            </a:r>
            <a:r>
              <a:rPr lang="en-US" sz="3200" i="1" dirty="0"/>
              <a:t>n </a:t>
            </a:r>
            <a:r>
              <a:rPr lang="en-US" sz="3200" i="1" u="sng" dirty="0"/>
              <a:t>&lt;</a:t>
            </a:r>
            <a:r>
              <a:rPr lang="en-US" sz="3200" dirty="0"/>
              <a:t> </a:t>
            </a:r>
            <a:r>
              <a:rPr lang="en-US" sz="3200" i="1" dirty="0"/>
              <a:t>s</a:t>
            </a:r>
            <a:r>
              <a:rPr lang="en-US" sz="3200" dirty="0"/>
              <a:t>, where </a:t>
            </a:r>
            <a:r>
              <a:rPr lang="en-US" sz="3200" i="1" dirty="0" err="1"/>
              <a:t>pn</a:t>
            </a:r>
            <a:r>
              <a:rPr lang="en-US" sz="3200" i="1" dirty="0"/>
              <a:t> </a:t>
            </a:r>
            <a:r>
              <a:rPr lang="en-US" sz="3200" dirty="0"/>
              <a:t>is the probability of exactly </a:t>
            </a:r>
            <a:r>
              <a:rPr lang="en-US" sz="3200" i="1" dirty="0"/>
              <a:t>n </a:t>
            </a:r>
            <a:r>
              <a:rPr lang="en-US" sz="3200" dirty="0"/>
              <a:t>customers in the system, and </a:t>
            </a:r>
            <a:r>
              <a:rPr lang="en-US" sz="3200" i="1" dirty="0"/>
              <a:t>n </a:t>
            </a:r>
            <a:r>
              <a:rPr lang="en-US" sz="3200" dirty="0"/>
              <a:t>cannot be greater than </a:t>
            </a:r>
            <a:r>
              <a:rPr lang="en-US" sz="3200" i="1" dirty="0"/>
              <a:t>s </a:t>
            </a:r>
            <a:r>
              <a:rPr lang="en-US" sz="3200" dirty="0"/>
              <a:t>because no queueing is allowed.</a:t>
            </a:r>
          </a:p>
          <a:p>
            <a:endParaRPr lang="en-US" dirty="0"/>
          </a:p>
        </p:txBody>
      </p:sp>
    </p:spTree>
    <p:extLst>
      <p:ext uri="{BB962C8B-B14F-4D97-AF65-F5344CB8AC3E}">
        <p14:creationId xmlns:p14="http://schemas.microsoft.com/office/powerpoint/2010/main" val="345169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normAutofit/>
          </a:bodyPr>
          <a:lstStyle/>
          <a:p>
            <a:r>
              <a:rPr lang="en-US" dirty="0"/>
              <a:t>Erlang Loss Model</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r>
              <a:rPr lang="en-US" sz="3200" dirty="0"/>
              <a:t>The probability </a:t>
            </a:r>
            <a:r>
              <a:rPr lang="en-US" sz="3200" i="1" dirty="0" err="1"/>
              <a:t>ps</a:t>
            </a:r>
            <a:r>
              <a:rPr lang="en-US" sz="3200" i="1" dirty="0"/>
              <a:t> </a:t>
            </a:r>
            <a:r>
              <a:rPr lang="en-US" sz="3200" dirty="0"/>
              <a:t>is of particular interest because it is the probability that all </a:t>
            </a:r>
            <a:r>
              <a:rPr lang="en-US" sz="3200" i="1" dirty="0"/>
              <a:t>s </a:t>
            </a:r>
            <a:r>
              <a:rPr lang="en-US" sz="3200" dirty="0"/>
              <a:t>servers are busy, so it represents the fraction of arrivals that are lost to the system. </a:t>
            </a:r>
          </a:p>
          <a:p>
            <a:endParaRPr lang="en-US" sz="3200" dirty="0"/>
          </a:p>
          <a:p>
            <a:r>
              <a:rPr lang="en-US" sz="3200" dirty="0"/>
              <a:t>Therefore, the </a:t>
            </a:r>
            <a:r>
              <a:rPr lang="en-US" sz="3200" b="1" dirty="0"/>
              <a:t>effective arrival rate </a:t>
            </a:r>
            <a:r>
              <a:rPr lang="en-US" sz="3200" dirty="0"/>
              <a:t>- the rate at which customers actually </a:t>
            </a:r>
            <a:r>
              <a:rPr lang="en-US" sz="3200" i="1" dirty="0"/>
              <a:t>enter </a:t>
            </a:r>
            <a:r>
              <a:rPr lang="en-US" sz="3200" dirty="0"/>
              <a:t>the system -  is    </a:t>
            </a:r>
            <a:r>
              <a:rPr lang="el-GR" sz="3200" dirty="0"/>
              <a:t>λ</a:t>
            </a:r>
            <a:r>
              <a:rPr lang="en-US" sz="3200" dirty="0"/>
              <a:t>(1 – </a:t>
            </a:r>
            <a:r>
              <a:rPr lang="en-US" sz="3200" i="1" dirty="0" err="1"/>
              <a:t>p</a:t>
            </a:r>
            <a:r>
              <a:rPr lang="en-US" sz="3200" i="1" baseline="-25000" dirty="0" err="1"/>
              <a:t>s</a:t>
            </a:r>
            <a:r>
              <a:rPr lang="en-US" sz="3200" dirty="0"/>
              <a:t>), the usual arrival rate multiplied by the probability that an arrival is able to enter the system.</a:t>
            </a:r>
          </a:p>
          <a:p>
            <a:endParaRPr lang="en-US" dirty="0"/>
          </a:p>
        </p:txBody>
      </p:sp>
    </p:spTree>
    <p:extLst>
      <p:ext uri="{BB962C8B-B14F-4D97-AF65-F5344CB8AC3E}">
        <p14:creationId xmlns:p14="http://schemas.microsoft.com/office/powerpoint/2010/main" val="376255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normAutofit fontScale="90000"/>
          </a:bodyPr>
          <a:lstStyle/>
          <a:p>
            <a:r>
              <a:rPr lang="en-US" dirty="0"/>
              <a:t>Single-Server Model (MM1)</a:t>
            </a:r>
            <a:br>
              <a:rPr lang="en-US" dirty="0"/>
            </a:br>
            <a:r>
              <a:rPr lang="en-US" dirty="0"/>
              <a:t>(Memoryless, Memoryless,1 server, inf, inf, FCFS)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08252"/>
            <a:ext cx="10523918" cy="3832260"/>
          </a:xfrm>
          <a:solidFill>
            <a:schemeClr val="tx2">
              <a:lumMod val="50000"/>
              <a:lumOff val="50000"/>
              <a:alpha val="50000"/>
            </a:schemeClr>
          </a:solidFill>
        </p:spPr>
        <p:txBody>
          <a:bodyPr>
            <a:normAutofit/>
          </a:bodyPr>
          <a:lstStyle/>
          <a:p>
            <a:pPr marL="457200" lvl="1" indent="0">
              <a:spcBef>
                <a:spcPts val="0"/>
              </a:spcBef>
              <a:buNone/>
            </a:pPr>
            <a:endParaRPr lang="en-US" dirty="0"/>
          </a:p>
          <a:p>
            <a:pPr marL="457200" lvl="1" indent="0">
              <a:spcBef>
                <a:spcPts val="0"/>
              </a:spcBef>
              <a:buNone/>
            </a:pPr>
            <a:r>
              <a:rPr lang="en-US" dirty="0"/>
              <a:t>A fast-food restaurant has one drive-through window. On average, 40 customers arrive per hour at the window. It takes an average of one minute to serve a customer. Assume the interarrival and service times are exponentially distributed.</a:t>
            </a:r>
          </a:p>
          <a:p>
            <a:pPr marL="457200" lvl="1" indent="0">
              <a:spcBef>
                <a:spcPts val="0"/>
              </a:spcBef>
              <a:buNone/>
            </a:pPr>
            <a:endParaRPr lang="en-US" dirty="0"/>
          </a:p>
          <a:p>
            <a:pPr marL="457200" lvl="1" indent="0">
              <a:spcBef>
                <a:spcPts val="0"/>
              </a:spcBef>
              <a:buNone/>
            </a:pPr>
            <a:r>
              <a:rPr lang="en-US" dirty="0"/>
              <a:t>On average, how many customers are waiting in line?</a:t>
            </a:r>
          </a:p>
          <a:p>
            <a:pPr marL="457200" lvl="1" indent="0">
              <a:spcBef>
                <a:spcPts val="0"/>
              </a:spcBef>
              <a:buNone/>
            </a:pPr>
            <a:endParaRPr lang="en-US" dirty="0"/>
          </a:p>
          <a:p>
            <a:pPr marL="457200" lvl="1" indent="0">
              <a:spcBef>
                <a:spcPts val="0"/>
              </a:spcBef>
              <a:buNone/>
            </a:pPr>
            <a:r>
              <a:rPr lang="en-US" dirty="0"/>
              <a:t>On average how long does a customer spend at the restaurant?</a:t>
            </a:r>
          </a:p>
          <a:p>
            <a:pPr marL="457200" lvl="1" indent="0">
              <a:spcBef>
                <a:spcPts val="0"/>
              </a:spcBef>
              <a:buNone/>
            </a:pPr>
            <a:endParaRPr lang="en-US" dirty="0"/>
          </a:p>
          <a:p>
            <a:pPr marL="457200" lvl="1" indent="0">
              <a:spcBef>
                <a:spcPts val="0"/>
              </a:spcBef>
              <a:buNone/>
            </a:pPr>
            <a:r>
              <a:rPr lang="en-US" dirty="0"/>
              <a:t>What fraction of the time are more than three cars in line?</a:t>
            </a:r>
          </a:p>
        </p:txBody>
      </p:sp>
    </p:spTree>
    <p:extLst>
      <p:ext uri="{BB962C8B-B14F-4D97-AF65-F5344CB8AC3E}">
        <p14:creationId xmlns:p14="http://schemas.microsoft.com/office/powerpoint/2010/main" val="374191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normAutofit fontScale="90000"/>
          </a:bodyPr>
          <a:lstStyle/>
          <a:p>
            <a:r>
              <a:rPr lang="en-US" dirty="0"/>
              <a:t>Single-Server Model (MM1)</a:t>
            </a:r>
            <a:br>
              <a:rPr lang="en-US" dirty="0"/>
            </a:br>
            <a:r>
              <a:rPr lang="en-US" dirty="0"/>
              <a:t>(Memoryless, Memoryless,1 server, inf, inf, FCFS)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3577039"/>
          </a:xfrm>
          <a:solidFill>
            <a:schemeClr val="tx2">
              <a:lumMod val="50000"/>
              <a:lumOff val="50000"/>
              <a:alpha val="50000"/>
            </a:schemeClr>
          </a:solidFill>
        </p:spPr>
        <p:txBody>
          <a:bodyPr>
            <a:normAutofit/>
          </a:bodyPr>
          <a:lstStyle/>
          <a:p>
            <a:pPr marL="457200" lvl="1" indent="0">
              <a:spcBef>
                <a:spcPts val="0"/>
              </a:spcBef>
              <a:buNone/>
            </a:pPr>
            <a:endParaRPr lang="en-US" dirty="0"/>
          </a:p>
          <a:p>
            <a:pPr marL="457200" lvl="1" indent="0">
              <a:spcBef>
                <a:spcPts val="0"/>
              </a:spcBef>
              <a:buNone/>
            </a:pPr>
            <a:r>
              <a:rPr lang="en-US" dirty="0"/>
              <a:t>A local CVS is trying to decide how many cash registers to keep open. </a:t>
            </a:r>
          </a:p>
          <a:p>
            <a:pPr marL="457200" lvl="1" indent="0">
              <a:spcBef>
                <a:spcPts val="0"/>
              </a:spcBef>
              <a:buNone/>
            </a:pPr>
            <a:r>
              <a:rPr lang="en-US" dirty="0"/>
              <a:t>Suppose an average of 18 customers arrive each hour, and the average </a:t>
            </a:r>
          </a:p>
          <a:p>
            <a:pPr marL="457200" lvl="1" indent="0">
              <a:spcBef>
                <a:spcPts val="0"/>
              </a:spcBef>
              <a:buNone/>
            </a:pPr>
            <a:r>
              <a:rPr lang="en-US" dirty="0"/>
              <a:t>checkout time for a customer is four minutes. </a:t>
            </a:r>
          </a:p>
          <a:p>
            <a:pPr marL="457200" lvl="1" indent="0">
              <a:spcBef>
                <a:spcPts val="0"/>
              </a:spcBef>
              <a:buNone/>
            </a:pPr>
            <a:r>
              <a:rPr lang="en-US" dirty="0"/>
              <a:t>Interarrival times and service times are exponentially distributed, </a:t>
            </a:r>
          </a:p>
          <a:p>
            <a:pPr marL="457200" lvl="1" indent="0">
              <a:spcBef>
                <a:spcPts val="0"/>
              </a:spcBef>
              <a:buNone/>
            </a:pPr>
            <a:r>
              <a:rPr lang="en-US" dirty="0"/>
              <a:t>and the system can be modeled as an M/M/s system. </a:t>
            </a:r>
          </a:p>
          <a:p>
            <a:pPr marL="457200" lvl="1" indent="0">
              <a:spcBef>
                <a:spcPts val="0"/>
              </a:spcBef>
              <a:buNone/>
            </a:pPr>
            <a:r>
              <a:rPr lang="en-US" dirty="0"/>
              <a:t>It costs $20 per hour to operate a cash register, and a cost of $0.25 </a:t>
            </a:r>
          </a:p>
          <a:p>
            <a:pPr marL="457200" lvl="1" indent="0">
              <a:spcBef>
                <a:spcPts val="0"/>
              </a:spcBef>
              <a:buNone/>
            </a:pPr>
            <a:r>
              <a:rPr lang="en-US" dirty="0"/>
              <a:t>is assessed for each minute the customer spends in the queue. </a:t>
            </a:r>
          </a:p>
          <a:p>
            <a:pPr marL="457200" lvl="1" indent="0">
              <a:spcBef>
                <a:spcPts val="0"/>
              </a:spcBef>
              <a:buNone/>
            </a:pPr>
            <a:r>
              <a:rPr lang="en-US" dirty="0"/>
              <a:t>How many registers should the store open to minimize the expected hourly cost?</a:t>
            </a:r>
          </a:p>
        </p:txBody>
      </p:sp>
    </p:spTree>
    <p:extLst>
      <p:ext uri="{BB962C8B-B14F-4D97-AF65-F5344CB8AC3E}">
        <p14:creationId xmlns:p14="http://schemas.microsoft.com/office/powerpoint/2010/main" val="296340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a:t>
            </a:r>
          </a:p>
        </p:txBody>
      </p:sp>
      <p:pic>
        <p:nvPicPr>
          <p:cNvPr id="5" name="Picture 4">
            <a:extLst>
              <a:ext uri="{FF2B5EF4-FFF2-40B4-BE49-F238E27FC236}">
                <a16:creationId xmlns:a16="http://schemas.microsoft.com/office/drawing/2014/main" id="{90D3B4B2-AEE5-9549-A1E3-ED58EE38F007}"/>
              </a:ext>
            </a:extLst>
          </p:cNvPr>
          <p:cNvPicPr>
            <a:picLocks noChangeAspect="1"/>
          </p:cNvPicPr>
          <p:nvPr/>
        </p:nvPicPr>
        <p:blipFill>
          <a:blip r:embed="rId2"/>
          <a:stretch>
            <a:fillRect/>
          </a:stretch>
        </p:blipFill>
        <p:spPr>
          <a:xfrm>
            <a:off x="2644833" y="1816893"/>
            <a:ext cx="6129068" cy="3437467"/>
          </a:xfrm>
          <a:prstGeom prst="rect">
            <a:avLst/>
          </a:prstGeom>
        </p:spPr>
      </p:pic>
      <p:sp>
        <p:nvSpPr>
          <p:cNvPr id="6" name="Left Brace 5">
            <a:extLst>
              <a:ext uri="{FF2B5EF4-FFF2-40B4-BE49-F238E27FC236}">
                <a16:creationId xmlns:a16="http://schemas.microsoft.com/office/drawing/2014/main" id="{37B2E123-DC05-BC43-91AF-AC9490B5727C}"/>
              </a:ext>
            </a:extLst>
          </p:cNvPr>
          <p:cNvSpPr/>
          <p:nvPr/>
        </p:nvSpPr>
        <p:spPr>
          <a:xfrm rot="16200000">
            <a:off x="6064398" y="4147487"/>
            <a:ext cx="622012" cy="2523068"/>
          </a:xfrm>
          <a:prstGeom prst="lef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AFC584BE-5ACD-4F40-8195-AD1131A6376F}"/>
              </a:ext>
            </a:extLst>
          </p:cNvPr>
          <p:cNvSpPr txBox="1"/>
          <p:nvPr/>
        </p:nvSpPr>
        <p:spPr>
          <a:xfrm>
            <a:off x="5579537" y="5768194"/>
            <a:ext cx="3327396" cy="369332"/>
          </a:xfrm>
          <a:prstGeom prst="rect">
            <a:avLst/>
          </a:prstGeom>
          <a:noFill/>
        </p:spPr>
        <p:txBody>
          <a:bodyPr wrap="square" rtlCol="0">
            <a:spAutoFit/>
          </a:bodyPr>
          <a:lstStyle/>
          <a:p>
            <a:r>
              <a:rPr lang="en-US" dirty="0"/>
              <a:t>Service System</a:t>
            </a:r>
          </a:p>
        </p:txBody>
      </p:sp>
    </p:spTree>
    <p:extLst>
      <p:ext uri="{BB962C8B-B14F-4D97-AF65-F5344CB8AC3E}">
        <p14:creationId xmlns:p14="http://schemas.microsoft.com/office/powerpoint/2010/main" val="426648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(Service)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r>
              <a:rPr lang="en-US" b="1" dirty="0"/>
              <a:t>Services</a:t>
            </a:r>
          </a:p>
          <a:p>
            <a:r>
              <a:rPr lang="en-US" dirty="0"/>
              <a:t>	Intangible</a:t>
            </a:r>
          </a:p>
          <a:p>
            <a:r>
              <a:rPr lang="en-US" dirty="0"/>
              <a:t>	Production and consumption are simultaneous</a:t>
            </a:r>
          </a:p>
          <a:p>
            <a:r>
              <a:rPr lang="en-US" dirty="0"/>
              <a:t>	Cannot be inventoried</a:t>
            </a:r>
          </a:p>
          <a:p>
            <a:endParaRPr lang="en-US" dirty="0"/>
          </a:p>
          <a:p>
            <a:r>
              <a:rPr lang="en-US" b="1" dirty="0"/>
              <a:t>Entities</a:t>
            </a:r>
          </a:p>
          <a:p>
            <a:r>
              <a:rPr lang="en-US" dirty="0"/>
              <a:t>Mathematically, it does not really matter whether the entities waiting are people or televisions or computer messages. The same type of analysis applies to all of these.</a:t>
            </a:r>
          </a:p>
          <a:p>
            <a:endParaRPr lang="en-US" b="1" dirty="0"/>
          </a:p>
        </p:txBody>
      </p:sp>
    </p:spTree>
    <p:extLst>
      <p:ext uri="{BB962C8B-B14F-4D97-AF65-F5344CB8AC3E}">
        <p14:creationId xmlns:p14="http://schemas.microsoft.com/office/powerpoint/2010/main" val="287069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(Service)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r>
              <a:rPr lang="en-US" sz="3200" dirty="0"/>
              <a:t>Because services cannot be stored in inventory, </a:t>
            </a:r>
            <a:r>
              <a:rPr lang="en-US" sz="3200" u="sng" dirty="0"/>
              <a:t>capacity</a:t>
            </a:r>
            <a:r>
              <a:rPr lang="en-US" sz="3200" dirty="0"/>
              <a:t> becomes the dominant issue</a:t>
            </a:r>
          </a:p>
          <a:p>
            <a:pPr lvl="1"/>
            <a:r>
              <a:rPr lang="en-US" dirty="0"/>
              <a:t>Too much capacity leads to excessive costs</a:t>
            </a:r>
          </a:p>
          <a:p>
            <a:pPr lvl="1"/>
            <a:r>
              <a:rPr lang="en-US" dirty="0"/>
              <a:t>Insufficient capacity leads to lost customers</a:t>
            </a:r>
            <a:endParaRPr lang="en-US" sz="3200" dirty="0"/>
          </a:p>
          <a:p>
            <a:endParaRPr lang="en-US" dirty="0"/>
          </a:p>
          <a:p>
            <a:r>
              <a:rPr lang="en-US" dirty="0"/>
              <a:t>A central problem in many service settings is the management of </a:t>
            </a:r>
            <a:r>
              <a:rPr lang="en-US" dirty="0">
                <a:solidFill>
                  <a:schemeClr val="tx1"/>
                </a:solidFill>
              </a:rPr>
              <a:t>waiting time</a:t>
            </a:r>
          </a:p>
          <a:p>
            <a:pPr lvl="1"/>
            <a:r>
              <a:rPr lang="en-US" sz="2800" dirty="0"/>
              <a:t>Reducing waiting time </a:t>
            </a:r>
            <a:r>
              <a:rPr lang="en-US" sz="2800" i="1" dirty="0"/>
              <a:t>costs money</a:t>
            </a:r>
            <a:r>
              <a:rPr lang="en-US" sz="2800" dirty="0"/>
              <a:t>, but raises customer satisfaction and increases throughput. </a:t>
            </a:r>
          </a:p>
          <a:p>
            <a:endParaRPr lang="en-US" dirty="0"/>
          </a:p>
          <a:p>
            <a:endParaRPr lang="en-US" b="1" dirty="0"/>
          </a:p>
        </p:txBody>
      </p:sp>
    </p:spTree>
    <p:extLst>
      <p:ext uri="{BB962C8B-B14F-4D97-AF65-F5344CB8AC3E}">
        <p14:creationId xmlns:p14="http://schemas.microsoft.com/office/powerpoint/2010/main" val="394703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(Arrival Times)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r>
              <a:rPr lang="en-US" dirty="0"/>
              <a:t>Arrival Timing</a:t>
            </a:r>
          </a:p>
          <a:p>
            <a:pPr lvl="1"/>
            <a:r>
              <a:rPr lang="en-US" dirty="0"/>
              <a:t>Specifying the probability distribution of </a:t>
            </a:r>
            <a:r>
              <a:rPr lang="en-US" b="1" i="1" dirty="0"/>
              <a:t>interarrival times.</a:t>
            </a:r>
            <a:r>
              <a:rPr lang="en-US" dirty="0"/>
              <a:t> The times between successive customer arrivals.</a:t>
            </a:r>
          </a:p>
          <a:p>
            <a:pPr lvl="1"/>
            <a:r>
              <a:rPr lang="en-US" dirty="0"/>
              <a:t>These interarrival times might be known—that is, nonrandom.</a:t>
            </a:r>
          </a:p>
          <a:p>
            <a:pPr lvl="1"/>
            <a:r>
              <a:rPr lang="en-US" dirty="0"/>
              <a:t>Much more commonly, however, interarrival times are random with a probability distribution.</a:t>
            </a:r>
          </a:p>
          <a:p>
            <a:pPr lvl="1"/>
            <a:r>
              <a:rPr lang="en-US" dirty="0"/>
              <a:t>Exponential (Interarrival times), Poisson (Customers per time frame), constant.</a:t>
            </a:r>
          </a:p>
          <a:p>
            <a:endParaRPr lang="en-US" b="1" dirty="0"/>
          </a:p>
        </p:txBody>
      </p:sp>
    </p:spTree>
    <p:extLst>
      <p:ext uri="{BB962C8B-B14F-4D97-AF65-F5344CB8AC3E}">
        <p14:creationId xmlns:p14="http://schemas.microsoft.com/office/powerpoint/2010/main" val="35477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(Types of Arrivals)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pPr>
              <a:spcBef>
                <a:spcPts val="0"/>
              </a:spcBef>
            </a:pPr>
            <a:r>
              <a:rPr lang="en-US" sz="2600" dirty="0"/>
              <a:t>Types of arrivals, there are at least two issues.</a:t>
            </a:r>
          </a:p>
          <a:p>
            <a:pPr lvl="1">
              <a:spcBef>
                <a:spcPts val="0"/>
              </a:spcBef>
            </a:pPr>
            <a:r>
              <a:rPr lang="en-US" sz="2200" dirty="0"/>
              <a:t>First, customers can arrive one at a time or in batches.</a:t>
            </a:r>
          </a:p>
          <a:p>
            <a:pPr lvl="1">
              <a:spcBef>
                <a:spcPts val="0"/>
              </a:spcBef>
            </a:pPr>
            <a:r>
              <a:rPr lang="en-US" sz="2200" dirty="0"/>
              <a:t>Another issue is whether (or how long) customers will wait in line.</a:t>
            </a:r>
          </a:p>
          <a:p>
            <a:pPr lvl="2">
              <a:spcBef>
                <a:spcPts val="0"/>
              </a:spcBef>
            </a:pPr>
            <a:r>
              <a:rPr lang="en-US" dirty="0"/>
              <a:t>A customer might arrive to the system, see that too many customers are waiting in line, and decide not to enter the system at all. This is called </a:t>
            </a:r>
            <a:r>
              <a:rPr lang="en-US" b="1" i="1" dirty="0"/>
              <a:t>balking</a:t>
            </a:r>
            <a:r>
              <a:rPr lang="en-US" dirty="0"/>
              <a:t>.</a:t>
            </a:r>
          </a:p>
          <a:p>
            <a:pPr lvl="2">
              <a:spcBef>
                <a:spcPts val="0"/>
              </a:spcBef>
            </a:pPr>
            <a:r>
              <a:rPr lang="en-US" dirty="0"/>
              <a:t>A variation of balking occurs when the choice is made by the system, not the customer. We call this </a:t>
            </a:r>
            <a:r>
              <a:rPr lang="en-US" b="1" i="1" dirty="0"/>
              <a:t>a limited waiting room system.</a:t>
            </a:r>
          </a:p>
          <a:p>
            <a:pPr lvl="2">
              <a:spcBef>
                <a:spcPts val="0"/>
              </a:spcBef>
            </a:pPr>
            <a:r>
              <a:rPr lang="en-US" dirty="0"/>
              <a:t>Another type of behavior, called </a:t>
            </a:r>
            <a:r>
              <a:rPr lang="en-US" b="1" dirty="0"/>
              <a:t>reneging</a:t>
            </a:r>
            <a:r>
              <a:rPr lang="en-US" dirty="0"/>
              <a:t>, occurs when a customer already in line becomes impatient and leaves the system before starting service.</a:t>
            </a:r>
          </a:p>
          <a:p>
            <a:pPr lvl="2">
              <a:spcBef>
                <a:spcPts val="0"/>
              </a:spcBef>
            </a:pPr>
            <a:r>
              <a:rPr lang="en-US" dirty="0"/>
              <a:t>Additionally, customers could switch between queues if they think they will get served faster by so doing. This is called </a:t>
            </a:r>
            <a:r>
              <a:rPr lang="en-US" b="1" dirty="0"/>
              <a:t>jockeying</a:t>
            </a:r>
            <a:r>
              <a:rPr lang="en-US" dirty="0"/>
              <a:t>.</a:t>
            </a:r>
          </a:p>
          <a:p>
            <a:endParaRPr lang="en-US" b="1" dirty="0"/>
          </a:p>
        </p:txBody>
      </p:sp>
    </p:spTree>
    <p:extLst>
      <p:ext uri="{BB962C8B-B14F-4D97-AF65-F5344CB8AC3E}">
        <p14:creationId xmlns:p14="http://schemas.microsoft.com/office/powerpoint/2010/main" val="66957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(Service Discipline)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r>
              <a:rPr lang="en-US" dirty="0"/>
              <a:t>When customers enter the system, they might have to wait in line until a server becomes available. In this case, the </a:t>
            </a:r>
            <a:r>
              <a:rPr lang="en-US" i="1" dirty="0"/>
              <a:t>service discipline</a:t>
            </a:r>
            <a:r>
              <a:rPr lang="en-US" dirty="0"/>
              <a:t> must be specified.</a:t>
            </a:r>
          </a:p>
          <a:p>
            <a:r>
              <a:rPr lang="en-US" dirty="0"/>
              <a:t>The service discipline is the rule that states which customer, from all who are waiting, goes into service next.</a:t>
            </a:r>
          </a:p>
          <a:p>
            <a:pPr lvl="1"/>
            <a:r>
              <a:rPr lang="en-US" dirty="0"/>
              <a:t>The most common service discipline is first-come-first-served (FCFS), where customers are served in the order of their arrival.</a:t>
            </a:r>
          </a:p>
          <a:p>
            <a:pPr lvl="1"/>
            <a:r>
              <a:rPr lang="en-US" dirty="0"/>
              <a:t>Last-come-first-served (LCFS). This principle also serves customers one at a time, but the customer with the shortest waiting time will be served first.</a:t>
            </a:r>
          </a:p>
          <a:p>
            <a:pPr lvl="1"/>
            <a:r>
              <a:rPr lang="en-US" dirty="0"/>
              <a:t>In priority queues, customers with high priority are served first. </a:t>
            </a:r>
          </a:p>
          <a:p>
            <a:pPr lvl="1"/>
            <a:endParaRPr lang="en-US" dirty="0"/>
          </a:p>
          <a:p>
            <a:pPr lvl="1"/>
            <a:endParaRPr lang="en-US" dirty="0"/>
          </a:p>
          <a:p>
            <a:endParaRPr lang="en-US" b="1" dirty="0"/>
          </a:p>
        </p:txBody>
      </p:sp>
    </p:spTree>
    <p:extLst>
      <p:ext uri="{BB962C8B-B14F-4D97-AF65-F5344CB8AC3E}">
        <p14:creationId xmlns:p14="http://schemas.microsoft.com/office/powerpoint/2010/main" val="155035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Queues (Service Discipline)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523918" cy="4368800"/>
          </a:xfrm>
        </p:spPr>
        <p:txBody>
          <a:bodyPr>
            <a:normAutofit/>
          </a:bodyPr>
          <a:lstStyle/>
          <a:p>
            <a:pPr>
              <a:spcBef>
                <a:spcPts val="0"/>
              </a:spcBef>
            </a:pPr>
            <a:r>
              <a:rPr lang="en-US" dirty="0"/>
              <a:t>One other aspect of the waiting process is whether there is a single line or multiple lines. </a:t>
            </a:r>
          </a:p>
          <a:p>
            <a:pPr lvl="1">
              <a:spcBef>
                <a:spcPts val="0"/>
              </a:spcBef>
            </a:pPr>
            <a:r>
              <a:rPr lang="en-US" dirty="0"/>
              <a:t>For example, most banks (DMV) now have a single line. An arriving customer joins the end of the line.</a:t>
            </a:r>
          </a:p>
          <a:p>
            <a:pPr lvl="1">
              <a:spcBef>
                <a:spcPts val="0"/>
              </a:spcBef>
            </a:pPr>
            <a:r>
              <a:rPr lang="en-US" dirty="0"/>
              <a:t>In contrast, most supermarkets have multiple lines.</a:t>
            </a:r>
          </a:p>
          <a:p>
            <a:pPr lvl="1">
              <a:spcBef>
                <a:spcPts val="0"/>
              </a:spcBef>
            </a:pPr>
            <a:endParaRPr lang="en-US" dirty="0"/>
          </a:p>
          <a:p>
            <a:pPr marL="457200" lvl="1" indent="0">
              <a:spcBef>
                <a:spcPts val="0"/>
              </a:spcBef>
              <a:buNone/>
            </a:pPr>
            <a:endParaRPr lang="en-US" dirty="0"/>
          </a:p>
          <a:p>
            <a:pPr lvl="1"/>
            <a:endParaRPr lang="en-US" dirty="0"/>
          </a:p>
          <a:p>
            <a:endParaRPr lang="en-US" b="1" dirty="0"/>
          </a:p>
        </p:txBody>
      </p:sp>
      <p:pic>
        <p:nvPicPr>
          <p:cNvPr id="4" name="Picture 3">
            <a:extLst>
              <a:ext uri="{FF2B5EF4-FFF2-40B4-BE49-F238E27FC236}">
                <a16:creationId xmlns:a16="http://schemas.microsoft.com/office/drawing/2014/main" id="{0B9D45DB-F137-6140-AE39-05F0B762DC46}"/>
              </a:ext>
            </a:extLst>
          </p:cNvPr>
          <p:cNvPicPr>
            <a:picLocks noChangeAspect="1"/>
          </p:cNvPicPr>
          <p:nvPr/>
        </p:nvPicPr>
        <p:blipFill>
          <a:blip r:embed="rId3"/>
          <a:stretch>
            <a:fillRect/>
          </a:stretch>
        </p:blipFill>
        <p:spPr>
          <a:xfrm>
            <a:off x="4625781" y="3658394"/>
            <a:ext cx="3505200" cy="2527300"/>
          </a:xfrm>
          <a:prstGeom prst="rect">
            <a:avLst/>
          </a:prstGeom>
        </p:spPr>
      </p:pic>
    </p:spTree>
    <p:extLst>
      <p:ext uri="{BB962C8B-B14F-4D97-AF65-F5344CB8AC3E}">
        <p14:creationId xmlns:p14="http://schemas.microsoft.com/office/powerpoint/2010/main" val="419791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2019 MSOB Brand">
      <a:dk1>
        <a:srgbClr val="183028"/>
      </a:dk1>
      <a:lt1>
        <a:sysClr val="window" lastClr="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2019 MSOB Brand">
      <a:majorFont>
        <a:latin typeface="Muli SemiBold"/>
        <a:ea typeface=""/>
        <a:cs typeface=""/>
      </a:majorFont>
      <a:minorFont>
        <a:latin typeface="Muli Extra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9454</TotalTime>
  <Words>1927</Words>
  <Application>Microsoft Macintosh PowerPoint</Application>
  <PresentationFormat>Widescreen</PresentationFormat>
  <Paragraphs>191</Paragraphs>
  <Slides>25</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Cambria Math</vt:lpstr>
      <vt:lpstr>Courier New</vt:lpstr>
      <vt:lpstr>Muli ExtraLight</vt:lpstr>
      <vt:lpstr>Segoe UI</vt:lpstr>
      <vt:lpstr>Segoe UI Light</vt:lpstr>
      <vt:lpstr>Segoe UI Semibold</vt:lpstr>
      <vt:lpstr>Wingdings</vt:lpstr>
      <vt:lpstr>Office Theme</vt:lpstr>
      <vt:lpstr>Queueing</vt:lpstr>
      <vt:lpstr>The Elements of Queueing Models</vt:lpstr>
      <vt:lpstr>Queues</vt:lpstr>
      <vt:lpstr>Queues (Service)</vt:lpstr>
      <vt:lpstr>Queues (Service)</vt:lpstr>
      <vt:lpstr>Queues (Arrival Times)</vt:lpstr>
      <vt:lpstr>Queues (Types of Arrivals)</vt:lpstr>
      <vt:lpstr>Queues (Service Discipline)</vt:lpstr>
      <vt:lpstr>Queues (Service Discipline)</vt:lpstr>
      <vt:lpstr>Queues (Service Characteristics)</vt:lpstr>
      <vt:lpstr>Queues (Service Times)</vt:lpstr>
      <vt:lpstr>Queues (Short Run vs. Long Run)</vt:lpstr>
      <vt:lpstr>Queues (Short Run vs. Long Run)</vt:lpstr>
      <vt:lpstr>Queues (Inputs in Models)</vt:lpstr>
      <vt:lpstr>Queues (Inputs in Models)</vt:lpstr>
      <vt:lpstr>Queues (Outputs in Models)</vt:lpstr>
      <vt:lpstr>Queues (Outputs in Models)</vt:lpstr>
      <vt:lpstr>Queues (Outputs in Models)</vt:lpstr>
      <vt:lpstr>Queues (Relationships)</vt:lpstr>
      <vt:lpstr>Queues (Other Relationships)</vt:lpstr>
      <vt:lpstr>Queues (Kendall’s Notation)</vt:lpstr>
      <vt:lpstr>Erlang Loss Model</vt:lpstr>
      <vt:lpstr>Erlang Loss Model</vt:lpstr>
      <vt:lpstr>Single-Server Model (MM1) (Memoryless, Memoryless,1 server, inf, inf, FCFS)</vt:lpstr>
      <vt:lpstr>Single-Server Model (MM1) (Memoryless, Memoryless,1 server, inf, inf, FCFS)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Cody Watson</dc:creator>
  <cp:lastModifiedBy>Gelves, Alejandro</cp:lastModifiedBy>
  <cp:revision>73</cp:revision>
  <dcterms:created xsi:type="dcterms:W3CDTF">2019-08-08T14:49:13Z</dcterms:created>
  <dcterms:modified xsi:type="dcterms:W3CDTF">2020-11-02T14:25:13Z</dcterms:modified>
</cp:coreProperties>
</file>