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3" r:id="rId4"/>
    <p:sldId id="262" r:id="rId5"/>
    <p:sldId id="264" r:id="rId6"/>
    <p:sldId id="266" r:id="rId7"/>
    <p:sldId id="267" r:id="rId8"/>
    <p:sldId id="265" r:id="rId9"/>
    <p:sldId id="268" r:id="rId10"/>
    <p:sldId id="277" r:id="rId11"/>
    <p:sldId id="269" r:id="rId12"/>
    <p:sldId id="270" r:id="rId13"/>
    <p:sldId id="271" r:id="rId14"/>
    <p:sldId id="276" r:id="rId15"/>
    <p:sldId id="273" r:id="rId16"/>
    <p:sldId id="274" r:id="rId17"/>
    <p:sldId id="272" r:id="rId18"/>
    <p:sldId id="27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, Mengting" initials="DM" lastIdx="2" clrIdx="0">
    <p:extLst>
      <p:ext uri="{19B8F6BF-5375-455C-9EA6-DF929625EA0E}">
        <p15:presenceInfo xmlns:p15="http://schemas.microsoft.com/office/powerpoint/2012/main" userId="Ding, Mengt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D4A"/>
    <a:srgbClr val="183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81093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492166-5183-426E-B237-E2C9D6B4CD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F85DC-58DD-42A6-AD26-FF9554495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ADF3F-53E7-4CE4-A56B-48150CB0017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A5D29-FB43-4442-9D84-800D76023D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10E30-7EEA-48D2-A7FC-4FAD68FCE9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04786-3EC9-4800-8032-8237678CA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0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54770-091C-4CEF-89F3-4E1606BFB837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0401-E589-47BB-ADBC-8FE349C1F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2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mean in the first graph is useless. It is visited once and then never again. In the second series, the value revert or are centered by this mean.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9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1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9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We could be very restrictive-&gt; </a:t>
            </a:r>
            <a:r>
              <a:rPr lang="en-US" sz="1800" b="1" i="0" u="none" strike="noStrike" baseline="0" dirty="0">
                <a:latin typeface="TimesLTStd-Bold"/>
              </a:rPr>
              <a:t>A stochastic process is said to be first order strongly stationary if all</a:t>
            </a:r>
          </a:p>
          <a:p>
            <a:pPr algn="l"/>
            <a:r>
              <a:rPr lang="en-US" sz="1800" b="1" i="0" u="none" strike="noStrike" baseline="0" dirty="0">
                <a:latin typeface="TimesLTStd-Bold"/>
              </a:rPr>
              <a:t>random variables have the same probability density function.</a:t>
            </a:r>
          </a:p>
          <a:p>
            <a:pPr algn="l"/>
            <a:r>
              <a:rPr lang="en-US" sz="1800" b="0" i="0" u="none" strike="noStrike" baseline="0" dirty="0">
                <a:latin typeface="TimesLTStd-Bold"/>
              </a:rPr>
              <a:t>We could be less restrictive-&gt;</a:t>
            </a:r>
            <a:r>
              <a:rPr lang="en-US" sz="1800" b="1" i="0" u="none" strike="noStrike" baseline="0" dirty="0">
                <a:latin typeface="TimesLTStd-Bold"/>
              </a:rPr>
              <a:t>A stochastic process is said to be first order weakly stationary if all</a:t>
            </a:r>
          </a:p>
          <a:p>
            <a:pPr algn="l"/>
            <a:r>
              <a:rPr lang="en-US" sz="1800" b="1" i="0" u="none" strike="noStrike" baseline="0" dirty="0">
                <a:latin typeface="TimesLTStd-Bold"/>
              </a:rPr>
              <a:t>random variables have the same mean.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stationary time series can be treated as any other random variable, by investigating its </a:t>
            </a:r>
            <a:r>
              <a:rPr lang="en-US" b="1" dirty="0"/>
              <a:t>mean</a:t>
            </a:r>
            <a:r>
              <a:rPr lang="en-US" dirty="0"/>
              <a:t> and </a:t>
            </a:r>
            <a:r>
              <a:rPr lang="en-US" b="1" dirty="0"/>
              <a:t>variance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Cox Transformation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={log(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)if 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λ=0;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t−1)/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BoxCox.lambda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will choose a value of lambda for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0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6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</a:t>
            </a:r>
            <a:r>
              <a:rPr lang="en-US" dirty="0"/>
              <a:t> – relationship between 2 variables.</a:t>
            </a:r>
          </a:p>
          <a:p>
            <a:r>
              <a:rPr lang="en-US" dirty="0" err="1"/>
              <a:t>Corr</a:t>
            </a:r>
            <a:r>
              <a:rPr lang="en-US" dirty="0"/>
              <a:t> – how strong the relationship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3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Yt</a:t>
            </a:r>
            <a:r>
              <a:rPr lang="en-US" dirty="0"/>
              <a:t>)=sigma and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Yt</a:t>
            </a:r>
            <a:r>
              <a:rPr lang="en-US" dirty="0"/>
              <a:t>-k) is also equal to sigma. The denominator is equal to sigma square (or covariance between </a:t>
            </a:r>
            <a:r>
              <a:rPr lang="en-US" dirty="0" err="1"/>
              <a:t>yt</a:t>
            </a:r>
            <a:r>
              <a:rPr lang="en-US" dirty="0"/>
              <a:t> and </a:t>
            </a:r>
            <a:r>
              <a:rPr lang="en-US" dirty="0" err="1"/>
              <a:t>yt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00401-E589-47BB-ADBC-8FE349C1F1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BE55-0569-4D0B-AECA-AC975088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1F3EB-F6B5-44B7-A61F-1C99D1DF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E0201-6692-46E8-8797-26E7F3F4AEBF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53FED69-A79E-4D37-B191-8487560A32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E75BC6-4E4B-4BFA-91C6-5C403B4FFB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  <a:solidFill>
            <a:schemeClr val="bg1">
              <a:alpha val="50000"/>
            </a:schemeClr>
          </a:solidFill>
        </p:spPr>
        <p:txBody>
          <a:bodyPr/>
          <a:lstStyle>
            <a:lvl2pPr marL="800100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069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4A25E5-E908-43B1-8EC8-98DEF93AA3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3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AD0867E-AF51-4C82-9F53-35621CA443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815" r="1" b="38315"/>
          <a:stretch/>
        </p:blipFill>
        <p:spPr>
          <a:xfrm>
            <a:off x="0" y="3549535"/>
            <a:ext cx="8655494" cy="33084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061E6-96FD-4751-BB42-B7CC7CE4C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5DF6-A94D-4EE3-B106-DBCC32E97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67" y="56560"/>
            <a:ext cx="1753466" cy="100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1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B472056-B6E1-496A-B9E1-EF93A0446C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815" r="1" b="38315"/>
          <a:stretch/>
        </p:blipFill>
        <p:spPr>
          <a:xfrm>
            <a:off x="0" y="3549535"/>
            <a:ext cx="8655494" cy="330846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4B5835-3C63-49B5-9C9F-FB773B9B9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rgbClr val="18302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F5BD01A-3762-4125-B8FA-A39D34D61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rgbClr val="789D4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67" y="59629"/>
            <a:ext cx="1748131" cy="10061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324769" y="6217920"/>
            <a:ext cx="1867231" cy="61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0F5DB3CF-E27A-490F-B639-8892F3C50D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1279F4-FC30-4B42-A578-CA679091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BD2-5FA2-4F42-A39C-237940216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978D6-DE7F-4018-814B-F091EFBB4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981B-F718-4779-9882-4F125876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CED04-3542-4B07-876B-47ED1D19CD35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9363F87-14DE-4191-960B-AEAAFD330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AB717-9A21-4782-92AA-92BCE7AE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BA975-969B-4E13-A732-1FD935D5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DFAA2-3681-4AC0-B23F-F9314F482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solidFill>
            <a:schemeClr val="bg1"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F5EDB-7155-486F-92EC-8903C4C1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87EC8-7060-4C8A-AB01-2FFA6095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3B414-92FE-407C-99DD-BB973A71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7CC16-B815-4956-8331-98DF8C9048BF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5A2E67D9-3CA5-4740-AE26-B1442C1435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3B086-0CAF-401B-BE1E-8309F88F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DAAAD-B07C-42E3-880B-ECBEC261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1F5C3-C253-460A-BDD1-AE2E3E8B89CF}"/>
              </a:ext>
            </a:extLst>
          </p:cNvPr>
          <p:cNvSpPr/>
          <p:nvPr userDrawn="1"/>
        </p:nvSpPr>
        <p:spPr>
          <a:xfrm>
            <a:off x="784163" y="508158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1606A-DCDA-4F90-BD8F-57046EF4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1740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7C6052E7-0B4A-44F8-86F9-1738CDD01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9486F-D6EB-48B9-9301-95EBA578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FC8B-F241-401B-9733-D3B57857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solidFill>
            <a:schemeClr val="bg1"/>
          </a:solidFill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062FB-5946-4E66-9748-C11D9AC7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E724-304F-41D1-B394-C1007108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7C781-5EA5-451F-8E47-C06CE259E169}"/>
              </a:ext>
            </a:extLst>
          </p:cNvPr>
          <p:cNvSpPr/>
          <p:nvPr userDrawn="1"/>
        </p:nvSpPr>
        <p:spPr>
          <a:xfrm>
            <a:off x="784163" y="782477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FC48B-BB0D-4FA0-93A3-D708CB18E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9045" y="0"/>
            <a:ext cx="5862955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17E08BD-9E04-44FC-90F5-7C1B3CA2D1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782" r="-31" b="38580"/>
          <a:stretch/>
        </p:blipFill>
        <p:spPr>
          <a:xfrm>
            <a:off x="-1" y="4250933"/>
            <a:ext cx="6492241" cy="2607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A373D-354C-4301-A1AF-D873037A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B547D-F67A-4EB8-BDD6-5EEF1FC33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4202084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Arial" panose="020B0604020202020204" pitchFamily="34" charset="0"/>
              <a:buChar char="•"/>
              <a:tabLst/>
              <a:defRPr sz="14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ourier New" panose="02070309020205020404" pitchFamily="49" charset="0"/>
              <a:buChar char="o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alibri" panose="020F0502020204030204" pitchFamily="34" charset="0"/>
              <a:buChar char="−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Wingdings" panose="05000000000000000000" pitchFamily="2" charset="2"/>
              <a:buChar char="§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9D4A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83028"/>
                </a:solidFill>
                <a:effectLst/>
                <a:uLnTx/>
                <a:uFillTx/>
                <a:latin typeface="Muli ExtraLight" panose="00000300000000000000" pitchFamily="2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7C505-A7C9-4FBB-A7C7-D6EA323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8778B-E4A1-4151-928F-0025A030FD19}"/>
              </a:ext>
            </a:extLst>
          </p:cNvPr>
          <p:cNvSpPr/>
          <p:nvPr userDrawn="1"/>
        </p:nvSpPr>
        <p:spPr>
          <a:xfrm>
            <a:off x="794069" y="737553"/>
            <a:ext cx="45719" cy="1039495"/>
          </a:xfrm>
          <a:prstGeom prst="rect">
            <a:avLst/>
          </a:prstGeom>
          <a:solidFill>
            <a:srgbClr val="789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8636-7135-4996-A2ED-9D647988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17CD-18BF-4C06-BAC8-2D19CC61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A799-E006-491A-9BDC-189759FFA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3028"/>
                </a:solidFill>
              </a:defRPr>
            </a:lvl1pPr>
          </a:lstStyle>
          <a:p>
            <a:fld id="{DB93D0EE-7AEE-4397-A018-8CBE653956F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68" y="6311900"/>
            <a:ext cx="1637640" cy="4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83028"/>
          </a:solidFill>
          <a:latin typeface="Segoe UI Semibold" panose="020B0702040204020203" pitchFamily="34" charset="0"/>
          <a:ea typeface="Malgun Gothic" panose="020B0503020000020004" pitchFamily="34" charset="-127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Arial" panose="020B0604020202020204" pitchFamily="34" charset="0"/>
        <a:buChar char="•"/>
        <a:defRPr sz="24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Courier New" panose="02070309020205020404" pitchFamily="49" charset="0"/>
        <a:buChar char="o"/>
        <a:defRPr sz="20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Calibri" panose="020F0502020204030204" pitchFamily="34" charset="0"/>
        <a:buChar char="−"/>
        <a:defRPr sz="18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rgbClr val="789D4A"/>
        </a:buClr>
        <a:buFont typeface="Wingdings" panose="05000000000000000000" pitchFamily="2" charset="2"/>
        <a:buChar char="§"/>
        <a:defRPr sz="1800" kern="1200">
          <a:solidFill>
            <a:srgbClr val="18302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5E61-9871-4073-AA3E-B764D5836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3497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stochastic process is </a:t>
                </a:r>
                <a:r>
                  <a:rPr lang="en-US" b="1" dirty="0"/>
                  <a:t>ergodic</a:t>
                </a:r>
                <a:r>
                  <a:rPr lang="en-US" dirty="0"/>
                  <a:t> for the mean if the time average is a consistent estimator of the mean of the process.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That is the time average is also a good approximation of the population mean when the time sample is large.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158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 (ACF)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tool for analysis of time-series. The correlation coefficient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𝑌𝑋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For two random variable that are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periods apart we have: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𝑠𝑑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158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0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 (ACF)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autocorrelation function </a:t>
                </a:r>
                <a:r>
                  <a:rPr lang="en-US" dirty="0"/>
                  <a:t>maps distances between random variables to correlations: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some time distance.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205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5853C53-229D-C24E-81BA-C305B1AF5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41" y="4921429"/>
            <a:ext cx="6019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 (ACF)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 for a </a:t>
                </a:r>
                <a:r>
                  <a:rPr lang="en-US" b="1" dirty="0"/>
                  <a:t>covariance stationary </a:t>
                </a:r>
                <a:r>
                  <a:rPr lang="en-US" dirty="0"/>
                  <a:t>process we have: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𝑠𝑑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205" t="-3188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75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(t-stat and </a:t>
            </a:r>
            <a:r>
              <a:rPr lang="en-US" dirty="0" err="1"/>
              <a:t>Ljung</a:t>
            </a:r>
            <a:r>
              <a:rPr lang="en-US" dirty="0"/>
              <a:t>-Box)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t-stat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	For a large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normal random variable with mean 0 and 	variance 1/</a:t>
                </a:r>
                <a:r>
                  <a:rPr lang="en-US" i="1" dirty="0"/>
                  <a:t>T . </a:t>
                </a:r>
                <a:r>
                  <a:rPr lang="en-US" dirty="0"/>
                  <a:t>T is the length of the series.</a:t>
                </a:r>
              </a:p>
              <a:p>
                <a:r>
                  <a:rPr lang="en-US" i="1" dirty="0"/>
                  <a:t>	The 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(The autocorrelation is not different 	from zero).</a:t>
                </a:r>
              </a:p>
              <a:p>
                <a:endParaRPr lang="en-US" i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i="1" dirty="0"/>
                  <a:t>Q-stat for joint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i="1" dirty="0"/>
                  <a:t>’s</a:t>
                </a:r>
              </a:p>
              <a:p>
                <a:r>
                  <a:rPr lang="en-US" dirty="0"/>
                  <a:t>	Q is chi-squared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degrees of freedom.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	number of autocorrelations included in the null.</a:t>
                </a:r>
              </a:p>
              <a:p>
                <a:r>
                  <a:rPr lang="en-US" i="1" dirty="0"/>
                  <a:t>	The null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….=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											(Independence)</a:t>
                </a:r>
              </a:p>
              <a:p>
                <a:r>
                  <a:rPr lang="en-US" dirty="0"/>
                  <a:t>								(No serial Correlation)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964" t="-4058" r="-1687" b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4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function (PACF)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we calculate the autocorrelation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information flows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so that indirectly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accounts for the contribution of the random variables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Suppose that we wish to learn the autocorrelation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we had removed the information in between.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158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CEBA567-302A-D948-9448-C1DA99DE2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68" y="4879551"/>
            <a:ext cx="8241546" cy="5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function (ACF)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compute the </a:t>
                </a:r>
                <a:r>
                  <a:rPr lang="en-US" b="1" dirty="0"/>
                  <a:t>partial autocorrelation function</a:t>
                </a:r>
                <a:r>
                  <a:rPr lang="en-US" dirty="0"/>
                  <a:t> you can run several regressions as follows: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084" t="-2319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087BF9-C968-7245-97EB-FE770C006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91" y="2883694"/>
            <a:ext cx="80137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 Understanding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r>
              <a:rPr lang="en-US" dirty="0"/>
              <a:t>In 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Load the </a:t>
            </a:r>
            <a:r>
              <a:rPr lang="en-US" dirty="0" err="1"/>
              <a:t>DJdata</a:t>
            </a:r>
            <a:r>
              <a:rPr lang="en-US" dirty="0"/>
              <a:t>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Plot the data. Is the data stationary?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the diff() function to difference your data. Now plot the first difference. Does the mean look constant? Does the variance look constant?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a logarithmic transformation. Did the variance stabilize?</a:t>
            </a:r>
          </a:p>
          <a:p>
            <a:endParaRPr lang="en-US" dirty="0">
              <a:latin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White Noise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an unpredictable shock. Example: </a:t>
                </a:r>
                <a:r>
                  <a:rPr lang="en-US" dirty="0" err="1"/>
                  <a:t>iid~N</a:t>
                </a:r>
                <a:r>
                  <a:rPr lang="en-US" dirty="0"/>
                  <a:t>(0,1)</a:t>
                </a:r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white noise </a:t>
                </a:r>
                <a:r>
                  <a:rPr lang="en-US" dirty="0"/>
                  <a:t>process is characterized </a:t>
                </a:r>
                <a:r>
                  <a:rPr lang="en-US"/>
                  <a:t>by </a:t>
                </a:r>
                <a:r>
                  <a:rPr lang="en-US" b="1"/>
                  <a:t>ACF’s</a:t>
                </a:r>
                <a:r>
                  <a:rPr lang="en-US"/>
                  <a:t> </a:t>
                </a:r>
                <a:r>
                  <a:rPr lang="en-US" dirty="0"/>
                  <a:t>and </a:t>
                </a:r>
                <a:r>
                  <a:rPr lang="en-US" b="1" dirty="0"/>
                  <a:t>PACF’s</a:t>
                </a:r>
                <a:r>
                  <a:rPr lang="en-US" dirty="0"/>
                  <a:t> that are equal to zero.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The </a:t>
                </a:r>
                <a:r>
                  <a:rPr lang="en-US" b="1" dirty="0"/>
                  <a:t>white noise </a:t>
                </a:r>
                <a:r>
                  <a:rPr lang="en-US" dirty="0"/>
                  <a:t>process is covariance stationary. Investigate in r…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205" t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72F3DB6-13C1-BD4D-AA42-7730ED8A7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700" y="469106"/>
            <a:ext cx="1816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In R:</a:t>
            </a:r>
          </a:p>
          <a:p>
            <a:r>
              <a:rPr lang="en-US" sz="3000" dirty="0"/>
              <a:t>Download and Load the “forecast” package.</a:t>
            </a:r>
          </a:p>
          <a:p>
            <a:endParaRPr lang="en-US" sz="3000" dirty="0"/>
          </a:p>
          <a:p>
            <a:r>
              <a:rPr lang="en-US" sz="3000" dirty="0"/>
              <a:t>Calculate the ACF for the stationary DJ data. Are there any statistically significant lags?</a:t>
            </a:r>
          </a:p>
          <a:p>
            <a:endParaRPr lang="en-US" sz="3000" dirty="0"/>
          </a:p>
          <a:p>
            <a:r>
              <a:rPr lang="en-US" sz="3000" dirty="0"/>
              <a:t>Calculate the PACF for the stationary DJ data. Are there any statistically significant lags? Can you calculate the same numbers using regression? (hint: use the “</a:t>
            </a:r>
            <a:r>
              <a:rPr lang="en-US" sz="3000" dirty="0" err="1"/>
              <a:t>dynlm</a:t>
            </a:r>
            <a:r>
              <a:rPr lang="en-US" sz="3000" dirty="0"/>
              <a:t>” package)</a:t>
            </a:r>
          </a:p>
          <a:p>
            <a:endParaRPr lang="en-US" sz="3000" dirty="0"/>
          </a:p>
          <a:p>
            <a:r>
              <a:rPr lang="en-US" sz="3000" dirty="0"/>
              <a:t>Repeat for the working hours data sets, Germany and USA.</a:t>
            </a:r>
          </a:p>
          <a:p>
            <a:endParaRPr lang="en-US" dirty="0">
              <a:latin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time series </a:t>
                </a:r>
                <a:r>
                  <a:rPr lang="en-US" dirty="0"/>
                  <a:t>is a collection of records ordered by time.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number of periods.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2"/>
                <a:stretch>
                  <a:fillRect l="-1084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69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The time period</a:t>
                </a:r>
              </a:p>
              <a:p>
                <a:r>
                  <a:rPr lang="en-US" i="1" dirty="0"/>
                  <a:t>is days.</a:t>
                </a:r>
              </a:p>
              <a:p>
                <a:endParaRPr lang="en-US" i="1" dirty="0"/>
              </a:p>
              <a:p>
                <a:r>
                  <a:rPr lang="en-US" i="1" dirty="0"/>
                  <a:t>Approximately,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=365∗5 </m:t>
                    </m:r>
                  </m:oMath>
                </a14:m>
                <a:r>
                  <a:rPr lang="en-US" i="1" dirty="0"/>
                  <a:t>days </a:t>
                </a:r>
              </a:p>
              <a:p>
                <a:r>
                  <a:rPr lang="en-US" i="1" dirty="0"/>
                  <a:t>in this</a:t>
                </a:r>
              </a:p>
              <a:p>
                <a:r>
                  <a:rPr lang="en-US" i="1" dirty="0"/>
                  <a:t>time series.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2"/>
                <a:stretch>
                  <a:fillRect l="-1158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3BAB542C-6196-3944-B41C-B993815E2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28" y="1816894"/>
            <a:ext cx="6671322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random variable, with outcomes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…</a:t>
                </a:r>
              </a:p>
              <a:p>
                <a:r>
                  <a:rPr lang="en-US" dirty="0"/>
                  <a:t>Then we can define a </a:t>
                </a:r>
                <a:r>
                  <a:rPr lang="en-US" b="1" dirty="0"/>
                  <a:t>stochastic process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 a collection of random variables indexed by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2"/>
                <a:stretch>
                  <a:fillRect l="-1084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5CD9D3F-50B6-B24B-893F-A0C6B0AE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0575"/>
            <a:ext cx="5372100" cy="3162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7CDEDC-6F71-4700-A2B1-7DB595978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68" y="3429000"/>
            <a:ext cx="56515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r>
                  <a:rPr lang="en-US" dirty="0"/>
                  <a:t> is a time series sample corresponding to the stochastic process.</a:t>
                </a:r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time series </a:t>
                </a:r>
                <a:r>
                  <a:rPr lang="en-US" dirty="0"/>
                  <a:t>is a sample realization of a stochastic process.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2"/>
                <a:stretch>
                  <a:fillRect l="-1158" t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4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We characterize random variables with moments (i.e. mean, variance, etc.)</a:t>
                </a:r>
              </a:p>
              <a:p>
                <a:r>
                  <a:rPr lang="en-US" dirty="0"/>
                  <a:t>Think about the time mean: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would it provide us any information about the population mean?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It does not give the information about the population mean it gives the mean of different processes.</a:t>
                </a:r>
              </a:p>
              <a:p>
                <a:r>
                  <a:rPr lang="en-US" dirty="0"/>
                  <a:t>If so, which population mean is it estimating?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2"/>
                <a:stretch>
                  <a:fillRect l="-1042" t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98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F4A5-EC22-4EA7-9985-66D8CB9C1D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882" y="1816894"/>
            <a:ext cx="10523918" cy="4368800"/>
          </a:xfrm>
        </p:spPr>
        <p:txBody>
          <a:bodyPr>
            <a:normAutofit/>
          </a:bodyPr>
          <a:lstStyle/>
          <a:p>
            <a:r>
              <a:rPr lang="en-US" dirty="0"/>
              <a:t>The solid black line</a:t>
            </a:r>
          </a:p>
          <a:p>
            <a:r>
              <a:rPr lang="en-US" dirty="0"/>
              <a:t>is the time mean of the </a:t>
            </a:r>
          </a:p>
          <a:p>
            <a:r>
              <a:rPr lang="en-US" dirty="0"/>
              <a:t>series.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B91B0-1672-E744-8B0A-D39DAF066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18" y="1816894"/>
            <a:ext cx="6769100" cy="4320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D2AF9-CDF0-4D61-97A6-47DFA32D4CE8}"/>
              </a:ext>
            </a:extLst>
          </p:cNvPr>
          <p:cNvSpPr txBox="1"/>
          <p:nvPr/>
        </p:nvSpPr>
        <p:spPr>
          <a:xfrm>
            <a:off x="657225" y="4229100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Relationship between time series</a:t>
            </a:r>
          </a:p>
        </p:txBody>
      </p:sp>
    </p:spTree>
    <p:extLst>
      <p:ext uri="{BB962C8B-B14F-4D97-AF65-F5344CB8AC3E}">
        <p14:creationId xmlns:p14="http://schemas.microsoft.com/office/powerpoint/2010/main" val="31117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However, what if the following holds?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				Constant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				</a:t>
                </a:r>
                <a:r>
                  <a:rPr lang="en-US" i="1" dirty="0">
                    <a:latin typeface="Cambria Math" panose="02040503050406030204" pitchFamily="18" charset="0"/>
                  </a:rPr>
                  <a:t>Constant Variance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:r>
                  <a:rPr lang="en-US" i="1" dirty="0">
                    <a:latin typeface="Cambria Math" panose="02040503050406030204" pitchFamily="18" charset="0"/>
                  </a:rPr>
                  <a:t>Covariance </a:t>
                </a:r>
              </a:p>
              <a:p>
                <a:endParaRPr lang="en-US" dirty="0"/>
              </a:p>
              <a:p>
                <a:r>
                  <a:rPr lang="en-US" dirty="0"/>
                  <a:t>A stochastic process is said to be second order weakly stationary if all</a:t>
                </a:r>
              </a:p>
              <a:p>
                <a:r>
                  <a:rPr lang="en-US" dirty="0"/>
                  <a:t>random variables have the </a:t>
                </a:r>
                <a:r>
                  <a:rPr lang="en-US" b="1" dirty="0"/>
                  <a:t>same mean </a:t>
                </a:r>
                <a:r>
                  <a:rPr lang="en-US" dirty="0"/>
                  <a:t>and the </a:t>
                </a:r>
                <a:r>
                  <a:rPr lang="en-US" b="1" dirty="0"/>
                  <a:t>same variance </a:t>
                </a:r>
                <a:r>
                  <a:rPr lang="en-US" dirty="0"/>
                  <a:t>and the</a:t>
                </a:r>
              </a:p>
              <a:p>
                <a:r>
                  <a:rPr lang="en-US" b="1" dirty="0"/>
                  <a:t>covariances do not depend on time</a:t>
                </a:r>
                <a:r>
                  <a:rPr lang="en-US" dirty="0"/>
                  <a:t>. </a:t>
                </a:r>
                <a:r>
                  <a:rPr lang="en-US" b="1" u="sng" dirty="0"/>
                  <a:t>Covariance Stationary.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084" t="-2319" b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73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9053-9600-4548-871F-F20D6AAB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make a series </a:t>
                </a:r>
                <a:r>
                  <a:rPr lang="en-US" b="1" dirty="0"/>
                  <a:t>first order weakly stationary </a:t>
                </a:r>
                <a:r>
                  <a:rPr lang="en-US" dirty="0"/>
                  <a:t>we can: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Take the </a:t>
                </a:r>
                <a:r>
                  <a:rPr lang="en-US" b="1" dirty="0"/>
                  <a:t>first difference </a:t>
                </a:r>
                <a:r>
                  <a:rPr lang="en-US" dirty="0"/>
                  <a:t>(mean becomes constant)</a:t>
                </a:r>
              </a:p>
              <a:p>
                <a:pPr algn="ctr"/>
                <a:r>
                  <a:rPr lang="en-US" dirty="0">
                    <a:latin typeface="Cambria Math" panose="02040503050406030204" pitchFamily="18" charset="0"/>
                  </a:rPr>
                  <a:t>	</a:t>
                </a:r>
                <a:r>
                  <a:rPr lang="en-US" dirty="0"/>
                  <a:t>The first difference of a time series is calculated as: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:endParaRPr lang="en-US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We can use a </a:t>
                </a:r>
                <a:r>
                  <a:rPr lang="en-US" b="1" dirty="0"/>
                  <a:t>logarithmic transformation </a:t>
                </a:r>
                <a:r>
                  <a:rPr lang="en-US" dirty="0"/>
                  <a:t>(variance stabilizes)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00BF4A5-EC22-4EA7-9985-66D8CB9C1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829882" y="1816894"/>
                <a:ext cx="10523918" cy="4368800"/>
              </a:xfrm>
              <a:blipFill>
                <a:blip r:embed="rId3"/>
                <a:stretch>
                  <a:fillRect l="-1205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5C846E-6462-47C3-9579-DF8B1D37473D}"/>
              </a:ext>
            </a:extLst>
          </p:cNvPr>
          <p:cNvSpPr txBox="1"/>
          <p:nvPr/>
        </p:nvSpPr>
        <p:spPr>
          <a:xfrm>
            <a:off x="7258050" y="3816628"/>
            <a:ext cx="13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Lag operator</a:t>
            </a:r>
          </a:p>
        </p:txBody>
      </p:sp>
    </p:spTree>
    <p:extLst>
      <p:ext uri="{BB962C8B-B14F-4D97-AF65-F5344CB8AC3E}">
        <p14:creationId xmlns:p14="http://schemas.microsoft.com/office/powerpoint/2010/main" val="220665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2019 MSOB Brand">
      <a:dk1>
        <a:srgbClr val="183028"/>
      </a:dk1>
      <a:lt1>
        <a:sysClr val="window" lastClr="FFFFFF"/>
      </a:lt1>
      <a:dk2>
        <a:srgbClr val="183028"/>
      </a:dk2>
      <a:lt2>
        <a:srgbClr val="FFFFFF"/>
      </a:lt2>
      <a:accent1>
        <a:srgbClr val="183028"/>
      </a:accent1>
      <a:accent2>
        <a:srgbClr val="789D4A"/>
      </a:accent2>
      <a:accent3>
        <a:srgbClr val="D0D3D4"/>
      </a:accent3>
      <a:accent4>
        <a:srgbClr val="F0B323"/>
      </a:accent4>
      <a:accent5>
        <a:srgbClr val="115740"/>
      </a:accent5>
      <a:accent6>
        <a:srgbClr val="B9975B"/>
      </a:accent6>
      <a:hlink>
        <a:srgbClr val="789D4A"/>
      </a:hlink>
      <a:folHlink>
        <a:srgbClr val="954F72"/>
      </a:folHlink>
    </a:clrScheme>
    <a:fontScheme name="2019 MSOB Brand">
      <a:majorFont>
        <a:latin typeface="Muli SemiBold"/>
        <a:ea typeface=""/>
        <a:cs typeface=""/>
      </a:majorFont>
      <a:minorFont>
        <a:latin typeface="Muli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20036</TotalTime>
  <Words>1096</Words>
  <Application>Microsoft Office PowerPoint</Application>
  <PresentationFormat>Widescreen</PresentationFormat>
  <Paragraphs>173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Muli ExtraLight</vt:lpstr>
      <vt:lpstr>TimesLTStd-Bold</vt:lpstr>
      <vt:lpstr>Arial</vt:lpstr>
      <vt:lpstr>Calibri</vt:lpstr>
      <vt:lpstr>Cambria Math</vt:lpstr>
      <vt:lpstr>Courier New</vt:lpstr>
      <vt:lpstr>Segoe UI</vt:lpstr>
      <vt:lpstr>Segoe UI Light</vt:lpstr>
      <vt:lpstr>Segoe UI Semibold</vt:lpstr>
      <vt:lpstr>Wingdings</vt:lpstr>
      <vt:lpstr>Office Theme</vt:lpstr>
      <vt:lpstr>Time Series</vt:lpstr>
      <vt:lpstr>Introduction</vt:lpstr>
      <vt:lpstr>Introduction</vt:lpstr>
      <vt:lpstr>Introduction</vt:lpstr>
      <vt:lpstr>Introduction</vt:lpstr>
      <vt:lpstr>Introduction</vt:lpstr>
      <vt:lpstr>Stationarity</vt:lpstr>
      <vt:lpstr>Stationarity</vt:lpstr>
      <vt:lpstr>Transformations</vt:lpstr>
      <vt:lpstr>Ergodicity</vt:lpstr>
      <vt:lpstr>Autocorrelation function (ACF)</vt:lpstr>
      <vt:lpstr>Autocorrelation function (ACF)</vt:lpstr>
      <vt:lpstr>Autocorrelation function (ACF)</vt:lpstr>
      <vt:lpstr>Significance (t-stat and Ljung-Box)</vt:lpstr>
      <vt:lpstr>Partial Autocorrelation function (PACF)</vt:lpstr>
      <vt:lpstr>Partial Autocorrelation function (ACF)</vt:lpstr>
      <vt:lpstr>Test You Understanding</vt:lpstr>
      <vt:lpstr>White Noise Process</vt:lpstr>
      <vt:lpstr>Test Your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 Cody Watson</dc:creator>
  <cp:lastModifiedBy>Ding, Mengting</cp:lastModifiedBy>
  <cp:revision>209</cp:revision>
  <dcterms:created xsi:type="dcterms:W3CDTF">2019-08-08T14:49:13Z</dcterms:created>
  <dcterms:modified xsi:type="dcterms:W3CDTF">2021-11-30T19:04:27Z</dcterms:modified>
</cp:coreProperties>
</file>