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6"/>
  </p:notesMasterIdLst>
  <p:handoutMasterIdLst>
    <p:handoutMasterId r:id="rId47"/>
  </p:handoutMasterIdLst>
  <p:sldIdLst>
    <p:sldId id="256" r:id="rId2"/>
    <p:sldId id="262" r:id="rId3"/>
    <p:sldId id="259" r:id="rId4"/>
    <p:sldId id="260" r:id="rId5"/>
    <p:sldId id="263" r:id="rId6"/>
    <p:sldId id="264" r:id="rId7"/>
    <p:sldId id="265" r:id="rId8"/>
    <p:sldId id="266" r:id="rId9"/>
    <p:sldId id="272" r:id="rId10"/>
    <p:sldId id="270" r:id="rId11"/>
    <p:sldId id="271" r:id="rId12"/>
    <p:sldId id="268" r:id="rId13"/>
    <p:sldId id="269" r:id="rId14"/>
    <p:sldId id="273" r:id="rId15"/>
    <p:sldId id="274" r:id="rId16"/>
    <p:sldId id="282" r:id="rId17"/>
    <p:sldId id="281" r:id="rId18"/>
    <p:sldId id="275" r:id="rId19"/>
    <p:sldId id="276" r:id="rId20"/>
    <p:sldId id="283" r:id="rId21"/>
    <p:sldId id="280" r:id="rId22"/>
    <p:sldId id="278" r:id="rId23"/>
    <p:sldId id="279" r:id="rId24"/>
    <p:sldId id="290" r:id="rId25"/>
    <p:sldId id="301" r:id="rId26"/>
    <p:sldId id="302" r:id="rId27"/>
    <p:sldId id="298" r:id="rId28"/>
    <p:sldId id="303" r:id="rId29"/>
    <p:sldId id="284" r:id="rId30"/>
    <p:sldId id="305" r:id="rId31"/>
    <p:sldId id="306" r:id="rId32"/>
    <p:sldId id="307" r:id="rId33"/>
    <p:sldId id="299" r:id="rId34"/>
    <p:sldId id="300" r:id="rId35"/>
    <p:sldId id="285" r:id="rId36"/>
    <p:sldId id="286" r:id="rId37"/>
    <p:sldId id="288" r:id="rId38"/>
    <p:sldId id="289" r:id="rId39"/>
    <p:sldId id="291" r:id="rId40"/>
    <p:sldId id="292" r:id="rId41"/>
    <p:sldId id="297" r:id="rId42"/>
    <p:sldId id="308" r:id="rId43"/>
    <p:sldId id="295" r:id="rId44"/>
    <p:sldId id="294"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789D4A"/>
    <a:srgbClr val="1830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6" autoAdjust="0"/>
    <p:restoredTop sz="84699" autoAdjust="0"/>
  </p:normalViewPr>
  <p:slideViewPr>
    <p:cSldViewPr snapToGrid="0">
      <p:cViewPr varScale="1">
        <p:scale>
          <a:sx n="83" d="100"/>
          <a:sy n="83" d="100"/>
        </p:scale>
        <p:origin x="662" y="77"/>
      </p:cViewPr>
      <p:guideLst/>
    </p:cSldViewPr>
  </p:slid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492166-5183-426E-B237-E2C9D6B4CD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4DF85DC-58DD-42A6-AD26-FF9554495EA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7ADF3F-53E7-4CE4-A56B-48150CB00177}" type="datetimeFigureOut">
              <a:rPr lang="en-US" smtClean="0"/>
              <a:t>9/29/2021</a:t>
            </a:fld>
            <a:endParaRPr lang="en-US"/>
          </a:p>
        </p:txBody>
      </p:sp>
      <p:sp>
        <p:nvSpPr>
          <p:cNvPr id="4" name="Footer Placeholder 3">
            <a:extLst>
              <a:ext uri="{FF2B5EF4-FFF2-40B4-BE49-F238E27FC236}">
                <a16:creationId xmlns:a16="http://schemas.microsoft.com/office/drawing/2014/main" id="{D4EA5D29-FB43-4442-9D84-800D76023D2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4610E30-7EEA-48D2-A7FC-4FAD68FCE9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304786-3EC9-4800-8032-8237678CAEFF}" type="slidenum">
              <a:rPr lang="en-US" smtClean="0"/>
              <a:t>‹#›</a:t>
            </a:fld>
            <a:endParaRPr lang="en-US"/>
          </a:p>
        </p:txBody>
      </p:sp>
    </p:spTree>
    <p:extLst>
      <p:ext uri="{BB962C8B-B14F-4D97-AF65-F5344CB8AC3E}">
        <p14:creationId xmlns:p14="http://schemas.microsoft.com/office/powerpoint/2010/main" val="7045807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54770-091C-4CEF-89F3-4E1606BFB837}" type="datetimeFigureOut">
              <a:rPr lang="en-US" smtClean="0"/>
              <a:t>9/29/2021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900401-E589-47BB-ADBC-8FE349C1F186}" type="slidenum">
              <a:rPr lang="en-US" smtClean="0"/>
              <a:t>‹#›</a:t>
            </a:fld>
            <a:endParaRPr lang="en-US"/>
          </a:p>
        </p:txBody>
      </p:sp>
    </p:spTree>
    <p:extLst>
      <p:ext uri="{BB962C8B-B14F-4D97-AF65-F5344CB8AC3E}">
        <p14:creationId xmlns:p14="http://schemas.microsoft.com/office/powerpoint/2010/main" val="2956172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projects.fivethirtyeight.com/2020-election-forecast/"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900401-E589-47BB-ADBC-8FE349C1F186}" type="slidenum">
              <a:rPr lang="en-US" smtClean="0"/>
              <a:t>24</a:t>
            </a:fld>
            <a:endParaRPr lang="en-US"/>
          </a:p>
        </p:txBody>
      </p:sp>
    </p:spTree>
    <p:extLst>
      <p:ext uri="{BB962C8B-B14F-4D97-AF65-F5344CB8AC3E}">
        <p14:creationId xmlns:p14="http://schemas.microsoft.com/office/powerpoint/2010/main" val="2585673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900401-E589-47BB-ADBC-8FE349C1F186}" type="slidenum">
              <a:rPr lang="en-US" smtClean="0"/>
              <a:t>25</a:t>
            </a:fld>
            <a:endParaRPr lang="en-US"/>
          </a:p>
        </p:txBody>
      </p:sp>
    </p:spTree>
    <p:extLst>
      <p:ext uri="{BB962C8B-B14F-4D97-AF65-F5344CB8AC3E}">
        <p14:creationId xmlns:p14="http://schemas.microsoft.com/office/powerpoint/2010/main" val="1186154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https://projects.fivethirtyeight.com/2020-election-forecast/</a:t>
            </a:r>
            <a:endParaRPr lang="en-US" dirty="0"/>
          </a:p>
        </p:txBody>
      </p:sp>
      <p:sp>
        <p:nvSpPr>
          <p:cNvPr id="4" name="Slide Number Placeholder 3"/>
          <p:cNvSpPr>
            <a:spLocks noGrp="1"/>
          </p:cNvSpPr>
          <p:nvPr>
            <p:ph type="sldNum" sz="quarter" idx="5"/>
          </p:nvPr>
        </p:nvSpPr>
        <p:spPr/>
        <p:txBody>
          <a:bodyPr/>
          <a:lstStyle/>
          <a:p>
            <a:fld id="{64900401-E589-47BB-ADBC-8FE349C1F186}" type="slidenum">
              <a:rPr lang="en-US" smtClean="0"/>
              <a:t>26</a:t>
            </a:fld>
            <a:endParaRPr lang="en-US"/>
          </a:p>
        </p:txBody>
      </p:sp>
    </p:spTree>
    <p:extLst>
      <p:ext uri="{BB962C8B-B14F-4D97-AF65-F5344CB8AC3E}">
        <p14:creationId xmlns:p14="http://schemas.microsoft.com/office/powerpoint/2010/main" val="2826631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900401-E589-47BB-ADBC-8FE349C1F186}" type="slidenum">
              <a:rPr lang="en-US" smtClean="0"/>
              <a:t>29</a:t>
            </a:fld>
            <a:endParaRPr lang="en-US"/>
          </a:p>
        </p:txBody>
      </p:sp>
    </p:spTree>
    <p:extLst>
      <p:ext uri="{BB962C8B-B14F-4D97-AF65-F5344CB8AC3E}">
        <p14:creationId xmlns:p14="http://schemas.microsoft.com/office/powerpoint/2010/main" val="1726402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900401-E589-47BB-ADBC-8FE349C1F186}" type="slidenum">
              <a:rPr lang="en-US" smtClean="0"/>
              <a:t>30</a:t>
            </a:fld>
            <a:endParaRPr lang="en-US"/>
          </a:p>
        </p:txBody>
      </p:sp>
    </p:spTree>
    <p:extLst>
      <p:ext uri="{BB962C8B-B14F-4D97-AF65-F5344CB8AC3E}">
        <p14:creationId xmlns:p14="http://schemas.microsoft.com/office/powerpoint/2010/main" val="836280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900401-E589-47BB-ADBC-8FE349C1F186}" type="slidenum">
              <a:rPr lang="en-US" smtClean="0"/>
              <a:t>31</a:t>
            </a:fld>
            <a:endParaRPr lang="en-US"/>
          </a:p>
        </p:txBody>
      </p:sp>
    </p:spTree>
    <p:extLst>
      <p:ext uri="{BB962C8B-B14F-4D97-AF65-F5344CB8AC3E}">
        <p14:creationId xmlns:p14="http://schemas.microsoft.com/office/powerpoint/2010/main" val="2503004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Law of total probability in the denominator. Can be written as P(</a:t>
            </a:r>
            <a:r>
              <a:rPr lang="en-US" dirty="0" err="1"/>
              <a:t>AnB</a:t>
            </a:r>
            <a:r>
              <a:rPr lang="en-US" dirty="0"/>
              <a:t>)+P(</a:t>
            </a:r>
            <a:r>
              <a:rPr lang="en-US" dirty="0" err="1"/>
              <a:t>AnB</a:t>
            </a:r>
            <a:r>
              <a:rPr lang="en-US" dirty="0"/>
              <a:t>’) by using the law of total probability.</a:t>
            </a:r>
          </a:p>
          <a:p>
            <a:r>
              <a:rPr lang="en-US" dirty="0"/>
              <a:t>The prior is what you believed about A before having encountered a new and relevant piece of information B.</a:t>
            </a:r>
          </a:p>
          <a:p>
            <a:r>
              <a:rPr lang="en-US" dirty="0"/>
              <a:t>The quotient of the likelihood divided the marginal probability of the new piece of information indexes the informativeness of the new information for your beliefs about B</a:t>
            </a:r>
          </a:p>
          <a:p>
            <a:r>
              <a:rPr lang="en-US" dirty="0"/>
              <a:t>The posterior is what you believe (or ought to, if you are rational) about B after having encountered a new and relevant piece of information.</a:t>
            </a:r>
          </a:p>
        </p:txBody>
      </p:sp>
      <p:sp>
        <p:nvSpPr>
          <p:cNvPr id="4" name="Slide Number Placeholder 3"/>
          <p:cNvSpPr>
            <a:spLocks noGrp="1"/>
          </p:cNvSpPr>
          <p:nvPr>
            <p:ph type="sldNum" sz="quarter" idx="5"/>
          </p:nvPr>
        </p:nvSpPr>
        <p:spPr/>
        <p:txBody>
          <a:bodyPr/>
          <a:lstStyle/>
          <a:p>
            <a:fld id="{64900401-E589-47BB-ADBC-8FE349C1F186}" type="slidenum">
              <a:rPr lang="en-US" smtClean="0"/>
              <a:t>33</a:t>
            </a:fld>
            <a:endParaRPr lang="en-US"/>
          </a:p>
        </p:txBody>
      </p:sp>
    </p:spTree>
    <p:extLst>
      <p:ext uri="{BB962C8B-B14F-4D97-AF65-F5344CB8AC3E}">
        <p14:creationId xmlns:p14="http://schemas.microsoft.com/office/powerpoint/2010/main" val="3905002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It gives the hint on where the model/test went wrong</a:t>
            </a:r>
          </a:p>
          <a:p>
            <a:r>
              <a:rPr lang="en-US" altLang="zh-CN" dirty="0"/>
              <a:t>Specificity: (-|NC) /total</a:t>
            </a:r>
          </a:p>
          <a:p>
            <a:endParaRPr lang="zh-CN" altLang="en-US" dirty="0"/>
          </a:p>
        </p:txBody>
      </p:sp>
      <p:sp>
        <p:nvSpPr>
          <p:cNvPr id="4" name="灯片编号占位符 3"/>
          <p:cNvSpPr>
            <a:spLocks noGrp="1"/>
          </p:cNvSpPr>
          <p:nvPr>
            <p:ph type="sldNum" sz="quarter" idx="5"/>
          </p:nvPr>
        </p:nvSpPr>
        <p:spPr/>
        <p:txBody>
          <a:bodyPr/>
          <a:lstStyle/>
          <a:p>
            <a:fld id="{64900401-E589-47BB-ADBC-8FE349C1F186}" type="slidenum">
              <a:rPr lang="en-US" smtClean="0"/>
              <a:t>37</a:t>
            </a:fld>
            <a:endParaRPr lang="en-US"/>
          </a:p>
        </p:txBody>
      </p:sp>
    </p:spTree>
    <p:extLst>
      <p:ext uri="{BB962C8B-B14F-4D97-AF65-F5344CB8AC3E}">
        <p14:creationId xmlns:p14="http://schemas.microsoft.com/office/powerpoint/2010/main" val="19778490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alpha val="71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6BE55-0569-4D0B-AECA-AC97508896BA}"/>
              </a:ext>
            </a:extLst>
          </p:cNvPr>
          <p:cNvSpPr>
            <a:spLocks noGrp="1"/>
          </p:cNvSpPr>
          <p:nvPr>
            <p:ph type="title"/>
          </p:nvPr>
        </p:nvSpPr>
        <p:spPr/>
        <p:txBody>
          <a:bodyPr/>
          <a:lstStyle/>
          <a:p>
            <a:r>
              <a:rPr lang="en-US" dirty="0"/>
              <a:t>Click to edit Master title style</a:t>
            </a:r>
          </a:p>
        </p:txBody>
      </p:sp>
      <p:sp>
        <p:nvSpPr>
          <p:cNvPr id="5" name="Footer Placeholder 4">
            <a:extLst>
              <a:ext uri="{FF2B5EF4-FFF2-40B4-BE49-F238E27FC236}">
                <a16:creationId xmlns:a16="http://schemas.microsoft.com/office/drawing/2014/main" id="{85F1F3EB-F6B5-44B7-A61F-1C99D1DFEE49}"/>
              </a:ext>
            </a:extLst>
          </p:cNvPr>
          <p:cNvSpPr>
            <a:spLocks noGrp="1"/>
          </p:cNvSpPr>
          <p:nvPr>
            <p:ph type="ftr" sz="quarter" idx="11"/>
          </p:nvPr>
        </p:nvSpPr>
        <p:spPr/>
        <p:txBody>
          <a:bodyPr/>
          <a:lstStyle/>
          <a:p>
            <a:r>
              <a:rPr lang="en-US"/>
              <a:t>‹#›</a:t>
            </a:r>
            <a:endParaRPr lang="en-US" dirty="0"/>
          </a:p>
        </p:txBody>
      </p:sp>
      <p:sp>
        <p:nvSpPr>
          <p:cNvPr id="9" name="Rectangle 8">
            <a:extLst>
              <a:ext uri="{FF2B5EF4-FFF2-40B4-BE49-F238E27FC236}">
                <a16:creationId xmlns:a16="http://schemas.microsoft.com/office/drawing/2014/main" id="{833E0201-6692-46E8-8797-26E7F3F4AEBF}"/>
              </a:ext>
            </a:extLst>
          </p:cNvPr>
          <p:cNvSpPr/>
          <p:nvPr userDrawn="1"/>
        </p:nvSpPr>
        <p:spPr>
          <a:xfrm>
            <a:off x="784163" y="508158"/>
            <a:ext cx="45719" cy="1039495"/>
          </a:xfrm>
          <a:prstGeom prst="rect">
            <a:avLst/>
          </a:prstGeom>
          <a:solidFill>
            <a:srgbClr val="789D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a:extLst>
              <a:ext uri="{FF2B5EF4-FFF2-40B4-BE49-F238E27FC236}">
                <a16:creationId xmlns:a16="http://schemas.microsoft.com/office/drawing/2014/main" id="{753FED69-A79E-4D37-B191-8487560A322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6782" r="-31" b="38580"/>
          <a:stretch/>
        </p:blipFill>
        <p:spPr>
          <a:xfrm>
            <a:off x="-1" y="4250933"/>
            <a:ext cx="6492241" cy="2607067"/>
          </a:xfrm>
          <a:prstGeom prst="rect">
            <a:avLst/>
          </a:prstGeom>
        </p:spPr>
      </p:pic>
      <p:sp>
        <p:nvSpPr>
          <p:cNvPr id="13" name="Text Placeholder 12">
            <a:extLst>
              <a:ext uri="{FF2B5EF4-FFF2-40B4-BE49-F238E27FC236}">
                <a16:creationId xmlns:a16="http://schemas.microsoft.com/office/drawing/2014/main" id="{17E75BC6-4E4B-4BFA-91C6-5C403B4FFB14}"/>
              </a:ext>
            </a:extLst>
          </p:cNvPr>
          <p:cNvSpPr>
            <a:spLocks noGrp="1"/>
          </p:cNvSpPr>
          <p:nvPr>
            <p:ph type="body" sz="quarter" idx="12"/>
          </p:nvPr>
        </p:nvSpPr>
        <p:spPr>
          <a:xfrm>
            <a:off x="829882" y="1816894"/>
            <a:ext cx="10523918" cy="4368800"/>
          </a:xfrm>
          <a:solidFill>
            <a:schemeClr val="bg1">
              <a:alpha val="50000"/>
            </a:schemeClr>
          </a:solidFill>
        </p:spPr>
        <p:txBody>
          <a:bodyPr/>
          <a:lstStyle>
            <a:lvl2pPr marL="800100" indent="-342900">
              <a:buFont typeface="Arial" panose="020B060402020202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5069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4A25E5-E908-43B1-8EC8-98DEF93AA3EF}"/>
              </a:ext>
            </a:extLst>
          </p:cNvPr>
          <p:cNvSpPr/>
          <p:nvPr userDrawn="1"/>
        </p:nvSpPr>
        <p:spPr>
          <a:xfrm>
            <a:off x="0" y="0"/>
            <a:ext cx="12192000" cy="6858000"/>
          </a:xfrm>
          <a:prstGeom prst="rect">
            <a:avLst/>
          </a:prstGeom>
          <a:solidFill>
            <a:srgbClr val="1830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2AD0867E-AF51-4C82-9F53-35621CA4436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3815" r="1" b="38315"/>
          <a:stretch/>
        </p:blipFill>
        <p:spPr>
          <a:xfrm>
            <a:off x="0" y="3549535"/>
            <a:ext cx="8655494" cy="3308465"/>
          </a:xfrm>
          <a:prstGeom prst="rect">
            <a:avLst/>
          </a:prstGeom>
        </p:spPr>
      </p:pic>
      <p:sp>
        <p:nvSpPr>
          <p:cNvPr id="2" name="Title 1">
            <a:extLst>
              <a:ext uri="{FF2B5EF4-FFF2-40B4-BE49-F238E27FC236}">
                <a16:creationId xmlns:a16="http://schemas.microsoft.com/office/drawing/2014/main" id="{316061E6-96FD-4751-BB42-B7CC7CE4C491}"/>
              </a:ext>
            </a:extLst>
          </p:cNvPr>
          <p:cNvSpPr>
            <a:spLocks noGrp="1"/>
          </p:cNvSpPr>
          <p:nvPr>
            <p:ph type="ctrTitle"/>
          </p:nvPr>
        </p:nvSpPr>
        <p:spPr>
          <a:xfrm>
            <a:off x="1524000" y="1122363"/>
            <a:ext cx="9144000" cy="2387600"/>
          </a:xfrm>
        </p:spPr>
        <p:txBody>
          <a:bodyPr anchor="b">
            <a:normAutofit/>
          </a:bodyPr>
          <a:lstStyle>
            <a:lvl1pPr algn="ctr">
              <a:defRPr sz="500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6B5B5DF6-A94D-4EE3-B106-DBCC32E975A7}"/>
              </a:ext>
            </a:extLst>
          </p:cNvPr>
          <p:cNvSpPr>
            <a:spLocks noGrp="1"/>
          </p:cNvSpPr>
          <p:nvPr>
            <p:ph type="subTitle" idx="1"/>
          </p:nvPr>
        </p:nvSpPr>
        <p:spPr>
          <a:xfrm>
            <a:off x="1524000" y="3602038"/>
            <a:ext cx="9144000" cy="1655762"/>
          </a:xfrm>
        </p:spPr>
        <p:txBody>
          <a:bodyPr anchor="t">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4" name="Picture 3"/>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5219267" y="56560"/>
            <a:ext cx="1753466" cy="1009244"/>
          </a:xfrm>
          <a:prstGeom prst="rect">
            <a:avLst/>
          </a:prstGeom>
        </p:spPr>
      </p:pic>
    </p:spTree>
    <p:extLst>
      <p:ext uri="{BB962C8B-B14F-4D97-AF65-F5344CB8AC3E}">
        <p14:creationId xmlns:p14="http://schemas.microsoft.com/office/powerpoint/2010/main" val="2615013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0B472056-B6E1-496A-B9E1-EF93A0446CD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3815" r="1" b="38315"/>
          <a:stretch/>
        </p:blipFill>
        <p:spPr>
          <a:xfrm>
            <a:off x="0" y="3549535"/>
            <a:ext cx="8655494" cy="3308465"/>
          </a:xfrm>
          <a:prstGeom prst="rect">
            <a:avLst/>
          </a:prstGeom>
        </p:spPr>
      </p:pic>
      <p:sp>
        <p:nvSpPr>
          <p:cNvPr id="9" name="Title 1">
            <a:extLst>
              <a:ext uri="{FF2B5EF4-FFF2-40B4-BE49-F238E27FC236}">
                <a16:creationId xmlns:a16="http://schemas.microsoft.com/office/drawing/2014/main" id="{EF4B5835-3C63-49B5-9C9F-FB773B9B9BF5}"/>
              </a:ext>
            </a:extLst>
          </p:cNvPr>
          <p:cNvSpPr>
            <a:spLocks noGrp="1"/>
          </p:cNvSpPr>
          <p:nvPr>
            <p:ph type="ctrTitle"/>
          </p:nvPr>
        </p:nvSpPr>
        <p:spPr>
          <a:xfrm>
            <a:off x="1524000" y="1122363"/>
            <a:ext cx="9144000" cy="2387600"/>
          </a:xfrm>
        </p:spPr>
        <p:txBody>
          <a:bodyPr anchor="b">
            <a:normAutofit/>
          </a:bodyPr>
          <a:lstStyle>
            <a:lvl1pPr algn="ctr">
              <a:defRPr sz="5000">
                <a:solidFill>
                  <a:srgbClr val="183028"/>
                </a:solidFill>
              </a:defRPr>
            </a:lvl1pPr>
          </a:lstStyle>
          <a:p>
            <a:r>
              <a:rPr lang="en-US" dirty="0"/>
              <a:t>Click to edit Master title style</a:t>
            </a:r>
          </a:p>
        </p:txBody>
      </p:sp>
      <p:sp>
        <p:nvSpPr>
          <p:cNvPr id="10" name="Subtitle 2">
            <a:extLst>
              <a:ext uri="{FF2B5EF4-FFF2-40B4-BE49-F238E27FC236}">
                <a16:creationId xmlns:a16="http://schemas.microsoft.com/office/drawing/2014/main" id="{1F5BD01A-3762-4125-B8FA-A39D34D614E0}"/>
              </a:ext>
            </a:extLst>
          </p:cNvPr>
          <p:cNvSpPr>
            <a:spLocks noGrp="1"/>
          </p:cNvSpPr>
          <p:nvPr>
            <p:ph type="subTitle" idx="1"/>
          </p:nvPr>
        </p:nvSpPr>
        <p:spPr>
          <a:xfrm>
            <a:off x="1524000" y="3602038"/>
            <a:ext cx="9144000" cy="1655762"/>
          </a:xfrm>
        </p:spPr>
        <p:txBody>
          <a:bodyPr anchor="t">
            <a:normAutofit/>
          </a:bodyPr>
          <a:lstStyle>
            <a:lvl1pPr marL="0" indent="0" algn="ctr">
              <a:buNone/>
              <a:defRPr sz="2800">
                <a:solidFill>
                  <a:srgbClr val="789D4A"/>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1" name="Picture 10"/>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5219267" y="59629"/>
            <a:ext cx="1748131" cy="1006173"/>
          </a:xfrm>
          <a:prstGeom prst="rect">
            <a:avLst/>
          </a:prstGeom>
        </p:spPr>
      </p:pic>
      <p:sp>
        <p:nvSpPr>
          <p:cNvPr id="4" name="Rectangle 3"/>
          <p:cNvSpPr/>
          <p:nvPr userDrawn="1"/>
        </p:nvSpPr>
        <p:spPr>
          <a:xfrm>
            <a:off x="10324769" y="6217920"/>
            <a:ext cx="1867231" cy="612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152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0F5DB3CF-E27A-490F-B639-8892F3C50D23}"/>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6782" r="-31" b="38580"/>
          <a:stretch/>
        </p:blipFill>
        <p:spPr>
          <a:xfrm>
            <a:off x="-1" y="4250933"/>
            <a:ext cx="6492241" cy="2607067"/>
          </a:xfrm>
          <a:prstGeom prst="rect">
            <a:avLst/>
          </a:prstGeom>
        </p:spPr>
      </p:pic>
      <p:sp>
        <p:nvSpPr>
          <p:cNvPr id="2" name="Title 1">
            <a:extLst>
              <a:ext uri="{FF2B5EF4-FFF2-40B4-BE49-F238E27FC236}">
                <a16:creationId xmlns:a16="http://schemas.microsoft.com/office/drawing/2014/main" id="{D31279F4-FC30-4B42-A578-CA679091FFF2}"/>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7C0DBD2-5FA2-4F42-A39C-2379402160DB}"/>
              </a:ext>
            </a:extLst>
          </p:cNvPr>
          <p:cNvSpPr>
            <a:spLocks noGrp="1"/>
          </p:cNvSpPr>
          <p:nvPr>
            <p:ph sz="half" idx="1"/>
          </p:nvPr>
        </p:nvSpPr>
        <p:spPr>
          <a:xfrm>
            <a:off x="838200" y="1825625"/>
            <a:ext cx="5181600" cy="4351338"/>
          </a:xfrm>
          <a:solidFill>
            <a:schemeClr val="bg1">
              <a:alpha val="50000"/>
            </a:schemeClr>
          </a:solidFill>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C2978D6-DE7F-4018-814B-F091EFBB49E0}"/>
              </a:ext>
            </a:extLst>
          </p:cNvPr>
          <p:cNvSpPr>
            <a:spLocks noGrp="1"/>
          </p:cNvSpPr>
          <p:nvPr>
            <p:ph sz="half" idx="2"/>
          </p:nvPr>
        </p:nvSpPr>
        <p:spPr>
          <a:xfrm>
            <a:off x="6172200" y="1825625"/>
            <a:ext cx="5181600" cy="4351338"/>
          </a:xfrm>
          <a:solidFill>
            <a:schemeClr val="bg1"/>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7D58981B-F718-4779-9882-4F1258766B3D}"/>
              </a:ext>
            </a:extLst>
          </p:cNvPr>
          <p:cNvSpPr>
            <a:spLocks noGrp="1"/>
          </p:cNvSpPr>
          <p:nvPr>
            <p:ph type="ftr" sz="quarter" idx="11"/>
          </p:nvPr>
        </p:nvSpPr>
        <p:spPr/>
        <p:txBody>
          <a:bodyPr/>
          <a:lstStyle/>
          <a:p>
            <a:r>
              <a:rPr lang="en-US"/>
              <a:t>‹#›</a:t>
            </a:r>
          </a:p>
        </p:txBody>
      </p:sp>
      <p:sp>
        <p:nvSpPr>
          <p:cNvPr id="10" name="Rectangle 9">
            <a:extLst>
              <a:ext uri="{FF2B5EF4-FFF2-40B4-BE49-F238E27FC236}">
                <a16:creationId xmlns:a16="http://schemas.microsoft.com/office/drawing/2014/main" id="{BE5CED04-3542-4B07-876B-47ED1D19CD35}"/>
              </a:ext>
            </a:extLst>
          </p:cNvPr>
          <p:cNvSpPr/>
          <p:nvPr userDrawn="1"/>
        </p:nvSpPr>
        <p:spPr>
          <a:xfrm>
            <a:off x="784163" y="508158"/>
            <a:ext cx="45719" cy="1039495"/>
          </a:xfrm>
          <a:prstGeom prst="rect">
            <a:avLst/>
          </a:prstGeom>
          <a:solidFill>
            <a:srgbClr val="789D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5659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Graphic 12">
            <a:extLst>
              <a:ext uri="{FF2B5EF4-FFF2-40B4-BE49-F238E27FC236}">
                <a16:creationId xmlns:a16="http://schemas.microsoft.com/office/drawing/2014/main" id="{69363F87-14DE-4191-960B-AEAAFD3304A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6782" r="-31" b="38580"/>
          <a:stretch/>
        </p:blipFill>
        <p:spPr>
          <a:xfrm>
            <a:off x="-1" y="4250933"/>
            <a:ext cx="6492241" cy="2607067"/>
          </a:xfrm>
          <a:prstGeom prst="rect">
            <a:avLst/>
          </a:prstGeom>
        </p:spPr>
      </p:pic>
      <p:sp>
        <p:nvSpPr>
          <p:cNvPr id="2" name="Title 1">
            <a:extLst>
              <a:ext uri="{FF2B5EF4-FFF2-40B4-BE49-F238E27FC236}">
                <a16:creationId xmlns:a16="http://schemas.microsoft.com/office/drawing/2014/main" id="{868AB717-9A21-4782-92AA-92BCE7AE3F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0BA975-969B-4E13-A732-1FD935D54C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2DFAA2-3681-4AC0-B23F-F9314F482542}"/>
              </a:ext>
            </a:extLst>
          </p:cNvPr>
          <p:cNvSpPr>
            <a:spLocks noGrp="1"/>
          </p:cNvSpPr>
          <p:nvPr>
            <p:ph sz="half" idx="2"/>
          </p:nvPr>
        </p:nvSpPr>
        <p:spPr>
          <a:xfrm>
            <a:off x="839788" y="2505075"/>
            <a:ext cx="5157787" cy="3684588"/>
          </a:xfrm>
          <a:solidFill>
            <a:schemeClr val="bg1">
              <a:alpha val="50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AF5EDB-7155-486F-92EC-8903C4C1F9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D87EC8-7060-4C8A-AB01-2FFA60958BE2}"/>
              </a:ext>
            </a:extLst>
          </p:cNvPr>
          <p:cNvSpPr>
            <a:spLocks noGrp="1"/>
          </p:cNvSpPr>
          <p:nvPr>
            <p:ph sz="quarter" idx="4"/>
          </p:nvPr>
        </p:nvSpPr>
        <p:spPr>
          <a:xfrm>
            <a:off x="6172200" y="2505075"/>
            <a:ext cx="5183188" cy="3684588"/>
          </a:xfrm>
          <a:solidFill>
            <a:schemeClr val="bg1"/>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92E3B414-92FE-407C-99DD-BB973A71A7E4}"/>
              </a:ext>
            </a:extLst>
          </p:cNvPr>
          <p:cNvSpPr>
            <a:spLocks noGrp="1"/>
          </p:cNvSpPr>
          <p:nvPr>
            <p:ph type="ftr" sz="quarter" idx="11"/>
          </p:nvPr>
        </p:nvSpPr>
        <p:spPr/>
        <p:txBody>
          <a:bodyPr/>
          <a:lstStyle/>
          <a:p>
            <a:r>
              <a:rPr lang="en-US"/>
              <a:t>‹#›</a:t>
            </a:r>
          </a:p>
        </p:txBody>
      </p:sp>
      <p:sp>
        <p:nvSpPr>
          <p:cNvPr id="12" name="Rectangle 11">
            <a:extLst>
              <a:ext uri="{FF2B5EF4-FFF2-40B4-BE49-F238E27FC236}">
                <a16:creationId xmlns:a16="http://schemas.microsoft.com/office/drawing/2014/main" id="{4287CC16-B815-4956-8331-98DF8C9048BF}"/>
              </a:ext>
            </a:extLst>
          </p:cNvPr>
          <p:cNvSpPr/>
          <p:nvPr userDrawn="1"/>
        </p:nvSpPr>
        <p:spPr>
          <a:xfrm>
            <a:off x="784163" y="508158"/>
            <a:ext cx="45719" cy="1039495"/>
          </a:xfrm>
          <a:prstGeom prst="rect">
            <a:avLst/>
          </a:prstGeom>
          <a:solidFill>
            <a:srgbClr val="789D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9552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5A2E67D9-3CA5-4740-AE26-B1442C1435C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6782" r="-31" b="38580"/>
          <a:stretch/>
        </p:blipFill>
        <p:spPr>
          <a:xfrm>
            <a:off x="-1" y="4250933"/>
            <a:ext cx="6492241" cy="2607067"/>
          </a:xfrm>
          <a:prstGeom prst="rect">
            <a:avLst/>
          </a:prstGeom>
        </p:spPr>
      </p:pic>
      <p:sp>
        <p:nvSpPr>
          <p:cNvPr id="2" name="Title 1">
            <a:extLst>
              <a:ext uri="{FF2B5EF4-FFF2-40B4-BE49-F238E27FC236}">
                <a16:creationId xmlns:a16="http://schemas.microsoft.com/office/drawing/2014/main" id="{F113B086-0CAF-401B-BE1E-8309F88F5EE4}"/>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51DAAAD-B07C-42E3-880B-ECBEC261BA32}"/>
              </a:ext>
            </a:extLst>
          </p:cNvPr>
          <p:cNvSpPr>
            <a:spLocks noGrp="1"/>
          </p:cNvSpPr>
          <p:nvPr>
            <p:ph type="ftr" sz="quarter" idx="11"/>
          </p:nvPr>
        </p:nvSpPr>
        <p:spPr/>
        <p:txBody>
          <a:bodyPr/>
          <a:lstStyle/>
          <a:p>
            <a:r>
              <a:rPr lang="en-US"/>
              <a:t>‹#›</a:t>
            </a:r>
          </a:p>
        </p:txBody>
      </p:sp>
      <p:sp>
        <p:nvSpPr>
          <p:cNvPr id="8" name="Rectangle 7">
            <a:extLst>
              <a:ext uri="{FF2B5EF4-FFF2-40B4-BE49-F238E27FC236}">
                <a16:creationId xmlns:a16="http://schemas.microsoft.com/office/drawing/2014/main" id="{FBA1F5C3-C253-460A-BDD1-AE2E3E8B89CF}"/>
              </a:ext>
            </a:extLst>
          </p:cNvPr>
          <p:cNvSpPr/>
          <p:nvPr userDrawn="1"/>
        </p:nvSpPr>
        <p:spPr>
          <a:xfrm>
            <a:off x="784163" y="508158"/>
            <a:ext cx="45719" cy="1039495"/>
          </a:xfrm>
          <a:prstGeom prst="rect">
            <a:avLst/>
          </a:prstGeom>
          <a:solidFill>
            <a:srgbClr val="789D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3756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671606A-DCDA-4F90-BD8F-57046EF482E9}"/>
              </a:ext>
            </a:extLst>
          </p:cNvPr>
          <p:cNvSpPr>
            <a:spLocks noGrp="1"/>
          </p:cNvSpPr>
          <p:nvPr>
            <p:ph type="ftr" sz="quarter" idx="11"/>
          </p:nvPr>
        </p:nvSpPr>
        <p:spPr/>
        <p:txBody>
          <a:bodyPr/>
          <a:lstStyle/>
          <a:p>
            <a:r>
              <a:rPr lang="en-US"/>
              <a:t>‹#›</a:t>
            </a:r>
          </a:p>
        </p:txBody>
      </p:sp>
    </p:spTree>
    <p:extLst>
      <p:ext uri="{BB962C8B-B14F-4D97-AF65-F5344CB8AC3E}">
        <p14:creationId xmlns:p14="http://schemas.microsoft.com/office/powerpoint/2010/main" val="3417402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7C6052E7-0B4A-44F8-86F9-1738CDD01B83}"/>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6782" r="-31" b="38580"/>
          <a:stretch/>
        </p:blipFill>
        <p:spPr>
          <a:xfrm>
            <a:off x="-1" y="4250933"/>
            <a:ext cx="6492241" cy="2607067"/>
          </a:xfrm>
          <a:prstGeom prst="rect">
            <a:avLst/>
          </a:prstGeom>
        </p:spPr>
      </p:pic>
      <p:sp>
        <p:nvSpPr>
          <p:cNvPr id="2" name="Title 1">
            <a:extLst>
              <a:ext uri="{FF2B5EF4-FFF2-40B4-BE49-F238E27FC236}">
                <a16:creationId xmlns:a16="http://schemas.microsoft.com/office/drawing/2014/main" id="{AEF9486F-D6EB-48B9-9301-95EBA578B09C}"/>
              </a:ext>
            </a:extLst>
          </p:cNvPr>
          <p:cNvSpPr>
            <a:spLocks noGrp="1"/>
          </p:cNvSpPr>
          <p:nvPr>
            <p:ph type="title"/>
          </p:nvPr>
        </p:nvSpPr>
        <p:spPr>
          <a:xfrm>
            <a:off x="839788" y="457200"/>
            <a:ext cx="3932237" cy="1600200"/>
          </a:xfrm>
        </p:spPr>
        <p:txBody>
          <a:bodyPr anchor="ct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71C5FC8B-F241-401B-9733-D3B57857BB87}"/>
              </a:ext>
            </a:extLst>
          </p:cNvPr>
          <p:cNvSpPr>
            <a:spLocks noGrp="1"/>
          </p:cNvSpPr>
          <p:nvPr>
            <p:ph idx="1"/>
          </p:nvPr>
        </p:nvSpPr>
        <p:spPr>
          <a:xfrm>
            <a:off x="5183188" y="987425"/>
            <a:ext cx="6172200" cy="4873625"/>
          </a:xfrm>
          <a:solidFill>
            <a:schemeClr val="bg1"/>
          </a:solidFill>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9062FB-5946-4E66-9748-C11D9AC7E4E5}"/>
              </a:ext>
            </a:extLst>
          </p:cNvPr>
          <p:cNvSpPr>
            <a:spLocks noGrp="1"/>
          </p:cNvSpPr>
          <p:nvPr>
            <p:ph type="body" sz="half" idx="2"/>
          </p:nvPr>
        </p:nvSpPr>
        <p:spPr>
          <a:xfrm>
            <a:off x="839788" y="2057400"/>
            <a:ext cx="3932237" cy="3811588"/>
          </a:xfrm>
          <a:solidFill>
            <a:schemeClr val="bg1">
              <a:alpha val="50000"/>
            </a:schemeClr>
          </a:solidFill>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Footer Placeholder 5">
            <a:extLst>
              <a:ext uri="{FF2B5EF4-FFF2-40B4-BE49-F238E27FC236}">
                <a16:creationId xmlns:a16="http://schemas.microsoft.com/office/drawing/2014/main" id="{0940E724-304F-41D1-B394-C1007108876F}"/>
              </a:ext>
            </a:extLst>
          </p:cNvPr>
          <p:cNvSpPr>
            <a:spLocks noGrp="1"/>
          </p:cNvSpPr>
          <p:nvPr>
            <p:ph type="ftr" sz="quarter" idx="11"/>
          </p:nvPr>
        </p:nvSpPr>
        <p:spPr/>
        <p:txBody>
          <a:bodyPr/>
          <a:lstStyle/>
          <a:p>
            <a:r>
              <a:rPr lang="en-US"/>
              <a:t>‹#›</a:t>
            </a:r>
          </a:p>
        </p:txBody>
      </p:sp>
      <p:sp>
        <p:nvSpPr>
          <p:cNvPr id="10" name="Rectangle 9">
            <a:extLst>
              <a:ext uri="{FF2B5EF4-FFF2-40B4-BE49-F238E27FC236}">
                <a16:creationId xmlns:a16="http://schemas.microsoft.com/office/drawing/2014/main" id="{9B27C781-5EA5-451F-8E47-C06CE259E169}"/>
              </a:ext>
            </a:extLst>
          </p:cNvPr>
          <p:cNvSpPr/>
          <p:nvPr userDrawn="1"/>
        </p:nvSpPr>
        <p:spPr>
          <a:xfrm>
            <a:off x="784163" y="782477"/>
            <a:ext cx="45719" cy="1039495"/>
          </a:xfrm>
          <a:prstGeom prst="rect">
            <a:avLst/>
          </a:prstGeom>
          <a:solidFill>
            <a:srgbClr val="789D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3870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B8FC48B-BB0D-4FA0-93A3-D708CB18EC31}"/>
              </a:ext>
            </a:extLst>
          </p:cNvPr>
          <p:cNvSpPr>
            <a:spLocks noGrp="1"/>
          </p:cNvSpPr>
          <p:nvPr>
            <p:ph type="pic" idx="1"/>
          </p:nvPr>
        </p:nvSpPr>
        <p:spPr>
          <a:xfrm>
            <a:off x="6329045" y="0"/>
            <a:ext cx="5862955" cy="6858000"/>
          </a:xfrm>
          <a:solidFill>
            <a:schemeClr val="bg1"/>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2" name="Graphic 11">
            <a:extLst>
              <a:ext uri="{FF2B5EF4-FFF2-40B4-BE49-F238E27FC236}">
                <a16:creationId xmlns:a16="http://schemas.microsoft.com/office/drawing/2014/main" id="{E17E08BD-9E04-44FC-90F5-7C1B3CA2D13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6782" r="-31" b="38580"/>
          <a:stretch/>
        </p:blipFill>
        <p:spPr>
          <a:xfrm>
            <a:off x="-1" y="4250933"/>
            <a:ext cx="6492241" cy="2607067"/>
          </a:xfrm>
          <a:prstGeom prst="rect">
            <a:avLst/>
          </a:prstGeom>
        </p:spPr>
      </p:pic>
      <p:sp>
        <p:nvSpPr>
          <p:cNvPr id="2" name="Title 1">
            <a:extLst>
              <a:ext uri="{FF2B5EF4-FFF2-40B4-BE49-F238E27FC236}">
                <a16:creationId xmlns:a16="http://schemas.microsoft.com/office/drawing/2014/main" id="{856A373D-354C-4301-A1AF-D873037A22A0}"/>
              </a:ext>
            </a:extLst>
          </p:cNvPr>
          <p:cNvSpPr>
            <a:spLocks noGrp="1"/>
          </p:cNvSpPr>
          <p:nvPr>
            <p:ph type="title"/>
          </p:nvPr>
        </p:nvSpPr>
        <p:spPr>
          <a:xfrm>
            <a:off x="839788" y="457200"/>
            <a:ext cx="5256212" cy="1600200"/>
          </a:xfrm>
        </p:spPr>
        <p:txBody>
          <a:bodyPr anchor="ctr"/>
          <a:lstStyle>
            <a:lvl1pPr>
              <a:defRPr sz="3200"/>
            </a:lvl1pPr>
          </a:lstStyle>
          <a:p>
            <a:r>
              <a:rPr lang="en-US" dirty="0"/>
              <a:t>Click to edit Master title style</a:t>
            </a:r>
          </a:p>
        </p:txBody>
      </p:sp>
      <p:sp>
        <p:nvSpPr>
          <p:cNvPr id="4" name="Text Placeholder 3">
            <a:extLst>
              <a:ext uri="{FF2B5EF4-FFF2-40B4-BE49-F238E27FC236}">
                <a16:creationId xmlns:a16="http://schemas.microsoft.com/office/drawing/2014/main" id="{21CB547D-F67A-4EB8-BDD6-5EEF1FC3315C}"/>
              </a:ext>
            </a:extLst>
          </p:cNvPr>
          <p:cNvSpPr>
            <a:spLocks noGrp="1"/>
          </p:cNvSpPr>
          <p:nvPr>
            <p:ph type="body" sz="half" idx="2"/>
          </p:nvPr>
        </p:nvSpPr>
        <p:spPr>
          <a:xfrm>
            <a:off x="839788" y="2057400"/>
            <a:ext cx="5256212" cy="4202084"/>
          </a:xfrm>
          <a:solidFill>
            <a:schemeClr val="bg1">
              <a:alpha val="50000"/>
            </a:schemeClr>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vl1pPr>
            <a:lvl2pPr marL="685800" marR="0" indent="-228600" algn="l" defTabSz="914400" rtl="0" eaLnBrk="1" fontAlgn="auto" latinLnBrk="0" hangingPunct="1">
              <a:lnSpc>
                <a:spcPct val="90000"/>
              </a:lnSpc>
              <a:spcBef>
                <a:spcPts val="500"/>
              </a:spcBef>
              <a:spcAft>
                <a:spcPts val="0"/>
              </a:spcAft>
              <a:buClr>
                <a:srgbClr val="789D4A"/>
              </a:buClr>
              <a:buSzTx/>
              <a:buFont typeface="Arial" panose="020B0604020202020204" pitchFamily="34" charset="0"/>
              <a:buChar char="•"/>
              <a:tabLst/>
              <a:defRPr sz="1400"/>
            </a:lvl2pPr>
            <a:lvl3pPr marL="1143000" marR="0" indent="-228600" algn="l" defTabSz="914400" rtl="0" eaLnBrk="1" fontAlgn="auto" latinLnBrk="0" hangingPunct="1">
              <a:lnSpc>
                <a:spcPct val="90000"/>
              </a:lnSpc>
              <a:spcBef>
                <a:spcPts val="500"/>
              </a:spcBef>
              <a:spcAft>
                <a:spcPts val="0"/>
              </a:spcAft>
              <a:buClr>
                <a:srgbClr val="789D4A"/>
              </a:buClr>
              <a:buSzTx/>
              <a:buFont typeface="Courier New" panose="02070309020205020404" pitchFamily="49" charset="0"/>
              <a:buChar char="o"/>
              <a:tabLst/>
              <a:defRPr sz="1200"/>
            </a:lvl3pPr>
            <a:lvl4pPr marL="1600200" marR="0" indent="-228600" algn="l" defTabSz="914400" rtl="0" eaLnBrk="1" fontAlgn="auto" latinLnBrk="0" hangingPunct="1">
              <a:lnSpc>
                <a:spcPct val="90000"/>
              </a:lnSpc>
              <a:spcBef>
                <a:spcPts val="500"/>
              </a:spcBef>
              <a:spcAft>
                <a:spcPts val="0"/>
              </a:spcAft>
              <a:buClr>
                <a:srgbClr val="789D4A"/>
              </a:buClr>
              <a:buSzTx/>
              <a:buFont typeface="Calibri" panose="020F0502020204030204" pitchFamily="34" charset="0"/>
              <a:buChar char="−"/>
              <a:tabLst/>
              <a:defRPr sz="1000"/>
            </a:lvl4pPr>
            <a:lvl5pPr marL="2057400" marR="0" indent="-228600" algn="l" defTabSz="914400" rtl="0" eaLnBrk="1" fontAlgn="auto" latinLnBrk="0" hangingPunct="1">
              <a:lnSpc>
                <a:spcPct val="90000"/>
              </a:lnSpc>
              <a:spcBef>
                <a:spcPts val="500"/>
              </a:spcBef>
              <a:spcAft>
                <a:spcPts val="0"/>
              </a:spcAft>
              <a:buClr>
                <a:srgbClr val="789D4A"/>
              </a:buClr>
              <a:buSzTx/>
              <a:buFont typeface="Wingdings" panose="05000000000000000000" pitchFamily="2" charset="2"/>
              <a:buChar char="§"/>
              <a:tabLst/>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183028"/>
                </a:solidFill>
                <a:effectLst/>
                <a:uLnTx/>
                <a:uFillTx/>
                <a:latin typeface="Muli ExtraLight" panose="00000300000000000000" pitchFamily="2" charset="0"/>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
                <a:srgbClr val="789D4A"/>
              </a:buClr>
              <a:buSzTx/>
              <a:buFont typeface="Arial" panose="020B0604020202020204" pitchFamily="34" charset="0"/>
              <a:buChar char="•"/>
              <a:tabLst/>
              <a:defRPr/>
            </a:pPr>
            <a:r>
              <a:rPr kumimoji="0" lang="en-US" sz="2400" b="0" i="0" u="none" strike="noStrike" kern="1200" cap="none" spc="0" normalizeH="0" baseline="0" noProof="0" dirty="0">
                <a:ln>
                  <a:noFill/>
                </a:ln>
                <a:solidFill>
                  <a:srgbClr val="183028"/>
                </a:solidFill>
                <a:effectLst/>
                <a:uLnTx/>
                <a:uFillTx/>
                <a:latin typeface="Muli ExtraLight" panose="00000300000000000000" pitchFamily="2" charset="0"/>
                <a:ea typeface="+mn-ea"/>
                <a:cs typeface="+mn-cs"/>
              </a:rPr>
              <a:t>Second level</a:t>
            </a:r>
          </a:p>
          <a:p>
            <a:pPr marL="1143000" marR="0" lvl="2" indent="-228600" algn="l" defTabSz="914400" rtl="0" eaLnBrk="1" fontAlgn="auto" latinLnBrk="0" hangingPunct="1">
              <a:lnSpc>
                <a:spcPct val="90000"/>
              </a:lnSpc>
              <a:spcBef>
                <a:spcPts val="500"/>
              </a:spcBef>
              <a:spcAft>
                <a:spcPts val="0"/>
              </a:spcAft>
              <a:buClr>
                <a:srgbClr val="789D4A"/>
              </a:buClr>
              <a:buSzTx/>
              <a:buFont typeface="Courier New" panose="02070309020205020404" pitchFamily="49" charset="0"/>
              <a:buChar char="o"/>
              <a:tabLst/>
              <a:defRPr/>
            </a:pPr>
            <a:r>
              <a:rPr kumimoji="0" lang="en-US" sz="2000" b="0" i="0" u="none" strike="noStrike" kern="1200" cap="none" spc="0" normalizeH="0" baseline="0" noProof="0" dirty="0">
                <a:ln>
                  <a:noFill/>
                </a:ln>
                <a:solidFill>
                  <a:srgbClr val="183028"/>
                </a:solidFill>
                <a:effectLst/>
                <a:uLnTx/>
                <a:uFillTx/>
                <a:latin typeface="Muli ExtraLight" panose="00000300000000000000" pitchFamily="2" charset="0"/>
                <a:ea typeface="+mn-ea"/>
                <a:cs typeface="+mn-cs"/>
              </a:rPr>
              <a:t>Third level</a:t>
            </a:r>
          </a:p>
          <a:p>
            <a:pPr marL="1600200" marR="0" lvl="3" indent="-228600" algn="l" defTabSz="914400" rtl="0" eaLnBrk="1" fontAlgn="auto" latinLnBrk="0" hangingPunct="1">
              <a:lnSpc>
                <a:spcPct val="90000"/>
              </a:lnSpc>
              <a:spcBef>
                <a:spcPts val="500"/>
              </a:spcBef>
              <a:spcAft>
                <a:spcPts val="0"/>
              </a:spcAft>
              <a:buClr>
                <a:srgbClr val="789D4A"/>
              </a:buClr>
              <a:buSzTx/>
              <a:buFont typeface="Calibri" panose="020F0502020204030204" pitchFamily="34" charset="0"/>
              <a:buChar char="−"/>
              <a:tabLst/>
              <a:defRPr/>
            </a:pPr>
            <a:r>
              <a:rPr kumimoji="0" lang="en-US" sz="1800" b="0" i="0" u="none" strike="noStrike" kern="1200" cap="none" spc="0" normalizeH="0" baseline="0" noProof="0" dirty="0">
                <a:ln>
                  <a:noFill/>
                </a:ln>
                <a:solidFill>
                  <a:srgbClr val="183028"/>
                </a:solidFill>
                <a:effectLst/>
                <a:uLnTx/>
                <a:uFillTx/>
                <a:latin typeface="Muli ExtraLight" panose="00000300000000000000" pitchFamily="2" charset="0"/>
                <a:ea typeface="+mn-ea"/>
                <a:cs typeface="+mn-cs"/>
              </a:rPr>
              <a:t>Fourth level</a:t>
            </a:r>
          </a:p>
          <a:p>
            <a:pPr marL="2057400" marR="0" lvl="4" indent="-228600" algn="l" defTabSz="914400" rtl="0" eaLnBrk="1" fontAlgn="auto" latinLnBrk="0" hangingPunct="1">
              <a:lnSpc>
                <a:spcPct val="90000"/>
              </a:lnSpc>
              <a:spcBef>
                <a:spcPts val="500"/>
              </a:spcBef>
              <a:spcAft>
                <a:spcPts val="0"/>
              </a:spcAft>
              <a:buClr>
                <a:srgbClr val="789D4A"/>
              </a:buClr>
              <a:buSzTx/>
              <a:buFont typeface="Wingdings" panose="05000000000000000000" pitchFamily="2" charset="2"/>
              <a:buChar char="§"/>
              <a:tabLst/>
              <a:defRPr/>
            </a:pPr>
            <a:r>
              <a:rPr kumimoji="0" lang="en-US" sz="1800" b="0" i="0" u="none" strike="noStrike" kern="1200" cap="none" spc="0" normalizeH="0" baseline="0" noProof="0" dirty="0">
                <a:ln>
                  <a:noFill/>
                </a:ln>
                <a:solidFill>
                  <a:srgbClr val="183028"/>
                </a:solidFill>
                <a:effectLst/>
                <a:uLnTx/>
                <a:uFillTx/>
                <a:latin typeface="Muli ExtraLight" panose="00000300000000000000" pitchFamily="2" charset="0"/>
                <a:ea typeface="+mn-ea"/>
                <a:cs typeface="+mn-cs"/>
              </a:rPr>
              <a:t>Fifth level</a:t>
            </a:r>
          </a:p>
        </p:txBody>
      </p:sp>
      <p:sp>
        <p:nvSpPr>
          <p:cNvPr id="6" name="Footer Placeholder 5">
            <a:extLst>
              <a:ext uri="{FF2B5EF4-FFF2-40B4-BE49-F238E27FC236}">
                <a16:creationId xmlns:a16="http://schemas.microsoft.com/office/drawing/2014/main" id="{85A7C505-A7C9-4FBB-A7C7-D6EA323C6486}"/>
              </a:ext>
            </a:extLst>
          </p:cNvPr>
          <p:cNvSpPr>
            <a:spLocks noGrp="1"/>
          </p:cNvSpPr>
          <p:nvPr>
            <p:ph type="ftr" sz="quarter" idx="11"/>
          </p:nvPr>
        </p:nvSpPr>
        <p:spPr/>
        <p:txBody>
          <a:bodyPr/>
          <a:lstStyle/>
          <a:p>
            <a:r>
              <a:rPr lang="en-US"/>
              <a:t>‹#›</a:t>
            </a:r>
          </a:p>
        </p:txBody>
      </p:sp>
      <p:sp>
        <p:nvSpPr>
          <p:cNvPr id="11" name="Rectangle 10">
            <a:extLst>
              <a:ext uri="{FF2B5EF4-FFF2-40B4-BE49-F238E27FC236}">
                <a16:creationId xmlns:a16="http://schemas.microsoft.com/office/drawing/2014/main" id="{0E18778B-E4A1-4151-928F-0025A030FD19}"/>
              </a:ext>
            </a:extLst>
          </p:cNvPr>
          <p:cNvSpPr/>
          <p:nvPr userDrawn="1"/>
        </p:nvSpPr>
        <p:spPr>
          <a:xfrm>
            <a:off x="794069" y="737553"/>
            <a:ext cx="45719" cy="1039495"/>
          </a:xfrm>
          <a:prstGeom prst="rect">
            <a:avLst/>
          </a:prstGeom>
          <a:solidFill>
            <a:srgbClr val="789D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524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A78636-7135-4996-A2ED-9D64798821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5C7B17CD-18BF-4C06-BAC8-2D19CC611C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6CFDA799-E006-491A-9BDC-189759FFA1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183028"/>
                </a:solidFill>
              </a:defRPr>
            </a:lvl1pPr>
          </a:lstStyle>
          <a:p>
            <a:fld id="{DB93D0EE-7AEE-4397-A018-8CBE653956FA}" type="slidenum">
              <a:rPr lang="en-US" smtClean="0"/>
              <a:pPr/>
              <a:t>‹#›</a:t>
            </a:fld>
            <a:endParaRPr lang="en-US" dirty="0"/>
          </a:p>
        </p:txBody>
      </p:sp>
      <p:pic>
        <p:nvPicPr>
          <p:cNvPr id="4" name="Picture 3"/>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444368" y="6311900"/>
            <a:ext cx="1637640" cy="453056"/>
          </a:xfrm>
          <a:prstGeom prst="rect">
            <a:avLst/>
          </a:prstGeom>
        </p:spPr>
      </p:pic>
    </p:spTree>
    <p:extLst>
      <p:ext uri="{BB962C8B-B14F-4D97-AF65-F5344CB8AC3E}">
        <p14:creationId xmlns:p14="http://schemas.microsoft.com/office/powerpoint/2010/main" val="3495194506"/>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dt="0"/>
  <p:txStyles>
    <p:titleStyle>
      <a:lvl1pPr algn="l" defTabSz="914400" rtl="0" eaLnBrk="1" latinLnBrk="0" hangingPunct="1">
        <a:lnSpc>
          <a:spcPct val="90000"/>
        </a:lnSpc>
        <a:spcBef>
          <a:spcPct val="0"/>
        </a:spcBef>
        <a:buNone/>
        <a:defRPr sz="4400" kern="1200">
          <a:solidFill>
            <a:srgbClr val="183028"/>
          </a:solidFill>
          <a:latin typeface="Segoe UI Semibold" panose="020B0702040204020203" pitchFamily="34" charset="0"/>
          <a:ea typeface="Malgun Gothic" panose="020B0503020000020004" pitchFamily="34" charset="-127"/>
          <a:cs typeface="Segoe UI Semibold" panose="020B0702040204020203"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rgbClr val="183028"/>
          </a:solidFill>
          <a:latin typeface="Segoe UI Light" panose="020B0502040204020203" pitchFamily="34" charset="0"/>
          <a:ea typeface="+mn-ea"/>
          <a:cs typeface="Segoe UI Light" panose="020B0502040204020203" pitchFamily="34" charset="0"/>
        </a:defRPr>
      </a:lvl1pPr>
      <a:lvl2pPr marL="800100" indent="-342900" algn="l" defTabSz="914400" rtl="0" eaLnBrk="1" latinLnBrk="0" hangingPunct="1">
        <a:lnSpc>
          <a:spcPct val="90000"/>
        </a:lnSpc>
        <a:spcBef>
          <a:spcPts val="500"/>
        </a:spcBef>
        <a:buClr>
          <a:srgbClr val="789D4A"/>
        </a:buClr>
        <a:buFont typeface="Arial" panose="020B0604020202020204" pitchFamily="34" charset="0"/>
        <a:buChar char="•"/>
        <a:defRPr sz="2400" kern="1200">
          <a:solidFill>
            <a:srgbClr val="183028"/>
          </a:solidFill>
          <a:latin typeface="Segoe UI Light" panose="020B0502040204020203" pitchFamily="34" charset="0"/>
          <a:ea typeface="+mn-ea"/>
          <a:cs typeface="Segoe UI Light" panose="020B0502040204020203" pitchFamily="34" charset="0"/>
        </a:defRPr>
      </a:lvl2pPr>
      <a:lvl3pPr marL="1257300" indent="-342900" algn="l" defTabSz="914400" rtl="0" eaLnBrk="1" latinLnBrk="0" hangingPunct="1">
        <a:lnSpc>
          <a:spcPct val="90000"/>
        </a:lnSpc>
        <a:spcBef>
          <a:spcPts val="500"/>
        </a:spcBef>
        <a:buClr>
          <a:srgbClr val="789D4A"/>
        </a:buClr>
        <a:buFont typeface="Courier New" panose="02070309020205020404" pitchFamily="49" charset="0"/>
        <a:buChar char="o"/>
        <a:defRPr sz="2000" kern="1200">
          <a:solidFill>
            <a:srgbClr val="183028"/>
          </a:solidFill>
          <a:latin typeface="Segoe UI Light" panose="020B0502040204020203" pitchFamily="34" charset="0"/>
          <a:ea typeface="+mn-ea"/>
          <a:cs typeface="Segoe UI Light" panose="020B0502040204020203" pitchFamily="34" charset="0"/>
        </a:defRPr>
      </a:lvl3pPr>
      <a:lvl4pPr marL="1657350" indent="-285750" algn="l" defTabSz="914400" rtl="0" eaLnBrk="1" latinLnBrk="0" hangingPunct="1">
        <a:lnSpc>
          <a:spcPct val="90000"/>
        </a:lnSpc>
        <a:spcBef>
          <a:spcPts val="500"/>
        </a:spcBef>
        <a:buClr>
          <a:srgbClr val="789D4A"/>
        </a:buClr>
        <a:buFont typeface="Calibri" panose="020F0502020204030204" pitchFamily="34" charset="0"/>
        <a:buChar char="−"/>
        <a:defRPr sz="1800" kern="1200">
          <a:solidFill>
            <a:srgbClr val="183028"/>
          </a:solidFill>
          <a:latin typeface="Segoe UI Light" panose="020B0502040204020203" pitchFamily="34" charset="0"/>
          <a:ea typeface="+mn-ea"/>
          <a:cs typeface="Segoe UI Light" panose="020B0502040204020203" pitchFamily="34" charset="0"/>
        </a:defRPr>
      </a:lvl4pPr>
      <a:lvl5pPr marL="2114550" indent="-285750" algn="l" defTabSz="914400" rtl="0" eaLnBrk="1" latinLnBrk="0" hangingPunct="1">
        <a:lnSpc>
          <a:spcPct val="90000"/>
        </a:lnSpc>
        <a:spcBef>
          <a:spcPts val="500"/>
        </a:spcBef>
        <a:buClr>
          <a:srgbClr val="789D4A"/>
        </a:buClr>
        <a:buFont typeface="Wingdings" panose="05000000000000000000" pitchFamily="2" charset="2"/>
        <a:buChar char="§"/>
        <a:defRPr sz="1800" kern="1200">
          <a:solidFill>
            <a:srgbClr val="183028"/>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1.tiff"/><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projects.fivethirtyeight.com/2020-election-forecast/"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8" Type="http://schemas.openxmlformats.org/officeDocument/2006/relationships/image" Target="../media/image47.png"/><Relationship Id="rId7" Type="http://schemas.openxmlformats.org/officeDocument/2006/relationships/image" Target="../media/image5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png"/></Relationships>
</file>

<file path=ppt/slides/_rels/slide3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xml"/><Relationship Id="rId5" Type="http://schemas.openxmlformats.org/officeDocument/2006/relationships/image" Target="../media/image54.png"/><Relationship Id="rId4" Type="http://schemas.openxmlformats.org/officeDocument/2006/relationships/image" Target="../media/image5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1.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3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xml"/><Relationship Id="rId5" Type="http://schemas.openxmlformats.org/officeDocument/2006/relationships/image" Target="../media/image65.png"/><Relationship Id="rId4" Type="http://schemas.openxmlformats.org/officeDocument/2006/relationships/image" Target="../media/image64.png"/></Relationships>
</file>

<file path=ppt/slides/_rels/slide3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image" Target="../media/image660.png"/><Relationship Id="rId1" Type="http://schemas.openxmlformats.org/officeDocument/2006/relationships/slideLayout" Target="../slideLayouts/slideLayout1.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4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1.xml"/><Relationship Id="rId4" Type="http://schemas.openxmlformats.org/officeDocument/2006/relationships/image" Target="../media/image74.png"/></Relationships>
</file>

<file path=ppt/slides/_rels/slide4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62.JPG"/><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5.png"/></Relationships>
</file>

<file path=ppt/slides/_rels/slide43.xml.rels><?xml version="1.0" encoding="UTF-8" standalone="yes"?>
<Relationships xmlns="http://schemas.openxmlformats.org/package/2006/relationships"><Relationship Id="rId2" Type="http://schemas.openxmlformats.org/officeDocument/2006/relationships/image" Target="../media/image720.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73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B5E61-9871-4073-AA3E-B764D5836795}"/>
              </a:ext>
            </a:extLst>
          </p:cNvPr>
          <p:cNvSpPr>
            <a:spLocks noGrp="1"/>
          </p:cNvSpPr>
          <p:nvPr>
            <p:ph type="ctrTitle"/>
          </p:nvPr>
        </p:nvSpPr>
        <p:spPr/>
        <p:txBody>
          <a:bodyPr/>
          <a:lstStyle/>
          <a:p>
            <a:r>
              <a:rPr lang="en-US" dirty="0"/>
              <a:t>Stochastic Modeling</a:t>
            </a:r>
            <a:endParaRPr lang="en-US" dirty="0">
              <a:latin typeface="Segoe UI" panose="020B0502040204020203" pitchFamily="34" charset="0"/>
              <a:cs typeface="Segoe UI" panose="020B0502040204020203" pitchFamily="34" charset="0"/>
            </a:endParaRPr>
          </a:p>
        </p:txBody>
      </p:sp>
      <p:sp>
        <p:nvSpPr>
          <p:cNvPr id="3" name="Subtitle 2">
            <a:extLst>
              <a:ext uri="{FF2B5EF4-FFF2-40B4-BE49-F238E27FC236}">
                <a16:creationId xmlns:a16="http://schemas.microsoft.com/office/drawing/2014/main" id="{57236E2F-7222-4197-8CF5-4FF4EF60F066}"/>
              </a:ext>
            </a:extLst>
          </p:cNvPr>
          <p:cNvSpPr>
            <a:spLocks noGrp="1"/>
          </p:cNvSpPr>
          <p:nvPr>
            <p:ph type="subTitle" idx="1"/>
          </p:nvPr>
        </p:nvSpPr>
        <p:spPr/>
        <p:txBody>
          <a:bodyPr/>
          <a:lstStyle/>
          <a:p>
            <a:r>
              <a:rPr lang="en-US" dirty="0"/>
              <a:t>Decisions Under Uncertainty</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49732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Decisions Trees</a:t>
            </a:r>
          </a:p>
        </p:txBody>
      </p:sp>
      <p:pic>
        <p:nvPicPr>
          <p:cNvPr id="4" name="Content Placeholder 5">
            <a:extLst>
              <a:ext uri="{FF2B5EF4-FFF2-40B4-BE49-F238E27FC236}">
                <a16:creationId xmlns:a16="http://schemas.microsoft.com/office/drawing/2014/main" id="{B6AD59BE-4531-6A4B-924F-8F16B33A9B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16894"/>
            <a:ext cx="5082980" cy="3086367"/>
          </a:xfrm>
        </p:spPr>
      </p:pic>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sp>
        <p:nvSpPr>
          <p:cNvPr id="6" name="TextBox 5">
            <a:extLst>
              <a:ext uri="{FF2B5EF4-FFF2-40B4-BE49-F238E27FC236}">
                <a16:creationId xmlns:a16="http://schemas.microsoft.com/office/drawing/2014/main" id="{D283110F-4512-4E14-9614-97C8E10362C0}"/>
              </a:ext>
            </a:extLst>
          </p:cNvPr>
          <p:cNvSpPr txBox="1"/>
          <p:nvPr/>
        </p:nvSpPr>
        <p:spPr>
          <a:xfrm>
            <a:off x="8492078" y="2924085"/>
            <a:ext cx="2952750" cy="1200329"/>
          </a:xfrm>
          <a:prstGeom prst="rect">
            <a:avLst/>
          </a:prstGeom>
          <a:noFill/>
        </p:spPr>
        <p:txBody>
          <a:bodyPr wrap="square" rtlCol="0">
            <a:spAutoFit/>
          </a:bodyPr>
          <a:lstStyle/>
          <a:p>
            <a:r>
              <a:rPr lang="en-US" dirty="0"/>
              <a:t>D = Decision</a:t>
            </a:r>
          </a:p>
          <a:p>
            <a:r>
              <a:rPr lang="en-US" dirty="0"/>
              <a:t>P = Probability</a:t>
            </a:r>
          </a:p>
          <a:p>
            <a:r>
              <a:rPr lang="en-US" dirty="0"/>
              <a:t>$ = Monetary Value</a:t>
            </a:r>
          </a:p>
          <a:p>
            <a:endParaRPr lang="en-US" dirty="0"/>
          </a:p>
        </p:txBody>
      </p:sp>
      <p:pic>
        <p:nvPicPr>
          <p:cNvPr id="8" name="Picture 7">
            <a:extLst>
              <a:ext uri="{FF2B5EF4-FFF2-40B4-BE49-F238E27FC236}">
                <a16:creationId xmlns:a16="http://schemas.microsoft.com/office/drawing/2014/main" id="{B1D0462D-5E86-4AE1-85BF-00FB9258A328}"/>
              </a:ext>
            </a:extLst>
          </p:cNvPr>
          <p:cNvPicPr>
            <a:picLocks noChangeAspect="1"/>
          </p:cNvPicPr>
          <p:nvPr/>
        </p:nvPicPr>
        <p:blipFill>
          <a:blip r:embed="rId3"/>
          <a:stretch>
            <a:fillRect/>
          </a:stretch>
        </p:blipFill>
        <p:spPr>
          <a:xfrm>
            <a:off x="838200" y="1295089"/>
            <a:ext cx="7744906" cy="4458322"/>
          </a:xfrm>
          <a:prstGeom prst="rect">
            <a:avLst/>
          </a:prstGeom>
        </p:spPr>
      </p:pic>
      <p:sp>
        <p:nvSpPr>
          <p:cNvPr id="5" name="Rectangle 4">
            <a:extLst>
              <a:ext uri="{FF2B5EF4-FFF2-40B4-BE49-F238E27FC236}">
                <a16:creationId xmlns:a16="http://schemas.microsoft.com/office/drawing/2014/main" id="{8E294995-1F95-445B-8996-9B237E6B12C8}"/>
              </a:ext>
            </a:extLst>
          </p:cNvPr>
          <p:cNvSpPr/>
          <p:nvPr/>
        </p:nvSpPr>
        <p:spPr>
          <a:xfrm>
            <a:off x="1382486" y="3200400"/>
            <a:ext cx="1045028" cy="17028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0172D63-D311-4CD1-9476-06C7E6CD431D}"/>
              </a:ext>
            </a:extLst>
          </p:cNvPr>
          <p:cNvSpPr/>
          <p:nvPr/>
        </p:nvSpPr>
        <p:spPr>
          <a:xfrm>
            <a:off x="2427514" y="2212494"/>
            <a:ext cx="2427516" cy="3212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9111DC-D89B-4DC8-844E-0B458754277A}"/>
              </a:ext>
            </a:extLst>
          </p:cNvPr>
          <p:cNvSpPr/>
          <p:nvPr/>
        </p:nvSpPr>
        <p:spPr>
          <a:xfrm>
            <a:off x="4846644" y="1432934"/>
            <a:ext cx="2952749" cy="39921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268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1"/>
                                        </p:tgtEl>
                                      </p:cBhvr>
                                    </p:animEffect>
                                    <p:set>
                                      <p:cBhvr>
                                        <p:cTn id="17"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Decision Trees</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a:bodyPr>
          <a:lstStyle/>
          <a:p>
            <a:r>
              <a:rPr lang="en-US" dirty="0"/>
              <a:t>To try or not to try…</a:t>
            </a:r>
          </a:p>
        </p:txBody>
      </p:sp>
      <p:pic>
        <p:nvPicPr>
          <p:cNvPr id="4" name="Content Placeholder 5">
            <a:extLst>
              <a:ext uri="{FF2B5EF4-FFF2-40B4-BE49-F238E27FC236}">
                <a16:creationId xmlns:a16="http://schemas.microsoft.com/office/drawing/2014/main" id="{76BA9E97-73F0-544D-A3D4-D6F531DAC2DD}"/>
              </a:ext>
            </a:extLst>
          </p:cNvPr>
          <p:cNvPicPr>
            <a:picLocks noGrp="1" noChangeAspect="1"/>
          </p:cNvPicPr>
          <p:nvPr>
            <p:ph idx="1"/>
          </p:nvPr>
        </p:nvPicPr>
        <p:blipFill>
          <a:blip r:embed="rId2"/>
          <a:stretch>
            <a:fillRect/>
          </a:stretch>
        </p:blipFill>
        <p:spPr>
          <a:xfrm>
            <a:off x="838200" y="2518057"/>
            <a:ext cx="6697010" cy="3667637"/>
          </a:xfrm>
          <a:prstGeom prst="rect">
            <a:avLst/>
          </a:prstGeom>
        </p:spPr>
      </p:pic>
    </p:spTree>
    <p:extLst>
      <p:ext uri="{BB962C8B-B14F-4D97-AF65-F5344CB8AC3E}">
        <p14:creationId xmlns:p14="http://schemas.microsoft.com/office/powerpoint/2010/main" val="2464203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Solving Decision Trees</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a:bodyPr>
          <a:lstStyle/>
          <a:p>
            <a:r>
              <a:rPr lang="en-US" dirty="0"/>
              <a:t>To solve decision trees we use backward induction:</a:t>
            </a:r>
          </a:p>
          <a:p>
            <a:endParaRPr lang="en-US" dirty="0"/>
          </a:p>
          <a:p>
            <a:pPr marL="457200" indent="-457200">
              <a:buFont typeface="Arial" panose="020B0604020202020204" pitchFamily="34" charset="0"/>
              <a:buChar char="•"/>
            </a:pPr>
            <a:r>
              <a:rPr lang="en-US" dirty="0"/>
              <a:t>Start at the end of the tree (right).</a:t>
            </a:r>
          </a:p>
          <a:p>
            <a:pPr marL="457200" indent="-457200">
              <a:buFont typeface="Arial" panose="020B0604020202020204" pitchFamily="34" charset="0"/>
              <a:buChar char="•"/>
            </a:pPr>
            <a:r>
              <a:rPr lang="en-US" dirty="0"/>
              <a:t>Choose the branch that leads to the highest payoff for each of the last decision nodes.</a:t>
            </a:r>
          </a:p>
          <a:p>
            <a:pPr marL="457200" indent="-457200">
              <a:buFont typeface="Arial" panose="020B0604020202020204" pitchFamily="34" charset="0"/>
              <a:buChar char="•"/>
            </a:pPr>
            <a:r>
              <a:rPr lang="en-US" dirty="0"/>
              <a:t>Repeat procedure while moving backwards to the initial node.</a:t>
            </a:r>
          </a:p>
        </p:txBody>
      </p:sp>
    </p:spTree>
    <p:extLst>
      <p:ext uri="{BB962C8B-B14F-4D97-AF65-F5344CB8AC3E}">
        <p14:creationId xmlns:p14="http://schemas.microsoft.com/office/powerpoint/2010/main" val="2873526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Decision Trees (Interactive)</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a:bodyPr>
          <a:lstStyle/>
          <a:p>
            <a:r>
              <a:rPr lang="en-US" dirty="0"/>
              <a:t>To try or not to try…</a:t>
            </a:r>
          </a:p>
        </p:txBody>
      </p:sp>
      <p:pic>
        <p:nvPicPr>
          <p:cNvPr id="4" name="Content Placeholder 7">
            <a:extLst>
              <a:ext uri="{FF2B5EF4-FFF2-40B4-BE49-F238E27FC236}">
                <a16:creationId xmlns:a16="http://schemas.microsoft.com/office/drawing/2014/main" id="{7BB7DED1-1E23-1346-B41E-82DA023D1116}"/>
              </a:ext>
            </a:extLst>
          </p:cNvPr>
          <p:cNvPicPr>
            <a:picLocks noGrp="1" noChangeAspect="1"/>
          </p:cNvPicPr>
          <p:nvPr>
            <p:ph idx="1"/>
          </p:nvPr>
        </p:nvPicPr>
        <p:blipFill>
          <a:blip r:embed="rId2"/>
          <a:stretch>
            <a:fillRect/>
          </a:stretch>
        </p:blipFill>
        <p:spPr>
          <a:xfrm>
            <a:off x="829882" y="2689531"/>
            <a:ext cx="6992326" cy="3496163"/>
          </a:xfrm>
          <a:prstGeom prst="rect">
            <a:avLst/>
          </a:prstGeom>
        </p:spPr>
      </p:pic>
    </p:spTree>
    <p:extLst>
      <p:ext uri="{BB962C8B-B14F-4D97-AF65-F5344CB8AC3E}">
        <p14:creationId xmlns:p14="http://schemas.microsoft.com/office/powerpoint/2010/main" val="1199971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a:bodyPr>
          <a:lstStyle/>
          <a:p>
            <a:r>
              <a:rPr lang="en-US" dirty="0"/>
              <a:t>Bluffing in Poker with a Losing Hand…</a:t>
            </a:r>
          </a:p>
        </p:txBody>
      </p:sp>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Decision Trees (Uncertainty)</a:t>
            </a:r>
          </a:p>
        </p:txBody>
      </p:sp>
      <p:pic>
        <p:nvPicPr>
          <p:cNvPr id="8" name="Picture 7">
            <a:extLst>
              <a:ext uri="{FF2B5EF4-FFF2-40B4-BE49-F238E27FC236}">
                <a16:creationId xmlns:a16="http://schemas.microsoft.com/office/drawing/2014/main" id="{FC2FF066-BC1A-463B-9FFB-23874EC8C8F9}"/>
              </a:ext>
            </a:extLst>
          </p:cNvPr>
          <p:cNvPicPr>
            <a:picLocks noChangeAspect="1"/>
          </p:cNvPicPr>
          <p:nvPr/>
        </p:nvPicPr>
        <p:blipFill>
          <a:blip r:embed="rId2"/>
          <a:stretch>
            <a:fillRect/>
          </a:stretch>
        </p:blipFill>
        <p:spPr>
          <a:xfrm>
            <a:off x="909811" y="2312873"/>
            <a:ext cx="7309629" cy="3648578"/>
          </a:xfrm>
          <a:prstGeom prst="rect">
            <a:avLst/>
          </a:prstGeom>
        </p:spPr>
      </p:pic>
    </p:spTree>
    <p:extLst>
      <p:ext uri="{BB962C8B-B14F-4D97-AF65-F5344CB8AC3E}">
        <p14:creationId xmlns:p14="http://schemas.microsoft.com/office/powerpoint/2010/main" val="3138541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Decision Trees (Uncertainty)</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a:bodyPr>
          <a:lstStyle/>
          <a:p>
            <a:r>
              <a:rPr lang="en-US" dirty="0"/>
              <a:t>To solve decision trees with uncertainty use the folding-back procedure:</a:t>
            </a:r>
          </a:p>
          <a:p>
            <a:endParaRPr lang="en-US" dirty="0"/>
          </a:p>
          <a:p>
            <a:endParaRPr lang="en-US" dirty="0"/>
          </a:p>
        </p:txBody>
      </p:sp>
      <p:pic>
        <p:nvPicPr>
          <p:cNvPr id="4" name="Picture 3">
            <a:extLst>
              <a:ext uri="{FF2B5EF4-FFF2-40B4-BE49-F238E27FC236}">
                <a16:creationId xmlns:a16="http://schemas.microsoft.com/office/drawing/2014/main" id="{7DB785C2-3E8F-2C4C-A55E-17BC63056B13}"/>
              </a:ext>
            </a:extLst>
          </p:cNvPr>
          <p:cNvPicPr>
            <a:picLocks noChangeAspect="1"/>
          </p:cNvPicPr>
          <p:nvPr/>
        </p:nvPicPr>
        <p:blipFill>
          <a:blip r:embed="rId2"/>
          <a:stretch>
            <a:fillRect/>
          </a:stretch>
        </p:blipFill>
        <p:spPr>
          <a:xfrm>
            <a:off x="653593" y="3232855"/>
            <a:ext cx="8686800" cy="2352675"/>
          </a:xfrm>
          <a:prstGeom prst="rect">
            <a:avLst/>
          </a:prstGeom>
        </p:spPr>
      </p:pic>
    </p:spTree>
    <p:extLst>
      <p:ext uri="{BB962C8B-B14F-4D97-AF65-F5344CB8AC3E}">
        <p14:creationId xmlns:p14="http://schemas.microsoft.com/office/powerpoint/2010/main" val="1190609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a:bodyPr>
          <a:lstStyle/>
          <a:p>
            <a:r>
              <a:rPr lang="en-US" dirty="0"/>
              <a:t>When to bluff with a Losing Hand?</a:t>
            </a:r>
          </a:p>
        </p:txBody>
      </p:sp>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Decision Trees (Uncertainty)</a:t>
            </a:r>
          </a:p>
        </p:txBody>
      </p:sp>
      <p:pic>
        <p:nvPicPr>
          <p:cNvPr id="5" name="Picture 4">
            <a:extLst>
              <a:ext uri="{FF2B5EF4-FFF2-40B4-BE49-F238E27FC236}">
                <a16:creationId xmlns:a16="http://schemas.microsoft.com/office/drawing/2014/main" id="{787CFF95-EB8E-4200-AC40-1EC610BC7BD1}"/>
              </a:ext>
            </a:extLst>
          </p:cNvPr>
          <p:cNvPicPr>
            <a:picLocks noChangeAspect="1"/>
          </p:cNvPicPr>
          <p:nvPr/>
        </p:nvPicPr>
        <p:blipFill>
          <a:blip r:embed="rId2"/>
          <a:stretch>
            <a:fillRect/>
          </a:stretch>
        </p:blipFill>
        <p:spPr>
          <a:xfrm>
            <a:off x="1142999" y="2259952"/>
            <a:ext cx="6800851" cy="3826523"/>
          </a:xfrm>
          <a:prstGeom prst="rect">
            <a:avLst/>
          </a:prstGeom>
        </p:spPr>
      </p:pic>
    </p:spTree>
    <p:extLst>
      <p:ext uri="{BB962C8B-B14F-4D97-AF65-F5344CB8AC3E}">
        <p14:creationId xmlns:p14="http://schemas.microsoft.com/office/powerpoint/2010/main" val="169380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Assigning Probabilities</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fontScale="92500" lnSpcReduction="20000"/>
          </a:bodyPr>
          <a:lstStyle/>
          <a:p>
            <a:r>
              <a:rPr lang="en-US" b="1" dirty="0"/>
              <a:t>Classical Method: </a:t>
            </a:r>
            <a:r>
              <a:rPr lang="en-US" dirty="0"/>
              <a:t>The classical method of assigning probabilities is appropriate when all the experimental outcomes are equally likely. If </a:t>
            </a:r>
            <a:r>
              <a:rPr lang="en-US" i="1" dirty="0"/>
              <a:t>n</a:t>
            </a:r>
            <a:r>
              <a:rPr lang="en-US" dirty="0"/>
              <a:t> experimental outcomes are possible, a probability of 1/</a:t>
            </a:r>
            <a:r>
              <a:rPr lang="en-US" i="1" dirty="0"/>
              <a:t>n</a:t>
            </a:r>
            <a:r>
              <a:rPr lang="en-US" dirty="0"/>
              <a:t> is assigned to each experimental outcome.</a:t>
            </a:r>
          </a:p>
          <a:p>
            <a:endParaRPr lang="en-US" dirty="0"/>
          </a:p>
          <a:p>
            <a:r>
              <a:rPr lang="en-US" b="1" dirty="0"/>
              <a:t>Subjective: </a:t>
            </a:r>
            <a:r>
              <a:rPr lang="en-US" dirty="0"/>
              <a:t>The subjective method of assigning probabilities is most appropriate when one cannot realistically assume that the experimental outcomes are equally likely and when little relevant data are available. </a:t>
            </a:r>
          </a:p>
          <a:p>
            <a:endParaRPr lang="en-US" dirty="0"/>
          </a:p>
          <a:p>
            <a:r>
              <a:rPr lang="en-US" b="1" dirty="0"/>
              <a:t>Empirical:</a:t>
            </a:r>
            <a:r>
              <a:rPr lang="en-US" dirty="0"/>
              <a:t> The empirical method of assigning probabilities is appropriate when data are available to estimate the proportion of the time the experimental outcome will occur if the experiment is repeated a large number of times.</a:t>
            </a:r>
          </a:p>
          <a:p>
            <a:endParaRPr lang="en-US" dirty="0"/>
          </a:p>
        </p:txBody>
      </p:sp>
    </p:spTree>
    <p:extLst>
      <p:ext uri="{BB962C8B-B14F-4D97-AF65-F5344CB8AC3E}">
        <p14:creationId xmlns:p14="http://schemas.microsoft.com/office/powerpoint/2010/main" val="2285793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a:xfrm>
            <a:off x="838200" y="365125"/>
            <a:ext cx="10515600" cy="1196975"/>
          </a:xfrm>
        </p:spPr>
        <p:txBody>
          <a:bodyPr/>
          <a:lstStyle/>
          <a:p>
            <a:r>
              <a:rPr lang="en-US" dirty="0"/>
              <a:t>Decision Trees (Example)</a:t>
            </a:r>
          </a:p>
        </p:txBody>
      </p:sp>
      <p:sp>
        <p:nvSpPr>
          <p:cNvPr id="4" name="Rectangle 3">
            <a:extLst>
              <a:ext uri="{FF2B5EF4-FFF2-40B4-BE49-F238E27FC236}">
                <a16:creationId xmlns:a16="http://schemas.microsoft.com/office/drawing/2014/main" id="{2956619E-63CA-4BF4-BC4A-D5C315D29731}"/>
              </a:ext>
            </a:extLst>
          </p:cNvPr>
          <p:cNvSpPr/>
          <p:nvPr/>
        </p:nvSpPr>
        <p:spPr>
          <a:xfrm>
            <a:off x="829882" y="1562100"/>
            <a:ext cx="10515600" cy="3277028"/>
          </a:xfrm>
          <a:prstGeom prst="rect">
            <a:avLst/>
          </a:prstGeom>
          <a:solidFill>
            <a:schemeClr val="accent1">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a:xfrm>
            <a:off x="829882" y="1562100"/>
            <a:ext cx="10523918" cy="4623594"/>
          </a:xfrm>
        </p:spPr>
        <p:txBody>
          <a:bodyPr>
            <a:normAutofit/>
          </a:bodyPr>
          <a:lstStyle/>
          <a:p>
            <a:r>
              <a:rPr lang="en-US" dirty="0"/>
              <a:t>Carlisle Tire and Rubber, Inc., is considering expanding production to meet potential increases in the demand for one of its tire products. Carlisle’s alternatives are to construct a new plant, expand the existing plant, or do nothing in the short run. The market for this tire product may expand, remain stable, or contract. Carlisle’s marketing department estimates the probabilities of these market outcomes to be 0.35, 0.35, and 0.30, respectively. What would you recommend Carlisle to do to meet demand?</a:t>
            </a:r>
          </a:p>
          <a:p>
            <a:endParaRPr lang="en-US" dirty="0"/>
          </a:p>
        </p:txBody>
      </p:sp>
      <p:pic>
        <p:nvPicPr>
          <p:cNvPr id="5" name="Picture 4">
            <a:extLst>
              <a:ext uri="{FF2B5EF4-FFF2-40B4-BE49-F238E27FC236}">
                <a16:creationId xmlns:a16="http://schemas.microsoft.com/office/drawing/2014/main" id="{F0884C04-2FE2-1D41-AEBB-5DE4CADDE322}"/>
              </a:ext>
            </a:extLst>
          </p:cNvPr>
          <p:cNvPicPr>
            <a:picLocks noChangeAspect="1"/>
          </p:cNvPicPr>
          <p:nvPr/>
        </p:nvPicPr>
        <p:blipFill>
          <a:blip r:embed="rId2"/>
          <a:stretch>
            <a:fillRect/>
          </a:stretch>
        </p:blipFill>
        <p:spPr>
          <a:xfrm>
            <a:off x="838200" y="5022586"/>
            <a:ext cx="5419725" cy="1247775"/>
          </a:xfrm>
          <a:prstGeom prst="rect">
            <a:avLst/>
          </a:prstGeom>
        </p:spPr>
      </p:pic>
      <p:pic>
        <p:nvPicPr>
          <p:cNvPr id="6" name="Picture 5">
            <a:extLst>
              <a:ext uri="{FF2B5EF4-FFF2-40B4-BE49-F238E27FC236}">
                <a16:creationId xmlns:a16="http://schemas.microsoft.com/office/drawing/2014/main" id="{4A2CEA63-D025-1E4A-9B22-67D104EAC8E0}"/>
              </a:ext>
            </a:extLst>
          </p:cNvPr>
          <p:cNvPicPr>
            <a:picLocks noChangeAspect="1"/>
          </p:cNvPicPr>
          <p:nvPr/>
        </p:nvPicPr>
        <p:blipFill>
          <a:blip r:embed="rId3"/>
          <a:stretch>
            <a:fillRect/>
          </a:stretch>
        </p:blipFill>
        <p:spPr>
          <a:xfrm>
            <a:off x="9190258" y="4935387"/>
            <a:ext cx="1219200" cy="1651000"/>
          </a:xfrm>
          <a:prstGeom prst="rect">
            <a:avLst/>
          </a:prstGeom>
        </p:spPr>
      </p:pic>
    </p:spTree>
    <p:extLst>
      <p:ext uri="{BB962C8B-B14F-4D97-AF65-F5344CB8AC3E}">
        <p14:creationId xmlns:p14="http://schemas.microsoft.com/office/powerpoint/2010/main" val="3564382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Decision Trees (Uncertainty)</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a:bodyPr>
          <a:lstStyle/>
          <a:p>
            <a:r>
              <a:rPr lang="en-US" dirty="0"/>
              <a:t>We can solve this problem several ways:</a:t>
            </a:r>
          </a:p>
          <a:p>
            <a:endParaRPr lang="en-US" dirty="0"/>
          </a:p>
          <a:p>
            <a:pPr marL="457200" indent="-457200">
              <a:buFont typeface="Arial" panose="020B0604020202020204" pitchFamily="34" charset="0"/>
              <a:buChar char="•"/>
            </a:pPr>
            <a:r>
              <a:rPr lang="en-US" dirty="0"/>
              <a:t>Drawing a decision tree by hand and using the folding-back procedure</a:t>
            </a:r>
          </a:p>
          <a:p>
            <a:pPr marL="457200" indent="-457200">
              <a:buFont typeface="Arial" panose="020B0604020202020204" pitchFamily="34" charset="0"/>
              <a:buChar char="•"/>
            </a:pPr>
            <a:r>
              <a:rPr lang="en-US" dirty="0"/>
              <a:t>Using an Excel spreadsheet </a:t>
            </a:r>
          </a:p>
        </p:txBody>
      </p:sp>
    </p:spTree>
    <p:extLst>
      <p:ext uri="{BB962C8B-B14F-4D97-AF65-F5344CB8AC3E}">
        <p14:creationId xmlns:p14="http://schemas.microsoft.com/office/powerpoint/2010/main" val="3295500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What You Will Learn</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lstStyle/>
          <a:p>
            <a:r>
              <a:rPr lang="en-US" dirty="0"/>
              <a:t>In general, you will learn a framework to make decisions under uncertainty. Specifically,</a:t>
            </a:r>
          </a:p>
          <a:p>
            <a:pPr marL="571500" indent="-571500">
              <a:buFont typeface="Wingdings" panose="05000000000000000000" pitchFamily="2" charset="2"/>
              <a:buChar char="§"/>
            </a:pPr>
            <a:r>
              <a:rPr lang="en-US" dirty="0"/>
              <a:t>Learn how to use the</a:t>
            </a:r>
            <a:r>
              <a:rPr lang="en-US" b="1" dirty="0"/>
              <a:t> Expected Value </a:t>
            </a:r>
            <a:r>
              <a:rPr lang="en-US" dirty="0"/>
              <a:t>and </a:t>
            </a:r>
            <a:r>
              <a:rPr lang="en-US" b="1" dirty="0"/>
              <a:t>Decisions Trees </a:t>
            </a:r>
            <a:r>
              <a:rPr lang="en-US" dirty="0"/>
              <a:t>to evaluate different alternatives.</a:t>
            </a:r>
          </a:p>
          <a:p>
            <a:pPr marL="571500" indent="-571500">
              <a:buFont typeface="Wingdings" panose="05000000000000000000" pitchFamily="2" charset="2"/>
              <a:buChar char="§"/>
            </a:pPr>
            <a:r>
              <a:rPr lang="en-US" dirty="0"/>
              <a:t>Learn how to apply </a:t>
            </a:r>
            <a:r>
              <a:rPr lang="en-US" b="1" dirty="0"/>
              <a:t>Bayes’ Theorem </a:t>
            </a:r>
            <a:r>
              <a:rPr lang="en-US" dirty="0"/>
              <a:t>to correctly update the probabilities in your model.</a:t>
            </a:r>
          </a:p>
          <a:p>
            <a:pPr marL="571500" indent="-571500">
              <a:buFont typeface="Wingdings" panose="05000000000000000000" pitchFamily="2" charset="2"/>
              <a:buChar char="§"/>
            </a:pPr>
            <a:r>
              <a:rPr lang="en-US" dirty="0"/>
              <a:t>Learn how to model different </a:t>
            </a:r>
            <a:r>
              <a:rPr lang="en-US" b="1" dirty="0"/>
              <a:t>Risk Profiles.</a:t>
            </a:r>
          </a:p>
          <a:p>
            <a:endParaRPr lang="en-US" sz="1600" dirty="0"/>
          </a:p>
        </p:txBody>
      </p:sp>
    </p:spTree>
    <p:extLst>
      <p:ext uri="{BB962C8B-B14F-4D97-AF65-F5344CB8AC3E}">
        <p14:creationId xmlns:p14="http://schemas.microsoft.com/office/powerpoint/2010/main" val="196353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3A19A5-E1F2-4E21-A2AA-FD8B941A0BAC}"/>
              </a:ext>
            </a:extLst>
          </p:cNvPr>
          <p:cNvPicPr>
            <a:picLocks noChangeAspect="1"/>
          </p:cNvPicPr>
          <p:nvPr/>
        </p:nvPicPr>
        <p:blipFill>
          <a:blip r:embed="rId2"/>
          <a:stretch>
            <a:fillRect/>
          </a:stretch>
        </p:blipFill>
        <p:spPr>
          <a:xfrm>
            <a:off x="1075615" y="0"/>
            <a:ext cx="10040769" cy="6858000"/>
          </a:xfrm>
          <a:prstGeom prst="rect">
            <a:avLst/>
          </a:prstGeom>
        </p:spPr>
      </p:pic>
      <p:sp>
        <p:nvSpPr>
          <p:cNvPr id="8" name="Rectangle 7">
            <a:extLst>
              <a:ext uri="{FF2B5EF4-FFF2-40B4-BE49-F238E27FC236}">
                <a16:creationId xmlns:a16="http://schemas.microsoft.com/office/drawing/2014/main" id="{A66B9DB2-A1F2-4A84-89AB-1EF15833ADBE}"/>
              </a:ext>
            </a:extLst>
          </p:cNvPr>
          <p:cNvSpPr/>
          <p:nvPr/>
        </p:nvSpPr>
        <p:spPr>
          <a:xfrm>
            <a:off x="1513840" y="2424430"/>
            <a:ext cx="3312160" cy="374904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C4B5502-6ED5-4194-A0EF-7AC2F1DE8F85}"/>
              </a:ext>
            </a:extLst>
          </p:cNvPr>
          <p:cNvSpPr/>
          <p:nvPr/>
        </p:nvSpPr>
        <p:spPr>
          <a:xfrm>
            <a:off x="4826000" y="907415"/>
            <a:ext cx="2783840" cy="235394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74BC531-9CDC-484F-A4E9-39F83660CB1C}"/>
              </a:ext>
            </a:extLst>
          </p:cNvPr>
          <p:cNvSpPr/>
          <p:nvPr/>
        </p:nvSpPr>
        <p:spPr>
          <a:xfrm>
            <a:off x="4826000" y="3261360"/>
            <a:ext cx="2783840" cy="140208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FD98E0-210B-44AC-B8C1-6A683B4A8D1D}"/>
              </a:ext>
            </a:extLst>
          </p:cNvPr>
          <p:cNvSpPr/>
          <p:nvPr/>
        </p:nvSpPr>
        <p:spPr>
          <a:xfrm>
            <a:off x="4826000" y="4663440"/>
            <a:ext cx="2540002" cy="184912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CA31392-648A-4D8C-9043-9F4B58781484}"/>
              </a:ext>
            </a:extLst>
          </p:cNvPr>
          <p:cNvSpPr/>
          <p:nvPr/>
        </p:nvSpPr>
        <p:spPr>
          <a:xfrm>
            <a:off x="1513840" y="1049020"/>
            <a:ext cx="1708225" cy="138176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2D71B22-61AF-4773-8298-83EE31297467}"/>
              </a:ext>
            </a:extLst>
          </p:cNvPr>
          <p:cNvSpPr/>
          <p:nvPr/>
        </p:nvSpPr>
        <p:spPr>
          <a:xfrm>
            <a:off x="8108349" y="1910080"/>
            <a:ext cx="2540002" cy="1016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0EC19A2-2CDC-439D-88D5-64080BCEEC08}"/>
              </a:ext>
            </a:extLst>
          </p:cNvPr>
          <p:cNvSpPr/>
          <p:nvPr/>
        </p:nvSpPr>
        <p:spPr>
          <a:xfrm>
            <a:off x="7971192" y="3668395"/>
            <a:ext cx="2540002" cy="116459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055FD25-6A65-4709-AAC9-5E0BAC40BEC1}"/>
              </a:ext>
            </a:extLst>
          </p:cNvPr>
          <p:cNvSpPr/>
          <p:nvPr/>
        </p:nvSpPr>
        <p:spPr>
          <a:xfrm>
            <a:off x="8138160" y="5378132"/>
            <a:ext cx="2540002" cy="93472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586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1"/>
                                        </p:tgtEl>
                                      </p:cBhvr>
                                    </p:animEffect>
                                    <p:set>
                                      <p:cBhvr>
                                        <p:cTn id="22" dur="1" fill="hold">
                                          <p:stCondLst>
                                            <p:cond delay="499"/>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12"/>
                                        </p:tgtEl>
                                      </p:cBhvr>
                                    </p:animEffect>
                                    <p:set>
                                      <p:cBhvr>
                                        <p:cTn id="27" dur="1" fill="hold">
                                          <p:stCondLst>
                                            <p:cond delay="499"/>
                                          </p:stCondLst>
                                        </p:cTn>
                                        <p:tgtEl>
                                          <p:spTgt spid="1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14"/>
                                        </p:tgtEl>
                                      </p:cBhvr>
                                    </p:animEffect>
                                    <p:set>
                                      <p:cBhvr>
                                        <p:cTn id="32" dur="1" fill="hold">
                                          <p:stCondLst>
                                            <p:cond delay="499"/>
                                          </p:stCondLst>
                                        </p:cTn>
                                        <p:tgtEl>
                                          <p:spTgt spid="1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15"/>
                                        </p:tgtEl>
                                      </p:cBhvr>
                                    </p:animEffect>
                                    <p:set>
                                      <p:cBhvr>
                                        <p:cTn id="37" dur="1" fill="hold">
                                          <p:stCondLst>
                                            <p:cond delay="499"/>
                                          </p:stCondLst>
                                        </p:cTn>
                                        <p:tgtEl>
                                          <p:spTgt spid="1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0" nodeType="clickEffect">
                                  <p:stCondLst>
                                    <p:cond delay="0"/>
                                  </p:stCondLst>
                                  <p:childTnLst>
                                    <p:animEffect transition="out" filter="fade">
                                      <p:cBhvr>
                                        <p:cTn id="41" dur="500"/>
                                        <p:tgtEl>
                                          <p:spTgt spid="16"/>
                                        </p:tgtEl>
                                      </p:cBhvr>
                                    </p:animEffect>
                                    <p:set>
                                      <p:cBhvr>
                                        <p:cTn id="42"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13" grpId="0" animBg="1"/>
      <p:bldP spid="14" grpId="0" animBg="1"/>
      <p:bldP spid="15" grpId="0" animBg="1"/>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Decision Trees (Example 2)</a:t>
            </a:r>
          </a:p>
        </p:txBody>
      </p:sp>
      <p:sp>
        <p:nvSpPr>
          <p:cNvPr id="5" name="Rectangle 4">
            <a:extLst>
              <a:ext uri="{FF2B5EF4-FFF2-40B4-BE49-F238E27FC236}">
                <a16:creationId xmlns:a16="http://schemas.microsoft.com/office/drawing/2014/main" id="{D4D8866D-1142-49EF-A9D6-9408A88D1E74}"/>
              </a:ext>
            </a:extLst>
          </p:cNvPr>
          <p:cNvSpPr/>
          <p:nvPr/>
        </p:nvSpPr>
        <p:spPr>
          <a:xfrm>
            <a:off x="838200" y="1816894"/>
            <a:ext cx="10515600" cy="2857848"/>
          </a:xfrm>
          <a:prstGeom prst="rect">
            <a:avLst/>
          </a:prstGeom>
          <a:solidFill>
            <a:schemeClr val="accent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a:bodyPr>
          <a:lstStyle/>
          <a:p>
            <a:r>
              <a:rPr lang="en-US" dirty="0"/>
              <a:t>The Newtown Art Gallery has a valuable painting that it wishes to sell at auction. There will be three bidders for the painting. The first bidder will bid on Monday, the second on Tuesday, and the third on Wednesday. Each bid must be accepted or rejected that same day. Newton Art Gallery can decide to not sell at the auction and instead accept an offer of $900,000. What should NAG do?</a:t>
            </a:r>
          </a:p>
          <a:p>
            <a:endParaRPr lang="en-US" dirty="0"/>
          </a:p>
        </p:txBody>
      </p:sp>
      <p:graphicFrame>
        <p:nvGraphicFramePr>
          <p:cNvPr id="4" name="Table 3">
            <a:extLst>
              <a:ext uri="{FF2B5EF4-FFF2-40B4-BE49-F238E27FC236}">
                <a16:creationId xmlns:a16="http://schemas.microsoft.com/office/drawing/2014/main" id="{1BDBA95A-6E3D-CE46-A1E5-58E52710DD56}"/>
              </a:ext>
            </a:extLst>
          </p:cNvPr>
          <p:cNvGraphicFramePr>
            <a:graphicFrameLocks noGrp="1"/>
          </p:cNvGraphicFramePr>
          <p:nvPr>
            <p:extLst>
              <p:ext uri="{D42A27DB-BD31-4B8C-83A1-F6EECF244321}">
                <p14:modId xmlns:p14="http://schemas.microsoft.com/office/powerpoint/2010/main" val="3802876344"/>
              </p:ext>
            </p:extLst>
          </p:nvPr>
        </p:nvGraphicFramePr>
        <p:xfrm>
          <a:off x="838200" y="4902994"/>
          <a:ext cx="3467101" cy="1282700"/>
        </p:xfrm>
        <a:graphic>
          <a:graphicData uri="http://schemas.openxmlformats.org/drawingml/2006/table">
            <a:tbl>
              <a:tblPr>
                <a:tableStyleId>{5C22544A-7EE6-4342-B048-85BDC9FD1C3A}</a:tableStyleId>
              </a:tblPr>
              <a:tblGrid>
                <a:gridCol w="987886">
                  <a:extLst>
                    <a:ext uri="{9D8B030D-6E8A-4147-A177-3AD203B41FA5}">
                      <a16:colId xmlns:a16="http://schemas.microsoft.com/office/drawing/2014/main" val="2880702409"/>
                    </a:ext>
                  </a:extLst>
                </a:gridCol>
                <a:gridCol w="826405">
                  <a:extLst>
                    <a:ext uri="{9D8B030D-6E8A-4147-A177-3AD203B41FA5}">
                      <a16:colId xmlns:a16="http://schemas.microsoft.com/office/drawing/2014/main" val="2055376415"/>
                    </a:ext>
                  </a:extLst>
                </a:gridCol>
                <a:gridCol w="826405">
                  <a:extLst>
                    <a:ext uri="{9D8B030D-6E8A-4147-A177-3AD203B41FA5}">
                      <a16:colId xmlns:a16="http://schemas.microsoft.com/office/drawing/2014/main" val="2269624353"/>
                    </a:ext>
                  </a:extLst>
                </a:gridCol>
                <a:gridCol w="826405">
                  <a:extLst>
                    <a:ext uri="{9D8B030D-6E8A-4147-A177-3AD203B41FA5}">
                      <a16:colId xmlns:a16="http://schemas.microsoft.com/office/drawing/2014/main" val="2252650774"/>
                    </a:ext>
                  </a:extLst>
                </a:gridCol>
              </a:tblGrid>
              <a:tr h="2667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gridSpan="3">
                  <a:txBody>
                    <a:bodyPr/>
                    <a:lstStyle/>
                    <a:p>
                      <a:pPr algn="ctr" fontAlgn="b"/>
                      <a:r>
                        <a:rPr lang="en-US" sz="1600" u="none" strike="noStrike">
                          <a:effectLst/>
                        </a:rPr>
                        <a:t>Probabilities</a:t>
                      </a:r>
                      <a:endParaRPr lang="en-US" sz="1600" b="1"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49978723"/>
                  </a:ext>
                </a:extLst>
              </a:tr>
              <a:tr h="203200">
                <a:tc>
                  <a:txBody>
                    <a:bodyPr/>
                    <a:lstStyle/>
                    <a:p>
                      <a:pPr algn="ctr" fontAlgn="b"/>
                      <a:r>
                        <a:rPr lang="en-US" sz="1200" u="none" strike="noStrike">
                          <a:effectLst/>
                        </a:rPr>
                        <a:t>Amount of Bid</a:t>
                      </a:r>
                      <a:endParaRPr lang="en-US" sz="1200" b="1" i="1"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Bidder 1</a:t>
                      </a:r>
                      <a:endParaRPr lang="en-US" sz="1200" b="1" i="1"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Bidder 2</a:t>
                      </a:r>
                      <a:endParaRPr lang="en-US" sz="1200" b="1" i="1"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Bidder 3</a:t>
                      </a:r>
                      <a:endParaRPr lang="en-US" sz="1200" b="1" i="1"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07366381"/>
                  </a:ext>
                </a:extLst>
              </a:tr>
              <a:tr h="203200">
                <a:tc>
                  <a:txBody>
                    <a:bodyPr/>
                    <a:lstStyle/>
                    <a:p>
                      <a:pPr algn="ctr" fontAlgn="b"/>
                      <a:r>
                        <a:rPr lang="en-US" sz="1200" u="none" strike="noStrike">
                          <a:effectLst/>
                        </a:rPr>
                        <a:t>$1,000,000.00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0.7</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88415355"/>
                  </a:ext>
                </a:extLst>
              </a:tr>
              <a:tr h="203200">
                <a:tc>
                  <a:txBody>
                    <a:bodyPr/>
                    <a:lstStyle/>
                    <a:p>
                      <a:pPr algn="ctr" fontAlgn="b"/>
                      <a:r>
                        <a:rPr lang="en-US" sz="1200" u="none" strike="noStrike">
                          <a:effectLst/>
                        </a:rPr>
                        <a:t>$2,000,000.00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33733243"/>
                  </a:ext>
                </a:extLst>
              </a:tr>
              <a:tr h="203200">
                <a:tc>
                  <a:txBody>
                    <a:bodyPr/>
                    <a:lstStyle/>
                    <a:p>
                      <a:pPr algn="ctr" fontAlgn="b"/>
                      <a:r>
                        <a:rPr lang="en-US" sz="1200" u="none" strike="noStrike">
                          <a:effectLst/>
                        </a:rPr>
                        <a:t>$3,000,000.00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77860747"/>
                  </a:ext>
                </a:extLst>
              </a:tr>
              <a:tr h="203200">
                <a:tc>
                  <a:txBody>
                    <a:bodyPr/>
                    <a:lstStyle/>
                    <a:p>
                      <a:pPr algn="ctr" fontAlgn="b"/>
                      <a:r>
                        <a:rPr lang="en-US" sz="1200" u="none" strike="noStrike">
                          <a:effectLst/>
                        </a:rPr>
                        <a:t>$4,000,000.00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0.3</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59108016"/>
                  </a:ext>
                </a:extLst>
              </a:tr>
            </a:tbl>
          </a:graphicData>
        </a:graphic>
      </p:graphicFrame>
    </p:spTree>
    <p:extLst>
      <p:ext uri="{BB962C8B-B14F-4D97-AF65-F5344CB8AC3E}">
        <p14:creationId xmlns:p14="http://schemas.microsoft.com/office/powerpoint/2010/main" val="392494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Decision Trees (Example 3)</a:t>
            </a:r>
          </a:p>
        </p:txBody>
      </p:sp>
      <p:sp>
        <p:nvSpPr>
          <p:cNvPr id="4" name="Rectangle 3">
            <a:extLst>
              <a:ext uri="{FF2B5EF4-FFF2-40B4-BE49-F238E27FC236}">
                <a16:creationId xmlns:a16="http://schemas.microsoft.com/office/drawing/2014/main" id="{E8476FC8-B99B-443B-A9A0-A224AA8052DF}"/>
              </a:ext>
            </a:extLst>
          </p:cNvPr>
          <p:cNvSpPr/>
          <p:nvPr/>
        </p:nvSpPr>
        <p:spPr>
          <a:xfrm>
            <a:off x="829882" y="1816894"/>
            <a:ext cx="10515600" cy="4368800"/>
          </a:xfrm>
          <a:prstGeom prst="rect">
            <a:avLst/>
          </a:prstGeom>
          <a:solidFill>
            <a:schemeClr val="accent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fontScale="77500" lnSpcReduction="20000"/>
          </a:bodyPr>
          <a:lstStyle/>
          <a:p>
            <a:pPr lvl="0">
              <a:lnSpc>
                <a:spcPct val="100000"/>
              </a:lnSpc>
              <a:spcBef>
                <a:spcPts val="0"/>
              </a:spcBef>
              <a:defRPr/>
            </a:pPr>
            <a:r>
              <a:rPr lang="en-US" dirty="0"/>
              <a:t>A local energy provider offers a landowner $180,000 for the exploration rights to natural gas on a certain site and the option for future development. This option, if exercised, is worth an additional $1,800,000 to the landowner, but this will occur only if natural gas is discovered during the exploration phase. The landowner, believing that the energy company’s interest in the site is a good indication that gas is present, is tempted to develop the field herself. To do so, she must contract with local experts in natural gas exploration and development. The initial cost for such a contract is $300,000, which is lost forever if no gas is found on the site. If gas is discovered, however, the expectation is that the land will yield revenue of $6,000,000. The probability of finding gas on this site is 60%.</a:t>
            </a:r>
          </a:p>
          <a:p>
            <a:r>
              <a:rPr lang="en-US" dirty="0"/>
              <a:t>Should the landowner make a deal with the energy provider?</a:t>
            </a:r>
          </a:p>
          <a:p>
            <a:r>
              <a:rPr lang="en-US" dirty="0"/>
              <a:t>How much should the energy provider pay the landowner to convince her to give them the right for exploration?</a:t>
            </a:r>
          </a:p>
          <a:p>
            <a:r>
              <a:rPr lang="en-US" dirty="0"/>
              <a:t>Is it better to increase the offer to the landowner via the offer or by sharing more of the profits?</a:t>
            </a:r>
          </a:p>
        </p:txBody>
      </p:sp>
    </p:spTree>
    <p:extLst>
      <p:ext uri="{BB962C8B-B14F-4D97-AF65-F5344CB8AC3E}">
        <p14:creationId xmlns:p14="http://schemas.microsoft.com/office/powerpoint/2010/main" val="1395725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08656-8F6F-4B84-9516-E4375E373170}"/>
              </a:ext>
            </a:extLst>
          </p:cNvPr>
          <p:cNvSpPr>
            <a:spLocks noGrp="1"/>
          </p:cNvSpPr>
          <p:nvPr>
            <p:ph type="ctrTitle"/>
          </p:nvPr>
        </p:nvSpPr>
        <p:spPr/>
        <p:txBody>
          <a:bodyPr/>
          <a:lstStyle/>
          <a:p>
            <a:r>
              <a:rPr lang="en-US" dirty="0"/>
              <a:t>Laws of Probability</a:t>
            </a:r>
          </a:p>
        </p:txBody>
      </p:sp>
    </p:spTree>
    <p:extLst>
      <p:ext uri="{BB962C8B-B14F-4D97-AF65-F5344CB8AC3E}">
        <p14:creationId xmlns:p14="http://schemas.microsoft.com/office/powerpoint/2010/main" val="2947518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Probability Review</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a:bodyPr>
          <a:lstStyle/>
          <a:p>
            <a:r>
              <a:rPr lang="en-US" b="1" dirty="0"/>
              <a:t>First Law of Probability: </a:t>
            </a:r>
            <a:r>
              <a:rPr lang="en-US" dirty="0"/>
              <a:t>The probability of an event is a number between zero and one. 0 -&gt; Certain to not occur. 1 -&gt; Certain to occur.</a:t>
            </a:r>
          </a:p>
          <a:p>
            <a:endParaRPr lang="en-US" dirty="0"/>
          </a:p>
          <a:p>
            <a:endParaRPr lang="en-US" dirty="0"/>
          </a:p>
        </p:txBody>
      </p:sp>
      <p:pic>
        <p:nvPicPr>
          <p:cNvPr id="5" name="Picture 4">
            <a:extLst>
              <a:ext uri="{FF2B5EF4-FFF2-40B4-BE49-F238E27FC236}">
                <a16:creationId xmlns:a16="http://schemas.microsoft.com/office/drawing/2014/main" id="{BD0E5D14-9C46-46CF-A909-2265BF424690}"/>
              </a:ext>
            </a:extLst>
          </p:cNvPr>
          <p:cNvPicPr>
            <a:picLocks noChangeAspect="1"/>
          </p:cNvPicPr>
          <p:nvPr/>
        </p:nvPicPr>
        <p:blipFill>
          <a:blip r:embed="rId3"/>
          <a:stretch>
            <a:fillRect/>
          </a:stretch>
        </p:blipFill>
        <p:spPr>
          <a:xfrm>
            <a:off x="2794805" y="5133300"/>
            <a:ext cx="5279311" cy="1178600"/>
          </a:xfrm>
          <a:prstGeom prst="rect">
            <a:avLst/>
          </a:prstGeom>
        </p:spPr>
      </p:pic>
      <p:pic>
        <p:nvPicPr>
          <p:cNvPr id="9" name="Picture 8">
            <a:extLst>
              <a:ext uri="{FF2B5EF4-FFF2-40B4-BE49-F238E27FC236}">
                <a16:creationId xmlns:a16="http://schemas.microsoft.com/office/drawing/2014/main" id="{3026CEF1-877A-49E0-B203-0ACBFC24E883}"/>
              </a:ext>
            </a:extLst>
          </p:cNvPr>
          <p:cNvPicPr>
            <a:picLocks noChangeAspect="1"/>
          </p:cNvPicPr>
          <p:nvPr/>
        </p:nvPicPr>
        <p:blipFill>
          <a:blip r:embed="rId4"/>
          <a:stretch>
            <a:fillRect/>
          </a:stretch>
        </p:blipFill>
        <p:spPr>
          <a:xfrm>
            <a:off x="2794804" y="2797149"/>
            <a:ext cx="5279312" cy="2209945"/>
          </a:xfrm>
          <a:prstGeom prst="rect">
            <a:avLst/>
          </a:prstGeom>
        </p:spPr>
      </p:pic>
      <p:sp>
        <p:nvSpPr>
          <p:cNvPr id="10" name="Oval 9">
            <a:extLst>
              <a:ext uri="{FF2B5EF4-FFF2-40B4-BE49-F238E27FC236}">
                <a16:creationId xmlns:a16="http://schemas.microsoft.com/office/drawing/2014/main" id="{1612E4E2-8DD4-4C74-A6AB-5062F709537F}"/>
              </a:ext>
            </a:extLst>
          </p:cNvPr>
          <p:cNvSpPr/>
          <p:nvPr/>
        </p:nvSpPr>
        <p:spPr>
          <a:xfrm>
            <a:off x="7103949" y="2948684"/>
            <a:ext cx="441789" cy="4392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8415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heel(1)">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Probability Review</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a:bodyPr>
          <a:lstStyle/>
          <a:p>
            <a:endParaRPr lang="en-US" dirty="0"/>
          </a:p>
          <a:p>
            <a:endParaRPr lang="en-US" dirty="0"/>
          </a:p>
        </p:txBody>
      </p:sp>
      <p:pic>
        <p:nvPicPr>
          <p:cNvPr id="6" name="Picture 5">
            <a:extLst>
              <a:ext uri="{FF2B5EF4-FFF2-40B4-BE49-F238E27FC236}">
                <a16:creationId xmlns:a16="http://schemas.microsoft.com/office/drawing/2014/main" id="{9E7BD138-E377-4E19-9102-2B7E6E45040F}"/>
              </a:ext>
            </a:extLst>
          </p:cNvPr>
          <p:cNvPicPr>
            <a:picLocks noChangeAspect="1"/>
          </p:cNvPicPr>
          <p:nvPr/>
        </p:nvPicPr>
        <p:blipFill>
          <a:blip r:embed="rId3"/>
          <a:stretch>
            <a:fillRect/>
          </a:stretch>
        </p:blipFill>
        <p:spPr>
          <a:xfrm>
            <a:off x="1527790" y="1816894"/>
            <a:ext cx="4564051" cy="4265949"/>
          </a:xfrm>
          <a:prstGeom prst="rect">
            <a:avLst/>
          </a:prstGeom>
        </p:spPr>
      </p:pic>
      <p:sp>
        <p:nvSpPr>
          <p:cNvPr id="4" name="TextBox 3">
            <a:extLst>
              <a:ext uri="{FF2B5EF4-FFF2-40B4-BE49-F238E27FC236}">
                <a16:creationId xmlns:a16="http://schemas.microsoft.com/office/drawing/2014/main" id="{AAE8DEA2-6F6C-48BF-BDD8-5727519F7364}"/>
              </a:ext>
            </a:extLst>
          </p:cNvPr>
          <p:cNvSpPr txBox="1"/>
          <p:nvPr/>
        </p:nvSpPr>
        <p:spPr>
          <a:xfrm>
            <a:off x="6698750" y="3429000"/>
            <a:ext cx="4655049" cy="954107"/>
          </a:xfrm>
          <a:prstGeom prst="rect">
            <a:avLst/>
          </a:prstGeom>
          <a:noFill/>
        </p:spPr>
        <p:txBody>
          <a:bodyPr wrap="square" rtlCol="0">
            <a:spAutoFit/>
          </a:bodyPr>
          <a:lstStyle/>
          <a:p>
            <a:r>
              <a:rPr lang="en-US" sz="2800" dirty="0"/>
              <a:t>New information affects probabilities! Events and Time.</a:t>
            </a:r>
          </a:p>
        </p:txBody>
      </p:sp>
      <p:sp>
        <p:nvSpPr>
          <p:cNvPr id="7" name="Oval 6">
            <a:extLst>
              <a:ext uri="{FF2B5EF4-FFF2-40B4-BE49-F238E27FC236}">
                <a16:creationId xmlns:a16="http://schemas.microsoft.com/office/drawing/2014/main" id="{75371F6E-DCCF-4BA6-AB9F-EFAA457B400E}"/>
              </a:ext>
            </a:extLst>
          </p:cNvPr>
          <p:cNvSpPr/>
          <p:nvPr/>
        </p:nvSpPr>
        <p:spPr>
          <a:xfrm>
            <a:off x="4746171" y="1581830"/>
            <a:ext cx="1186543" cy="10525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2FA7DB2-8B81-45E9-8D90-0B0A6C5480E7}"/>
              </a:ext>
            </a:extLst>
          </p:cNvPr>
          <p:cNvCxnSpPr/>
          <p:nvPr/>
        </p:nvCxnSpPr>
        <p:spPr>
          <a:xfrm>
            <a:off x="2264229" y="2971800"/>
            <a:ext cx="0" cy="13171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37A3E03-7E33-4C3A-B0B1-71AD74951FA1}"/>
              </a:ext>
            </a:extLst>
          </p:cNvPr>
          <p:cNvSpPr txBox="1"/>
          <p:nvPr/>
        </p:nvSpPr>
        <p:spPr>
          <a:xfrm>
            <a:off x="2351313" y="2656113"/>
            <a:ext cx="729343" cy="646331"/>
          </a:xfrm>
          <a:prstGeom prst="rect">
            <a:avLst/>
          </a:prstGeom>
          <a:noFill/>
        </p:spPr>
        <p:txBody>
          <a:bodyPr wrap="square" rtlCol="0">
            <a:spAutoFit/>
          </a:bodyPr>
          <a:lstStyle/>
          <a:p>
            <a:r>
              <a:rPr lang="en-US" dirty="0">
                <a:solidFill>
                  <a:srgbClr val="FF0000"/>
                </a:solidFill>
              </a:rPr>
              <a:t>2</a:t>
            </a:r>
            <a:r>
              <a:rPr lang="en-US" baseline="30000" dirty="0">
                <a:solidFill>
                  <a:srgbClr val="FF0000"/>
                </a:solidFill>
              </a:rPr>
              <a:t>nd</a:t>
            </a:r>
            <a:r>
              <a:rPr lang="en-US" dirty="0">
                <a:solidFill>
                  <a:srgbClr val="FF0000"/>
                </a:solidFill>
              </a:rPr>
              <a:t>: 3-2</a:t>
            </a:r>
          </a:p>
        </p:txBody>
      </p:sp>
      <p:cxnSp>
        <p:nvCxnSpPr>
          <p:cNvPr id="13" name="Straight Connector 12">
            <a:extLst>
              <a:ext uri="{FF2B5EF4-FFF2-40B4-BE49-F238E27FC236}">
                <a16:creationId xmlns:a16="http://schemas.microsoft.com/office/drawing/2014/main" id="{2187326B-AAC1-4143-988F-71442DCE846C}"/>
              </a:ext>
            </a:extLst>
          </p:cNvPr>
          <p:cNvCxnSpPr/>
          <p:nvPr/>
        </p:nvCxnSpPr>
        <p:spPr>
          <a:xfrm>
            <a:off x="4746171" y="2971800"/>
            <a:ext cx="0" cy="13171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D5580A2-AE7D-4F7A-9025-C9FAAA6C78AF}"/>
              </a:ext>
            </a:extLst>
          </p:cNvPr>
          <p:cNvSpPr txBox="1"/>
          <p:nvPr/>
        </p:nvSpPr>
        <p:spPr>
          <a:xfrm>
            <a:off x="4223659" y="2590799"/>
            <a:ext cx="674911" cy="646331"/>
          </a:xfrm>
          <a:prstGeom prst="rect">
            <a:avLst/>
          </a:prstGeom>
          <a:noFill/>
        </p:spPr>
        <p:txBody>
          <a:bodyPr wrap="square" rtlCol="0">
            <a:spAutoFit/>
          </a:bodyPr>
          <a:lstStyle/>
          <a:p>
            <a:r>
              <a:rPr lang="en-US" dirty="0">
                <a:solidFill>
                  <a:srgbClr val="FF0000"/>
                </a:solidFill>
              </a:rPr>
              <a:t>6</a:t>
            </a:r>
            <a:r>
              <a:rPr lang="en-US" baseline="30000" dirty="0">
                <a:solidFill>
                  <a:srgbClr val="FF0000"/>
                </a:solidFill>
              </a:rPr>
              <a:t>th</a:t>
            </a:r>
            <a:r>
              <a:rPr lang="en-US" dirty="0">
                <a:solidFill>
                  <a:srgbClr val="FF0000"/>
                </a:solidFill>
              </a:rPr>
              <a:t>: 5-3</a:t>
            </a:r>
          </a:p>
        </p:txBody>
      </p:sp>
      <p:sp>
        <p:nvSpPr>
          <p:cNvPr id="15" name="Rectangle 14">
            <a:extLst>
              <a:ext uri="{FF2B5EF4-FFF2-40B4-BE49-F238E27FC236}">
                <a16:creationId xmlns:a16="http://schemas.microsoft.com/office/drawing/2014/main" id="{A4BE18B4-79BA-4266-8A68-88AB789F83B8}"/>
              </a:ext>
            </a:extLst>
          </p:cNvPr>
          <p:cNvSpPr/>
          <p:nvPr/>
        </p:nvSpPr>
        <p:spPr>
          <a:xfrm>
            <a:off x="1527790" y="5268686"/>
            <a:ext cx="4404924" cy="8141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74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heel(1)">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heel(1)">
                                      <p:cBhvr>
                                        <p:cTn id="27" dur="2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4" grpId="0"/>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Probability Review</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a:bodyPr>
          <a:lstStyle/>
          <a:p>
            <a:endParaRPr lang="en-US" dirty="0"/>
          </a:p>
          <a:p>
            <a:endParaRPr lang="en-US" dirty="0"/>
          </a:p>
        </p:txBody>
      </p:sp>
      <p:pic>
        <p:nvPicPr>
          <p:cNvPr id="5" name="Picture 4">
            <a:hlinkClick r:id="rId3"/>
            <a:extLst>
              <a:ext uri="{FF2B5EF4-FFF2-40B4-BE49-F238E27FC236}">
                <a16:creationId xmlns:a16="http://schemas.microsoft.com/office/drawing/2014/main" id="{D56C108F-8A2A-433F-847B-6B287D50A68B}"/>
              </a:ext>
            </a:extLst>
          </p:cNvPr>
          <p:cNvPicPr>
            <a:picLocks noChangeAspect="1"/>
          </p:cNvPicPr>
          <p:nvPr/>
        </p:nvPicPr>
        <p:blipFill>
          <a:blip r:embed="rId4"/>
          <a:stretch>
            <a:fillRect/>
          </a:stretch>
        </p:blipFill>
        <p:spPr>
          <a:xfrm>
            <a:off x="1006868" y="1690688"/>
            <a:ext cx="5514955" cy="4465795"/>
          </a:xfrm>
          <a:prstGeom prst="rect">
            <a:avLst/>
          </a:prstGeom>
        </p:spPr>
      </p:pic>
      <p:sp>
        <p:nvSpPr>
          <p:cNvPr id="7" name="TextBox 6">
            <a:extLst>
              <a:ext uri="{FF2B5EF4-FFF2-40B4-BE49-F238E27FC236}">
                <a16:creationId xmlns:a16="http://schemas.microsoft.com/office/drawing/2014/main" id="{80FD703F-0F5D-4006-95EE-5D3F227D408E}"/>
              </a:ext>
            </a:extLst>
          </p:cNvPr>
          <p:cNvSpPr txBox="1"/>
          <p:nvPr/>
        </p:nvSpPr>
        <p:spPr>
          <a:xfrm>
            <a:off x="6822040" y="3226085"/>
            <a:ext cx="4531760" cy="1384995"/>
          </a:xfrm>
          <a:prstGeom prst="rect">
            <a:avLst/>
          </a:prstGeom>
          <a:noFill/>
        </p:spPr>
        <p:txBody>
          <a:bodyPr wrap="square" rtlCol="0">
            <a:spAutoFit/>
          </a:bodyPr>
          <a:lstStyle/>
          <a:p>
            <a:r>
              <a:rPr lang="en-US" sz="2800" dirty="0"/>
              <a:t>When information is limited, we can use simulation to approximate probabilities!</a:t>
            </a:r>
          </a:p>
        </p:txBody>
      </p:sp>
      <p:sp>
        <p:nvSpPr>
          <p:cNvPr id="8" name="Oval 7">
            <a:extLst>
              <a:ext uri="{FF2B5EF4-FFF2-40B4-BE49-F238E27FC236}">
                <a16:creationId xmlns:a16="http://schemas.microsoft.com/office/drawing/2014/main" id="{AB1A2645-67B5-4248-82E1-CD8A79999D92}"/>
              </a:ext>
            </a:extLst>
          </p:cNvPr>
          <p:cNvSpPr/>
          <p:nvPr/>
        </p:nvSpPr>
        <p:spPr>
          <a:xfrm>
            <a:off x="2841171" y="2242457"/>
            <a:ext cx="489858" cy="2394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5381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Probability Review</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a:bodyPr>
              <a:lstStyle/>
              <a:p>
                <a:r>
                  <a:rPr lang="en-US" b="1" dirty="0"/>
                  <a:t>Second Law of Probability: </a:t>
                </a:r>
              </a:p>
              <a:p>
                <a:pPr marL="457200" indent="-457200">
                  <a:buFont typeface="Arial" panose="020B0604020202020204" pitchFamily="34" charset="0"/>
                  <a:buChar char="•"/>
                </a:pPr>
                <a:r>
                  <a:rPr lang="en-US" dirty="0"/>
                  <a:t>If A and B are mutually exclusive events, then…</a:t>
                </a:r>
              </a:p>
              <a:p>
                <a:endParaRPr lang="en-US" dirty="0"/>
              </a:p>
              <a:p>
                <a:r>
                  <a:rPr lang="en-US" dirty="0"/>
                  <a:t>			 </a:t>
                </a:r>
                <a14:m>
                  <m:oMath xmlns:m="http://schemas.openxmlformats.org/officeDocument/2006/math">
                    <m:r>
                      <a:rPr lang="en-US" b="1" i="1" dirty="0" smtClean="0">
                        <a:latin typeface="Cambria Math" panose="02040503050406030204" pitchFamily="18" charset="0"/>
                      </a:rPr>
                      <m:t>𝑷</m:t>
                    </m:r>
                    <m:r>
                      <a:rPr lang="en-US" b="1" i="1" dirty="0" smtClean="0">
                        <a:latin typeface="Cambria Math" panose="02040503050406030204" pitchFamily="18" charset="0"/>
                      </a:rPr>
                      <m:t>(</m:t>
                    </m:r>
                    <m:r>
                      <a:rPr lang="en-US" b="1" i="1" dirty="0" smtClean="0">
                        <a:latin typeface="Cambria Math" panose="02040503050406030204" pitchFamily="18" charset="0"/>
                      </a:rPr>
                      <m:t>𝑨</m:t>
                    </m:r>
                    <m:r>
                      <a:rPr lang="en-US" b="1" i="1" dirty="0" smtClean="0">
                        <a:latin typeface="Cambria Math" panose="02040503050406030204" pitchFamily="18" charset="0"/>
                        <a:ea typeface="Cambria Math" panose="02040503050406030204" pitchFamily="18" charset="0"/>
                      </a:rPr>
                      <m:t>∪</m:t>
                    </m:r>
                    <m:r>
                      <a:rPr lang="en-US" b="1" i="1" dirty="0" smtClean="0">
                        <a:latin typeface="Cambria Math" panose="02040503050406030204" pitchFamily="18" charset="0"/>
                      </a:rPr>
                      <m:t>𝑩</m:t>
                    </m:r>
                    <m:r>
                      <a:rPr lang="en-US" b="1" i="1" dirty="0" smtClean="0">
                        <a:latin typeface="Cambria Math" panose="02040503050406030204" pitchFamily="18" charset="0"/>
                      </a:rPr>
                      <m:t>)=</m:t>
                    </m:r>
                    <m:r>
                      <a:rPr lang="en-US" b="1" i="1" dirty="0" smtClean="0">
                        <a:latin typeface="Cambria Math" panose="02040503050406030204" pitchFamily="18" charset="0"/>
                      </a:rPr>
                      <m:t>𝑷</m:t>
                    </m:r>
                    <m:r>
                      <a:rPr lang="en-US" b="1" i="1" dirty="0" smtClean="0">
                        <a:latin typeface="Cambria Math" panose="02040503050406030204" pitchFamily="18" charset="0"/>
                      </a:rPr>
                      <m:t>(</m:t>
                    </m:r>
                    <m:r>
                      <a:rPr lang="en-US" b="1" i="1" dirty="0" smtClean="0">
                        <a:latin typeface="Cambria Math" panose="02040503050406030204" pitchFamily="18" charset="0"/>
                      </a:rPr>
                      <m:t>𝑨</m:t>
                    </m:r>
                    <m:r>
                      <a:rPr lang="en-US" b="1" i="1" dirty="0" smtClean="0">
                        <a:latin typeface="Cambria Math" panose="02040503050406030204" pitchFamily="18" charset="0"/>
                      </a:rPr>
                      <m:t>)+</m:t>
                    </m:r>
                    <m:r>
                      <a:rPr lang="en-US" b="1" i="1" dirty="0" smtClean="0">
                        <a:latin typeface="Cambria Math" panose="02040503050406030204" pitchFamily="18" charset="0"/>
                      </a:rPr>
                      <m:t>𝑷</m:t>
                    </m:r>
                    <m:r>
                      <a:rPr lang="en-US" b="1" i="1" dirty="0" smtClean="0">
                        <a:latin typeface="Cambria Math" panose="02040503050406030204" pitchFamily="18" charset="0"/>
                      </a:rPr>
                      <m:t>(</m:t>
                    </m:r>
                    <m:r>
                      <a:rPr lang="en-US" b="1" i="1" dirty="0" smtClean="0">
                        <a:latin typeface="Cambria Math" panose="02040503050406030204" pitchFamily="18" charset="0"/>
                      </a:rPr>
                      <m:t>𝑩</m:t>
                    </m:r>
                    <m:r>
                      <a:rPr lang="en-US" b="1" i="1" dirty="0" smtClean="0">
                        <a:latin typeface="Cambria Math" panose="02040503050406030204" pitchFamily="18" charset="0"/>
                      </a:rPr>
                      <m:t>)</m:t>
                    </m:r>
                  </m:oMath>
                </a14:m>
                <a:endParaRPr lang="en-US" b="1" dirty="0"/>
              </a:p>
              <a:p>
                <a:endParaRPr lang="en-US" dirty="0"/>
              </a:p>
              <a:p>
                <a:pPr marL="457200" indent="-457200">
                  <a:buFont typeface="Arial" panose="020B0604020202020204" pitchFamily="34" charset="0"/>
                  <a:buChar char="•"/>
                </a:pPr>
                <a:r>
                  <a:rPr lang="en-US" dirty="0"/>
                  <a:t>If A and B are not mutually exclusive events, then…	</a:t>
                </a:r>
              </a:p>
              <a:p>
                <a:endParaRPr lang="en-US" dirty="0"/>
              </a:p>
              <a:p>
                <a:r>
                  <a:rPr lang="en-US" dirty="0"/>
                  <a:t>		    	</a:t>
                </a:r>
                <a14:m>
                  <m:oMath xmlns:m="http://schemas.openxmlformats.org/officeDocument/2006/math">
                    <m:r>
                      <a:rPr lang="en-US" b="1" i="1" dirty="0" smtClean="0">
                        <a:latin typeface="Cambria Math" panose="02040503050406030204" pitchFamily="18" charset="0"/>
                      </a:rPr>
                      <m:t>𝑷</m:t>
                    </m:r>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𝑨</m:t>
                        </m:r>
                        <m:r>
                          <a:rPr lang="en-US" b="1" i="1" dirty="0" smtClean="0">
                            <a:latin typeface="Cambria Math" panose="02040503050406030204" pitchFamily="18" charset="0"/>
                            <a:ea typeface="Cambria Math" panose="02040503050406030204" pitchFamily="18" charset="0"/>
                          </a:rPr>
                          <m:t>∪</m:t>
                        </m:r>
                        <m:r>
                          <a:rPr lang="en-US" b="1" i="1" dirty="0" smtClean="0">
                            <a:latin typeface="Cambria Math" panose="02040503050406030204" pitchFamily="18" charset="0"/>
                          </a:rPr>
                          <m:t>𝑩</m:t>
                        </m:r>
                      </m:e>
                    </m:d>
                    <m:r>
                      <a:rPr lang="en-US" b="1" i="1" dirty="0">
                        <a:latin typeface="Cambria Math" panose="02040503050406030204" pitchFamily="18" charset="0"/>
                      </a:rPr>
                      <m:t>=</m:t>
                    </m:r>
                    <m:r>
                      <a:rPr lang="en-US" b="1" i="1" dirty="0">
                        <a:latin typeface="Cambria Math" panose="02040503050406030204" pitchFamily="18" charset="0"/>
                      </a:rPr>
                      <m:t>𝑷</m:t>
                    </m:r>
                    <m:d>
                      <m:dPr>
                        <m:ctrlPr>
                          <a:rPr lang="en-US" b="1" i="1" dirty="0">
                            <a:latin typeface="Cambria Math" panose="02040503050406030204" pitchFamily="18" charset="0"/>
                          </a:rPr>
                        </m:ctrlPr>
                      </m:dPr>
                      <m:e>
                        <m:r>
                          <a:rPr lang="en-US" b="1" i="1" dirty="0">
                            <a:latin typeface="Cambria Math" panose="02040503050406030204" pitchFamily="18" charset="0"/>
                          </a:rPr>
                          <m:t>𝑨</m:t>
                        </m:r>
                      </m:e>
                    </m:d>
                    <m:r>
                      <a:rPr lang="en-US" b="1" i="1" dirty="0">
                        <a:latin typeface="Cambria Math" panose="02040503050406030204" pitchFamily="18" charset="0"/>
                      </a:rPr>
                      <m:t>+</m:t>
                    </m:r>
                    <m:r>
                      <a:rPr lang="en-US" b="1" i="1" dirty="0">
                        <a:latin typeface="Cambria Math" panose="02040503050406030204" pitchFamily="18" charset="0"/>
                      </a:rPr>
                      <m:t>𝑷</m:t>
                    </m:r>
                    <m:d>
                      <m:dPr>
                        <m:ctrlPr>
                          <a:rPr lang="en-US" b="1" i="1" dirty="0">
                            <a:latin typeface="Cambria Math" panose="02040503050406030204" pitchFamily="18" charset="0"/>
                          </a:rPr>
                        </m:ctrlPr>
                      </m:dPr>
                      <m:e>
                        <m:r>
                          <a:rPr lang="en-US" b="1" i="1" dirty="0">
                            <a:latin typeface="Cambria Math" panose="02040503050406030204" pitchFamily="18" charset="0"/>
                          </a:rPr>
                          <m:t>𝑩</m:t>
                        </m:r>
                      </m:e>
                    </m:d>
                    <m:r>
                      <a:rPr lang="en-US" b="1" i="1" dirty="0" smtClean="0">
                        <a:latin typeface="Cambria Math" panose="02040503050406030204" pitchFamily="18" charset="0"/>
                      </a:rPr>
                      <m:t>−</m:t>
                    </m:r>
                    <m:r>
                      <a:rPr lang="en-US" b="1" i="1" dirty="0" smtClean="0">
                        <a:latin typeface="Cambria Math" panose="02040503050406030204" pitchFamily="18" charset="0"/>
                      </a:rPr>
                      <m:t>𝑷</m:t>
                    </m:r>
                    <m:r>
                      <a:rPr lang="en-US" b="1" i="1" dirty="0" smtClean="0">
                        <a:latin typeface="Cambria Math" panose="02040503050406030204" pitchFamily="18" charset="0"/>
                      </a:rPr>
                      <m:t>(</m:t>
                    </m:r>
                    <m:r>
                      <a:rPr lang="en-US" b="1" i="1" dirty="0" smtClean="0">
                        <a:latin typeface="Cambria Math" panose="02040503050406030204" pitchFamily="18" charset="0"/>
                      </a:rPr>
                      <m:t>𝑨</m:t>
                    </m:r>
                    <m:r>
                      <a:rPr lang="en-US" b="1" i="1" dirty="0" smtClean="0">
                        <a:latin typeface="Cambria Math" panose="02040503050406030204" pitchFamily="18" charset="0"/>
                        <a:ea typeface="Cambria Math" panose="02040503050406030204" pitchFamily="18" charset="0"/>
                      </a:rPr>
                      <m:t>∩</m:t>
                    </m:r>
                    <m:r>
                      <a:rPr lang="en-US" b="1" i="1" dirty="0" smtClean="0">
                        <a:latin typeface="Cambria Math" panose="02040503050406030204" pitchFamily="18" charset="0"/>
                        <a:ea typeface="Cambria Math" panose="02040503050406030204" pitchFamily="18" charset="0"/>
                      </a:rPr>
                      <m:t>𝑩</m:t>
                    </m:r>
                    <m:r>
                      <a:rPr lang="en-US" b="1" i="1" dirty="0" smtClean="0">
                        <a:latin typeface="Cambria Math" panose="02040503050406030204" pitchFamily="18" charset="0"/>
                        <a:ea typeface="Cambria Math" panose="02040503050406030204" pitchFamily="18" charset="0"/>
                      </a:rPr>
                      <m:t>)</m:t>
                    </m:r>
                  </m:oMath>
                </a14:m>
                <a:r>
                  <a:rPr lang="en-US" b="1" dirty="0"/>
                  <a:t> </a:t>
                </a:r>
              </a:p>
              <a:p>
                <a:endParaRPr lang="en-US" dirty="0"/>
              </a:p>
              <a:p>
                <a:endParaRPr lang="en-US" dirty="0"/>
              </a:p>
            </p:txBody>
          </p:sp>
        </mc:Choice>
        <mc:Fallback xmlns="">
          <p:sp>
            <p:nvSpPr>
              <p:cNvPr id="3" name="Text Placeholder 2">
                <a:extLst>
                  <a:ext uri="{FF2B5EF4-FFF2-40B4-BE49-F238E27FC236}">
                    <a16:creationId xmlns:a16="http://schemas.microsoft.com/office/drawing/2014/main" id="{600BF4A5-EC22-4EA7-9985-66D8CB9C1D3F}"/>
                  </a:ext>
                </a:extLst>
              </p:cNvPr>
              <p:cNvSpPr>
                <a:spLocks noGrp="1" noRot="1" noChangeAspect="1" noMove="1" noResize="1" noEditPoints="1" noAdjustHandles="1" noChangeArrowheads="1" noChangeShapeType="1" noTextEdit="1"/>
              </p:cNvSpPr>
              <p:nvPr>
                <p:ph type="body" sz="quarter" idx="12"/>
              </p:nvPr>
            </p:nvSpPr>
            <p:spPr>
              <a:blipFill>
                <a:blip r:embed="rId2"/>
                <a:stretch>
                  <a:fillRect l="-1158" t="-2371"/>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CC0BD78E-4754-42D8-9AA5-DD90237CF50C}"/>
              </a:ext>
            </a:extLst>
          </p:cNvPr>
          <p:cNvSpPr/>
          <p:nvPr/>
        </p:nvSpPr>
        <p:spPr>
          <a:xfrm>
            <a:off x="4407491" y="3429000"/>
            <a:ext cx="359228"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8BB53DE-4570-42CA-A090-5C7089A6D03C}"/>
              </a:ext>
            </a:extLst>
          </p:cNvPr>
          <p:cNvSpPr txBox="1"/>
          <p:nvPr/>
        </p:nvSpPr>
        <p:spPr>
          <a:xfrm>
            <a:off x="4158343" y="2993571"/>
            <a:ext cx="816428" cy="369332"/>
          </a:xfrm>
          <a:prstGeom prst="rect">
            <a:avLst/>
          </a:prstGeom>
          <a:noFill/>
        </p:spPr>
        <p:txBody>
          <a:bodyPr wrap="square" rtlCol="0">
            <a:spAutoFit/>
          </a:bodyPr>
          <a:lstStyle/>
          <a:p>
            <a:r>
              <a:rPr lang="en-US" dirty="0">
                <a:solidFill>
                  <a:srgbClr val="FF0000"/>
                </a:solidFill>
              </a:rPr>
              <a:t>Union</a:t>
            </a:r>
          </a:p>
        </p:txBody>
      </p:sp>
    </p:spTree>
    <p:extLst>
      <p:ext uri="{BB962C8B-B14F-4D97-AF65-F5344CB8AC3E}">
        <p14:creationId xmlns:p14="http://schemas.microsoft.com/office/powerpoint/2010/main" val="2232858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2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iterate type="lt">
                                    <p:tmAbs val="100"/>
                                  </p:iterate>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Probability Review</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a:ln>
            <a:solidFill>
              <a:schemeClr val="bg1"/>
            </a:solidFill>
          </a:ln>
        </p:spPr>
        <p:style>
          <a:lnRef idx="2">
            <a:schemeClr val="accent6"/>
          </a:lnRef>
          <a:fillRef idx="1">
            <a:schemeClr val="lt1"/>
          </a:fillRef>
          <a:effectRef idx="0">
            <a:schemeClr val="accent6"/>
          </a:effectRef>
          <a:fontRef idx="minor">
            <a:schemeClr val="dk1"/>
          </a:fontRef>
        </p:style>
        <p:txBody>
          <a:bodyPr>
            <a:normAutofit/>
          </a:bodyPr>
          <a:lstStyle/>
          <a:p>
            <a:r>
              <a:rPr lang="en-US" dirty="0"/>
              <a:t>A standard deck of card has 52 cards.</a:t>
            </a:r>
          </a:p>
        </p:txBody>
      </p:sp>
      <p:pic>
        <p:nvPicPr>
          <p:cNvPr id="5" name="Picture 4">
            <a:extLst>
              <a:ext uri="{FF2B5EF4-FFF2-40B4-BE49-F238E27FC236}">
                <a16:creationId xmlns:a16="http://schemas.microsoft.com/office/drawing/2014/main" id="{6F77B4E2-76E4-274E-8969-0D4469C3A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6241" y="2381250"/>
            <a:ext cx="5791200" cy="2095500"/>
          </a:xfrm>
          <a:prstGeom prst="rect">
            <a:avLst/>
          </a:prstGeom>
        </p:spPr>
      </p:pic>
      <p:sp>
        <p:nvSpPr>
          <p:cNvPr id="4" name="TextBox 3">
            <a:extLst>
              <a:ext uri="{FF2B5EF4-FFF2-40B4-BE49-F238E27FC236}">
                <a16:creationId xmlns:a16="http://schemas.microsoft.com/office/drawing/2014/main" id="{2DBFFA29-76CC-46B8-9EF8-DD2AD033BE82}"/>
              </a:ext>
            </a:extLst>
          </p:cNvPr>
          <p:cNvSpPr txBox="1"/>
          <p:nvPr/>
        </p:nvSpPr>
        <p:spPr>
          <a:xfrm>
            <a:off x="3211286" y="4561114"/>
            <a:ext cx="2884714" cy="369332"/>
          </a:xfrm>
          <a:prstGeom prst="rect">
            <a:avLst/>
          </a:prstGeom>
          <a:noFill/>
        </p:spPr>
        <p:txBody>
          <a:bodyPr wrap="square" rtlCol="0">
            <a:spAutoFit/>
          </a:bodyPr>
          <a:lstStyle/>
          <a:p>
            <a:pPr algn="ctr"/>
            <a:r>
              <a:rPr lang="en-US" dirty="0"/>
              <a:t>Mutually Exclusive</a:t>
            </a:r>
          </a:p>
        </p:txBody>
      </p:sp>
      <p:sp>
        <p:nvSpPr>
          <p:cNvPr id="7" name="TextBox 6">
            <a:extLst>
              <a:ext uri="{FF2B5EF4-FFF2-40B4-BE49-F238E27FC236}">
                <a16:creationId xmlns:a16="http://schemas.microsoft.com/office/drawing/2014/main" id="{15F374DE-35AE-4ECE-94B5-3A52C474F99F}"/>
              </a:ext>
            </a:extLst>
          </p:cNvPr>
          <p:cNvSpPr txBox="1"/>
          <p:nvPr/>
        </p:nvSpPr>
        <p:spPr>
          <a:xfrm>
            <a:off x="6146270" y="4561114"/>
            <a:ext cx="2884714" cy="369332"/>
          </a:xfrm>
          <a:prstGeom prst="rect">
            <a:avLst/>
          </a:prstGeom>
          <a:noFill/>
        </p:spPr>
        <p:txBody>
          <a:bodyPr wrap="square" rtlCol="0">
            <a:spAutoFit/>
          </a:bodyPr>
          <a:lstStyle/>
          <a:p>
            <a:pPr algn="ctr"/>
            <a:r>
              <a:rPr lang="en-US" dirty="0"/>
              <a:t>Not Mutually Exclusive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1FAB23E-C331-42F9-ABF2-76821D688F94}"/>
                  </a:ext>
                </a:extLst>
              </p:cNvPr>
              <p:cNvSpPr txBox="1"/>
              <p:nvPr/>
            </p:nvSpPr>
            <p:spPr>
              <a:xfrm>
                <a:off x="1143000" y="4930446"/>
                <a:ext cx="6063343" cy="889795"/>
              </a:xfrm>
              <a:prstGeom prst="rect">
                <a:avLst/>
              </a:prstGeom>
              <a:noFill/>
              <a:ln>
                <a:solidFill>
                  <a:schemeClr val="bg1"/>
                </a:solid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a:rPr lang="en-US" i="1" dirty="0" smtClean="0">
                              <a:latin typeface="Cambria Math" panose="02040503050406030204" pitchFamily="18" charset="0"/>
                            </a:rPr>
                            <m:t>𝐴</m:t>
                          </m:r>
                          <m:r>
                            <a:rPr lang="en-US" b="0" i="1" dirty="0" smtClean="0">
                              <a:latin typeface="Cambria Math" panose="02040503050406030204" pitchFamily="18" charset="0"/>
                            </a:rPr>
                            <m:t>𝑐𝑒</m:t>
                          </m:r>
                          <m:r>
                            <a:rPr lang="en-US"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𝐾𝑖𝑛𝑔</m:t>
                          </m:r>
                        </m:e>
                      </m:d>
                      <m:r>
                        <a:rPr lang="en-US" i="1" dirty="0" smtClean="0">
                          <a:latin typeface="Cambria Math" panose="02040503050406030204" pitchFamily="18" charset="0"/>
                        </a:rPr>
                        <m:t>=</m:t>
                      </m:r>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a:rPr lang="en-US" i="1" dirty="0" smtClean="0">
                              <a:latin typeface="Cambria Math" panose="02040503050406030204" pitchFamily="18" charset="0"/>
                            </a:rPr>
                            <m:t>𝐴</m:t>
                          </m:r>
                          <m:r>
                            <a:rPr lang="en-US" b="0" i="1" dirty="0" smtClean="0">
                              <a:latin typeface="Cambria Math" panose="02040503050406030204" pitchFamily="18" charset="0"/>
                            </a:rPr>
                            <m:t>𝑐𝑒</m:t>
                          </m:r>
                        </m:e>
                      </m:d>
                      <m:r>
                        <a:rPr lang="en-US" i="1" dirty="0" smtClean="0">
                          <a:latin typeface="Cambria Math" panose="02040503050406030204" pitchFamily="18" charset="0"/>
                        </a:rPr>
                        <m:t>+</m:t>
                      </m:r>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a:rPr lang="en-US" b="0" i="1" dirty="0" smtClean="0">
                              <a:latin typeface="Cambria Math" panose="02040503050406030204" pitchFamily="18" charset="0"/>
                            </a:rPr>
                            <m:t>𝐾𝑖𝑛𝑔</m:t>
                          </m:r>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4</m:t>
                          </m:r>
                        </m:num>
                        <m:den>
                          <m:r>
                            <a:rPr lang="en-US" b="0" i="1" dirty="0" smtClean="0">
                              <a:latin typeface="Cambria Math" panose="02040503050406030204" pitchFamily="18" charset="0"/>
                            </a:rPr>
                            <m:t>52</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4</m:t>
                          </m:r>
                        </m:num>
                        <m:den>
                          <m:r>
                            <a:rPr lang="en-US" b="0" i="1" dirty="0" smtClean="0">
                              <a:latin typeface="Cambria Math" panose="02040503050406030204" pitchFamily="18" charset="0"/>
                            </a:rPr>
                            <m:t>52</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8</m:t>
                          </m:r>
                        </m:num>
                        <m:den>
                          <m:r>
                            <a:rPr lang="en-US" b="0" i="1" dirty="0" smtClean="0">
                              <a:latin typeface="Cambria Math" panose="02040503050406030204" pitchFamily="18" charset="0"/>
                            </a:rPr>
                            <m:t>52</m:t>
                          </m:r>
                        </m:den>
                      </m:f>
                    </m:oMath>
                  </m:oMathPara>
                </a14:m>
                <a:endParaRPr lang="en-US" dirty="0"/>
              </a:p>
              <a:p>
                <a:endParaRPr lang="en-US" dirty="0"/>
              </a:p>
            </p:txBody>
          </p:sp>
        </mc:Choice>
        <mc:Fallback xmlns="">
          <p:sp>
            <p:nvSpPr>
              <p:cNvPr id="10" name="TextBox 9">
                <a:extLst>
                  <a:ext uri="{FF2B5EF4-FFF2-40B4-BE49-F238E27FC236}">
                    <a16:creationId xmlns:a16="http://schemas.microsoft.com/office/drawing/2014/main" id="{D1FAB23E-C331-42F9-ABF2-76821D688F94}"/>
                  </a:ext>
                </a:extLst>
              </p:cNvPr>
              <p:cNvSpPr txBox="1">
                <a:spLocks noRot="1" noChangeAspect="1" noMove="1" noResize="1" noEditPoints="1" noAdjustHandles="1" noChangeArrowheads="1" noChangeShapeType="1" noTextEdit="1"/>
              </p:cNvSpPr>
              <p:nvPr/>
            </p:nvSpPr>
            <p:spPr>
              <a:xfrm>
                <a:off x="1143000" y="4930446"/>
                <a:ext cx="6063343" cy="889795"/>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B148947-8927-4E94-95ED-75866067C879}"/>
                  </a:ext>
                </a:extLst>
              </p:cNvPr>
              <p:cNvSpPr txBox="1"/>
              <p:nvPr/>
            </p:nvSpPr>
            <p:spPr>
              <a:xfrm>
                <a:off x="1143000" y="5665231"/>
                <a:ext cx="8545286" cy="88979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a:rPr lang="en-US" b="0" i="1" dirty="0" smtClean="0">
                              <a:latin typeface="Cambria Math" panose="02040503050406030204" pitchFamily="18" charset="0"/>
                            </a:rPr>
                            <m:t>𝐻𝑒𝑎𝑟𝑡</m:t>
                          </m:r>
                          <m:r>
                            <a:rPr lang="en-US"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𝐾𝑖𝑛𝑔</m:t>
                          </m:r>
                        </m:e>
                      </m:d>
                      <m:r>
                        <a:rPr lang="en-US" i="1" dirty="0" smtClean="0">
                          <a:latin typeface="Cambria Math" panose="02040503050406030204" pitchFamily="18" charset="0"/>
                        </a:rPr>
                        <m:t>=</m:t>
                      </m:r>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a:rPr lang="en-US" b="0" i="1" dirty="0" smtClean="0">
                              <a:latin typeface="Cambria Math" panose="02040503050406030204" pitchFamily="18" charset="0"/>
                            </a:rPr>
                            <m:t>𝐻𝑒𝑎𝑟𝑡</m:t>
                          </m:r>
                        </m:e>
                      </m:d>
                      <m:r>
                        <a:rPr lang="en-US" i="1" dirty="0" smtClean="0">
                          <a:latin typeface="Cambria Math" panose="02040503050406030204" pitchFamily="18" charset="0"/>
                        </a:rPr>
                        <m:t>+</m:t>
                      </m:r>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a:rPr lang="en-US" b="0" i="1" dirty="0" smtClean="0">
                              <a:latin typeface="Cambria Math" panose="02040503050406030204" pitchFamily="18" charset="0"/>
                            </a:rPr>
                            <m:t>𝐾𝑖𝑛𝑔</m:t>
                          </m:r>
                        </m:e>
                      </m:d>
                      <m:r>
                        <a:rPr lang="en-US" b="0" i="1" dirty="0" smtClean="0">
                          <a:latin typeface="Cambria Math" panose="02040503050406030204" pitchFamily="18" charset="0"/>
                        </a:rPr>
                        <m:t>−</m:t>
                      </m:r>
                      <m:r>
                        <a:rPr lang="en-US" b="0" i="1" dirty="0" smtClean="0">
                          <a:latin typeface="Cambria Math" panose="02040503050406030204" pitchFamily="18" charset="0"/>
                        </a:rPr>
                        <m:t>𝑃</m:t>
                      </m:r>
                      <m:r>
                        <a:rPr lang="en-US" b="0" i="1" dirty="0" smtClean="0">
                          <a:latin typeface="Cambria Math" panose="02040503050406030204" pitchFamily="18" charset="0"/>
                        </a:rPr>
                        <m:t>(</m:t>
                      </m:r>
                      <m:r>
                        <a:rPr lang="en-US" b="0" i="1" dirty="0" smtClean="0">
                          <a:latin typeface="Cambria Math" panose="02040503050406030204" pitchFamily="18" charset="0"/>
                        </a:rPr>
                        <m:t>𝐻𝑒𝑎𝑟𝑡</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𝐾𝑖𝑛𝑔</m:t>
                      </m:r>
                      <m:r>
                        <a:rPr lang="en-US" b="0" i="1" dirty="0" smtClean="0">
                          <a:latin typeface="Cambria Math" panose="02040503050406030204" pitchFamily="18" charset="0"/>
                          <a:ea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13</m:t>
                          </m:r>
                        </m:num>
                        <m:den>
                          <m:r>
                            <a:rPr lang="en-US" b="0" i="1" dirty="0" smtClean="0">
                              <a:latin typeface="Cambria Math" panose="02040503050406030204" pitchFamily="18" charset="0"/>
                            </a:rPr>
                            <m:t>52</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4</m:t>
                          </m:r>
                        </m:num>
                        <m:den>
                          <m:r>
                            <a:rPr lang="en-US" b="0" i="1" dirty="0" smtClean="0">
                              <a:latin typeface="Cambria Math" panose="02040503050406030204" pitchFamily="18" charset="0"/>
                            </a:rPr>
                            <m:t>52</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52</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16</m:t>
                          </m:r>
                        </m:num>
                        <m:den>
                          <m:r>
                            <a:rPr lang="en-US" b="0" i="1" dirty="0" smtClean="0">
                              <a:latin typeface="Cambria Math" panose="02040503050406030204" pitchFamily="18" charset="0"/>
                            </a:rPr>
                            <m:t>52</m:t>
                          </m:r>
                        </m:den>
                      </m:f>
                    </m:oMath>
                  </m:oMathPara>
                </a14:m>
                <a:endParaRPr lang="en-US" dirty="0"/>
              </a:p>
              <a:p>
                <a:endParaRPr lang="en-US" dirty="0"/>
              </a:p>
            </p:txBody>
          </p:sp>
        </mc:Choice>
        <mc:Fallback xmlns="">
          <p:sp>
            <p:nvSpPr>
              <p:cNvPr id="12" name="TextBox 11">
                <a:extLst>
                  <a:ext uri="{FF2B5EF4-FFF2-40B4-BE49-F238E27FC236}">
                    <a16:creationId xmlns:a16="http://schemas.microsoft.com/office/drawing/2014/main" id="{AB148947-8927-4E94-95ED-75866067C879}"/>
                  </a:ext>
                </a:extLst>
              </p:cNvPr>
              <p:cNvSpPr txBox="1">
                <a:spLocks noRot="1" noChangeAspect="1" noMove="1" noResize="1" noEditPoints="1" noAdjustHandles="1" noChangeArrowheads="1" noChangeShapeType="1" noTextEdit="1"/>
              </p:cNvSpPr>
              <p:nvPr/>
            </p:nvSpPr>
            <p:spPr>
              <a:xfrm>
                <a:off x="1143000" y="5665231"/>
                <a:ext cx="8545286" cy="889795"/>
              </a:xfrm>
              <a:prstGeom prst="rect">
                <a:avLst/>
              </a:prstGeom>
              <a:blipFill>
                <a:blip r:embed="rId4"/>
                <a:stretch>
                  <a:fillRect/>
                </a:stretch>
              </a:blipFill>
            </p:spPr>
            <p:txBody>
              <a:bodyPr/>
              <a:lstStyle/>
              <a:p>
                <a:r>
                  <a:rPr lang="en-US">
                    <a:noFill/>
                  </a:rPr>
                  <a:t> </a:t>
                </a:r>
              </a:p>
            </p:txBody>
          </p:sp>
        </mc:Fallback>
      </mc:AlternateContent>
      <p:sp>
        <p:nvSpPr>
          <p:cNvPr id="13" name="Oval 12">
            <a:extLst>
              <a:ext uri="{FF2B5EF4-FFF2-40B4-BE49-F238E27FC236}">
                <a16:creationId xmlns:a16="http://schemas.microsoft.com/office/drawing/2014/main" id="{D20DD443-B966-4BAF-88D5-7E5E6014D475}"/>
              </a:ext>
            </a:extLst>
          </p:cNvPr>
          <p:cNvSpPr/>
          <p:nvPr/>
        </p:nvSpPr>
        <p:spPr>
          <a:xfrm>
            <a:off x="1850571" y="5116286"/>
            <a:ext cx="217715" cy="26125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E1E1BB6-3F93-40D9-8B25-0355197C013E}"/>
              </a:ext>
            </a:extLst>
          </p:cNvPr>
          <p:cNvSpPr txBox="1"/>
          <p:nvPr/>
        </p:nvSpPr>
        <p:spPr>
          <a:xfrm>
            <a:off x="1719944" y="4683696"/>
            <a:ext cx="576943" cy="369332"/>
          </a:xfrm>
          <a:prstGeom prst="rect">
            <a:avLst/>
          </a:prstGeom>
          <a:noFill/>
        </p:spPr>
        <p:txBody>
          <a:bodyPr wrap="square" rtlCol="0">
            <a:spAutoFit/>
          </a:bodyPr>
          <a:lstStyle/>
          <a:p>
            <a:r>
              <a:rPr lang="en-US" dirty="0">
                <a:solidFill>
                  <a:srgbClr val="FF0000"/>
                </a:solidFill>
              </a:rPr>
              <a:t>OR</a:t>
            </a:r>
          </a:p>
        </p:txBody>
      </p:sp>
      <p:sp>
        <p:nvSpPr>
          <p:cNvPr id="15" name="Rectangle 14">
            <a:extLst>
              <a:ext uri="{FF2B5EF4-FFF2-40B4-BE49-F238E27FC236}">
                <a16:creationId xmlns:a16="http://schemas.microsoft.com/office/drawing/2014/main" id="{181981B9-B6FD-4053-807A-ABF25540863C}"/>
              </a:ext>
            </a:extLst>
          </p:cNvPr>
          <p:cNvSpPr/>
          <p:nvPr/>
        </p:nvSpPr>
        <p:spPr>
          <a:xfrm>
            <a:off x="2721429" y="5053028"/>
            <a:ext cx="2122714" cy="4896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E0ED515-54C2-4F5A-B5C1-718EAEE0CD9A}"/>
              </a:ext>
            </a:extLst>
          </p:cNvPr>
          <p:cNvSpPr/>
          <p:nvPr/>
        </p:nvSpPr>
        <p:spPr>
          <a:xfrm>
            <a:off x="4844143" y="4930446"/>
            <a:ext cx="1687286" cy="6122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D3E4B64-B920-4F05-BB2D-29257D7014D7}"/>
              </a:ext>
            </a:extLst>
          </p:cNvPr>
          <p:cNvSpPr/>
          <p:nvPr/>
        </p:nvSpPr>
        <p:spPr>
          <a:xfrm>
            <a:off x="1143000" y="4683696"/>
            <a:ext cx="1898274" cy="7809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42AB342-172B-4AB1-9121-F5862CBE3940}"/>
              </a:ext>
            </a:extLst>
          </p:cNvPr>
          <p:cNvSpPr/>
          <p:nvPr/>
        </p:nvSpPr>
        <p:spPr>
          <a:xfrm>
            <a:off x="962526" y="5665231"/>
            <a:ext cx="2078748" cy="5837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D65EEBD-2B7A-48B8-8CC6-D7A2DD473A38}"/>
              </a:ext>
            </a:extLst>
          </p:cNvPr>
          <p:cNvSpPr/>
          <p:nvPr/>
        </p:nvSpPr>
        <p:spPr>
          <a:xfrm>
            <a:off x="3009046" y="5641310"/>
            <a:ext cx="4295268" cy="5760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5A06A1B-D630-48D3-BF39-A23769156F13}"/>
              </a:ext>
            </a:extLst>
          </p:cNvPr>
          <p:cNvSpPr/>
          <p:nvPr/>
        </p:nvSpPr>
        <p:spPr>
          <a:xfrm>
            <a:off x="7304314" y="5672939"/>
            <a:ext cx="2546399" cy="5760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754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lt">
                                    <p:tmAbs val="100"/>
                                  </p:iterate>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type="lt">
                                    <p:tmAbs val="100"/>
                                  </p:iterate>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17"/>
                                        </p:tgtEl>
                                      </p:cBhvr>
                                    </p:animEffect>
                                    <p:set>
                                      <p:cBhvr>
                                        <p:cTn id="20" dur="1" fill="hold">
                                          <p:stCondLst>
                                            <p:cond delay="499"/>
                                          </p:stCondLst>
                                        </p:cTn>
                                        <p:tgtEl>
                                          <p:spTgt spid="1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heel(1)">
                                      <p:cBhvr>
                                        <p:cTn id="25" dur="20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0" nodeType="clickEffect">
                                  <p:stCondLst>
                                    <p:cond delay="0"/>
                                  </p:stCondLst>
                                  <p:childTnLst>
                                    <p:animEffect transition="out" filter="fade">
                                      <p:cBhvr>
                                        <p:cTn id="34" dur="500"/>
                                        <p:tgtEl>
                                          <p:spTgt spid="15"/>
                                        </p:tgtEl>
                                      </p:cBhvr>
                                    </p:animEffect>
                                    <p:set>
                                      <p:cBhvr>
                                        <p:cTn id="35" dur="1" fill="hold">
                                          <p:stCondLst>
                                            <p:cond delay="499"/>
                                          </p:stCondLst>
                                        </p:cTn>
                                        <p:tgtEl>
                                          <p:spTgt spid="15"/>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0" nodeType="clickEffect">
                                  <p:stCondLst>
                                    <p:cond delay="0"/>
                                  </p:stCondLst>
                                  <p:childTnLst>
                                    <p:animEffect transition="out" filter="fade">
                                      <p:cBhvr>
                                        <p:cTn id="39" dur="500"/>
                                        <p:tgtEl>
                                          <p:spTgt spid="16"/>
                                        </p:tgtEl>
                                      </p:cBhvr>
                                    </p:animEffect>
                                    <p:set>
                                      <p:cBhvr>
                                        <p:cTn id="40" dur="1" fill="hold">
                                          <p:stCondLst>
                                            <p:cond delay="499"/>
                                          </p:stCondLst>
                                        </p:cTn>
                                        <p:tgtEl>
                                          <p:spTgt spid="1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0" nodeType="clickEffect">
                                  <p:stCondLst>
                                    <p:cond delay="0"/>
                                  </p:stCondLst>
                                  <p:childTnLst>
                                    <p:animEffect transition="out" filter="fade">
                                      <p:cBhvr>
                                        <p:cTn id="44" dur="500"/>
                                        <p:tgtEl>
                                          <p:spTgt spid="20"/>
                                        </p:tgtEl>
                                      </p:cBhvr>
                                    </p:animEffect>
                                    <p:set>
                                      <p:cBhvr>
                                        <p:cTn id="45" dur="1" fill="hold">
                                          <p:stCondLst>
                                            <p:cond delay="499"/>
                                          </p:stCondLst>
                                        </p:cTn>
                                        <p:tgtEl>
                                          <p:spTgt spid="20"/>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0" nodeType="clickEffect">
                                  <p:stCondLst>
                                    <p:cond delay="0"/>
                                  </p:stCondLst>
                                  <p:childTnLst>
                                    <p:animEffect transition="out" filter="fade">
                                      <p:cBhvr>
                                        <p:cTn id="49" dur="500"/>
                                        <p:tgtEl>
                                          <p:spTgt spid="22"/>
                                        </p:tgtEl>
                                      </p:cBhvr>
                                    </p:animEffect>
                                    <p:set>
                                      <p:cBhvr>
                                        <p:cTn id="50" dur="1" fill="hold">
                                          <p:stCondLst>
                                            <p:cond delay="499"/>
                                          </p:stCondLst>
                                        </p:cTn>
                                        <p:tgtEl>
                                          <p:spTgt spid="2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0" nodeType="clickEffect">
                                  <p:stCondLst>
                                    <p:cond delay="0"/>
                                  </p:stCondLst>
                                  <p:childTnLst>
                                    <p:animEffect transition="out" filter="fade">
                                      <p:cBhvr>
                                        <p:cTn id="54" dur="500"/>
                                        <p:tgtEl>
                                          <p:spTgt spid="24"/>
                                        </p:tgtEl>
                                      </p:cBhvr>
                                    </p:animEffect>
                                    <p:set>
                                      <p:cBhvr>
                                        <p:cTn id="55"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3" grpId="0" animBg="1"/>
      <p:bldP spid="14" grpId="0"/>
      <p:bldP spid="15" grpId="0" animBg="1"/>
      <p:bldP spid="16" grpId="0" animBg="1"/>
      <p:bldP spid="17" grpId="0" animBg="1"/>
      <p:bldP spid="20" grpId="0" animBg="1"/>
      <p:bldP spid="22" grpId="0" animBg="1"/>
      <p:bldP spid="2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Probability Review</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a:bodyPr>
              <a:lstStyle/>
              <a:p>
                <a:r>
                  <a:rPr lang="en-US" b="1" dirty="0"/>
                  <a:t>Third Law of Probability: </a:t>
                </a:r>
                <a:r>
                  <a:rPr lang="en-US" dirty="0"/>
                  <a:t>For events A and B:</a:t>
                </a:r>
              </a:p>
              <a:p>
                <a:endParaRPr lang="en-US" dirty="0"/>
              </a:p>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𝑷</m:t>
                      </m:r>
                      <m:d>
                        <m:dPr>
                          <m:ctrlPr>
                            <a:rPr lang="en-US" b="1" i="1">
                              <a:latin typeface="Cambria Math" panose="02040503050406030204" pitchFamily="18" charset="0"/>
                            </a:rPr>
                          </m:ctrlPr>
                        </m:dPr>
                        <m:e>
                          <m:r>
                            <a:rPr lang="en-US" b="1" i="1">
                              <a:latin typeface="Cambria Math" panose="02040503050406030204" pitchFamily="18" charset="0"/>
                            </a:rPr>
                            <m:t>𝑨</m:t>
                          </m:r>
                          <m:r>
                            <a:rPr lang="en-US" b="1" i="1" smtClean="0">
                              <a:latin typeface="Cambria Math" panose="02040503050406030204" pitchFamily="18" charset="0"/>
                            </a:rPr>
                            <m:t>|</m:t>
                          </m:r>
                          <m:r>
                            <a:rPr lang="en-US" b="1" i="1">
                              <a:latin typeface="Cambria Math" panose="02040503050406030204" pitchFamily="18" charset="0"/>
                            </a:rPr>
                            <m:t>𝑩</m:t>
                          </m:r>
                        </m:e>
                      </m:d>
                      <m:r>
                        <a:rPr lang="en-US" b="1" i="1">
                          <a:latin typeface="Cambria Math" panose="02040503050406030204" pitchFamily="18" charset="0"/>
                        </a:rPr>
                        <m:t>=</m:t>
                      </m:r>
                      <m:f>
                        <m:fPr>
                          <m:ctrlPr>
                            <a:rPr lang="en-US" b="1" i="1">
                              <a:latin typeface="Cambria Math" panose="02040503050406030204" pitchFamily="18" charset="0"/>
                              <a:ea typeface="Cambria Math" panose="02040503050406030204" pitchFamily="18" charset="0"/>
                            </a:rPr>
                          </m:ctrlPr>
                        </m:fPr>
                        <m:num>
                          <m:r>
                            <a:rPr lang="en-US" b="1" i="1">
                              <a:latin typeface="Cambria Math" panose="02040503050406030204" pitchFamily="18" charset="0"/>
                            </a:rPr>
                            <m:t>𝑷</m:t>
                          </m:r>
                          <m:d>
                            <m:dPr>
                              <m:ctrlPr>
                                <a:rPr lang="en-US" b="1" i="1">
                                  <a:latin typeface="Cambria Math" panose="02040503050406030204" pitchFamily="18" charset="0"/>
                                </a:rPr>
                              </m:ctrlPr>
                            </m:dPr>
                            <m:e>
                              <m:r>
                                <a:rPr lang="en-US" b="1" i="1">
                                  <a:latin typeface="Cambria Math" panose="02040503050406030204" pitchFamily="18" charset="0"/>
                                </a:rPr>
                                <m:t>𝑨</m:t>
                              </m:r>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𝑩</m:t>
                              </m:r>
                            </m:e>
                          </m:d>
                        </m:num>
                        <m:den>
                          <m:r>
                            <a:rPr lang="en-US" b="1" i="1">
                              <a:latin typeface="Cambria Math" panose="02040503050406030204" pitchFamily="18" charset="0"/>
                              <a:ea typeface="Cambria Math" panose="02040503050406030204" pitchFamily="18" charset="0"/>
                            </a:rPr>
                            <m:t>𝑷</m:t>
                          </m:r>
                          <m:d>
                            <m:dPr>
                              <m:ctrlPr>
                                <a:rPr lang="en-US" b="1"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ea typeface="Cambria Math" panose="02040503050406030204" pitchFamily="18" charset="0"/>
                                </a:rPr>
                                <m:t>𝑩</m:t>
                              </m:r>
                            </m:e>
                          </m:d>
                        </m:den>
                      </m:f>
                    </m:oMath>
                  </m:oMathPara>
                </a14:m>
                <a:endParaRPr lang="en-US" b="1" dirty="0">
                  <a:ea typeface="Cambria Math" panose="02040503050406030204" pitchFamily="18" charset="0"/>
                </a:endParaRPr>
              </a:p>
              <a:p>
                <a:endParaRPr lang="en-US" b="1" dirty="0"/>
              </a:p>
            </p:txBody>
          </p:sp>
        </mc:Choice>
        <mc:Fallback xmlns="">
          <p:sp>
            <p:nvSpPr>
              <p:cNvPr id="3" name="Text Placeholder 2">
                <a:extLst>
                  <a:ext uri="{FF2B5EF4-FFF2-40B4-BE49-F238E27FC236}">
                    <a16:creationId xmlns:a16="http://schemas.microsoft.com/office/drawing/2014/main" id="{600BF4A5-EC22-4EA7-9985-66D8CB9C1D3F}"/>
                  </a:ext>
                </a:extLst>
              </p:cNvPr>
              <p:cNvSpPr>
                <a:spLocks noGrp="1" noRot="1" noChangeAspect="1" noMove="1" noResize="1" noEditPoints="1" noAdjustHandles="1" noChangeArrowheads="1" noChangeShapeType="1" noTextEdit="1"/>
              </p:cNvSpPr>
              <p:nvPr>
                <p:ph type="body" sz="quarter" idx="12"/>
              </p:nvPr>
            </p:nvSpPr>
            <p:spPr>
              <a:blipFill>
                <a:blip r:embed="rId3"/>
                <a:stretch>
                  <a:fillRect l="-1158" t="-2371"/>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10DFB173-4FB2-437C-8D72-546BB7551CDA}"/>
              </a:ext>
            </a:extLst>
          </p:cNvPr>
          <p:cNvSpPr/>
          <p:nvPr/>
        </p:nvSpPr>
        <p:spPr>
          <a:xfrm>
            <a:off x="838200" y="4001294"/>
            <a:ext cx="1611085" cy="1567543"/>
          </a:xfrm>
          <a:prstGeom prst="ellipse">
            <a:avLst/>
          </a:prstGeom>
          <a:solidFill>
            <a:schemeClr val="tx2">
              <a:lumMod val="25000"/>
              <a:lumOff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28C7B89A-EB8F-4D9C-B912-30878500AFF7}"/>
              </a:ext>
            </a:extLst>
          </p:cNvPr>
          <p:cNvSpPr/>
          <p:nvPr/>
        </p:nvSpPr>
        <p:spPr>
          <a:xfrm>
            <a:off x="1882653" y="4001294"/>
            <a:ext cx="1611085" cy="1567543"/>
          </a:xfrm>
          <a:prstGeom prst="ellipse">
            <a:avLst/>
          </a:prstGeom>
          <a:solidFill>
            <a:srgbClr val="0070C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45C2EAE1-57F8-411A-80CC-1BA9B2270467}"/>
              </a:ext>
            </a:extLst>
          </p:cNvPr>
          <p:cNvSpPr txBox="1"/>
          <p:nvPr/>
        </p:nvSpPr>
        <p:spPr>
          <a:xfrm>
            <a:off x="1290816" y="4545704"/>
            <a:ext cx="559755" cy="461665"/>
          </a:xfrm>
          <a:prstGeom prst="rect">
            <a:avLst/>
          </a:prstGeom>
          <a:noFill/>
        </p:spPr>
        <p:txBody>
          <a:bodyPr wrap="square" rtlCol="0">
            <a:spAutoFit/>
          </a:bodyPr>
          <a:lstStyle/>
          <a:p>
            <a:r>
              <a:rPr lang="en-US" sz="2400" b="1" dirty="0"/>
              <a:t>10</a:t>
            </a:r>
          </a:p>
        </p:txBody>
      </p:sp>
      <p:sp>
        <p:nvSpPr>
          <p:cNvPr id="10" name="TextBox 9">
            <a:extLst>
              <a:ext uri="{FF2B5EF4-FFF2-40B4-BE49-F238E27FC236}">
                <a16:creationId xmlns:a16="http://schemas.microsoft.com/office/drawing/2014/main" id="{0A9A3E53-FE6D-47D1-AB40-16284856AFCE}"/>
              </a:ext>
            </a:extLst>
          </p:cNvPr>
          <p:cNvSpPr txBox="1"/>
          <p:nvPr/>
        </p:nvSpPr>
        <p:spPr>
          <a:xfrm>
            <a:off x="2002968" y="4545703"/>
            <a:ext cx="481263" cy="461665"/>
          </a:xfrm>
          <a:prstGeom prst="rect">
            <a:avLst/>
          </a:prstGeom>
          <a:noFill/>
        </p:spPr>
        <p:txBody>
          <a:bodyPr wrap="square" rtlCol="0">
            <a:spAutoFit/>
          </a:bodyPr>
          <a:lstStyle/>
          <a:p>
            <a:r>
              <a:rPr lang="en-US" sz="2400" b="1" dirty="0"/>
              <a:t>8</a:t>
            </a:r>
          </a:p>
        </p:txBody>
      </p:sp>
      <p:sp>
        <p:nvSpPr>
          <p:cNvPr id="12" name="TextBox 11">
            <a:extLst>
              <a:ext uri="{FF2B5EF4-FFF2-40B4-BE49-F238E27FC236}">
                <a16:creationId xmlns:a16="http://schemas.microsoft.com/office/drawing/2014/main" id="{0C90424B-E873-4DA0-9561-0425F81EAED5}"/>
              </a:ext>
            </a:extLst>
          </p:cNvPr>
          <p:cNvSpPr txBox="1"/>
          <p:nvPr/>
        </p:nvSpPr>
        <p:spPr>
          <a:xfrm>
            <a:off x="2649044" y="4545704"/>
            <a:ext cx="643215" cy="461665"/>
          </a:xfrm>
          <a:prstGeom prst="rect">
            <a:avLst/>
          </a:prstGeom>
          <a:noFill/>
        </p:spPr>
        <p:txBody>
          <a:bodyPr wrap="square" rtlCol="0">
            <a:spAutoFit/>
          </a:bodyPr>
          <a:lstStyle/>
          <a:p>
            <a:r>
              <a:rPr lang="en-US" sz="2400" b="1" dirty="0"/>
              <a:t>12</a:t>
            </a:r>
          </a:p>
        </p:txBody>
      </p:sp>
      <p:sp>
        <p:nvSpPr>
          <p:cNvPr id="13" name="TextBox 12">
            <a:extLst>
              <a:ext uri="{FF2B5EF4-FFF2-40B4-BE49-F238E27FC236}">
                <a16:creationId xmlns:a16="http://schemas.microsoft.com/office/drawing/2014/main" id="{A95AC4F9-E04D-4141-8BC8-9C84A68FBF94}"/>
              </a:ext>
            </a:extLst>
          </p:cNvPr>
          <p:cNvSpPr txBox="1"/>
          <p:nvPr/>
        </p:nvSpPr>
        <p:spPr>
          <a:xfrm>
            <a:off x="1416003" y="3539629"/>
            <a:ext cx="356076" cy="461665"/>
          </a:xfrm>
          <a:prstGeom prst="rect">
            <a:avLst/>
          </a:prstGeom>
          <a:noFill/>
        </p:spPr>
        <p:txBody>
          <a:bodyPr wrap="square" rtlCol="0">
            <a:spAutoFit/>
          </a:bodyPr>
          <a:lstStyle/>
          <a:p>
            <a:r>
              <a:rPr lang="en-US" sz="2400" b="1" dirty="0"/>
              <a:t>A</a:t>
            </a:r>
          </a:p>
        </p:txBody>
      </p:sp>
      <p:sp>
        <p:nvSpPr>
          <p:cNvPr id="15" name="TextBox 14">
            <a:extLst>
              <a:ext uri="{FF2B5EF4-FFF2-40B4-BE49-F238E27FC236}">
                <a16:creationId xmlns:a16="http://schemas.microsoft.com/office/drawing/2014/main" id="{2737D5B3-09BA-4609-9EAB-CF9C4323D32F}"/>
              </a:ext>
            </a:extLst>
          </p:cNvPr>
          <p:cNvSpPr txBox="1"/>
          <p:nvPr/>
        </p:nvSpPr>
        <p:spPr>
          <a:xfrm>
            <a:off x="2524956" y="3539629"/>
            <a:ext cx="356076" cy="461665"/>
          </a:xfrm>
          <a:prstGeom prst="rect">
            <a:avLst/>
          </a:prstGeom>
          <a:noFill/>
        </p:spPr>
        <p:txBody>
          <a:bodyPr wrap="square" rtlCol="0">
            <a:spAutoFit/>
          </a:bodyPr>
          <a:lstStyle/>
          <a:p>
            <a:r>
              <a:rPr lang="en-US" sz="2400" b="1" dirty="0"/>
              <a:t>B</a:t>
            </a:r>
          </a:p>
        </p:txBody>
      </p:sp>
      <p:cxnSp>
        <p:nvCxnSpPr>
          <p:cNvPr id="17" name="Straight Arrow Connector 16">
            <a:extLst>
              <a:ext uri="{FF2B5EF4-FFF2-40B4-BE49-F238E27FC236}">
                <a16:creationId xmlns:a16="http://schemas.microsoft.com/office/drawing/2014/main" id="{85C59F61-901F-49EE-B905-56D15ED8E685}"/>
              </a:ext>
            </a:extLst>
          </p:cNvPr>
          <p:cNvCxnSpPr/>
          <p:nvPr/>
        </p:nvCxnSpPr>
        <p:spPr>
          <a:xfrm>
            <a:off x="2163389" y="5007368"/>
            <a:ext cx="0" cy="83195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4053FC5-50E7-4C2B-9CA9-8EAC5376D88E}"/>
                  </a:ext>
                </a:extLst>
              </p:cNvPr>
              <p:cNvSpPr txBox="1"/>
              <p:nvPr/>
            </p:nvSpPr>
            <p:spPr>
              <a:xfrm>
                <a:off x="1248008" y="5882413"/>
                <a:ext cx="183076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𝑨</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𝑩</m:t>
                      </m:r>
                    </m:oMath>
                  </m:oMathPara>
                </a14:m>
                <a:endParaRPr lang="en-US" sz="2400" b="1" dirty="0"/>
              </a:p>
            </p:txBody>
          </p:sp>
        </mc:Choice>
        <mc:Fallback xmlns="">
          <p:sp>
            <p:nvSpPr>
              <p:cNvPr id="18" name="TextBox 17">
                <a:extLst>
                  <a:ext uri="{FF2B5EF4-FFF2-40B4-BE49-F238E27FC236}">
                    <a16:creationId xmlns:a16="http://schemas.microsoft.com/office/drawing/2014/main" id="{44053FC5-50E7-4C2B-9CA9-8EAC5376D88E}"/>
                  </a:ext>
                </a:extLst>
              </p:cNvPr>
              <p:cNvSpPr txBox="1">
                <a:spLocks noRot="1" noChangeAspect="1" noMove="1" noResize="1" noEditPoints="1" noAdjustHandles="1" noChangeArrowheads="1" noChangeShapeType="1" noTextEdit="1"/>
              </p:cNvSpPr>
              <p:nvPr/>
            </p:nvSpPr>
            <p:spPr>
              <a:xfrm>
                <a:off x="1248008" y="5882413"/>
                <a:ext cx="1830762" cy="461665"/>
              </a:xfrm>
              <a:prstGeom prst="rect">
                <a:avLst/>
              </a:prstGeom>
              <a:blipFill>
                <a:blip r:embed="rId4"/>
                <a:stretch>
                  <a:fillRect/>
                </a:stretch>
              </a:blipFill>
            </p:spPr>
            <p:txBody>
              <a:bodyPr/>
              <a:lstStyle/>
              <a:p>
                <a:r>
                  <a:rPr lang="en-US">
                    <a:noFill/>
                  </a:rPr>
                  <a:t> </a:t>
                </a:r>
              </a:p>
            </p:txBody>
          </p:sp>
        </mc:Fallback>
      </mc:AlternateContent>
      <p:sp>
        <p:nvSpPr>
          <p:cNvPr id="19" name="Oval 18">
            <a:extLst>
              <a:ext uri="{FF2B5EF4-FFF2-40B4-BE49-F238E27FC236}">
                <a16:creationId xmlns:a16="http://schemas.microsoft.com/office/drawing/2014/main" id="{7DA04D57-7002-4DC4-A585-AF13747FA259}"/>
              </a:ext>
            </a:extLst>
          </p:cNvPr>
          <p:cNvSpPr/>
          <p:nvPr/>
        </p:nvSpPr>
        <p:spPr>
          <a:xfrm>
            <a:off x="5117432" y="2967789"/>
            <a:ext cx="256673" cy="4612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C6A9DD4-384A-45A0-9C48-B0928D885D29}"/>
              </a:ext>
            </a:extLst>
          </p:cNvPr>
          <p:cNvSpPr txBox="1"/>
          <p:nvPr/>
        </p:nvSpPr>
        <p:spPr>
          <a:xfrm>
            <a:off x="4884821" y="2535354"/>
            <a:ext cx="978568" cy="369332"/>
          </a:xfrm>
          <a:prstGeom prst="rect">
            <a:avLst/>
          </a:prstGeom>
          <a:noFill/>
        </p:spPr>
        <p:txBody>
          <a:bodyPr wrap="square" rtlCol="0">
            <a:spAutoFit/>
          </a:bodyPr>
          <a:lstStyle/>
          <a:p>
            <a:r>
              <a:rPr lang="en-US" dirty="0">
                <a:solidFill>
                  <a:srgbClr val="FF0000"/>
                </a:solidFill>
              </a:rPr>
              <a:t>Given</a:t>
            </a:r>
          </a:p>
        </p:txBody>
      </p:sp>
      <p:sp>
        <p:nvSpPr>
          <p:cNvPr id="21" name="Oval 20">
            <a:extLst>
              <a:ext uri="{FF2B5EF4-FFF2-40B4-BE49-F238E27FC236}">
                <a16:creationId xmlns:a16="http://schemas.microsoft.com/office/drawing/2014/main" id="{76095A85-C9F5-4D19-A842-4D8061744048}"/>
              </a:ext>
            </a:extLst>
          </p:cNvPr>
          <p:cNvSpPr/>
          <p:nvPr/>
        </p:nvSpPr>
        <p:spPr>
          <a:xfrm>
            <a:off x="6824275" y="2720020"/>
            <a:ext cx="368968" cy="3693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FC38685-8868-4B6C-9BE8-A31F827E44D1}"/>
              </a:ext>
            </a:extLst>
          </p:cNvPr>
          <p:cNvSpPr txBox="1"/>
          <p:nvPr/>
        </p:nvSpPr>
        <p:spPr>
          <a:xfrm>
            <a:off x="6328613" y="2314760"/>
            <a:ext cx="1700463" cy="369332"/>
          </a:xfrm>
          <a:prstGeom prst="rect">
            <a:avLst/>
          </a:prstGeom>
          <a:noFill/>
        </p:spPr>
        <p:txBody>
          <a:bodyPr wrap="square" rtlCol="0">
            <a:spAutoFit/>
          </a:bodyPr>
          <a:lstStyle/>
          <a:p>
            <a:r>
              <a:rPr lang="en-US" dirty="0">
                <a:solidFill>
                  <a:srgbClr val="FF0000"/>
                </a:solidFill>
              </a:rPr>
              <a:t>Intersection</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7E1A0F5-4FE1-47A1-95E0-1ABE4E30A929}"/>
                  </a:ext>
                </a:extLst>
              </p:cNvPr>
              <p:cNvSpPr txBox="1"/>
              <p:nvPr/>
            </p:nvSpPr>
            <p:spPr>
              <a:xfrm>
                <a:off x="4377773" y="4621777"/>
                <a:ext cx="325654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i="1" smtClean="0">
                              <a:latin typeface="Cambria Math" panose="02040503050406030204" pitchFamily="18" charset="0"/>
                            </a:rPr>
                          </m:ctrlPr>
                        </m:dPr>
                        <m:e>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e>
                      </m:d>
                      <m:r>
                        <a:rPr lang="en-US" sz="2400" b="0" i="1" smtClean="0">
                          <a:latin typeface="Cambria Math" panose="02040503050406030204" pitchFamily="18" charset="0"/>
                        </a:rPr>
                        <m:t>=8/20</m:t>
                      </m:r>
                    </m:oMath>
                  </m:oMathPara>
                </a14:m>
                <a:endParaRPr lang="en-US" sz="2400" dirty="0"/>
              </a:p>
            </p:txBody>
          </p:sp>
        </mc:Choice>
        <mc:Fallback xmlns="">
          <p:sp>
            <p:nvSpPr>
              <p:cNvPr id="23" name="TextBox 22">
                <a:extLst>
                  <a:ext uri="{FF2B5EF4-FFF2-40B4-BE49-F238E27FC236}">
                    <a16:creationId xmlns:a16="http://schemas.microsoft.com/office/drawing/2014/main" id="{E7E1A0F5-4FE1-47A1-95E0-1ABE4E30A929}"/>
                  </a:ext>
                </a:extLst>
              </p:cNvPr>
              <p:cNvSpPr txBox="1">
                <a:spLocks noRot="1" noChangeAspect="1" noMove="1" noResize="1" noEditPoints="1" noAdjustHandles="1" noChangeArrowheads="1" noChangeShapeType="1" noTextEdit="1"/>
              </p:cNvSpPr>
              <p:nvPr/>
            </p:nvSpPr>
            <p:spPr>
              <a:xfrm>
                <a:off x="4377773" y="4621777"/>
                <a:ext cx="3256548" cy="461665"/>
              </a:xfrm>
              <a:prstGeom prst="rect">
                <a:avLst/>
              </a:prstGeom>
              <a:blipFill>
                <a:blip r:embed="rId5"/>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BBB5E71-2621-4AA8-9E79-B15FEEA476BC}"/>
                  </a:ext>
                </a:extLst>
              </p:cNvPr>
              <p:cNvSpPr txBox="1"/>
              <p:nvPr/>
            </p:nvSpPr>
            <p:spPr>
              <a:xfrm>
                <a:off x="7623730" y="2732216"/>
                <a:ext cx="1491046" cy="8559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8/100</m:t>
                          </m:r>
                        </m:num>
                        <m:den>
                          <m:r>
                            <a:rPr lang="en-US" sz="2400" b="0" i="1" smtClean="0">
                              <a:latin typeface="Cambria Math" panose="02040503050406030204" pitchFamily="18" charset="0"/>
                            </a:rPr>
                            <m:t>20/100</m:t>
                          </m:r>
                        </m:den>
                      </m:f>
                    </m:oMath>
                  </m:oMathPara>
                </a14:m>
                <a:endParaRPr lang="en-US" sz="2400" dirty="0"/>
              </a:p>
            </p:txBody>
          </p:sp>
        </mc:Choice>
        <mc:Fallback xmlns="">
          <p:sp>
            <p:nvSpPr>
              <p:cNvPr id="26" name="TextBox 25">
                <a:extLst>
                  <a:ext uri="{FF2B5EF4-FFF2-40B4-BE49-F238E27FC236}">
                    <a16:creationId xmlns:a16="http://schemas.microsoft.com/office/drawing/2014/main" id="{9BBB5E71-2621-4AA8-9E79-B15FEEA476BC}"/>
                  </a:ext>
                </a:extLst>
              </p:cNvPr>
              <p:cNvSpPr txBox="1">
                <a:spLocks noRot="1" noChangeAspect="1" noMove="1" noResize="1" noEditPoints="1" noAdjustHandles="1" noChangeArrowheads="1" noChangeShapeType="1" noTextEdit="1"/>
              </p:cNvSpPr>
              <p:nvPr/>
            </p:nvSpPr>
            <p:spPr>
              <a:xfrm>
                <a:off x="7623730" y="2732216"/>
                <a:ext cx="1491046" cy="855940"/>
              </a:xfrm>
              <a:prstGeom prst="rect">
                <a:avLst/>
              </a:prstGeom>
              <a:blipFill>
                <a:blip r:embed="rId6"/>
                <a:stretch>
                  <a:fillRect/>
                </a:stretch>
              </a:blipFill>
            </p:spPr>
            <p:txBody>
              <a:bodyPr/>
              <a:lstStyle/>
              <a:p>
                <a:r>
                  <a:rPr lang="en-US">
                    <a:noFill/>
                  </a:rPr>
                  <a:t> </a:t>
                </a:r>
              </a:p>
            </p:txBody>
          </p:sp>
        </mc:Fallback>
      </mc:AlternateContent>
      <p:cxnSp>
        <p:nvCxnSpPr>
          <p:cNvPr id="28" name="Straight Connector 27">
            <a:extLst>
              <a:ext uri="{FF2B5EF4-FFF2-40B4-BE49-F238E27FC236}">
                <a16:creationId xmlns:a16="http://schemas.microsoft.com/office/drawing/2014/main" id="{9F95B277-1A2C-4390-B7A5-1111B06A78CD}"/>
              </a:ext>
            </a:extLst>
          </p:cNvPr>
          <p:cNvCxnSpPr/>
          <p:nvPr/>
        </p:nvCxnSpPr>
        <p:spPr>
          <a:xfrm>
            <a:off x="8523514" y="2732216"/>
            <a:ext cx="337457" cy="35713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08693CF-87E8-4FFA-A329-14589819CCFC}"/>
              </a:ext>
            </a:extLst>
          </p:cNvPr>
          <p:cNvCxnSpPr/>
          <p:nvPr/>
        </p:nvCxnSpPr>
        <p:spPr>
          <a:xfrm>
            <a:off x="8618384" y="3224253"/>
            <a:ext cx="337457" cy="35713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4666561F-8797-4289-A547-0AF011D31F21}"/>
              </a:ext>
            </a:extLst>
          </p:cNvPr>
          <p:cNvSpPr/>
          <p:nvPr/>
        </p:nvSpPr>
        <p:spPr>
          <a:xfrm>
            <a:off x="533400" y="3429000"/>
            <a:ext cx="3500381" cy="2915078"/>
          </a:xfrm>
          <a:prstGeom prst="rect">
            <a:avLst/>
          </a:prstGeom>
          <a:noFill/>
          <a:ln>
            <a:solidFill>
              <a:schemeClr val="accent3">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4476FF8-1785-450A-807A-7618DC7C4702}"/>
              </a:ext>
            </a:extLst>
          </p:cNvPr>
          <p:cNvSpPr txBox="1"/>
          <p:nvPr/>
        </p:nvSpPr>
        <p:spPr>
          <a:xfrm>
            <a:off x="3292259" y="5724029"/>
            <a:ext cx="583054" cy="461665"/>
          </a:xfrm>
          <a:prstGeom prst="rect">
            <a:avLst/>
          </a:prstGeom>
          <a:noFill/>
        </p:spPr>
        <p:txBody>
          <a:bodyPr wrap="square" rtlCol="0">
            <a:spAutoFit/>
          </a:bodyPr>
          <a:lstStyle/>
          <a:p>
            <a:r>
              <a:rPr lang="en-US" sz="2400" b="1" dirty="0"/>
              <a:t>70</a:t>
            </a:r>
          </a:p>
        </p:txBody>
      </p:sp>
    </p:spTree>
    <p:extLst>
      <p:ext uri="{BB962C8B-B14F-4D97-AF65-F5344CB8AC3E}">
        <p14:creationId xmlns:p14="http://schemas.microsoft.com/office/powerpoint/2010/main" val="141655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2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heel(1)">
                                      <p:cBhvr>
                                        <p:cTn id="17" dur="20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additive="base">
                                        <p:cTn id="51" dur="500" fill="hold"/>
                                        <p:tgtEl>
                                          <p:spTgt spid="8"/>
                                        </p:tgtEl>
                                        <p:attrNameLst>
                                          <p:attrName>ppt_x</p:attrName>
                                        </p:attrNameLst>
                                      </p:cBhvr>
                                      <p:tavLst>
                                        <p:tav tm="0">
                                          <p:val>
                                            <p:strVal val="#ppt_x"/>
                                          </p:val>
                                        </p:tav>
                                        <p:tav tm="100000">
                                          <p:val>
                                            <p:strVal val="#ppt_x"/>
                                          </p:val>
                                        </p:tav>
                                      </p:tavLst>
                                    </p:anim>
                                    <p:anim calcmode="lin" valueType="num">
                                      <p:cBhvr additive="base">
                                        <p:cTn id="5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500" fill="hold"/>
                                        <p:tgtEl>
                                          <p:spTgt spid="12"/>
                                        </p:tgtEl>
                                        <p:attrNameLst>
                                          <p:attrName>ppt_x</p:attrName>
                                        </p:attrNameLst>
                                      </p:cBhvr>
                                      <p:tavLst>
                                        <p:tav tm="0">
                                          <p:val>
                                            <p:strVal val="#ppt_x"/>
                                          </p:val>
                                        </p:tav>
                                        <p:tav tm="100000">
                                          <p:val>
                                            <p:strVal val="#ppt_x"/>
                                          </p:val>
                                        </p:tav>
                                      </p:tavLst>
                                    </p:anim>
                                    <p:anim calcmode="lin" valueType="num">
                                      <p:cBhvr additive="base">
                                        <p:cTn id="5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anim calcmode="lin" valueType="num">
                                      <p:cBhvr additive="base">
                                        <p:cTn id="63" dur="500" fill="hold"/>
                                        <p:tgtEl>
                                          <p:spTgt spid="10"/>
                                        </p:tgtEl>
                                        <p:attrNameLst>
                                          <p:attrName>ppt_x</p:attrName>
                                        </p:attrNameLst>
                                      </p:cBhvr>
                                      <p:tavLst>
                                        <p:tav tm="0">
                                          <p:val>
                                            <p:strVal val="#ppt_x"/>
                                          </p:val>
                                        </p:tav>
                                        <p:tav tm="100000">
                                          <p:val>
                                            <p:strVal val="#ppt_x"/>
                                          </p:val>
                                        </p:tav>
                                      </p:tavLst>
                                    </p:anim>
                                    <p:anim calcmode="lin" valueType="num">
                                      <p:cBhvr additive="base">
                                        <p:cTn id="6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5"/>
                                        </p:tgtEl>
                                        <p:attrNameLst>
                                          <p:attrName>style.visibility</p:attrName>
                                        </p:attrNameLst>
                                      </p:cBhvr>
                                      <p:to>
                                        <p:strVal val="visible"/>
                                      </p:to>
                                    </p:set>
                                    <p:anim calcmode="lin" valueType="num">
                                      <p:cBhvr additive="base">
                                        <p:cTn id="69" dur="500" fill="hold"/>
                                        <p:tgtEl>
                                          <p:spTgt spid="5"/>
                                        </p:tgtEl>
                                        <p:attrNameLst>
                                          <p:attrName>ppt_x</p:attrName>
                                        </p:attrNameLst>
                                      </p:cBhvr>
                                      <p:tavLst>
                                        <p:tav tm="0">
                                          <p:val>
                                            <p:strVal val="#ppt_x"/>
                                          </p:val>
                                        </p:tav>
                                        <p:tav tm="100000">
                                          <p:val>
                                            <p:strVal val="#ppt_x"/>
                                          </p:val>
                                        </p:tav>
                                      </p:tavLst>
                                    </p:anim>
                                    <p:anim calcmode="lin" valueType="num">
                                      <p:cBhvr additive="base">
                                        <p:cTn id="7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6"/>
                                        </p:tgtEl>
                                        <p:attrNameLst>
                                          <p:attrName>style.visibility</p:attrName>
                                        </p:attrNameLst>
                                      </p:cBhvr>
                                      <p:to>
                                        <p:strVal val="visible"/>
                                      </p:to>
                                    </p:set>
                                    <p:anim calcmode="lin" valueType="num">
                                      <p:cBhvr additive="base">
                                        <p:cTn id="75" dur="500" fill="hold"/>
                                        <p:tgtEl>
                                          <p:spTgt spid="6"/>
                                        </p:tgtEl>
                                        <p:attrNameLst>
                                          <p:attrName>ppt_x</p:attrName>
                                        </p:attrNameLst>
                                      </p:cBhvr>
                                      <p:tavLst>
                                        <p:tav tm="0">
                                          <p:val>
                                            <p:strVal val="#ppt_x"/>
                                          </p:val>
                                        </p:tav>
                                        <p:tav tm="100000">
                                          <p:val>
                                            <p:strVal val="#ppt_x"/>
                                          </p:val>
                                        </p:tav>
                                      </p:tavLst>
                                    </p:anim>
                                    <p:anim calcmode="lin" valueType="num">
                                      <p:cBhvr additive="base">
                                        <p:cTn id="7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fade">
                                      <p:cBhvr>
                                        <p:cTn id="81" dur="500"/>
                                        <p:tgtEl>
                                          <p:spTgt spid="17"/>
                                        </p:tgtEl>
                                      </p:cBhvr>
                                    </p:animEffect>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grpId="0" nodeType="clickEffect">
                                  <p:stCondLst>
                                    <p:cond delay="0"/>
                                  </p:stCondLst>
                                  <p:childTnLst>
                                    <p:set>
                                      <p:cBhvr>
                                        <p:cTn id="85" dur="1" fill="hold">
                                          <p:stCondLst>
                                            <p:cond delay="0"/>
                                          </p:stCondLst>
                                        </p:cTn>
                                        <p:tgtEl>
                                          <p:spTgt spid="18"/>
                                        </p:tgtEl>
                                        <p:attrNameLst>
                                          <p:attrName>style.visibility</p:attrName>
                                        </p:attrNameLst>
                                      </p:cBhvr>
                                      <p:to>
                                        <p:strVal val="visible"/>
                                      </p:to>
                                    </p:set>
                                    <p:anim calcmode="lin" valueType="num">
                                      <p:cBhvr additive="base">
                                        <p:cTn id="86" dur="500" fill="hold"/>
                                        <p:tgtEl>
                                          <p:spTgt spid="18"/>
                                        </p:tgtEl>
                                        <p:attrNameLst>
                                          <p:attrName>ppt_x</p:attrName>
                                        </p:attrNameLst>
                                      </p:cBhvr>
                                      <p:tavLst>
                                        <p:tav tm="0">
                                          <p:val>
                                            <p:strVal val="#ppt_x"/>
                                          </p:val>
                                        </p:tav>
                                        <p:tav tm="100000">
                                          <p:val>
                                            <p:strVal val="#ppt_x"/>
                                          </p:val>
                                        </p:tav>
                                      </p:tavLst>
                                    </p:anim>
                                    <p:anim calcmode="lin" valueType="num">
                                      <p:cBhvr additive="base">
                                        <p:cTn id="87"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grpId="1" nodeType="clickEffect">
                                  <p:stCondLst>
                                    <p:cond delay="0"/>
                                  </p:stCondLst>
                                  <p:childTnLst>
                                    <p:set>
                                      <p:cBhvr>
                                        <p:cTn id="91" dur="1" fill="hold">
                                          <p:stCondLst>
                                            <p:cond delay="0"/>
                                          </p:stCondLst>
                                        </p:cTn>
                                        <p:tgtEl>
                                          <p:spTgt spid="4"/>
                                        </p:tgtEl>
                                        <p:attrNameLst>
                                          <p:attrName>style.visibility</p:attrName>
                                        </p:attrNameLst>
                                      </p:cBhvr>
                                      <p:to>
                                        <p:strVal val="hidden"/>
                                      </p:to>
                                    </p:set>
                                  </p:childTnLst>
                                </p:cTn>
                              </p:par>
                              <p:par>
                                <p:cTn id="92" presetID="1" presetClass="exit" presetSubtype="0" fill="hold" grpId="1" nodeType="withEffect">
                                  <p:stCondLst>
                                    <p:cond delay="0"/>
                                  </p:stCondLst>
                                  <p:childTnLst>
                                    <p:set>
                                      <p:cBhvr>
                                        <p:cTn id="93" dur="1" fill="hold">
                                          <p:stCondLst>
                                            <p:cond delay="0"/>
                                          </p:stCondLst>
                                        </p:cTn>
                                        <p:tgtEl>
                                          <p:spTgt spid="13"/>
                                        </p:tgtEl>
                                        <p:attrNameLst>
                                          <p:attrName>style.visibility</p:attrName>
                                        </p:attrNameLst>
                                      </p:cBhvr>
                                      <p:to>
                                        <p:strVal val="hidden"/>
                                      </p:to>
                                    </p:set>
                                  </p:childTnLst>
                                </p:cTn>
                              </p:par>
                              <p:par>
                                <p:cTn id="94" presetID="1" presetClass="exit" presetSubtype="0" fill="hold" grpId="1" nodeType="withEffect">
                                  <p:stCondLst>
                                    <p:cond delay="0"/>
                                  </p:stCondLst>
                                  <p:childTnLst>
                                    <p:set>
                                      <p:cBhvr>
                                        <p:cTn id="95" dur="1" fill="hold">
                                          <p:stCondLst>
                                            <p:cond delay="0"/>
                                          </p:stCondLst>
                                        </p:cTn>
                                        <p:tgtEl>
                                          <p:spTgt spid="8"/>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23"/>
                                        </p:tgtEl>
                                        <p:attrNameLst>
                                          <p:attrName>style.visibility</p:attrName>
                                        </p:attrNameLst>
                                      </p:cBhvr>
                                      <p:to>
                                        <p:strVal val="visible"/>
                                      </p:to>
                                    </p:set>
                                    <p:animEffect transition="in" filter="fade">
                                      <p:cBhvr>
                                        <p:cTn id="100" dur="500"/>
                                        <p:tgtEl>
                                          <p:spTgt spid="23"/>
                                        </p:tgtEl>
                                      </p:cBhvr>
                                    </p:animEffect>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2" nodeType="clickEffect">
                                  <p:stCondLst>
                                    <p:cond delay="0"/>
                                  </p:stCondLst>
                                  <p:childTnLst>
                                    <p:set>
                                      <p:cBhvr>
                                        <p:cTn id="104" dur="1" fill="hold">
                                          <p:stCondLst>
                                            <p:cond delay="0"/>
                                          </p:stCondLst>
                                        </p:cTn>
                                        <p:tgtEl>
                                          <p:spTgt spid="4"/>
                                        </p:tgtEl>
                                        <p:attrNameLst>
                                          <p:attrName>style.visibility</p:attrName>
                                        </p:attrNameLst>
                                      </p:cBhvr>
                                      <p:to>
                                        <p:strVal val="visible"/>
                                      </p:to>
                                    </p:set>
                                    <p:anim calcmode="lin" valueType="num">
                                      <p:cBhvr additive="base">
                                        <p:cTn id="105" dur="500" fill="hold"/>
                                        <p:tgtEl>
                                          <p:spTgt spid="4"/>
                                        </p:tgtEl>
                                        <p:attrNameLst>
                                          <p:attrName>ppt_x</p:attrName>
                                        </p:attrNameLst>
                                      </p:cBhvr>
                                      <p:tavLst>
                                        <p:tav tm="0">
                                          <p:val>
                                            <p:strVal val="#ppt_x"/>
                                          </p:val>
                                        </p:tav>
                                        <p:tav tm="100000">
                                          <p:val>
                                            <p:strVal val="#ppt_x"/>
                                          </p:val>
                                        </p:tav>
                                      </p:tavLst>
                                    </p:anim>
                                    <p:anim calcmode="lin" valueType="num">
                                      <p:cBhvr additive="base">
                                        <p:cTn id="10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grpId="2" nodeType="clickEffect">
                                  <p:stCondLst>
                                    <p:cond delay="0"/>
                                  </p:stCondLst>
                                  <p:childTnLst>
                                    <p:set>
                                      <p:cBhvr>
                                        <p:cTn id="110" dur="1" fill="hold">
                                          <p:stCondLst>
                                            <p:cond delay="0"/>
                                          </p:stCondLst>
                                        </p:cTn>
                                        <p:tgtEl>
                                          <p:spTgt spid="8"/>
                                        </p:tgtEl>
                                        <p:attrNameLst>
                                          <p:attrName>style.visibility</p:attrName>
                                        </p:attrNameLst>
                                      </p:cBhvr>
                                      <p:to>
                                        <p:strVal val="visible"/>
                                      </p:to>
                                    </p:set>
                                    <p:anim calcmode="lin" valueType="num">
                                      <p:cBhvr additive="base">
                                        <p:cTn id="111" dur="500" fill="hold"/>
                                        <p:tgtEl>
                                          <p:spTgt spid="8"/>
                                        </p:tgtEl>
                                        <p:attrNameLst>
                                          <p:attrName>ppt_x</p:attrName>
                                        </p:attrNameLst>
                                      </p:cBhvr>
                                      <p:tavLst>
                                        <p:tav tm="0">
                                          <p:val>
                                            <p:strVal val="#ppt_x"/>
                                          </p:val>
                                        </p:tav>
                                        <p:tav tm="100000">
                                          <p:val>
                                            <p:strVal val="#ppt_x"/>
                                          </p:val>
                                        </p:tav>
                                      </p:tavLst>
                                    </p:anim>
                                    <p:anim calcmode="lin" valueType="num">
                                      <p:cBhvr additive="base">
                                        <p:cTn id="1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grpId="2" nodeType="clickEffect">
                                  <p:stCondLst>
                                    <p:cond delay="0"/>
                                  </p:stCondLst>
                                  <p:childTnLst>
                                    <p:set>
                                      <p:cBhvr>
                                        <p:cTn id="116" dur="1" fill="hold">
                                          <p:stCondLst>
                                            <p:cond delay="0"/>
                                          </p:stCondLst>
                                        </p:cTn>
                                        <p:tgtEl>
                                          <p:spTgt spid="13"/>
                                        </p:tgtEl>
                                        <p:attrNameLst>
                                          <p:attrName>style.visibility</p:attrName>
                                        </p:attrNameLst>
                                      </p:cBhvr>
                                      <p:to>
                                        <p:strVal val="visible"/>
                                      </p:to>
                                    </p:set>
                                    <p:anim calcmode="lin" valueType="num">
                                      <p:cBhvr additive="base">
                                        <p:cTn id="117" dur="500" fill="hold"/>
                                        <p:tgtEl>
                                          <p:spTgt spid="13"/>
                                        </p:tgtEl>
                                        <p:attrNameLst>
                                          <p:attrName>ppt_x</p:attrName>
                                        </p:attrNameLst>
                                      </p:cBhvr>
                                      <p:tavLst>
                                        <p:tav tm="0">
                                          <p:val>
                                            <p:strVal val="#ppt_x"/>
                                          </p:val>
                                        </p:tav>
                                        <p:tav tm="100000">
                                          <p:val>
                                            <p:strVal val="#ppt_x"/>
                                          </p:val>
                                        </p:tav>
                                      </p:tavLst>
                                    </p:anim>
                                    <p:anim calcmode="lin" valueType="num">
                                      <p:cBhvr additive="base">
                                        <p:cTn id="1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26"/>
                                        </p:tgtEl>
                                        <p:attrNameLst>
                                          <p:attrName>style.visibility</p:attrName>
                                        </p:attrNameLst>
                                      </p:cBhvr>
                                      <p:to>
                                        <p:strVal val="visible"/>
                                      </p:to>
                                    </p:set>
                                    <p:animEffect transition="in" filter="fade">
                                      <p:cBhvr>
                                        <p:cTn id="123" dur="500"/>
                                        <p:tgtEl>
                                          <p:spTgt spid="26"/>
                                        </p:tgtEl>
                                      </p:cBhvr>
                                    </p:animEffect>
                                  </p:childTnLst>
                                </p:cTn>
                              </p:par>
                            </p:childTnLst>
                          </p:cTn>
                        </p:par>
                      </p:childTnLst>
                    </p:cTn>
                  </p:par>
                  <p:par>
                    <p:cTn id="124" fill="hold">
                      <p:stCondLst>
                        <p:cond delay="indefinite"/>
                      </p:stCondLst>
                      <p:childTnLst>
                        <p:par>
                          <p:cTn id="125" fill="hold">
                            <p:stCondLst>
                              <p:cond delay="0"/>
                            </p:stCondLst>
                            <p:childTnLst>
                              <p:par>
                                <p:cTn id="126" presetID="21" presetClass="entr" presetSubtype="1" fill="hold" nodeType="clickEffect">
                                  <p:stCondLst>
                                    <p:cond delay="0"/>
                                  </p:stCondLst>
                                  <p:childTnLst>
                                    <p:set>
                                      <p:cBhvr>
                                        <p:cTn id="127" dur="1" fill="hold">
                                          <p:stCondLst>
                                            <p:cond delay="0"/>
                                          </p:stCondLst>
                                        </p:cTn>
                                        <p:tgtEl>
                                          <p:spTgt spid="28"/>
                                        </p:tgtEl>
                                        <p:attrNameLst>
                                          <p:attrName>style.visibility</p:attrName>
                                        </p:attrNameLst>
                                      </p:cBhvr>
                                      <p:to>
                                        <p:strVal val="visible"/>
                                      </p:to>
                                    </p:set>
                                    <p:animEffect transition="in" filter="wheel(1)">
                                      <p:cBhvr>
                                        <p:cTn id="128" dur="500"/>
                                        <p:tgtEl>
                                          <p:spTgt spid="28"/>
                                        </p:tgtEl>
                                      </p:cBhvr>
                                    </p:animEffect>
                                  </p:childTnLst>
                                </p:cTn>
                              </p:par>
                            </p:childTnLst>
                          </p:cTn>
                        </p:par>
                      </p:childTnLst>
                    </p:cTn>
                  </p:par>
                  <p:par>
                    <p:cTn id="129" fill="hold">
                      <p:stCondLst>
                        <p:cond delay="indefinite"/>
                      </p:stCondLst>
                      <p:childTnLst>
                        <p:par>
                          <p:cTn id="130" fill="hold">
                            <p:stCondLst>
                              <p:cond delay="0"/>
                            </p:stCondLst>
                            <p:childTnLst>
                              <p:par>
                                <p:cTn id="131" presetID="21" presetClass="entr" presetSubtype="1" fill="hold" nodeType="clickEffect">
                                  <p:stCondLst>
                                    <p:cond delay="0"/>
                                  </p:stCondLst>
                                  <p:childTnLst>
                                    <p:set>
                                      <p:cBhvr>
                                        <p:cTn id="132" dur="1" fill="hold">
                                          <p:stCondLst>
                                            <p:cond delay="0"/>
                                          </p:stCondLst>
                                        </p:cTn>
                                        <p:tgtEl>
                                          <p:spTgt spid="29"/>
                                        </p:tgtEl>
                                        <p:attrNameLst>
                                          <p:attrName>style.visibility</p:attrName>
                                        </p:attrNameLst>
                                      </p:cBhvr>
                                      <p:to>
                                        <p:strVal val="visible"/>
                                      </p:to>
                                    </p:set>
                                    <p:animEffect transition="in" filter="wheel(1)">
                                      <p:cBhvr>
                                        <p:cTn id="13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7" grpId="0" animBg="1"/>
      <p:bldP spid="8" grpId="0"/>
      <p:bldP spid="8" grpId="1"/>
      <p:bldP spid="8" grpId="2"/>
      <p:bldP spid="10" grpId="0"/>
      <p:bldP spid="12" grpId="0"/>
      <p:bldP spid="13" grpId="0"/>
      <p:bldP spid="13" grpId="1"/>
      <p:bldP spid="13" grpId="2"/>
      <p:bldP spid="15" grpId="0"/>
      <p:bldP spid="18" grpId="0"/>
      <p:bldP spid="19" grpId="0" animBg="1"/>
      <p:bldP spid="20" grpId="0"/>
      <p:bldP spid="21" grpId="0" animBg="1"/>
      <p:bldP spid="22" grpId="0"/>
      <p:bldP spid="23" grpId="0"/>
      <p:bldP spid="26" grpId="0"/>
      <p:bldP spid="5" grpId="0" animBg="1"/>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08656-8F6F-4B84-9516-E4375E373170}"/>
              </a:ext>
            </a:extLst>
          </p:cNvPr>
          <p:cNvSpPr>
            <a:spLocks noGrp="1"/>
          </p:cNvSpPr>
          <p:nvPr>
            <p:ph type="ctrTitle"/>
          </p:nvPr>
        </p:nvSpPr>
        <p:spPr/>
        <p:txBody>
          <a:bodyPr/>
          <a:lstStyle/>
          <a:p>
            <a:r>
              <a:rPr lang="en-US" dirty="0"/>
              <a:t>Expected Value</a:t>
            </a:r>
          </a:p>
        </p:txBody>
      </p:sp>
    </p:spTree>
    <p:extLst>
      <p:ext uri="{BB962C8B-B14F-4D97-AF65-F5344CB8AC3E}">
        <p14:creationId xmlns:p14="http://schemas.microsoft.com/office/powerpoint/2010/main" val="4132704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Probability Review</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a:bodyPr>
              <a:lstStyle/>
              <a:p>
                <a:r>
                  <a:rPr lang="en-US" b="1" dirty="0"/>
                  <a:t>Fourth Law of Probability: </a:t>
                </a:r>
                <a:r>
                  <a:rPr lang="en-US" dirty="0"/>
                  <a:t>If A and B are independent then </a:t>
                </a:r>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1" i="1" dirty="0">
                          <a:latin typeface="Cambria Math" panose="02040503050406030204" pitchFamily="18" charset="0"/>
                        </a:rPr>
                        <m:t>𝑷</m:t>
                      </m:r>
                      <m:r>
                        <a:rPr lang="en-US" b="1" i="1" dirty="0">
                          <a:latin typeface="Cambria Math" panose="02040503050406030204" pitchFamily="18" charset="0"/>
                        </a:rPr>
                        <m:t>(</m:t>
                      </m:r>
                      <m:r>
                        <a:rPr lang="en-US" b="1" i="1" dirty="0">
                          <a:latin typeface="Cambria Math" panose="02040503050406030204" pitchFamily="18" charset="0"/>
                        </a:rPr>
                        <m:t>𝑨</m:t>
                      </m:r>
                      <m:r>
                        <a:rPr lang="en-US" b="1" i="1" dirty="0" smtClean="0">
                          <a:latin typeface="Cambria Math" panose="02040503050406030204" pitchFamily="18" charset="0"/>
                        </a:rPr>
                        <m:t>|</m:t>
                      </m:r>
                      <m:r>
                        <a:rPr lang="en-US" b="1" i="1" dirty="0">
                          <a:latin typeface="Cambria Math" panose="02040503050406030204" pitchFamily="18" charset="0"/>
                        </a:rPr>
                        <m:t>𝑩</m:t>
                      </m:r>
                      <m:r>
                        <a:rPr lang="en-US" b="1" i="1" dirty="0">
                          <a:latin typeface="Cambria Math" panose="02040503050406030204" pitchFamily="18" charset="0"/>
                        </a:rPr>
                        <m:t>)=</m:t>
                      </m:r>
                      <m:r>
                        <a:rPr lang="en-US" b="1" i="1" dirty="0">
                          <a:latin typeface="Cambria Math" panose="02040503050406030204" pitchFamily="18" charset="0"/>
                        </a:rPr>
                        <m:t>𝑷</m:t>
                      </m:r>
                      <m:r>
                        <a:rPr lang="en-US" b="1" i="1" dirty="0">
                          <a:latin typeface="Cambria Math" panose="02040503050406030204" pitchFamily="18" charset="0"/>
                        </a:rPr>
                        <m:t>(</m:t>
                      </m:r>
                      <m:r>
                        <a:rPr lang="en-US" b="1" i="1" dirty="0">
                          <a:latin typeface="Cambria Math" panose="02040503050406030204" pitchFamily="18" charset="0"/>
                        </a:rPr>
                        <m:t>𝑨</m:t>
                      </m:r>
                      <m:r>
                        <a:rPr lang="en-US" b="1" i="1" dirty="0">
                          <a:latin typeface="Cambria Math" panose="02040503050406030204" pitchFamily="18" charset="0"/>
                        </a:rPr>
                        <m:t>)</m:t>
                      </m:r>
                    </m:oMath>
                  </m:oMathPara>
                </a14:m>
                <a:endParaRPr lang="en-US" b="1" dirty="0"/>
              </a:p>
              <a:p>
                <a:endParaRPr lang="en-US" dirty="0">
                  <a:ea typeface="Cambria Math" panose="02040503050406030204" pitchFamily="18" charset="0"/>
                </a:endParaRPr>
              </a:p>
              <a:p>
                <a:endParaRPr lang="en-US" b="1" dirty="0"/>
              </a:p>
            </p:txBody>
          </p:sp>
        </mc:Choice>
        <mc:Fallback xmlns="">
          <p:sp>
            <p:nvSpPr>
              <p:cNvPr id="3" name="Text Placeholder 2">
                <a:extLst>
                  <a:ext uri="{FF2B5EF4-FFF2-40B4-BE49-F238E27FC236}">
                    <a16:creationId xmlns:a16="http://schemas.microsoft.com/office/drawing/2014/main" id="{600BF4A5-EC22-4EA7-9985-66D8CB9C1D3F}"/>
                  </a:ext>
                </a:extLst>
              </p:cNvPr>
              <p:cNvSpPr>
                <a:spLocks noGrp="1" noRot="1" noChangeAspect="1" noMove="1" noResize="1" noEditPoints="1" noAdjustHandles="1" noChangeArrowheads="1" noChangeShapeType="1" noTextEdit="1"/>
              </p:cNvSpPr>
              <p:nvPr>
                <p:ph type="body" sz="quarter" idx="12"/>
              </p:nvPr>
            </p:nvSpPr>
            <p:spPr>
              <a:blipFill>
                <a:blip r:embed="rId3"/>
                <a:stretch>
                  <a:fillRect l="-1158" t="-2371"/>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10DFB173-4FB2-437C-8D72-546BB7551CDA}"/>
              </a:ext>
            </a:extLst>
          </p:cNvPr>
          <p:cNvSpPr/>
          <p:nvPr/>
        </p:nvSpPr>
        <p:spPr>
          <a:xfrm>
            <a:off x="838200" y="4001294"/>
            <a:ext cx="1611085" cy="1567543"/>
          </a:xfrm>
          <a:prstGeom prst="ellipse">
            <a:avLst/>
          </a:prstGeom>
          <a:solidFill>
            <a:schemeClr val="tx2">
              <a:lumMod val="25000"/>
              <a:lumOff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28C7B89A-EB8F-4D9C-B912-30878500AFF7}"/>
              </a:ext>
            </a:extLst>
          </p:cNvPr>
          <p:cNvSpPr/>
          <p:nvPr/>
        </p:nvSpPr>
        <p:spPr>
          <a:xfrm>
            <a:off x="1882653" y="4001294"/>
            <a:ext cx="1611085" cy="1567543"/>
          </a:xfrm>
          <a:prstGeom prst="ellipse">
            <a:avLst/>
          </a:prstGeom>
          <a:solidFill>
            <a:srgbClr val="0070C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45C2EAE1-57F8-411A-80CC-1BA9B2270467}"/>
              </a:ext>
            </a:extLst>
          </p:cNvPr>
          <p:cNvSpPr txBox="1"/>
          <p:nvPr/>
        </p:nvSpPr>
        <p:spPr>
          <a:xfrm>
            <a:off x="1225500" y="4545704"/>
            <a:ext cx="547339" cy="461665"/>
          </a:xfrm>
          <a:prstGeom prst="rect">
            <a:avLst/>
          </a:prstGeom>
          <a:noFill/>
        </p:spPr>
        <p:txBody>
          <a:bodyPr wrap="square" rtlCol="0">
            <a:spAutoFit/>
          </a:bodyPr>
          <a:lstStyle/>
          <a:p>
            <a:r>
              <a:rPr lang="en-US" sz="2400" b="1" dirty="0"/>
              <a:t>10</a:t>
            </a:r>
          </a:p>
        </p:txBody>
      </p:sp>
      <p:sp>
        <p:nvSpPr>
          <p:cNvPr id="10" name="TextBox 9">
            <a:extLst>
              <a:ext uri="{FF2B5EF4-FFF2-40B4-BE49-F238E27FC236}">
                <a16:creationId xmlns:a16="http://schemas.microsoft.com/office/drawing/2014/main" id="{0A9A3E53-FE6D-47D1-AB40-16284856AFCE}"/>
              </a:ext>
            </a:extLst>
          </p:cNvPr>
          <p:cNvSpPr txBox="1"/>
          <p:nvPr/>
        </p:nvSpPr>
        <p:spPr>
          <a:xfrm>
            <a:off x="1915880" y="4545703"/>
            <a:ext cx="556891" cy="461665"/>
          </a:xfrm>
          <a:prstGeom prst="rect">
            <a:avLst/>
          </a:prstGeom>
          <a:noFill/>
        </p:spPr>
        <p:txBody>
          <a:bodyPr wrap="square" rtlCol="0">
            <a:spAutoFit/>
          </a:bodyPr>
          <a:lstStyle/>
          <a:p>
            <a:r>
              <a:rPr lang="en-US" sz="2400" b="1" dirty="0"/>
              <a:t>15</a:t>
            </a:r>
          </a:p>
        </p:txBody>
      </p:sp>
      <p:sp>
        <p:nvSpPr>
          <p:cNvPr id="12" name="TextBox 11">
            <a:extLst>
              <a:ext uri="{FF2B5EF4-FFF2-40B4-BE49-F238E27FC236}">
                <a16:creationId xmlns:a16="http://schemas.microsoft.com/office/drawing/2014/main" id="{0C90424B-E873-4DA0-9561-0425F81EAED5}"/>
              </a:ext>
            </a:extLst>
          </p:cNvPr>
          <p:cNvSpPr txBox="1"/>
          <p:nvPr/>
        </p:nvSpPr>
        <p:spPr>
          <a:xfrm>
            <a:off x="2681702" y="4545704"/>
            <a:ext cx="643215" cy="461665"/>
          </a:xfrm>
          <a:prstGeom prst="rect">
            <a:avLst/>
          </a:prstGeom>
          <a:noFill/>
        </p:spPr>
        <p:txBody>
          <a:bodyPr wrap="square" rtlCol="0">
            <a:spAutoFit/>
          </a:bodyPr>
          <a:lstStyle/>
          <a:p>
            <a:r>
              <a:rPr lang="en-US" sz="2400" b="1" dirty="0"/>
              <a:t>45</a:t>
            </a:r>
          </a:p>
        </p:txBody>
      </p:sp>
      <p:sp>
        <p:nvSpPr>
          <p:cNvPr id="13" name="TextBox 12">
            <a:extLst>
              <a:ext uri="{FF2B5EF4-FFF2-40B4-BE49-F238E27FC236}">
                <a16:creationId xmlns:a16="http://schemas.microsoft.com/office/drawing/2014/main" id="{A95AC4F9-E04D-4141-8BC8-9C84A68FBF94}"/>
              </a:ext>
            </a:extLst>
          </p:cNvPr>
          <p:cNvSpPr txBox="1"/>
          <p:nvPr/>
        </p:nvSpPr>
        <p:spPr>
          <a:xfrm>
            <a:off x="1416003" y="3539629"/>
            <a:ext cx="356076" cy="461665"/>
          </a:xfrm>
          <a:prstGeom prst="rect">
            <a:avLst/>
          </a:prstGeom>
          <a:noFill/>
        </p:spPr>
        <p:txBody>
          <a:bodyPr wrap="square" rtlCol="0">
            <a:spAutoFit/>
          </a:bodyPr>
          <a:lstStyle/>
          <a:p>
            <a:r>
              <a:rPr lang="en-US" sz="2400" b="1" dirty="0"/>
              <a:t>A</a:t>
            </a:r>
          </a:p>
        </p:txBody>
      </p:sp>
      <p:sp>
        <p:nvSpPr>
          <p:cNvPr id="15" name="TextBox 14">
            <a:extLst>
              <a:ext uri="{FF2B5EF4-FFF2-40B4-BE49-F238E27FC236}">
                <a16:creationId xmlns:a16="http://schemas.microsoft.com/office/drawing/2014/main" id="{2737D5B3-09BA-4609-9EAB-CF9C4323D32F}"/>
              </a:ext>
            </a:extLst>
          </p:cNvPr>
          <p:cNvSpPr txBox="1"/>
          <p:nvPr/>
        </p:nvSpPr>
        <p:spPr>
          <a:xfrm>
            <a:off x="2524956" y="3539629"/>
            <a:ext cx="356076" cy="461665"/>
          </a:xfrm>
          <a:prstGeom prst="rect">
            <a:avLst/>
          </a:prstGeom>
          <a:noFill/>
        </p:spPr>
        <p:txBody>
          <a:bodyPr wrap="square" rtlCol="0">
            <a:spAutoFit/>
          </a:bodyPr>
          <a:lstStyle/>
          <a:p>
            <a:r>
              <a:rPr lang="en-US" sz="2400" b="1" dirty="0"/>
              <a:t>B</a:t>
            </a:r>
          </a:p>
        </p:txBody>
      </p:sp>
      <p:cxnSp>
        <p:nvCxnSpPr>
          <p:cNvPr id="6" name="Straight Arrow Connector 5">
            <a:extLst>
              <a:ext uri="{FF2B5EF4-FFF2-40B4-BE49-F238E27FC236}">
                <a16:creationId xmlns:a16="http://schemas.microsoft.com/office/drawing/2014/main" id="{5776998B-A327-4076-B77F-A532630E35DB}"/>
              </a:ext>
            </a:extLst>
          </p:cNvPr>
          <p:cNvCxnSpPr/>
          <p:nvPr/>
        </p:nvCxnSpPr>
        <p:spPr>
          <a:xfrm>
            <a:off x="2166257" y="5007368"/>
            <a:ext cx="0" cy="81648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3A4C97E-CD90-49F5-A728-86EE4AE750A0}"/>
                  </a:ext>
                </a:extLst>
              </p:cNvPr>
              <p:cNvSpPr txBox="1"/>
              <p:nvPr/>
            </p:nvSpPr>
            <p:spPr>
              <a:xfrm>
                <a:off x="1687286" y="5929085"/>
                <a:ext cx="9944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𝑨</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𝑩</m:t>
                      </m:r>
                    </m:oMath>
                  </m:oMathPara>
                </a14:m>
                <a:endParaRPr lang="en-US" b="1" dirty="0"/>
              </a:p>
            </p:txBody>
          </p:sp>
        </mc:Choice>
        <mc:Fallback xmlns="">
          <p:sp>
            <p:nvSpPr>
              <p:cNvPr id="9" name="TextBox 8">
                <a:extLst>
                  <a:ext uri="{FF2B5EF4-FFF2-40B4-BE49-F238E27FC236}">
                    <a16:creationId xmlns:a16="http://schemas.microsoft.com/office/drawing/2014/main" id="{63A4C97E-CD90-49F5-A728-86EE4AE750A0}"/>
                  </a:ext>
                </a:extLst>
              </p:cNvPr>
              <p:cNvSpPr txBox="1">
                <a:spLocks noRot="1" noChangeAspect="1" noMove="1" noResize="1" noEditPoints="1" noAdjustHandles="1" noChangeArrowheads="1" noChangeShapeType="1" noTextEdit="1"/>
              </p:cNvSpPr>
              <p:nvPr/>
            </p:nvSpPr>
            <p:spPr>
              <a:xfrm>
                <a:off x="1687286" y="5929085"/>
                <a:ext cx="99441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52DD91F-5B32-45EE-BC24-DCD171D098EE}"/>
                  </a:ext>
                </a:extLst>
              </p:cNvPr>
              <p:cNvSpPr txBox="1"/>
              <p:nvPr/>
            </p:nvSpPr>
            <p:spPr>
              <a:xfrm>
                <a:off x="4631857" y="4001294"/>
                <a:ext cx="5315856" cy="12406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𝐴</m:t>
                          </m:r>
                          <m:r>
                            <a:rPr lang="en-US" sz="2400" b="0" i="1" smtClean="0">
                              <a:latin typeface="Cambria Math" panose="02040503050406030204" pitchFamily="18" charset="0"/>
                            </a:rPr>
                            <m:t>|</m:t>
                          </m:r>
                          <m:r>
                            <a:rPr lang="en-US" sz="2400" i="1">
                              <a:latin typeface="Cambria Math" panose="02040503050406030204" pitchFamily="18" charset="0"/>
                            </a:rPr>
                            <m:t>𝐵</m:t>
                          </m:r>
                        </m:e>
                      </m:d>
                      <m:r>
                        <a:rPr lang="en-US" sz="2400" i="1">
                          <a:latin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𝐴</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𝐵</m:t>
                              </m:r>
                            </m:e>
                          </m:d>
                        </m:num>
                        <m:den>
                          <m:r>
                            <a:rPr lang="en-US" sz="2400" i="1">
                              <a:latin typeface="Cambria Math" panose="02040503050406030204" pitchFamily="18" charset="0"/>
                              <a:ea typeface="Cambria Math" panose="02040503050406030204" pitchFamily="18" charset="0"/>
                            </a:rPr>
                            <m:t>𝑃</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𝐵</m:t>
                              </m:r>
                            </m:e>
                          </m:d>
                        </m:den>
                      </m:f>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15/100</m:t>
                          </m:r>
                        </m:num>
                        <m:den>
                          <m:r>
                            <a:rPr lang="en-US" sz="2400" b="0" i="1" smtClean="0">
                              <a:latin typeface="Cambria Math" panose="02040503050406030204" pitchFamily="18" charset="0"/>
                              <a:ea typeface="Cambria Math" panose="02040503050406030204" pitchFamily="18" charset="0"/>
                            </a:rPr>
                            <m:t>60/100</m:t>
                          </m:r>
                        </m:den>
                      </m:f>
                      <m:r>
                        <a:rPr lang="en-US" sz="2400" b="0" i="1" smtClean="0">
                          <a:latin typeface="Cambria Math" panose="02040503050406030204" pitchFamily="18" charset="0"/>
                          <a:ea typeface="Cambria Math" panose="02040503050406030204" pitchFamily="18" charset="0"/>
                        </a:rPr>
                        <m:t>=0.25</m:t>
                      </m:r>
                    </m:oMath>
                  </m:oMathPara>
                </a14:m>
                <a:endParaRPr lang="en-US" sz="2400" b="0" dirty="0">
                  <a:ea typeface="Cambria Math" panose="02040503050406030204" pitchFamily="18" charset="0"/>
                </a:endParaRPr>
              </a:p>
              <a:p>
                <a:endParaRPr lang="en-US" sz="2400" dirty="0"/>
              </a:p>
            </p:txBody>
          </p:sp>
        </mc:Choice>
        <mc:Fallback xmlns="">
          <p:sp>
            <p:nvSpPr>
              <p:cNvPr id="11" name="TextBox 10">
                <a:extLst>
                  <a:ext uri="{FF2B5EF4-FFF2-40B4-BE49-F238E27FC236}">
                    <a16:creationId xmlns:a16="http://schemas.microsoft.com/office/drawing/2014/main" id="{152DD91F-5B32-45EE-BC24-DCD171D098EE}"/>
                  </a:ext>
                </a:extLst>
              </p:cNvPr>
              <p:cNvSpPr txBox="1">
                <a:spLocks noRot="1" noChangeAspect="1" noMove="1" noResize="1" noEditPoints="1" noAdjustHandles="1" noChangeArrowheads="1" noChangeShapeType="1" noTextEdit="1"/>
              </p:cNvSpPr>
              <p:nvPr/>
            </p:nvSpPr>
            <p:spPr>
              <a:xfrm>
                <a:off x="4631857" y="4001294"/>
                <a:ext cx="5315856" cy="124066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AAE876D-6B0F-4A20-8099-F66A73B3DD2A}"/>
                  </a:ext>
                </a:extLst>
              </p:cNvPr>
              <p:cNvSpPr txBox="1"/>
              <p:nvPr/>
            </p:nvSpPr>
            <p:spPr>
              <a:xfrm>
                <a:off x="4766029" y="5236996"/>
                <a:ext cx="3385453" cy="79367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400" i="1" smtClean="0">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𝐴</m:t>
                          </m:r>
                        </m:e>
                      </m:d>
                      <m:r>
                        <a:rPr lang="en-US" sz="2400" i="1">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25</m:t>
                          </m:r>
                        </m:num>
                        <m:den>
                          <m:r>
                            <a:rPr lang="en-US" sz="2400" b="0" i="1" smtClean="0">
                              <a:latin typeface="Cambria Math" panose="02040503050406030204" pitchFamily="18" charset="0"/>
                            </a:rPr>
                            <m:t>100</m:t>
                          </m:r>
                        </m:den>
                      </m:f>
                      <m:r>
                        <a:rPr lang="en-US" sz="2400" b="0" i="0" smtClean="0">
                          <a:latin typeface="Cambria Math" panose="02040503050406030204" pitchFamily="18" charset="0"/>
                        </a:rPr>
                        <m:t>=0.25</m:t>
                      </m:r>
                    </m:oMath>
                  </m:oMathPara>
                </a14:m>
                <a:endParaRPr lang="en-US" sz="2400" dirty="0"/>
              </a:p>
            </p:txBody>
          </p:sp>
        </mc:Choice>
        <mc:Fallback xmlns="">
          <p:sp>
            <p:nvSpPr>
              <p:cNvPr id="14" name="TextBox 13">
                <a:extLst>
                  <a:ext uri="{FF2B5EF4-FFF2-40B4-BE49-F238E27FC236}">
                    <a16:creationId xmlns:a16="http://schemas.microsoft.com/office/drawing/2014/main" id="{0AAE876D-6B0F-4A20-8099-F66A73B3DD2A}"/>
                  </a:ext>
                </a:extLst>
              </p:cNvPr>
              <p:cNvSpPr txBox="1">
                <a:spLocks noRot="1" noChangeAspect="1" noMove="1" noResize="1" noEditPoints="1" noAdjustHandles="1" noChangeArrowheads="1" noChangeShapeType="1" noTextEdit="1"/>
              </p:cNvSpPr>
              <p:nvPr/>
            </p:nvSpPr>
            <p:spPr>
              <a:xfrm>
                <a:off x="4766029" y="5236996"/>
                <a:ext cx="3385453" cy="793679"/>
              </a:xfrm>
              <a:prstGeom prst="rect">
                <a:avLst/>
              </a:prstGeom>
              <a:blipFill>
                <a:blip r:embed="rId6"/>
                <a:stretch>
                  <a:fillRect/>
                </a:stretch>
              </a:blipFill>
            </p:spPr>
            <p:txBody>
              <a:bodyPr/>
              <a:lstStyle/>
              <a:p>
                <a:r>
                  <a:rPr lang="en-US">
                    <a:noFill/>
                  </a:rPr>
                  <a:t> </a:t>
                </a:r>
              </a:p>
            </p:txBody>
          </p:sp>
        </mc:Fallback>
      </mc:AlternateContent>
      <p:sp>
        <p:nvSpPr>
          <p:cNvPr id="16" name="Rectangle 15">
            <a:extLst>
              <a:ext uri="{FF2B5EF4-FFF2-40B4-BE49-F238E27FC236}">
                <a16:creationId xmlns:a16="http://schemas.microsoft.com/office/drawing/2014/main" id="{3AD738B7-B1B7-4764-B1F3-E0F620073BE8}"/>
              </a:ext>
            </a:extLst>
          </p:cNvPr>
          <p:cNvSpPr/>
          <p:nvPr/>
        </p:nvSpPr>
        <p:spPr>
          <a:xfrm>
            <a:off x="370114" y="3539629"/>
            <a:ext cx="3752701" cy="2751293"/>
          </a:xfrm>
          <a:prstGeom prst="rect">
            <a:avLst/>
          </a:prstGeom>
          <a:noFill/>
          <a:ln w="19050">
            <a:solidFill>
              <a:schemeClr val="accent3">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00C14227-D77F-496C-BA7B-E6FC6C00EBD1}"/>
              </a:ext>
            </a:extLst>
          </p:cNvPr>
          <p:cNvSpPr txBox="1"/>
          <p:nvPr/>
        </p:nvSpPr>
        <p:spPr>
          <a:xfrm>
            <a:off x="3324916" y="5693617"/>
            <a:ext cx="506845" cy="461665"/>
          </a:xfrm>
          <a:prstGeom prst="rect">
            <a:avLst/>
          </a:prstGeom>
          <a:noFill/>
        </p:spPr>
        <p:txBody>
          <a:bodyPr wrap="square" rtlCol="0">
            <a:spAutoFit/>
          </a:bodyPr>
          <a:lstStyle/>
          <a:p>
            <a:r>
              <a:rPr lang="en-US" sz="2400" b="1" dirty="0"/>
              <a:t>30</a:t>
            </a:r>
          </a:p>
        </p:txBody>
      </p:sp>
    </p:spTree>
    <p:extLst>
      <p:ext uri="{BB962C8B-B14F-4D97-AF65-F5344CB8AC3E}">
        <p14:creationId xmlns:p14="http://schemas.microsoft.com/office/powerpoint/2010/main" val="606550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ppt_x"/>
                                          </p:val>
                                        </p:tav>
                                        <p:tav tm="100000">
                                          <p:val>
                                            <p:strVal val="#ppt_x"/>
                                          </p:val>
                                        </p:tav>
                                      </p:tavLst>
                                    </p:anim>
                                    <p:anim calcmode="lin" valueType="num">
                                      <p:cBhvr additive="base">
                                        <p:cTn id="6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24"/>
                                        </p:tgtEl>
                                        <p:attrNameLst>
                                          <p:attrName>style.visibility</p:attrName>
                                        </p:attrNameLst>
                                      </p:cBhvr>
                                      <p:to>
                                        <p:strVal val="visible"/>
                                      </p:to>
                                    </p:set>
                                    <p:anim calcmode="lin" valueType="num">
                                      <p:cBhvr additive="base">
                                        <p:cTn id="65" dur="500" fill="hold"/>
                                        <p:tgtEl>
                                          <p:spTgt spid="24"/>
                                        </p:tgtEl>
                                        <p:attrNameLst>
                                          <p:attrName>ppt_x</p:attrName>
                                        </p:attrNameLst>
                                      </p:cBhvr>
                                      <p:tavLst>
                                        <p:tav tm="0">
                                          <p:val>
                                            <p:strVal val="#ppt_x"/>
                                          </p:val>
                                        </p:tav>
                                        <p:tav tm="100000">
                                          <p:val>
                                            <p:strVal val="#ppt_x"/>
                                          </p:val>
                                        </p:tav>
                                      </p:tavLst>
                                    </p:anim>
                                    <p:anim calcmode="lin" valueType="num">
                                      <p:cBhvr additive="base">
                                        <p:cTn id="6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xit" presetSubtype="4" fill="hold" grpId="1" nodeType="clickEffect">
                                  <p:stCondLst>
                                    <p:cond delay="0"/>
                                  </p:stCondLst>
                                  <p:childTnLst>
                                    <p:anim calcmode="lin" valueType="num">
                                      <p:cBhvr additive="base">
                                        <p:cTn id="70" dur="500"/>
                                        <p:tgtEl>
                                          <p:spTgt spid="4"/>
                                        </p:tgtEl>
                                        <p:attrNameLst>
                                          <p:attrName>ppt_x</p:attrName>
                                        </p:attrNameLst>
                                      </p:cBhvr>
                                      <p:tavLst>
                                        <p:tav tm="0">
                                          <p:val>
                                            <p:strVal val="ppt_x"/>
                                          </p:val>
                                        </p:tav>
                                        <p:tav tm="100000">
                                          <p:val>
                                            <p:strVal val="ppt_x"/>
                                          </p:val>
                                        </p:tav>
                                      </p:tavLst>
                                    </p:anim>
                                    <p:anim calcmode="lin" valueType="num">
                                      <p:cBhvr additive="base">
                                        <p:cTn id="71" dur="500"/>
                                        <p:tgtEl>
                                          <p:spTgt spid="4"/>
                                        </p:tgtEl>
                                        <p:attrNameLst>
                                          <p:attrName>ppt_y</p:attrName>
                                        </p:attrNameLst>
                                      </p:cBhvr>
                                      <p:tavLst>
                                        <p:tav tm="0">
                                          <p:val>
                                            <p:strVal val="ppt_y"/>
                                          </p:val>
                                        </p:tav>
                                        <p:tav tm="100000">
                                          <p:val>
                                            <p:strVal val="1+ppt_h/2"/>
                                          </p:val>
                                        </p:tav>
                                      </p:tavLst>
                                    </p:anim>
                                    <p:set>
                                      <p:cBhvr>
                                        <p:cTn id="72" dur="1" fill="hold">
                                          <p:stCondLst>
                                            <p:cond delay="499"/>
                                          </p:stCondLst>
                                        </p:cTn>
                                        <p:tgtEl>
                                          <p:spTgt spid="4"/>
                                        </p:tgtEl>
                                        <p:attrNameLst>
                                          <p:attrName>style.visibility</p:attrName>
                                        </p:attrNameLst>
                                      </p:cBhvr>
                                      <p:to>
                                        <p:strVal val="hidden"/>
                                      </p:to>
                                    </p:set>
                                  </p:childTnLst>
                                </p:cTn>
                              </p:par>
                              <p:par>
                                <p:cTn id="73" presetID="2" presetClass="exit" presetSubtype="4" fill="hold" grpId="1" nodeType="withEffect">
                                  <p:stCondLst>
                                    <p:cond delay="0"/>
                                  </p:stCondLst>
                                  <p:childTnLst>
                                    <p:anim calcmode="lin" valueType="num">
                                      <p:cBhvr additive="base">
                                        <p:cTn id="74" dur="500"/>
                                        <p:tgtEl>
                                          <p:spTgt spid="13"/>
                                        </p:tgtEl>
                                        <p:attrNameLst>
                                          <p:attrName>ppt_x</p:attrName>
                                        </p:attrNameLst>
                                      </p:cBhvr>
                                      <p:tavLst>
                                        <p:tav tm="0">
                                          <p:val>
                                            <p:strVal val="ppt_x"/>
                                          </p:val>
                                        </p:tav>
                                        <p:tav tm="100000">
                                          <p:val>
                                            <p:strVal val="ppt_x"/>
                                          </p:val>
                                        </p:tav>
                                      </p:tavLst>
                                    </p:anim>
                                    <p:anim calcmode="lin" valueType="num">
                                      <p:cBhvr additive="base">
                                        <p:cTn id="75" dur="500"/>
                                        <p:tgtEl>
                                          <p:spTgt spid="13"/>
                                        </p:tgtEl>
                                        <p:attrNameLst>
                                          <p:attrName>ppt_y</p:attrName>
                                        </p:attrNameLst>
                                      </p:cBhvr>
                                      <p:tavLst>
                                        <p:tav tm="0">
                                          <p:val>
                                            <p:strVal val="ppt_y"/>
                                          </p:val>
                                        </p:tav>
                                        <p:tav tm="100000">
                                          <p:val>
                                            <p:strVal val="1+ppt_h/2"/>
                                          </p:val>
                                        </p:tav>
                                      </p:tavLst>
                                    </p:anim>
                                    <p:set>
                                      <p:cBhvr>
                                        <p:cTn id="76" dur="1" fill="hold">
                                          <p:stCondLst>
                                            <p:cond delay="499"/>
                                          </p:stCondLst>
                                        </p:cTn>
                                        <p:tgtEl>
                                          <p:spTgt spid="13"/>
                                        </p:tgtEl>
                                        <p:attrNameLst>
                                          <p:attrName>style.visibility</p:attrName>
                                        </p:attrNameLst>
                                      </p:cBhvr>
                                      <p:to>
                                        <p:strVal val="hidden"/>
                                      </p:to>
                                    </p:set>
                                  </p:childTnLst>
                                </p:cTn>
                              </p:par>
                              <p:par>
                                <p:cTn id="77" presetID="2" presetClass="exit" presetSubtype="4" fill="hold" grpId="1" nodeType="withEffect">
                                  <p:stCondLst>
                                    <p:cond delay="0"/>
                                  </p:stCondLst>
                                  <p:childTnLst>
                                    <p:anim calcmode="lin" valueType="num">
                                      <p:cBhvr additive="base">
                                        <p:cTn id="78" dur="500"/>
                                        <p:tgtEl>
                                          <p:spTgt spid="8"/>
                                        </p:tgtEl>
                                        <p:attrNameLst>
                                          <p:attrName>ppt_x</p:attrName>
                                        </p:attrNameLst>
                                      </p:cBhvr>
                                      <p:tavLst>
                                        <p:tav tm="0">
                                          <p:val>
                                            <p:strVal val="ppt_x"/>
                                          </p:val>
                                        </p:tav>
                                        <p:tav tm="100000">
                                          <p:val>
                                            <p:strVal val="ppt_x"/>
                                          </p:val>
                                        </p:tav>
                                      </p:tavLst>
                                    </p:anim>
                                    <p:anim calcmode="lin" valueType="num">
                                      <p:cBhvr additive="base">
                                        <p:cTn id="79" dur="500"/>
                                        <p:tgtEl>
                                          <p:spTgt spid="8"/>
                                        </p:tgtEl>
                                        <p:attrNameLst>
                                          <p:attrName>ppt_y</p:attrName>
                                        </p:attrNameLst>
                                      </p:cBhvr>
                                      <p:tavLst>
                                        <p:tav tm="0">
                                          <p:val>
                                            <p:strVal val="ppt_y"/>
                                          </p:val>
                                        </p:tav>
                                        <p:tav tm="100000">
                                          <p:val>
                                            <p:strVal val="1+ppt_h/2"/>
                                          </p:val>
                                        </p:tav>
                                      </p:tavLst>
                                    </p:anim>
                                    <p:set>
                                      <p:cBhvr>
                                        <p:cTn id="80" dur="1" fill="hold">
                                          <p:stCondLst>
                                            <p:cond delay="499"/>
                                          </p:stCondLst>
                                        </p:cTn>
                                        <p:tgtEl>
                                          <p:spTgt spid="8"/>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fade">
                                      <p:cBhvr>
                                        <p:cTn id="85" dur="500"/>
                                        <p:tgtEl>
                                          <p:spTgt spid="9"/>
                                        </p:tgtEl>
                                      </p:cBhvr>
                                    </p:animEffect>
                                  </p:childTnLst>
                                </p:cTn>
                              </p:par>
                              <p:par>
                                <p:cTn id="86" presetID="10" presetClass="entr" presetSubtype="0" fill="hold" nodeType="withEffect">
                                  <p:stCondLst>
                                    <p:cond delay="0"/>
                                  </p:stCondLst>
                                  <p:childTnLst>
                                    <p:set>
                                      <p:cBhvr>
                                        <p:cTn id="87" dur="1" fill="hold">
                                          <p:stCondLst>
                                            <p:cond delay="0"/>
                                          </p:stCondLst>
                                        </p:cTn>
                                        <p:tgtEl>
                                          <p:spTgt spid="6"/>
                                        </p:tgtEl>
                                        <p:attrNameLst>
                                          <p:attrName>style.visibility</p:attrName>
                                        </p:attrNameLst>
                                      </p:cBhvr>
                                      <p:to>
                                        <p:strVal val="visible"/>
                                      </p:to>
                                    </p:set>
                                    <p:animEffect transition="in" filter="fade">
                                      <p:cBhvr>
                                        <p:cTn id="88" dur="500"/>
                                        <p:tgtEl>
                                          <p:spTgt spid="6"/>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11"/>
                                        </p:tgtEl>
                                        <p:attrNameLst>
                                          <p:attrName>style.visibility</p:attrName>
                                        </p:attrNameLst>
                                      </p:cBhvr>
                                      <p:to>
                                        <p:strVal val="visible"/>
                                      </p:to>
                                    </p:set>
                                    <p:animEffect transition="in" filter="fade">
                                      <p:cBhvr>
                                        <p:cTn id="93" dur="500"/>
                                        <p:tgtEl>
                                          <p:spTgt spid="11"/>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xit" presetSubtype="0" fill="hold" grpId="1" nodeType="clickEffect">
                                  <p:stCondLst>
                                    <p:cond delay="0"/>
                                  </p:stCondLst>
                                  <p:childTnLst>
                                    <p:animEffect transition="out" filter="fade">
                                      <p:cBhvr>
                                        <p:cTn id="97" dur="500"/>
                                        <p:tgtEl>
                                          <p:spTgt spid="9"/>
                                        </p:tgtEl>
                                      </p:cBhvr>
                                    </p:animEffect>
                                    <p:set>
                                      <p:cBhvr>
                                        <p:cTn id="98" dur="1" fill="hold">
                                          <p:stCondLst>
                                            <p:cond delay="499"/>
                                          </p:stCondLst>
                                        </p:cTn>
                                        <p:tgtEl>
                                          <p:spTgt spid="9"/>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6"/>
                                        </p:tgtEl>
                                      </p:cBhvr>
                                    </p:animEffect>
                                    <p:set>
                                      <p:cBhvr>
                                        <p:cTn id="101" dur="1" fill="hold">
                                          <p:stCondLst>
                                            <p:cond delay="499"/>
                                          </p:stCondLst>
                                        </p:cTn>
                                        <p:tgtEl>
                                          <p:spTgt spid="6"/>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grpId="2" nodeType="clickEffect">
                                  <p:stCondLst>
                                    <p:cond delay="0"/>
                                  </p:stCondLst>
                                  <p:childTnLst>
                                    <p:set>
                                      <p:cBhvr>
                                        <p:cTn id="105" dur="1" fill="hold">
                                          <p:stCondLst>
                                            <p:cond delay="0"/>
                                          </p:stCondLst>
                                        </p:cTn>
                                        <p:tgtEl>
                                          <p:spTgt spid="4"/>
                                        </p:tgtEl>
                                        <p:attrNameLst>
                                          <p:attrName>style.visibility</p:attrName>
                                        </p:attrNameLst>
                                      </p:cBhvr>
                                      <p:to>
                                        <p:strVal val="visible"/>
                                      </p:to>
                                    </p:set>
                                    <p:anim calcmode="lin" valueType="num">
                                      <p:cBhvr additive="base">
                                        <p:cTn id="106" dur="500" fill="hold"/>
                                        <p:tgtEl>
                                          <p:spTgt spid="4"/>
                                        </p:tgtEl>
                                        <p:attrNameLst>
                                          <p:attrName>ppt_x</p:attrName>
                                        </p:attrNameLst>
                                      </p:cBhvr>
                                      <p:tavLst>
                                        <p:tav tm="0">
                                          <p:val>
                                            <p:strVal val="#ppt_x"/>
                                          </p:val>
                                        </p:tav>
                                        <p:tav tm="100000">
                                          <p:val>
                                            <p:strVal val="#ppt_x"/>
                                          </p:val>
                                        </p:tav>
                                      </p:tavLst>
                                    </p:anim>
                                    <p:anim calcmode="lin" valueType="num">
                                      <p:cBhvr additive="base">
                                        <p:cTn id="107" dur="500" fill="hold"/>
                                        <p:tgtEl>
                                          <p:spTgt spid="4"/>
                                        </p:tgtEl>
                                        <p:attrNameLst>
                                          <p:attrName>ppt_y</p:attrName>
                                        </p:attrNameLst>
                                      </p:cBhvr>
                                      <p:tavLst>
                                        <p:tav tm="0">
                                          <p:val>
                                            <p:strVal val="1+#ppt_h/2"/>
                                          </p:val>
                                        </p:tav>
                                        <p:tav tm="100000">
                                          <p:val>
                                            <p:strVal val="#ppt_y"/>
                                          </p:val>
                                        </p:tav>
                                      </p:tavLst>
                                    </p:anim>
                                  </p:childTnLst>
                                </p:cTn>
                              </p:par>
                              <p:par>
                                <p:cTn id="108" presetID="2" presetClass="entr" presetSubtype="4" fill="hold" grpId="2" nodeType="withEffect">
                                  <p:stCondLst>
                                    <p:cond delay="0"/>
                                  </p:stCondLst>
                                  <p:childTnLst>
                                    <p:set>
                                      <p:cBhvr>
                                        <p:cTn id="109" dur="1" fill="hold">
                                          <p:stCondLst>
                                            <p:cond delay="0"/>
                                          </p:stCondLst>
                                        </p:cTn>
                                        <p:tgtEl>
                                          <p:spTgt spid="13"/>
                                        </p:tgtEl>
                                        <p:attrNameLst>
                                          <p:attrName>style.visibility</p:attrName>
                                        </p:attrNameLst>
                                      </p:cBhvr>
                                      <p:to>
                                        <p:strVal val="visible"/>
                                      </p:to>
                                    </p:set>
                                    <p:anim calcmode="lin" valueType="num">
                                      <p:cBhvr additive="base">
                                        <p:cTn id="110" dur="500" fill="hold"/>
                                        <p:tgtEl>
                                          <p:spTgt spid="13"/>
                                        </p:tgtEl>
                                        <p:attrNameLst>
                                          <p:attrName>ppt_x</p:attrName>
                                        </p:attrNameLst>
                                      </p:cBhvr>
                                      <p:tavLst>
                                        <p:tav tm="0">
                                          <p:val>
                                            <p:strVal val="#ppt_x"/>
                                          </p:val>
                                        </p:tav>
                                        <p:tav tm="100000">
                                          <p:val>
                                            <p:strVal val="#ppt_x"/>
                                          </p:val>
                                        </p:tav>
                                      </p:tavLst>
                                    </p:anim>
                                    <p:anim calcmode="lin" valueType="num">
                                      <p:cBhvr additive="base">
                                        <p:cTn id="111" dur="500" fill="hold"/>
                                        <p:tgtEl>
                                          <p:spTgt spid="13"/>
                                        </p:tgtEl>
                                        <p:attrNameLst>
                                          <p:attrName>ppt_y</p:attrName>
                                        </p:attrNameLst>
                                      </p:cBhvr>
                                      <p:tavLst>
                                        <p:tav tm="0">
                                          <p:val>
                                            <p:strVal val="1+#ppt_h/2"/>
                                          </p:val>
                                        </p:tav>
                                        <p:tav tm="100000">
                                          <p:val>
                                            <p:strVal val="#ppt_y"/>
                                          </p:val>
                                        </p:tav>
                                      </p:tavLst>
                                    </p:anim>
                                  </p:childTnLst>
                                </p:cTn>
                              </p:par>
                              <p:par>
                                <p:cTn id="112" presetID="2" presetClass="entr" presetSubtype="4" fill="hold" grpId="2" nodeType="withEffect">
                                  <p:stCondLst>
                                    <p:cond delay="0"/>
                                  </p:stCondLst>
                                  <p:childTnLst>
                                    <p:set>
                                      <p:cBhvr>
                                        <p:cTn id="113" dur="1" fill="hold">
                                          <p:stCondLst>
                                            <p:cond delay="0"/>
                                          </p:stCondLst>
                                        </p:cTn>
                                        <p:tgtEl>
                                          <p:spTgt spid="8"/>
                                        </p:tgtEl>
                                        <p:attrNameLst>
                                          <p:attrName>style.visibility</p:attrName>
                                        </p:attrNameLst>
                                      </p:cBhvr>
                                      <p:to>
                                        <p:strVal val="visible"/>
                                      </p:to>
                                    </p:set>
                                    <p:anim calcmode="lin" valueType="num">
                                      <p:cBhvr additive="base">
                                        <p:cTn id="114" dur="500" fill="hold"/>
                                        <p:tgtEl>
                                          <p:spTgt spid="8"/>
                                        </p:tgtEl>
                                        <p:attrNameLst>
                                          <p:attrName>ppt_x</p:attrName>
                                        </p:attrNameLst>
                                      </p:cBhvr>
                                      <p:tavLst>
                                        <p:tav tm="0">
                                          <p:val>
                                            <p:strVal val="#ppt_x"/>
                                          </p:val>
                                        </p:tav>
                                        <p:tav tm="100000">
                                          <p:val>
                                            <p:strVal val="#ppt_x"/>
                                          </p:val>
                                        </p:tav>
                                      </p:tavLst>
                                    </p:anim>
                                    <p:anim calcmode="lin" valueType="num">
                                      <p:cBhvr additive="base">
                                        <p:cTn id="1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14"/>
                                        </p:tgtEl>
                                        <p:attrNameLst>
                                          <p:attrName>style.visibility</p:attrName>
                                        </p:attrNameLst>
                                      </p:cBhvr>
                                      <p:to>
                                        <p:strVal val="visible"/>
                                      </p:to>
                                    </p:set>
                                    <p:animEffect transition="in" filter="fade">
                                      <p:cBhvr>
                                        <p:cTn id="1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7" grpId="0" animBg="1"/>
      <p:bldP spid="8" grpId="0"/>
      <p:bldP spid="8" grpId="1"/>
      <p:bldP spid="8" grpId="2"/>
      <p:bldP spid="10" grpId="0"/>
      <p:bldP spid="12" grpId="0"/>
      <p:bldP spid="13" grpId="0"/>
      <p:bldP spid="13" grpId="1"/>
      <p:bldP spid="13" grpId="2"/>
      <p:bldP spid="15" grpId="0"/>
      <p:bldP spid="9" grpId="0"/>
      <p:bldP spid="9" grpId="1"/>
      <p:bldP spid="11" grpId="0"/>
      <p:bldP spid="14" grpId="0"/>
      <p:bldP spid="16" grpId="0" animBg="1"/>
      <p:bldP spid="2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Probability Review</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a:bodyPr>
              <a:lstStyle/>
              <a:p>
                <a:r>
                  <a:rPr lang="en-US" b="1" dirty="0"/>
                  <a:t>Law of Total Probability:</a:t>
                </a:r>
                <a:endParaRPr lang="en-US" dirty="0"/>
              </a:p>
              <a:p>
                <a:endParaRPr lang="en-US" i="1" dirty="0">
                  <a:latin typeface="Cambria Math" panose="02040503050406030204" pitchFamily="18" charset="0"/>
                </a:endParaRPr>
              </a:p>
              <a:p>
                <a:r>
                  <a:rPr lang="en-US" b="1" dirty="0"/>
                  <a:t>				</a:t>
                </a:r>
                <a14:m>
                  <m:oMath xmlns:m="http://schemas.openxmlformats.org/officeDocument/2006/math">
                    <m:r>
                      <a:rPr lang="en-US" b="1" i="1" dirty="0">
                        <a:latin typeface="Cambria Math" panose="02040503050406030204" pitchFamily="18" charset="0"/>
                      </a:rPr>
                      <m:t>𝑷</m:t>
                    </m:r>
                    <m:d>
                      <m:dPr>
                        <m:ctrlPr>
                          <a:rPr lang="en-US" b="1" i="1" dirty="0">
                            <a:latin typeface="Cambria Math" panose="02040503050406030204" pitchFamily="18" charset="0"/>
                          </a:rPr>
                        </m:ctrlPr>
                      </m:dPr>
                      <m:e>
                        <m:r>
                          <a:rPr lang="en-US" b="1" i="1" dirty="0" smtClean="0">
                            <a:latin typeface="Cambria Math" panose="02040503050406030204" pitchFamily="18" charset="0"/>
                          </a:rPr>
                          <m:t>𝑨</m:t>
                        </m:r>
                      </m:e>
                    </m:d>
                    <m:r>
                      <a:rPr lang="en-US" b="1" i="1" dirty="0">
                        <a:latin typeface="Cambria Math" panose="02040503050406030204" pitchFamily="18" charset="0"/>
                      </a:rPr>
                      <m:t>=</m:t>
                    </m:r>
                    <m:r>
                      <a:rPr lang="en-US" b="1" i="1" dirty="0">
                        <a:latin typeface="Cambria Math" panose="02040503050406030204" pitchFamily="18" charset="0"/>
                      </a:rPr>
                      <m:t>𝑷</m:t>
                    </m:r>
                    <m:d>
                      <m:dPr>
                        <m:ctrlPr>
                          <a:rPr lang="en-US" b="1" i="1" dirty="0">
                            <a:latin typeface="Cambria Math" panose="02040503050406030204" pitchFamily="18" charset="0"/>
                          </a:rPr>
                        </m:ctrlPr>
                      </m:dPr>
                      <m:e>
                        <m:r>
                          <a:rPr lang="en-US" b="1" i="1" dirty="0" smtClean="0">
                            <a:latin typeface="Cambria Math" panose="02040503050406030204" pitchFamily="18" charset="0"/>
                          </a:rPr>
                          <m:t>𝑨</m:t>
                        </m:r>
                        <m:r>
                          <a:rPr lang="en-US" b="1" i="1" dirty="0" smtClean="0">
                            <a:latin typeface="Cambria Math" panose="02040503050406030204" pitchFamily="18" charset="0"/>
                          </a:rPr>
                          <m:t>|</m:t>
                        </m:r>
                        <m:r>
                          <a:rPr lang="en-US" b="1" i="1" dirty="0" smtClean="0">
                            <a:latin typeface="Cambria Math" panose="02040503050406030204" pitchFamily="18" charset="0"/>
                          </a:rPr>
                          <m:t>𝑩</m:t>
                        </m:r>
                      </m:e>
                    </m:d>
                    <m:r>
                      <a:rPr lang="en-US" b="1" i="1" dirty="0" smtClean="0">
                        <a:latin typeface="Cambria Math" panose="02040503050406030204" pitchFamily="18" charset="0"/>
                        <a:ea typeface="Cambria Math" panose="02040503050406030204" pitchFamily="18" charset="0"/>
                      </a:rPr>
                      <m:t>𝑷</m:t>
                    </m:r>
                    <m:d>
                      <m:dPr>
                        <m:ctrlPr>
                          <a:rPr lang="en-US" b="1" i="1" dirty="0" smtClean="0">
                            <a:latin typeface="Cambria Math" panose="02040503050406030204" pitchFamily="18" charset="0"/>
                            <a:ea typeface="Cambria Math" panose="02040503050406030204" pitchFamily="18" charset="0"/>
                          </a:rPr>
                        </m:ctrlPr>
                      </m:dPr>
                      <m:e>
                        <m:r>
                          <a:rPr lang="en-US" b="1" i="1" dirty="0" smtClean="0">
                            <a:latin typeface="Cambria Math" panose="02040503050406030204" pitchFamily="18" charset="0"/>
                            <a:ea typeface="Cambria Math" panose="02040503050406030204" pitchFamily="18" charset="0"/>
                          </a:rPr>
                          <m:t>𝑩</m:t>
                        </m:r>
                      </m:e>
                    </m:d>
                    <m:r>
                      <a:rPr lang="en-US" b="1" i="1" dirty="0" smtClean="0">
                        <a:latin typeface="Cambria Math" panose="02040503050406030204" pitchFamily="18" charset="0"/>
                        <a:ea typeface="Cambria Math" panose="02040503050406030204" pitchFamily="18" charset="0"/>
                      </a:rPr>
                      <m:t>+</m:t>
                    </m:r>
                    <m:r>
                      <a:rPr lang="en-US" b="1" i="1" dirty="0" smtClean="0">
                        <a:latin typeface="Cambria Math" panose="02040503050406030204" pitchFamily="18" charset="0"/>
                        <a:ea typeface="Cambria Math" panose="02040503050406030204" pitchFamily="18" charset="0"/>
                      </a:rPr>
                      <m:t>𝑷</m:t>
                    </m:r>
                    <m:d>
                      <m:dPr>
                        <m:ctrlPr>
                          <a:rPr lang="en-US" b="1" i="1" dirty="0" smtClean="0">
                            <a:latin typeface="Cambria Math" panose="02040503050406030204" pitchFamily="18" charset="0"/>
                            <a:ea typeface="Cambria Math" panose="02040503050406030204" pitchFamily="18" charset="0"/>
                          </a:rPr>
                        </m:ctrlPr>
                      </m:dPr>
                      <m:e>
                        <m:r>
                          <a:rPr lang="en-US" b="1" i="1" dirty="0" smtClean="0">
                            <a:latin typeface="Cambria Math" panose="02040503050406030204" pitchFamily="18" charset="0"/>
                            <a:ea typeface="Cambria Math" panose="02040503050406030204" pitchFamily="18" charset="0"/>
                          </a:rPr>
                          <m:t>𝑨</m:t>
                        </m:r>
                        <m:r>
                          <a:rPr lang="en-US" b="1" i="1" dirty="0" smtClean="0">
                            <a:latin typeface="Cambria Math" panose="02040503050406030204" pitchFamily="18" charset="0"/>
                            <a:ea typeface="Cambria Math" panose="02040503050406030204" pitchFamily="18" charset="0"/>
                          </a:rPr>
                          <m:t>|</m:t>
                        </m:r>
                        <m:sSup>
                          <m:sSupPr>
                            <m:ctrlPr>
                              <a:rPr lang="en-US" b="1" i="1" dirty="0" smtClean="0">
                                <a:latin typeface="Cambria Math" panose="02040503050406030204" pitchFamily="18" charset="0"/>
                                <a:ea typeface="Cambria Math" panose="02040503050406030204" pitchFamily="18" charset="0"/>
                              </a:rPr>
                            </m:ctrlPr>
                          </m:sSupPr>
                          <m:e>
                            <m:r>
                              <a:rPr lang="en-US" b="1" i="1" dirty="0" smtClean="0">
                                <a:latin typeface="Cambria Math" panose="02040503050406030204" pitchFamily="18" charset="0"/>
                                <a:ea typeface="Cambria Math" panose="02040503050406030204" pitchFamily="18" charset="0"/>
                              </a:rPr>
                              <m:t>𝑩</m:t>
                            </m:r>
                          </m:e>
                          <m:sup>
                            <m:r>
                              <a:rPr lang="en-US" b="1" i="1" dirty="0" smtClean="0">
                                <a:latin typeface="Cambria Math" panose="02040503050406030204" pitchFamily="18" charset="0"/>
                                <a:ea typeface="Cambria Math" panose="02040503050406030204" pitchFamily="18" charset="0"/>
                              </a:rPr>
                              <m:t>𝒄</m:t>
                            </m:r>
                          </m:sup>
                        </m:sSup>
                      </m:e>
                    </m:d>
                    <m:r>
                      <a:rPr lang="en-US" b="1" i="1" dirty="0" smtClean="0">
                        <a:latin typeface="Cambria Math" panose="02040503050406030204" pitchFamily="18" charset="0"/>
                        <a:ea typeface="Cambria Math" panose="02040503050406030204" pitchFamily="18" charset="0"/>
                      </a:rPr>
                      <m:t>𝑷</m:t>
                    </m:r>
                    <m:r>
                      <a:rPr lang="en-US" b="1" i="1" dirty="0" smtClean="0">
                        <a:latin typeface="Cambria Math" panose="02040503050406030204" pitchFamily="18" charset="0"/>
                        <a:ea typeface="Cambria Math" panose="02040503050406030204" pitchFamily="18" charset="0"/>
                      </a:rPr>
                      <m:t>(</m:t>
                    </m:r>
                    <m:sSup>
                      <m:sSupPr>
                        <m:ctrlPr>
                          <a:rPr lang="en-US" b="1" i="1" dirty="0" smtClean="0">
                            <a:latin typeface="Cambria Math" panose="02040503050406030204" pitchFamily="18" charset="0"/>
                            <a:ea typeface="Cambria Math" panose="02040503050406030204" pitchFamily="18" charset="0"/>
                          </a:rPr>
                        </m:ctrlPr>
                      </m:sSupPr>
                      <m:e>
                        <m:r>
                          <a:rPr lang="en-US" b="1" i="1" dirty="0" smtClean="0">
                            <a:latin typeface="Cambria Math" panose="02040503050406030204" pitchFamily="18" charset="0"/>
                            <a:ea typeface="Cambria Math" panose="02040503050406030204" pitchFamily="18" charset="0"/>
                          </a:rPr>
                          <m:t>𝑩</m:t>
                        </m:r>
                      </m:e>
                      <m:sup>
                        <m:r>
                          <a:rPr lang="en-US" b="1" i="1" dirty="0" smtClean="0">
                            <a:latin typeface="Cambria Math" panose="02040503050406030204" pitchFamily="18" charset="0"/>
                            <a:ea typeface="Cambria Math" panose="02040503050406030204" pitchFamily="18" charset="0"/>
                          </a:rPr>
                          <m:t>𝒄</m:t>
                        </m:r>
                      </m:sup>
                    </m:sSup>
                    <m:r>
                      <a:rPr lang="en-US" b="1" i="1" dirty="0" smtClean="0">
                        <a:latin typeface="Cambria Math" panose="02040503050406030204" pitchFamily="18" charset="0"/>
                        <a:ea typeface="Cambria Math" panose="02040503050406030204" pitchFamily="18" charset="0"/>
                      </a:rPr>
                      <m:t>)</m:t>
                    </m:r>
                  </m:oMath>
                </a14:m>
                <a:endParaRPr lang="en-US" b="1" dirty="0"/>
              </a:p>
              <a:p>
                <a:endParaRPr lang="en-US" dirty="0">
                  <a:ea typeface="Cambria Math" panose="02040503050406030204" pitchFamily="18" charset="0"/>
                </a:endParaRPr>
              </a:p>
              <a:p>
                <a:endParaRPr lang="en-US" b="1" dirty="0"/>
              </a:p>
            </p:txBody>
          </p:sp>
        </mc:Choice>
        <mc:Fallback xmlns="">
          <p:sp>
            <p:nvSpPr>
              <p:cNvPr id="3" name="Text Placeholder 2">
                <a:extLst>
                  <a:ext uri="{FF2B5EF4-FFF2-40B4-BE49-F238E27FC236}">
                    <a16:creationId xmlns:a16="http://schemas.microsoft.com/office/drawing/2014/main" id="{600BF4A5-EC22-4EA7-9985-66D8CB9C1D3F}"/>
                  </a:ext>
                </a:extLst>
              </p:cNvPr>
              <p:cNvSpPr>
                <a:spLocks noGrp="1" noRot="1" noChangeAspect="1" noMove="1" noResize="1" noEditPoints="1" noAdjustHandles="1" noChangeArrowheads="1" noChangeShapeType="1" noTextEdit="1"/>
              </p:cNvSpPr>
              <p:nvPr>
                <p:ph type="body" sz="quarter" idx="12"/>
              </p:nvPr>
            </p:nvSpPr>
            <p:spPr>
              <a:blipFill>
                <a:blip r:embed="rId3"/>
                <a:stretch>
                  <a:fillRect l="-1158" t="-2371"/>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A88CD295-C3D3-4B7B-BE2E-194879CCA02A}"/>
              </a:ext>
            </a:extLst>
          </p:cNvPr>
          <p:cNvSpPr/>
          <p:nvPr/>
        </p:nvSpPr>
        <p:spPr>
          <a:xfrm>
            <a:off x="8923962" y="2830288"/>
            <a:ext cx="435428" cy="4463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1BB7F50-61C8-4092-BE15-B5B303C6C6A8}"/>
              </a:ext>
            </a:extLst>
          </p:cNvPr>
          <p:cNvSpPr/>
          <p:nvPr/>
        </p:nvSpPr>
        <p:spPr>
          <a:xfrm>
            <a:off x="9849868" y="2829676"/>
            <a:ext cx="435428" cy="4463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5685635-2D12-44F1-8853-BCB811ABA88E}"/>
              </a:ext>
            </a:extLst>
          </p:cNvPr>
          <p:cNvSpPr txBox="1"/>
          <p:nvPr/>
        </p:nvSpPr>
        <p:spPr>
          <a:xfrm>
            <a:off x="9024259" y="2242457"/>
            <a:ext cx="1458686" cy="369332"/>
          </a:xfrm>
          <a:prstGeom prst="rect">
            <a:avLst/>
          </a:prstGeom>
          <a:noFill/>
        </p:spPr>
        <p:txBody>
          <a:bodyPr wrap="square" rtlCol="0">
            <a:spAutoFit/>
          </a:bodyPr>
          <a:lstStyle/>
          <a:p>
            <a:r>
              <a:rPr lang="en-US" dirty="0">
                <a:solidFill>
                  <a:srgbClr val="FF0000"/>
                </a:solidFill>
              </a:rPr>
              <a:t>Complement</a:t>
            </a:r>
          </a:p>
        </p:txBody>
      </p:sp>
      <p:sp>
        <p:nvSpPr>
          <p:cNvPr id="19" name="Rectangle 18">
            <a:extLst>
              <a:ext uri="{FF2B5EF4-FFF2-40B4-BE49-F238E27FC236}">
                <a16:creationId xmlns:a16="http://schemas.microsoft.com/office/drawing/2014/main" id="{A2D85A75-37B0-4818-A63A-573EA3D804E1}"/>
              </a:ext>
            </a:extLst>
          </p:cNvPr>
          <p:cNvSpPr/>
          <p:nvPr/>
        </p:nvSpPr>
        <p:spPr>
          <a:xfrm>
            <a:off x="587829" y="2925941"/>
            <a:ext cx="1621971" cy="13171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6BCE1E0-9EBC-43C8-9367-1B77D2524A23}"/>
              </a:ext>
            </a:extLst>
          </p:cNvPr>
          <p:cNvSpPr/>
          <p:nvPr/>
        </p:nvSpPr>
        <p:spPr>
          <a:xfrm>
            <a:off x="2604250" y="2925534"/>
            <a:ext cx="1621971" cy="13171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3F440D3-488E-4958-8A57-C399EB5B0F3E}"/>
              </a:ext>
            </a:extLst>
          </p:cNvPr>
          <p:cNvSpPr/>
          <p:nvPr/>
        </p:nvSpPr>
        <p:spPr>
          <a:xfrm>
            <a:off x="1636862" y="4603085"/>
            <a:ext cx="1621971" cy="13171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76705E1E-286F-4261-A835-5FC2823066F7}"/>
              </a:ext>
            </a:extLst>
          </p:cNvPr>
          <p:cNvCxnSpPr/>
          <p:nvPr/>
        </p:nvCxnSpPr>
        <p:spPr>
          <a:xfrm>
            <a:off x="1426062" y="4265834"/>
            <a:ext cx="348342" cy="315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F25F151-1AC7-45FD-824C-AD683F30D81E}"/>
              </a:ext>
            </a:extLst>
          </p:cNvPr>
          <p:cNvCxnSpPr/>
          <p:nvPr/>
        </p:nvCxnSpPr>
        <p:spPr>
          <a:xfrm flipH="1">
            <a:off x="3070414" y="4256304"/>
            <a:ext cx="359229" cy="315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4EB6E2C-E947-4407-829B-7F7DFC21022E}"/>
              </a:ext>
            </a:extLst>
          </p:cNvPr>
          <p:cNvCxnSpPr>
            <a:stCxn id="19" idx="0"/>
            <a:endCxn id="19" idx="2"/>
          </p:cNvCxnSpPr>
          <p:nvPr/>
        </p:nvCxnSpPr>
        <p:spPr>
          <a:xfrm>
            <a:off x="1398815" y="2925941"/>
            <a:ext cx="0" cy="131717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7C0F7EF-4B61-48E3-9E52-E7A947B33157}"/>
              </a:ext>
            </a:extLst>
          </p:cNvPr>
          <p:cNvCxnSpPr/>
          <p:nvPr/>
        </p:nvCxnSpPr>
        <p:spPr>
          <a:xfrm>
            <a:off x="2436959" y="4601729"/>
            <a:ext cx="0" cy="131717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A5857072-8AF1-42E6-AFCC-3B83728D07A5}"/>
              </a:ext>
            </a:extLst>
          </p:cNvPr>
          <p:cNvSpPr/>
          <p:nvPr/>
        </p:nvSpPr>
        <p:spPr>
          <a:xfrm>
            <a:off x="2983966" y="3114869"/>
            <a:ext cx="854529" cy="870857"/>
          </a:xfrm>
          <a:prstGeom prst="ellipse">
            <a:avLst/>
          </a:prstGeom>
          <a:solidFill>
            <a:srgbClr val="0070C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6E8C861-44B8-48BB-9098-2EC383DA142E}"/>
              </a:ext>
            </a:extLst>
          </p:cNvPr>
          <p:cNvSpPr/>
          <p:nvPr/>
        </p:nvSpPr>
        <p:spPr>
          <a:xfrm>
            <a:off x="577584" y="2925534"/>
            <a:ext cx="810984" cy="1317171"/>
          </a:xfrm>
          <a:prstGeom prst="rect">
            <a:avLst/>
          </a:prstGeom>
          <a:solidFill>
            <a:schemeClr val="accent1">
              <a:lumMod val="50000"/>
              <a:lumOff val="5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8F82E302-6ABE-4EDB-AFB4-777B9B8D7A33}"/>
              </a:ext>
            </a:extLst>
          </p:cNvPr>
          <p:cNvSpPr/>
          <p:nvPr/>
        </p:nvSpPr>
        <p:spPr>
          <a:xfrm>
            <a:off x="1423537" y="2927100"/>
            <a:ext cx="792987" cy="1317170"/>
          </a:xfrm>
          <a:prstGeom prst="rect">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4998E4D-232A-475C-A6EE-FA8FE8948741}"/>
              </a:ext>
            </a:extLst>
          </p:cNvPr>
          <p:cNvSpPr/>
          <p:nvPr/>
        </p:nvSpPr>
        <p:spPr>
          <a:xfrm>
            <a:off x="1639579" y="4601729"/>
            <a:ext cx="786495" cy="1317171"/>
          </a:xfrm>
          <a:prstGeom prst="rect">
            <a:avLst/>
          </a:prstGeom>
          <a:solidFill>
            <a:schemeClr val="accent1">
              <a:lumMod val="50000"/>
              <a:lumOff val="5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04093B91-CBDA-46B7-9AAF-0A85E689A1C6}"/>
              </a:ext>
            </a:extLst>
          </p:cNvPr>
          <p:cNvSpPr/>
          <p:nvPr/>
        </p:nvSpPr>
        <p:spPr>
          <a:xfrm>
            <a:off x="2447847" y="4604128"/>
            <a:ext cx="810985" cy="1317170"/>
          </a:xfrm>
          <a:prstGeom prst="rect">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0C83227D-E45E-413C-AF92-B12E08169E25}"/>
                  </a:ext>
                </a:extLst>
              </p:cNvPr>
              <p:cNvSpPr txBox="1"/>
              <p:nvPr/>
            </p:nvSpPr>
            <p:spPr>
              <a:xfrm>
                <a:off x="820664" y="3365631"/>
                <a:ext cx="3893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𝑩</m:t>
                      </m:r>
                    </m:oMath>
                  </m:oMathPara>
                </a14:m>
                <a:endParaRPr lang="en-US" b="1" dirty="0"/>
              </a:p>
            </p:txBody>
          </p:sp>
        </mc:Choice>
        <mc:Fallback xmlns="">
          <p:sp>
            <p:nvSpPr>
              <p:cNvPr id="38" name="TextBox 37">
                <a:extLst>
                  <a:ext uri="{FF2B5EF4-FFF2-40B4-BE49-F238E27FC236}">
                    <a16:creationId xmlns:a16="http://schemas.microsoft.com/office/drawing/2014/main" id="{0C83227D-E45E-413C-AF92-B12E08169E25}"/>
                  </a:ext>
                </a:extLst>
              </p:cNvPr>
              <p:cNvSpPr txBox="1">
                <a:spLocks noRot="1" noChangeAspect="1" noMove="1" noResize="1" noEditPoints="1" noAdjustHandles="1" noChangeArrowheads="1" noChangeShapeType="1" noTextEdit="1"/>
              </p:cNvSpPr>
              <p:nvPr/>
            </p:nvSpPr>
            <p:spPr>
              <a:xfrm>
                <a:off x="820664" y="3365631"/>
                <a:ext cx="389318"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72CAE0D1-2F36-4149-BD38-DF106551B690}"/>
                  </a:ext>
                </a:extLst>
              </p:cNvPr>
              <p:cNvSpPr txBox="1"/>
              <p:nvPr/>
            </p:nvSpPr>
            <p:spPr>
              <a:xfrm>
                <a:off x="1599401" y="3365631"/>
                <a:ext cx="3893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𝑩</m:t>
                          </m:r>
                        </m:e>
                        <m:sup>
                          <m:r>
                            <a:rPr lang="en-US" b="1" i="1" smtClean="0">
                              <a:latin typeface="Cambria Math" panose="02040503050406030204" pitchFamily="18" charset="0"/>
                            </a:rPr>
                            <m:t>𝒄</m:t>
                          </m:r>
                        </m:sup>
                      </m:sSup>
                    </m:oMath>
                  </m:oMathPara>
                </a14:m>
                <a:endParaRPr lang="en-US" b="1" dirty="0"/>
              </a:p>
            </p:txBody>
          </p:sp>
        </mc:Choice>
        <mc:Fallback xmlns="">
          <p:sp>
            <p:nvSpPr>
              <p:cNvPr id="40" name="TextBox 39">
                <a:extLst>
                  <a:ext uri="{FF2B5EF4-FFF2-40B4-BE49-F238E27FC236}">
                    <a16:creationId xmlns:a16="http://schemas.microsoft.com/office/drawing/2014/main" id="{72CAE0D1-2F36-4149-BD38-DF106551B690}"/>
                  </a:ext>
                </a:extLst>
              </p:cNvPr>
              <p:cNvSpPr txBox="1">
                <a:spLocks noRot="1" noChangeAspect="1" noMove="1" noResize="1" noEditPoints="1" noAdjustHandles="1" noChangeArrowheads="1" noChangeShapeType="1" noTextEdit="1"/>
              </p:cNvSpPr>
              <p:nvPr/>
            </p:nvSpPr>
            <p:spPr>
              <a:xfrm>
                <a:off x="1599401" y="3365631"/>
                <a:ext cx="389318"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DCBE0B8B-C455-475F-9B9C-15E1233A2902}"/>
                  </a:ext>
                </a:extLst>
              </p:cNvPr>
              <p:cNvSpPr txBox="1"/>
              <p:nvPr/>
            </p:nvSpPr>
            <p:spPr>
              <a:xfrm>
                <a:off x="3204401" y="3365631"/>
                <a:ext cx="3893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𝑨</m:t>
                      </m:r>
                    </m:oMath>
                  </m:oMathPara>
                </a14:m>
                <a:endParaRPr lang="en-US" b="1" dirty="0"/>
              </a:p>
            </p:txBody>
          </p:sp>
        </mc:Choice>
        <mc:Fallback xmlns="">
          <p:sp>
            <p:nvSpPr>
              <p:cNvPr id="42" name="TextBox 41">
                <a:extLst>
                  <a:ext uri="{FF2B5EF4-FFF2-40B4-BE49-F238E27FC236}">
                    <a16:creationId xmlns:a16="http://schemas.microsoft.com/office/drawing/2014/main" id="{DCBE0B8B-C455-475F-9B9C-15E1233A2902}"/>
                  </a:ext>
                </a:extLst>
              </p:cNvPr>
              <p:cNvSpPr txBox="1">
                <a:spLocks noRot="1" noChangeAspect="1" noMove="1" noResize="1" noEditPoints="1" noAdjustHandles="1" noChangeArrowheads="1" noChangeShapeType="1" noTextEdit="1"/>
              </p:cNvSpPr>
              <p:nvPr/>
            </p:nvSpPr>
            <p:spPr>
              <a:xfrm>
                <a:off x="3204401" y="3365631"/>
                <a:ext cx="389318" cy="369332"/>
              </a:xfrm>
              <a:prstGeom prst="rect">
                <a:avLst/>
              </a:prstGeom>
              <a:blipFill>
                <a:blip r:embed="rId6"/>
                <a:stretch>
                  <a:fillRect/>
                </a:stretch>
              </a:blipFill>
            </p:spPr>
            <p:txBody>
              <a:bodyPr/>
              <a:lstStyle/>
              <a:p>
                <a:r>
                  <a:rPr lang="en-US">
                    <a:noFill/>
                  </a:rPr>
                  <a:t> </a:t>
                </a:r>
              </a:p>
            </p:txBody>
          </p:sp>
        </mc:Fallback>
      </mc:AlternateContent>
      <p:sp>
        <p:nvSpPr>
          <p:cNvPr id="44" name="Oval 43">
            <a:extLst>
              <a:ext uri="{FF2B5EF4-FFF2-40B4-BE49-F238E27FC236}">
                <a16:creationId xmlns:a16="http://schemas.microsoft.com/office/drawing/2014/main" id="{2B0BE4B2-057D-4897-8746-7F7BF3710E86}"/>
              </a:ext>
            </a:extLst>
          </p:cNvPr>
          <p:cNvSpPr/>
          <p:nvPr/>
        </p:nvSpPr>
        <p:spPr>
          <a:xfrm>
            <a:off x="2020581" y="4835771"/>
            <a:ext cx="854529" cy="870857"/>
          </a:xfrm>
          <a:prstGeom prst="ellipse">
            <a:avLst/>
          </a:prstGeom>
          <a:solidFill>
            <a:srgbClr val="0070C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1239C6EC-9AAF-4B77-8E39-92729F38EEE3}"/>
              </a:ext>
            </a:extLst>
          </p:cNvPr>
          <p:cNvSpPr txBox="1"/>
          <p:nvPr/>
        </p:nvSpPr>
        <p:spPr>
          <a:xfrm>
            <a:off x="4517569" y="3584119"/>
            <a:ext cx="5977054" cy="461665"/>
          </a:xfrm>
          <a:prstGeom prst="rect">
            <a:avLst/>
          </a:prstGeom>
          <a:noFill/>
        </p:spPr>
        <p:txBody>
          <a:bodyPr wrap="square" rtlCol="0">
            <a:spAutoFit/>
          </a:bodyPr>
          <a:lstStyle/>
          <a:p>
            <a:r>
              <a:rPr lang="en-US" sz="2400" dirty="0"/>
              <a:t>By using the third law…</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E721C98C-446B-4C91-9A45-38C2FD8AFF6B}"/>
                  </a:ext>
                </a:extLst>
              </p:cNvPr>
              <p:cNvSpPr txBox="1"/>
              <p:nvPr/>
            </p:nvSpPr>
            <p:spPr>
              <a:xfrm>
                <a:off x="4554842" y="4265240"/>
                <a:ext cx="5128612" cy="47699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400" b="1" i="1" smtClean="0">
                          <a:latin typeface="Cambria Math" panose="02040503050406030204" pitchFamily="18" charset="0"/>
                        </a:rPr>
                        <m:t>𝑷</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𝑨</m:t>
                          </m:r>
                        </m:e>
                      </m:d>
                      <m:r>
                        <a:rPr lang="en-US" sz="2400" b="1" i="1" smtClean="0">
                          <a:latin typeface="Cambria Math" panose="02040503050406030204" pitchFamily="18" charset="0"/>
                        </a:rPr>
                        <m:t>=</m:t>
                      </m:r>
                      <m:r>
                        <a:rPr lang="en-US" sz="2400" b="1" i="1" smtClean="0">
                          <a:latin typeface="Cambria Math" panose="02040503050406030204" pitchFamily="18" charset="0"/>
                        </a:rPr>
                        <m:t>𝑷</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𝑨</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𝑩</m:t>
                          </m:r>
                        </m:e>
                      </m:d>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𝑷</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𝑨</m:t>
                      </m:r>
                      <m:r>
                        <a:rPr lang="en-US" sz="2400" b="1" i="1" smtClean="0">
                          <a:latin typeface="Cambria Math" panose="02040503050406030204" pitchFamily="18" charset="0"/>
                          <a:ea typeface="Cambria Math" panose="02040503050406030204" pitchFamily="18" charset="0"/>
                        </a:rPr>
                        <m:t>∩</m:t>
                      </m:r>
                      <m:sSup>
                        <m:sSupPr>
                          <m:ctrlPr>
                            <a:rPr lang="en-US" sz="2400" b="1" i="1" smtClean="0">
                              <a:latin typeface="Cambria Math" panose="02040503050406030204" pitchFamily="18" charset="0"/>
                              <a:ea typeface="Cambria Math" panose="02040503050406030204" pitchFamily="18" charset="0"/>
                            </a:rPr>
                          </m:ctrlPr>
                        </m:sSupPr>
                        <m:e>
                          <m:r>
                            <a:rPr lang="en-US" sz="2400" b="1" i="1" smtClean="0">
                              <a:latin typeface="Cambria Math" panose="02040503050406030204" pitchFamily="18" charset="0"/>
                              <a:ea typeface="Cambria Math" panose="02040503050406030204" pitchFamily="18" charset="0"/>
                            </a:rPr>
                            <m:t>𝑩</m:t>
                          </m:r>
                        </m:e>
                        <m:sup>
                          <m:r>
                            <a:rPr lang="en-US" sz="2400" b="1" i="1" smtClean="0">
                              <a:latin typeface="Cambria Math" panose="02040503050406030204" pitchFamily="18" charset="0"/>
                              <a:ea typeface="Cambria Math" panose="02040503050406030204" pitchFamily="18" charset="0"/>
                            </a:rPr>
                            <m:t>𝒄</m:t>
                          </m:r>
                        </m:sup>
                      </m:sSup>
                      <m:r>
                        <a:rPr lang="en-US" sz="2400" b="1" i="1" smtClean="0">
                          <a:latin typeface="Cambria Math" panose="02040503050406030204" pitchFamily="18" charset="0"/>
                          <a:ea typeface="Cambria Math" panose="02040503050406030204" pitchFamily="18" charset="0"/>
                        </a:rPr>
                        <m:t>)</m:t>
                      </m:r>
                    </m:oMath>
                  </m:oMathPara>
                </a14:m>
                <a:endParaRPr lang="en-US" sz="2400" b="1" dirty="0"/>
              </a:p>
            </p:txBody>
          </p:sp>
        </mc:Choice>
        <mc:Fallback xmlns="">
          <p:sp>
            <p:nvSpPr>
              <p:cNvPr id="47" name="TextBox 46">
                <a:extLst>
                  <a:ext uri="{FF2B5EF4-FFF2-40B4-BE49-F238E27FC236}">
                    <a16:creationId xmlns:a16="http://schemas.microsoft.com/office/drawing/2014/main" id="{E721C98C-446B-4C91-9A45-38C2FD8AFF6B}"/>
                  </a:ext>
                </a:extLst>
              </p:cNvPr>
              <p:cNvSpPr txBox="1">
                <a:spLocks noRot="1" noChangeAspect="1" noMove="1" noResize="1" noEditPoints="1" noAdjustHandles="1" noChangeArrowheads="1" noChangeShapeType="1" noTextEdit="1"/>
              </p:cNvSpPr>
              <p:nvPr/>
            </p:nvSpPr>
            <p:spPr>
              <a:xfrm>
                <a:off x="4554842" y="4265240"/>
                <a:ext cx="5128612" cy="476990"/>
              </a:xfrm>
              <a:prstGeom prst="rect">
                <a:avLst/>
              </a:prstGeom>
              <a:blipFill>
                <a:blip r:embed="rId7"/>
                <a:stretch>
                  <a:fillRect l="-238" b="-141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C36BA963-FC49-433F-8A8D-E6F4C7BC28BA}"/>
                  </a:ext>
                </a:extLst>
              </p:cNvPr>
              <p:cNvSpPr txBox="1"/>
              <p:nvPr/>
            </p:nvSpPr>
            <p:spPr>
              <a:xfrm>
                <a:off x="4554841" y="4981027"/>
                <a:ext cx="5449135" cy="79367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400" b="1" i="1" smtClean="0">
                          <a:latin typeface="Cambria Math" panose="02040503050406030204" pitchFamily="18" charset="0"/>
                        </a:rPr>
                        <m:t>𝑷</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𝑨</m:t>
                          </m:r>
                        </m:e>
                      </m:d>
                      <m:r>
                        <a:rPr lang="en-US" sz="2400" b="1" i="1" smtClean="0">
                          <a:latin typeface="Cambria Math" panose="02040503050406030204" pitchFamily="18" charset="0"/>
                        </a:rPr>
                        <m:t>=</m:t>
                      </m:r>
                      <m:f>
                        <m:fPr>
                          <m:ctrlPr>
                            <a:rPr lang="en-US" sz="2400" b="1" i="1" smtClean="0">
                              <a:latin typeface="Cambria Math" panose="02040503050406030204" pitchFamily="18" charset="0"/>
                            </a:rPr>
                          </m:ctrlPr>
                        </m:fPr>
                        <m:num>
                          <m:r>
                            <a:rPr lang="en-US" sz="2400" b="1" i="1" smtClean="0">
                              <a:latin typeface="Cambria Math" panose="02040503050406030204" pitchFamily="18" charset="0"/>
                            </a:rPr>
                            <m:t>𝟏𝟓</m:t>
                          </m:r>
                        </m:num>
                        <m:den>
                          <m:r>
                            <a:rPr lang="en-US" sz="2400" b="1" i="1" smtClean="0">
                              <a:latin typeface="Cambria Math" panose="02040503050406030204" pitchFamily="18" charset="0"/>
                            </a:rPr>
                            <m:t>𝟏𝟎𝟎</m:t>
                          </m:r>
                        </m:den>
                      </m:f>
                      <m:r>
                        <a:rPr lang="en-US" sz="2400" b="1" i="1" smtClean="0">
                          <a:latin typeface="Cambria Math" panose="02040503050406030204" pitchFamily="18" charset="0"/>
                          <a:ea typeface="Cambria Math" panose="02040503050406030204" pitchFamily="18" charset="0"/>
                        </a:rPr>
                        <m:t>+</m:t>
                      </m:r>
                      <m:f>
                        <m:fPr>
                          <m:ctrlPr>
                            <a:rPr lang="en-US" sz="2400" b="1" i="1" smtClean="0">
                              <a:latin typeface="Cambria Math" panose="02040503050406030204" pitchFamily="18" charset="0"/>
                              <a:ea typeface="Cambria Math" panose="02040503050406030204" pitchFamily="18" charset="0"/>
                            </a:rPr>
                          </m:ctrlPr>
                        </m:fPr>
                        <m:num>
                          <m:r>
                            <a:rPr lang="en-US" sz="2400" b="1" i="1" smtClean="0">
                              <a:latin typeface="Cambria Math" panose="02040503050406030204" pitchFamily="18" charset="0"/>
                              <a:ea typeface="Cambria Math" panose="02040503050406030204" pitchFamily="18" charset="0"/>
                            </a:rPr>
                            <m:t>𝟏𝟎</m:t>
                          </m:r>
                        </m:num>
                        <m:den>
                          <m:r>
                            <a:rPr lang="en-US" sz="2400" b="1" i="1" smtClean="0">
                              <a:latin typeface="Cambria Math" panose="02040503050406030204" pitchFamily="18" charset="0"/>
                              <a:ea typeface="Cambria Math" panose="02040503050406030204" pitchFamily="18" charset="0"/>
                            </a:rPr>
                            <m:t>𝟏𝟎𝟎</m:t>
                          </m:r>
                        </m:den>
                      </m:f>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𝟎</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𝟐𝟓</m:t>
                      </m:r>
                    </m:oMath>
                  </m:oMathPara>
                </a14:m>
                <a:endParaRPr lang="en-US" sz="2400" b="1" dirty="0"/>
              </a:p>
            </p:txBody>
          </p:sp>
        </mc:Choice>
        <mc:Fallback xmlns="">
          <p:sp>
            <p:nvSpPr>
              <p:cNvPr id="49" name="TextBox 48">
                <a:extLst>
                  <a:ext uri="{FF2B5EF4-FFF2-40B4-BE49-F238E27FC236}">
                    <a16:creationId xmlns:a16="http://schemas.microsoft.com/office/drawing/2014/main" id="{C36BA963-FC49-433F-8A8D-E6F4C7BC28BA}"/>
                  </a:ext>
                </a:extLst>
              </p:cNvPr>
              <p:cNvSpPr txBox="1">
                <a:spLocks noRot="1" noChangeAspect="1" noMove="1" noResize="1" noEditPoints="1" noAdjustHandles="1" noChangeArrowheads="1" noChangeShapeType="1" noTextEdit="1"/>
              </p:cNvSpPr>
              <p:nvPr/>
            </p:nvSpPr>
            <p:spPr>
              <a:xfrm>
                <a:off x="4554841" y="4981027"/>
                <a:ext cx="5449135" cy="79367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5AE07928-F73C-4DBF-942E-22B0EB85EC62}"/>
                  </a:ext>
                </a:extLst>
              </p:cNvPr>
              <p:cNvSpPr txBox="1"/>
              <p:nvPr/>
            </p:nvSpPr>
            <p:spPr>
              <a:xfrm>
                <a:off x="1916012" y="5136715"/>
                <a:ext cx="601023" cy="1846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00" b="1" i="1" smtClean="0">
                          <a:latin typeface="Cambria Math" panose="02040503050406030204" pitchFamily="18" charset="0"/>
                        </a:rPr>
                        <m:t>𝑷</m:t>
                      </m:r>
                      <m:d>
                        <m:dPr>
                          <m:ctrlPr>
                            <a:rPr lang="en-US" sz="600" b="1" i="1" smtClean="0">
                              <a:latin typeface="Cambria Math" panose="02040503050406030204" pitchFamily="18" charset="0"/>
                            </a:rPr>
                          </m:ctrlPr>
                        </m:dPr>
                        <m:e>
                          <m:r>
                            <a:rPr lang="en-US" sz="600" b="1" i="1" smtClean="0">
                              <a:latin typeface="Cambria Math" panose="02040503050406030204" pitchFamily="18" charset="0"/>
                            </a:rPr>
                            <m:t>𝑨</m:t>
                          </m:r>
                          <m:r>
                            <a:rPr lang="en-US" sz="600" b="1" i="1" smtClean="0">
                              <a:latin typeface="Cambria Math" panose="02040503050406030204" pitchFamily="18" charset="0"/>
                              <a:ea typeface="Cambria Math" panose="02040503050406030204" pitchFamily="18" charset="0"/>
                            </a:rPr>
                            <m:t>∩</m:t>
                          </m:r>
                          <m:r>
                            <a:rPr lang="en-US" sz="600" b="1" i="1" smtClean="0">
                              <a:latin typeface="Cambria Math" panose="02040503050406030204" pitchFamily="18" charset="0"/>
                              <a:ea typeface="Cambria Math" panose="02040503050406030204" pitchFamily="18" charset="0"/>
                            </a:rPr>
                            <m:t>𝑩</m:t>
                          </m:r>
                        </m:e>
                      </m:d>
                    </m:oMath>
                  </m:oMathPara>
                </a14:m>
                <a:endParaRPr lang="en-US" sz="600" dirty="0"/>
              </a:p>
            </p:txBody>
          </p:sp>
        </mc:Choice>
        <mc:Fallback xmlns="">
          <p:sp>
            <p:nvSpPr>
              <p:cNvPr id="51" name="TextBox 50">
                <a:extLst>
                  <a:ext uri="{FF2B5EF4-FFF2-40B4-BE49-F238E27FC236}">
                    <a16:creationId xmlns:a16="http://schemas.microsoft.com/office/drawing/2014/main" id="{5AE07928-F73C-4DBF-942E-22B0EB85EC62}"/>
                  </a:ext>
                </a:extLst>
              </p:cNvPr>
              <p:cNvSpPr txBox="1">
                <a:spLocks noRot="1" noChangeAspect="1" noMove="1" noResize="1" noEditPoints="1" noAdjustHandles="1" noChangeArrowheads="1" noChangeShapeType="1" noTextEdit="1"/>
              </p:cNvSpPr>
              <p:nvPr/>
            </p:nvSpPr>
            <p:spPr>
              <a:xfrm>
                <a:off x="1916012" y="5136715"/>
                <a:ext cx="601023" cy="184666"/>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EFD00E6F-DC25-45C9-B9C6-D3D4E8C603F7}"/>
                  </a:ext>
                </a:extLst>
              </p:cNvPr>
              <p:cNvSpPr txBox="1"/>
              <p:nvPr/>
            </p:nvSpPr>
            <p:spPr>
              <a:xfrm>
                <a:off x="2407845" y="5135359"/>
                <a:ext cx="541054" cy="1846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00" b="1" i="1" smtClean="0">
                          <a:latin typeface="Cambria Math" panose="02040503050406030204" pitchFamily="18" charset="0"/>
                          <a:ea typeface="Cambria Math" panose="02040503050406030204" pitchFamily="18" charset="0"/>
                        </a:rPr>
                        <m:t>𝑷</m:t>
                      </m:r>
                      <m:r>
                        <a:rPr lang="en-US" sz="600" b="1" i="1" smtClean="0">
                          <a:latin typeface="Cambria Math" panose="02040503050406030204" pitchFamily="18" charset="0"/>
                          <a:ea typeface="Cambria Math" panose="02040503050406030204" pitchFamily="18" charset="0"/>
                        </a:rPr>
                        <m:t>(</m:t>
                      </m:r>
                      <m:r>
                        <a:rPr lang="en-US" sz="600" b="1" i="1" smtClean="0">
                          <a:latin typeface="Cambria Math" panose="02040503050406030204" pitchFamily="18" charset="0"/>
                          <a:ea typeface="Cambria Math" panose="02040503050406030204" pitchFamily="18" charset="0"/>
                        </a:rPr>
                        <m:t>𝑨</m:t>
                      </m:r>
                      <m:r>
                        <a:rPr lang="en-US" sz="600" b="1" i="1" smtClean="0">
                          <a:latin typeface="Cambria Math" panose="02040503050406030204" pitchFamily="18" charset="0"/>
                          <a:ea typeface="Cambria Math" panose="02040503050406030204" pitchFamily="18" charset="0"/>
                        </a:rPr>
                        <m:t>∩</m:t>
                      </m:r>
                      <m:sSup>
                        <m:sSupPr>
                          <m:ctrlPr>
                            <a:rPr lang="en-US" sz="600" b="1" i="1" smtClean="0">
                              <a:latin typeface="Cambria Math" panose="02040503050406030204" pitchFamily="18" charset="0"/>
                              <a:ea typeface="Cambria Math" panose="02040503050406030204" pitchFamily="18" charset="0"/>
                            </a:rPr>
                          </m:ctrlPr>
                        </m:sSupPr>
                        <m:e>
                          <m:r>
                            <a:rPr lang="en-US" sz="600" b="1" i="1" smtClean="0">
                              <a:latin typeface="Cambria Math" panose="02040503050406030204" pitchFamily="18" charset="0"/>
                              <a:ea typeface="Cambria Math" panose="02040503050406030204" pitchFamily="18" charset="0"/>
                            </a:rPr>
                            <m:t>𝑩</m:t>
                          </m:r>
                        </m:e>
                        <m:sup>
                          <m:r>
                            <a:rPr lang="en-US" sz="600" b="1" i="1" smtClean="0">
                              <a:latin typeface="Cambria Math" panose="02040503050406030204" pitchFamily="18" charset="0"/>
                              <a:ea typeface="Cambria Math" panose="02040503050406030204" pitchFamily="18" charset="0"/>
                            </a:rPr>
                            <m:t>𝒄</m:t>
                          </m:r>
                        </m:sup>
                      </m:sSup>
                      <m:r>
                        <a:rPr lang="en-US" sz="600" b="1" i="1" smtClean="0">
                          <a:latin typeface="Cambria Math" panose="02040503050406030204" pitchFamily="18" charset="0"/>
                          <a:ea typeface="Cambria Math" panose="02040503050406030204" pitchFamily="18" charset="0"/>
                        </a:rPr>
                        <m:t>)</m:t>
                      </m:r>
                    </m:oMath>
                  </m:oMathPara>
                </a14:m>
                <a:endParaRPr lang="en-US" sz="600" dirty="0"/>
              </a:p>
            </p:txBody>
          </p:sp>
        </mc:Choice>
        <mc:Fallback xmlns="">
          <p:sp>
            <p:nvSpPr>
              <p:cNvPr id="55" name="TextBox 54">
                <a:extLst>
                  <a:ext uri="{FF2B5EF4-FFF2-40B4-BE49-F238E27FC236}">
                    <a16:creationId xmlns:a16="http://schemas.microsoft.com/office/drawing/2014/main" id="{EFD00E6F-DC25-45C9-B9C6-D3D4E8C603F7}"/>
                  </a:ext>
                </a:extLst>
              </p:cNvPr>
              <p:cNvSpPr txBox="1">
                <a:spLocks noRot="1" noChangeAspect="1" noMove="1" noResize="1" noEditPoints="1" noAdjustHandles="1" noChangeArrowheads="1" noChangeShapeType="1" noTextEdit="1"/>
              </p:cNvSpPr>
              <p:nvPr/>
            </p:nvSpPr>
            <p:spPr>
              <a:xfrm>
                <a:off x="2407845" y="5135359"/>
                <a:ext cx="541054" cy="184666"/>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58811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heel(1)">
                                      <p:cBhvr>
                                        <p:cTn id="15" dur="500"/>
                                        <p:tgtEl>
                                          <p:spTgt spid="5"/>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heel(1)">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100"/>
                                  </p:iterate>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0-#ppt_w/2"/>
                                          </p:val>
                                        </p:tav>
                                        <p:tav tm="100000">
                                          <p:val>
                                            <p:strVal val="#ppt_x"/>
                                          </p:val>
                                        </p:tav>
                                      </p:tavLst>
                                    </p:anim>
                                    <p:anim calcmode="lin" valueType="num">
                                      <p:cBhvr additive="base">
                                        <p:cTn id="32" dur="500" fill="hold"/>
                                        <p:tgtEl>
                                          <p:spTgt spid="29"/>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additive="base">
                                        <p:cTn id="35" dur="500" fill="hold"/>
                                        <p:tgtEl>
                                          <p:spTgt spid="32"/>
                                        </p:tgtEl>
                                        <p:attrNameLst>
                                          <p:attrName>ppt_x</p:attrName>
                                        </p:attrNameLst>
                                      </p:cBhvr>
                                      <p:tavLst>
                                        <p:tav tm="0">
                                          <p:val>
                                            <p:strVal val="1+#ppt_w/2"/>
                                          </p:val>
                                        </p:tav>
                                        <p:tav tm="100000">
                                          <p:val>
                                            <p:strVal val="#ppt_x"/>
                                          </p:val>
                                        </p:tav>
                                      </p:tavLst>
                                    </p:anim>
                                    <p:anim calcmode="lin" valueType="num">
                                      <p:cBhvr additive="base">
                                        <p:cTn id="36" dur="500" fill="hold"/>
                                        <p:tgtEl>
                                          <p:spTgt spid="32"/>
                                        </p:tgtEl>
                                        <p:attrNameLst>
                                          <p:attrName>ppt_y</p:attrName>
                                        </p:attrNameLst>
                                      </p:cBhvr>
                                      <p:tavLst>
                                        <p:tav tm="0">
                                          <p:val>
                                            <p:strVal val="#ppt_y"/>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ppt_x"/>
                                          </p:val>
                                        </p:tav>
                                        <p:tav tm="100000">
                                          <p:val>
                                            <p:strVal val="#ppt_x"/>
                                          </p:val>
                                        </p:tav>
                                      </p:tavLst>
                                    </p:anim>
                                    <p:anim calcmode="lin" valueType="num">
                                      <p:cBhvr additive="base">
                                        <p:cTn id="40" dur="500" fill="hold"/>
                                        <p:tgtEl>
                                          <p:spTgt spid="33"/>
                                        </p:tgtEl>
                                        <p:attrNameLst>
                                          <p:attrName>ppt_y</p:attrName>
                                        </p:attrNameLst>
                                      </p:cBhvr>
                                      <p:tavLst>
                                        <p:tav tm="0">
                                          <p:val>
                                            <p:strVal val="0-#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 calcmode="lin" valueType="num">
                                      <p:cBhvr additive="base">
                                        <p:cTn id="43" dur="500" fill="hold"/>
                                        <p:tgtEl>
                                          <p:spTgt spid="38"/>
                                        </p:tgtEl>
                                        <p:attrNameLst>
                                          <p:attrName>ppt_x</p:attrName>
                                        </p:attrNameLst>
                                      </p:cBhvr>
                                      <p:tavLst>
                                        <p:tav tm="0">
                                          <p:val>
                                            <p:strVal val="0-#ppt_w/2"/>
                                          </p:val>
                                        </p:tav>
                                        <p:tav tm="100000">
                                          <p:val>
                                            <p:strVal val="#ppt_x"/>
                                          </p:val>
                                        </p:tav>
                                      </p:tavLst>
                                    </p:anim>
                                    <p:anim calcmode="lin" valueType="num">
                                      <p:cBhvr additive="base">
                                        <p:cTn id="44" dur="500" fill="hold"/>
                                        <p:tgtEl>
                                          <p:spTgt spid="38"/>
                                        </p:tgtEl>
                                        <p:attrNameLst>
                                          <p:attrName>ppt_y</p:attrName>
                                        </p:attrNameLst>
                                      </p:cBhvr>
                                      <p:tavLst>
                                        <p:tav tm="0">
                                          <p:val>
                                            <p:strVal val="1+#ppt_h/2"/>
                                          </p:val>
                                        </p:tav>
                                        <p:tav tm="100000">
                                          <p:val>
                                            <p:strVal val="#ppt_y"/>
                                          </p:val>
                                        </p:tav>
                                      </p:tavLst>
                                    </p:anim>
                                  </p:childTnLst>
                                </p:cTn>
                              </p:par>
                              <p:par>
                                <p:cTn id="45" presetID="2" presetClass="entr" presetSubtype="3"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anim calcmode="lin" valueType="num">
                                      <p:cBhvr additive="base">
                                        <p:cTn id="47" dur="500" fill="hold"/>
                                        <p:tgtEl>
                                          <p:spTgt spid="40"/>
                                        </p:tgtEl>
                                        <p:attrNameLst>
                                          <p:attrName>ppt_x</p:attrName>
                                        </p:attrNameLst>
                                      </p:cBhvr>
                                      <p:tavLst>
                                        <p:tav tm="0">
                                          <p:val>
                                            <p:strVal val="1+#ppt_w/2"/>
                                          </p:val>
                                        </p:tav>
                                        <p:tav tm="100000">
                                          <p:val>
                                            <p:strVal val="#ppt_x"/>
                                          </p:val>
                                        </p:tav>
                                      </p:tavLst>
                                    </p:anim>
                                    <p:anim calcmode="lin" valueType="num">
                                      <p:cBhvr additive="base">
                                        <p:cTn id="48" dur="500" fill="hold"/>
                                        <p:tgtEl>
                                          <p:spTgt spid="40"/>
                                        </p:tgtEl>
                                        <p:attrNameLst>
                                          <p:attrName>ppt_y</p:attrName>
                                        </p:attrNameLst>
                                      </p:cBhvr>
                                      <p:tavLst>
                                        <p:tav tm="0">
                                          <p:val>
                                            <p:strVal val="0-#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iterate type="lt">
                                    <p:tmAbs val="100"/>
                                  </p:iterate>
                                  <p:childTnLst>
                                    <p:set>
                                      <p:cBhvr>
                                        <p:cTn id="52" dur="1" fill="hold">
                                          <p:stCondLst>
                                            <p:cond delay="0"/>
                                          </p:stCondLst>
                                        </p:cTn>
                                        <p:tgtEl>
                                          <p:spTgt spid="4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iterate type="lt">
                                    <p:tmAbs val="100"/>
                                  </p:iterate>
                                  <p:childTnLst>
                                    <p:set>
                                      <p:cBhvr>
                                        <p:cTn id="56" dur="1" fill="hold">
                                          <p:stCondLst>
                                            <p:cond delay="0"/>
                                          </p:stCondLst>
                                        </p:cTn>
                                        <p:tgtEl>
                                          <p:spTgt spid="4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anim calcmode="lin" valueType="num">
                                      <p:cBhvr additive="base">
                                        <p:cTn id="61" dur="500" fill="hold"/>
                                        <p:tgtEl>
                                          <p:spTgt spid="21"/>
                                        </p:tgtEl>
                                        <p:attrNameLst>
                                          <p:attrName>ppt_x</p:attrName>
                                        </p:attrNameLst>
                                      </p:cBhvr>
                                      <p:tavLst>
                                        <p:tav tm="0">
                                          <p:val>
                                            <p:strVal val="#ppt_x"/>
                                          </p:val>
                                        </p:tav>
                                        <p:tav tm="100000">
                                          <p:val>
                                            <p:strVal val="#ppt_x"/>
                                          </p:val>
                                        </p:tav>
                                      </p:tavLst>
                                    </p:anim>
                                    <p:anim calcmode="lin" valueType="num">
                                      <p:cBhvr additive="base">
                                        <p:cTn id="62" dur="500" fill="hold"/>
                                        <p:tgtEl>
                                          <p:spTgt spid="21"/>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anim calcmode="lin" valueType="num">
                                      <p:cBhvr additive="base">
                                        <p:cTn id="65" dur="500" fill="hold"/>
                                        <p:tgtEl>
                                          <p:spTgt spid="31"/>
                                        </p:tgtEl>
                                        <p:attrNameLst>
                                          <p:attrName>ppt_x</p:attrName>
                                        </p:attrNameLst>
                                      </p:cBhvr>
                                      <p:tavLst>
                                        <p:tav tm="0">
                                          <p:val>
                                            <p:strVal val="#ppt_x"/>
                                          </p:val>
                                        </p:tav>
                                        <p:tav tm="100000">
                                          <p:val>
                                            <p:strVal val="#ppt_x"/>
                                          </p:val>
                                        </p:tav>
                                      </p:tavLst>
                                    </p:anim>
                                    <p:anim calcmode="lin" valueType="num">
                                      <p:cBhvr additive="base">
                                        <p:cTn id="66" dur="500" fill="hold"/>
                                        <p:tgtEl>
                                          <p:spTgt spid="31"/>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anim calcmode="lin" valueType="num">
                                      <p:cBhvr additive="base">
                                        <p:cTn id="69" dur="500" fill="hold"/>
                                        <p:tgtEl>
                                          <p:spTgt spid="42"/>
                                        </p:tgtEl>
                                        <p:attrNameLst>
                                          <p:attrName>ppt_x</p:attrName>
                                        </p:attrNameLst>
                                      </p:cBhvr>
                                      <p:tavLst>
                                        <p:tav tm="0">
                                          <p:val>
                                            <p:strVal val="#ppt_x"/>
                                          </p:val>
                                        </p:tav>
                                        <p:tav tm="100000">
                                          <p:val>
                                            <p:strVal val="#ppt_x"/>
                                          </p:val>
                                        </p:tav>
                                      </p:tavLst>
                                    </p:anim>
                                    <p:anim calcmode="lin" valueType="num">
                                      <p:cBhvr additive="base">
                                        <p:cTn id="70"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23"/>
                                        </p:tgtEl>
                                        <p:attrNameLst>
                                          <p:attrName>style.visibility</p:attrName>
                                        </p:attrNameLst>
                                      </p:cBhvr>
                                      <p:to>
                                        <p:strVal val="visible"/>
                                      </p:to>
                                    </p:set>
                                    <p:anim calcmode="lin" valueType="num">
                                      <p:cBhvr additive="base">
                                        <p:cTn id="75" dur="500" fill="hold"/>
                                        <p:tgtEl>
                                          <p:spTgt spid="23"/>
                                        </p:tgtEl>
                                        <p:attrNameLst>
                                          <p:attrName>ppt_x</p:attrName>
                                        </p:attrNameLst>
                                      </p:cBhvr>
                                      <p:tavLst>
                                        <p:tav tm="0">
                                          <p:val>
                                            <p:strVal val="#ppt_x"/>
                                          </p:val>
                                        </p:tav>
                                        <p:tav tm="100000">
                                          <p:val>
                                            <p:strVal val="#ppt_x"/>
                                          </p:val>
                                        </p:tav>
                                      </p:tavLst>
                                    </p:anim>
                                    <p:anim calcmode="lin" valueType="num">
                                      <p:cBhvr additive="base">
                                        <p:cTn id="76" dur="500" fill="hold"/>
                                        <p:tgtEl>
                                          <p:spTgt spid="23"/>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0"/>
                                        </p:tgtEl>
                                        <p:attrNameLst>
                                          <p:attrName>style.visibility</p:attrName>
                                        </p:attrNameLst>
                                      </p:cBhvr>
                                      <p:to>
                                        <p:strVal val="visible"/>
                                      </p:to>
                                    </p:set>
                                    <p:anim calcmode="lin" valueType="num">
                                      <p:cBhvr additive="base">
                                        <p:cTn id="79" dur="500" fill="hold"/>
                                        <p:tgtEl>
                                          <p:spTgt spid="30"/>
                                        </p:tgtEl>
                                        <p:attrNameLst>
                                          <p:attrName>ppt_x</p:attrName>
                                        </p:attrNameLst>
                                      </p:cBhvr>
                                      <p:tavLst>
                                        <p:tav tm="0">
                                          <p:val>
                                            <p:strVal val="#ppt_x"/>
                                          </p:val>
                                        </p:tav>
                                        <p:tav tm="100000">
                                          <p:val>
                                            <p:strVal val="#ppt_x"/>
                                          </p:val>
                                        </p:tav>
                                      </p:tavLst>
                                    </p:anim>
                                    <p:anim calcmode="lin" valueType="num">
                                      <p:cBhvr additive="base">
                                        <p:cTn id="80" dur="500" fill="hold"/>
                                        <p:tgtEl>
                                          <p:spTgt spid="30"/>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5"/>
                                        </p:tgtEl>
                                        <p:attrNameLst>
                                          <p:attrName>style.visibility</p:attrName>
                                        </p:attrNameLst>
                                      </p:cBhvr>
                                      <p:to>
                                        <p:strVal val="visible"/>
                                      </p:to>
                                    </p:set>
                                    <p:anim calcmode="lin" valueType="num">
                                      <p:cBhvr additive="base">
                                        <p:cTn id="83" dur="500" fill="hold"/>
                                        <p:tgtEl>
                                          <p:spTgt spid="35"/>
                                        </p:tgtEl>
                                        <p:attrNameLst>
                                          <p:attrName>ppt_x</p:attrName>
                                        </p:attrNameLst>
                                      </p:cBhvr>
                                      <p:tavLst>
                                        <p:tav tm="0">
                                          <p:val>
                                            <p:strVal val="#ppt_x"/>
                                          </p:val>
                                        </p:tav>
                                        <p:tav tm="100000">
                                          <p:val>
                                            <p:strVal val="#ppt_x"/>
                                          </p:val>
                                        </p:tav>
                                      </p:tavLst>
                                    </p:anim>
                                    <p:anim calcmode="lin" valueType="num">
                                      <p:cBhvr additive="base">
                                        <p:cTn id="84" dur="500" fill="hold"/>
                                        <p:tgtEl>
                                          <p:spTgt spid="35"/>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7"/>
                                        </p:tgtEl>
                                        <p:attrNameLst>
                                          <p:attrName>style.visibility</p:attrName>
                                        </p:attrNameLst>
                                      </p:cBhvr>
                                      <p:to>
                                        <p:strVal val="visible"/>
                                      </p:to>
                                    </p:set>
                                    <p:anim calcmode="lin" valueType="num">
                                      <p:cBhvr additive="base">
                                        <p:cTn id="87" dur="500" fill="hold"/>
                                        <p:tgtEl>
                                          <p:spTgt spid="37"/>
                                        </p:tgtEl>
                                        <p:attrNameLst>
                                          <p:attrName>ppt_x</p:attrName>
                                        </p:attrNameLst>
                                      </p:cBhvr>
                                      <p:tavLst>
                                        <p:tav tm="0">
                                          <p:val>
                                            <p:strVal val="#ppt_x"/>
                                          </p:val>
                                        </p:tav>
                                        <p:tav tm="100000">
                                          <p:val>
                                            <p:strVal val="#ppt_x"/>
                                          </p:val>
                                        </p:tav>
                                      </p:tavLst>
                                    </p:anim>
                                    <p:anim calcmode="lin" valueType="num">
                                      <p:cBhvr additive="base">
                                        <p:cTn id="88" dur="500" fill="hold"/>
                                        <p:tgtEl>
                                          <p:spTgt spid="37"/>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44"/>
                                        </p:tgtEl>
                                        <p:attrNameLst>
                                          <p:attrName>style.visibility</p:attrName>
                                        </p:attrNameLst>
                                      </p:cBhvr>
                                      <p:to>
                                        <p:strVal val="visible"/>
                                      </p:to>
                                    </p:set>
                                    <p:anim calcmode="lin" valueType="num">
                                      <p:cBhvr additive="base">
                                        <p:cTn id="91" dur="500" fill="hold"/>
                                        <p:tgtEl>
                                          <p:spTgt spid="44"/>
                                        </p:tgtEl>
                                        <p:attrNameLst>
                                          <p:attrName>ppt_x</p:attrName>
                                        </p:attrNameLst>
                                      </p:cBhvr>
                                      <p:tavLst>
                                        <p:tav tm="0">
                                          <p:val>
                                            <p:strVal val="#ppt_x"/>
                                          </p:val>
                                        </p:tav>
                                        <p:tav tm="100000">
                                          <p:val>
                                            <p:strVal val="#ppt_x"/>
                                          </p:val>
                                        </p:tav>
                                      </p:tavLst>
                                    </p:anim>
                                    <p:anim calcmode="lin" valueType="num">
                                      <p:cBhvr additive="base">
                                        <p:cTn id="92" dur="500" fill="hold"/>
                                        <p:tgtEl>
                                          <p:spTgt spid="44"/>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27"/>
                                        </p:tgtEl>
                                        <p:attrNameLst>
                                          <p:attrName>style.visibility</p:attrName>
                                        </p:attrNameLst>
                                      </p:cBhvr>
                                      <p:to>
                                        <p:strVal val="visible"/>
                                      </p:to>
                                    </p:set>
                                    <p:anim calcmode="lin" valueType="num">
                                      <p:cBhvr additive="base">
                                        <p:cTn id="95" dur="500" fill="hold"/>
                                        <p:tgtEl>
                                          <p:spTgt spid="27"/>
                                        </p:tgtEl>
                                        <p:attrNameLst>
                                          <p:attrName>ppt_x</p:attrName>
                                        </p:attrNameLst>
                                      </p:cBhvr>
                                      <p:tavLst>
                                        <p:tav tm="0">
                                          <p:val>
                                            <p:strVal val="#ppt_x"/>
                                          </p:val>
                                        </p:tav>
                                        <p:tav tm="100000">
                                          <p:val>
                                            <p:strVal val="#ppt_x"/>
                                          </p:val>
                                        </p:tav>
                                      </p:tavLst>
                                    </p:anim>
                                    <p:anim calcmode="lin" valueType="num">
                                      <p:cBhvr additive="base">
                                        <p:cTn id="96" dur="500" fill="hold"/>
                                        <p:tgtEl>
                                          <p:spTgt spid="27"/>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25"/>
                                        </p:tgtEl>
                                        <p:attrNameLst>
                                          <p:attrName>style.visibility</p:attrName>
                                        </p:attrNameLst>
                                      </p:cBhvr>
                                      <p:to>
                                        <p:strVal val="visible"/>
                                      </p:to>
                                    </p:set>
                                    <p:anim calcmode="lin" valueType="num">
                                      <p:cBhvr additive="base">
                                        <p:cTn id="99" dur="500" fill="hold"/>
                                        <p:tgtEl>
                                          <p:spTgt spid="25"/>
                                        </p:tgtEl>
                                        <p:attrNameLst>
                                          <p:attrName>ppt_x</p:attrName>
                                        </p:attrNameLst>
                                      </p:cBhvr>
                                      <p:tavLst>
                                        <p:tav tm="0">
                                          <p:val>
                                            <p:strVal val="#ppt_x"/>
                                          </p:val>
                                        </p:tav>
                                        <p:tav tm="100000">
                                          <p:val>
                                            <p:strVal val="#ppt_x"/>
                                          </p:val>
                                        </p:tav>
                                      </p:tavLst>
                                    </p:anim>
                                    <p:anim calcmode="lin" valueType="num">
                                      <p:cBhvr additive="base">
                                        <p:cTn id="10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51"/>
                                        </p:tgtEl>
                                        <p:attrNameLst>
                                          <p:attrName>style.visibility</p:attrName>
                                        </p:attrNameLst>
                                      </p:cBhvr>
                                      <p:to>
                                        <p:strVal val="visible"/>
                                      </p:to>
                                    </p:set>
                                    <p:animEffect transition="in" filter="fade">
                                      <p:cBhvr>
                                        <p:cTn id="105" dur="500"/>
                                        <p:tgtEl>
                                          <p:spTgt spid="51"/>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55"/>
                                        </p:tgtEl>
                                        <p:attrNameLst>
                                          <p:attrName>style.visibility</p:attrName>
                                        </p:attrNameLst>
                                      </p:cBhvr>
                                      <p:to>
                                        <p:strVal val="visible"/>
                                      </p:to>
                                    </p:set>
                                    <p:animEffect transition="in" filter="fade">
                                      <p:cBhvr>
                                        <p:cTn id="108" dur="500"/>
                                        <p:tgtEl>
                                          <p:spTgt spid="55"/>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iterate type="lt">
                                    <p:tmAbs val="100"/>
                                  </p:iterate>
                                  <p:childTnLst>
                                    <p:set>
                                      <p:cBhvr>
                                        <p:cTn id="11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7" grpId="0" animBg="1"/>
      <p:bldP spid="18" grpId="0"/>
      <p:bldP spid="19" grpId="0" animBg="1"/>
      <p:bldP spid="21" grpId="0" animBg="1"/>
      <p:bldP spid="23" grpId="0" animBg="1"/>
      <p:bldP spid="31" grpId="0" animBg="1"/>
      <p:bldP spid="32" grpId="0" animBg="1"/>
      <p:bldP spid="33" grpId="0" animBg="1"/>
      <p:bldP spid="35" grpId="0" animBg="1"/>
      <p:bldP spid="37" grpId="0" animBg="1"/>
      <p:bldP spid="38" grpId="0"/>
      <p:bldP spid="40" grpId="0"/>
      <p:bldP spid="42" grpId="0"/>
      <p:bldP spid="44" grpId="0" animBg="1"/>
      <p:bldP spid="46" grpId="0"/>
      <p:bldP spid="47" grpId="0"/>
      <p:bldP spid="49" grpId="0"/>
      <p:bldP spid="51" grpId="0"/>
      <p:bldP spid="5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08656-8F6F-4B84-9516-E4375E373170}"/>
              </a:ext>
            </a:extLst>
          </p:cNvPr>
          <p:cNvSpPr>
            <a:spLocks noGrp="1"/>
          </p:cNvSpPr>
          <p:nvPr>
            <p:ph type="ctrTitle"/>
          </p:nvPr>
        </p:nvSpPr>
        <p:spPr/>
        <p:txBody>
          <a:bodyPr/>
          <a:lstStyle/>
          <a:p>
            <a:r>
              <a:rPr lang="en-US" dirty="0"/>
              <a:t>Bayes’ Theorem</a:t>
            </a:r>
          </a:p>
        </p:txBody>
      </p:sp>
    </p:spTree>
    <p:extLst>
      <p:ext uri="{BB962C8B-B14F-4D97-AF65-F5344CB8AC3E}">
        <p14:creationId xmlns:p14="http://schemas.microsoft.com/office/powerpoint/2010/main" val="1914523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Bayes’ Theorem</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a:xfrm>
            <a:off x="823156" y="1875354"/>
            <a:ext cx="10523918" cy="4368800"/>
          </a:xfrm>
        </p:spPr>
        <p:txBody>
          <a:bodyPr>
            <a:normAutofit/>
          </a:bodyPr>
          <a:lstStyle/>
          <a:p>
            <a:r>
              <a:rPr lang="en-US" dirty="0"/>
              <a:t>How does new information affect our prior expectations?</a:t>
            </a:r>
          </a:p>
          <a:p>
            <a:endParaRPr lang="en-US" dirty="0"/>
          </a:p>
        </p:txBody>
      </p:sp>
      <p:sp>
        <p:nvSpPr>
          <p:cNvPr id="7" name="TextBox 6">
            <a:extLst>
              <a:ext uri="{FF2B5EF4-FFF2-40B4-BE49-F238E27FC236}">
                <a16:creationId xmlns:a16="http://schemas.microsoft.com/office/drawing/2014/main" id="{467776BC-8F47-454A-BB38-6DBE7001B7F0}"/>
              </a:ext>
            </a:extLst>
          </p:cNvPr>
          <p:cNvSpPr txBox="1"/>
          <p:nvPr/>
        </p:nvSpPr>
        <p:spPr>
          <a:xfrm>
            <a:off x="914401" y="2814114"/>
            <a:ext cx="1491342" cy="707886"/>
          </a:xfrm>
          <a:prstGeom prst="rect">
            <a:avLst/>
          </a:prstGeom>
          <a:solidFill>
            <a:schemeClr val="accent1">
              <a:lumMod val="50000"/>
              <a:lumOff val="50000"/>
            </a:schemeClr>
          </a:solidFill>
          <a:ln>
            <a:solidFill>
              <a:schemeClr val="accent5">
                <a:lumMod val="75000"/>
              </a:schemeClr>
            </a:solidFill>
          </a:ln>
        </p:spPr>
        <p:txBody>
          <a:bodyPr wrap="square" rtlCol="0">
            <a:spAutoFit/>
          </a:bodyPr>
          <a:lstStyle/>
          <a:p>
            <a:pPr algn="ctr"/>
            <a:r>
              <a:rPr lang="en-US" sz="2000" dirty="0"/>
              <a:t>Prior probabilities</a:t>
            </a:r>
          </a:p>
        </p:txBody>
      </p:sp>
      <p:cxnSp>
        <p:nvCxnSpPr>
          <p:cNvPr id="9" name="Straight Arrow Connector 8">
            <a:extLst>
              <a:ext uri="{FF2B5EF4-FFF2-40B4-BE49-F238E27FC236}">
                <a16:creationId xmlns:a16="http://schemas.microsoft.com/office/drawing/2014/main" id="{CC937E6D-05C5-4150-ACF4-7B0FAFD1AF98}"/>
              </a:ext>
            </a:extLst>
          </p:cNvPr>
          <p:cNvCxnSpPr/>
          <p:nvPr/>
        </p:nvCxnSpPr>
        <p:spPr>
          <a:xfrm>
            <a:off x="2405743" y="3168057"/>
            <a:ext cx="348343" cy="0"/>
          </a:xfrm>
          <a:prstGeom prst="straightConnector1">
            <a:avLst/>
          </a:prstGeom>
          <a:ln w="19050">
            <a:solidFill>
              <a:schemeClr val="accent3">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19236BA-744F-4EEA-B4AE-5007B3FE4BD0}"/>
              </a:ext>
            </a:extLst>
          </p:cNvPr>
          <p:cNvSpPr txBox="1"/>
          <p:nvPr/>
        </p:nvSpPr>
        <p:spPr>
          <a:xfrm>
            <a:off x="2754086" y="2814114"/>
            <a:ext cx="1491342" cy="707886"/>
          </a:xfrm>
          <a:prstGeom prst="rect">
            <a:avLst/>
          </a:prstGeom>
          <a:solidFill>
            <a:schemeClr val="accent1">
              <a:lumMod val="50000"/>
              <a:lumOff val="50000"/>
              <a:alpha val="50000"/>
            </a:schemeClr>
          </a:solidFill>
          <a:ln>
            <a:solidFill>
              <a:schemeClr val="accent5">
                <a:lumMod val="75000"/>
              </a:schemeClr>
            </a:solidFill>
          </a:ln>
        </p:spPr>
        <p:txBody>
          <a:bodyPr wrap="square" rtlCol="0">
            <a:spAutoFit/>
          </a:bodyPr>
          <a:lstStyle/>
          <a:p>
            <a:pPr algn="ctr"/>
            <a:r>
              <a:rPr lang="en-US" sz="2000" dirty="0"/>
              <a:t>Information observed</a:t>
            </a:r>
          </a:p>
        </p:txBody>
      </p:sp>
      <p:cxnSp>
        <p:nvCxnSpPr>
          <p:cNvPr id="13" name="Straight Connector 12">
            <a:extLst>
              <a:ext uri="{FF2B5EF4-FFF2-40B4-BE49-F238E27FC236}">
                <a16:creationId xmlns:a16="http://schemas.microsoft.com/office/drawing/2014/main" id="{7FB0421E-94C7-41B6-8DE8-038B2D99BFD1}"/>
              </a:ext>
            </a:extLst>
          </p:cNvPr>
          <p:cNvCxnSpPr/>
          <p:nvPr/>
        </p:nvCxnSpPr>
        <p:spPr>
          <a:xfrm>
            <a:off x="4245428" y="3168057"/>
            <a:ext cx="28302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FAA454D-BF07-41F1-8076-D86EB2E857AA}"/>
              </a:ext>
            </a:extLst>
          </p:cNvPr>
          <p:cNvSpPr txBox="1"/>
          <p:nvPr/>
        </p:nvSpPr>
        <p:spPr>
          <a:xfrm>
            <a:off x="4501240" y="2983391"/>
            <a:ext cx="1730829" cy="369332"/>
          </a:xfrm>
          <a:prstGeom prst="rect">
            <a:avLst/>
          </a:prstGeom>
          <a:noFill/>
        </p:spPr>
        <p:txBody>
          <a:bodyPr wrap="square" rtlCol="0">
            <a:spAutoFit/>
          </a:bodyPr>
          <a:lstStyle/>
          <a:p>
            <a:r>
              <a:rPr lang="en-US" dirty="0"/>
              <a:t>Bayes’ Theorem</a:t>
            </a:r>
          </a:p>
        </p:txBody>
      </p:sp>
      <p:cxnSp>
        <p:nvCxnSpPr>
          <p:cNvPr id="15" name="Straight Arrow Connector 14">
            <a:extLst>
              <a:ext uri="{FF2B5EF4-FFF2-40B4-BE49-F238E27FC236}">
                <a16:creationId xmlns:a16="http://schemas.microsoft.com/office/drawing/2014/main" id="{1A5D4375-9E31-4D10-993F-BDF403CB9FE3}"/>
              </a:ext>
            </a:extLst>
          </p:cNvPr>
          <p:cNvCxnSpPr/>
          <p:nvPr/>
        </p:nvCxnSpPr>
        <p:spPr>
          <a:xfrm>
            <a:off x="6091841" y="3168057"/>
            <a:ext cx="348343" cy="0"/>
          </a:xfrm>
          <a:prstGeom prst="straightConnector1">
            <a:avLst/>
          </a:prstGeom>
          <a:ln w="19050">
            <a:solidFill>
              <a:schemeClr val="accent3">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3929D07-0CD1-4C71-A674-F45E84D8C9CB}"/>
              </a:ext>
            </a:extLst>
          </p:cNvPr>
          <p:cNvSpPr txBox="1"/>
          <p:nvPr/>
        </p:nvSpPr>
        <p:spPr>
          <a:xfrm>
            <a:off x="6440184" y="2814114"/>
            <a:ext cx="1491342" cy="707886"/>
          </a:xfrm>
          <a:prstGeom prst="rect">
            <a:avLst/>
          </a:prstGeom>
          <a:solidFill>
            <a:srgbClr val="0070C0">
              <a:alpha val="40000"/>
            </a:srgbClr>
          </a:solidFill>
          <a:ln>
            <a:solidFill>
              <a:schemeClr val="accent5">
                <a:lumMod val="75000"/>
              </a:schemeClr>
            </a:solidFill>
          </a:ln>
        </p:spPr>
        <p:txBody>
          <a:bodyPr wrap="square" rtlCol="0">
            <a:spAutoFit/>
          </a:bodyPr>
          <a:lstStyle/>
          <a:p>
            <a:pPr algn="ctr"/>
            <a:r>
              <a:rPr lang="en-US" sz="2000" dirty="0"/>
              <a:t>Posterior probabilities</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96E412C-733E-43D8-8F1F-70905655D86D}"/>
                  </a:ext>
                </a:extLst>
              </p:cNvPr>
              <p:cNvSpPr txBox="1"/>
              <p:nvPr/>
            </p:nvSpPr>
            <p:spPr>
              <a:xfrm>
                <a:off x="6993259" y="4739111"/>
                <a:ext cx="914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𝑷</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𝑨</m:t>
                      </m:r>
                      <m:r>
                        <a:rPr lang="en-US" sz="2400" b="1" i="1" smtClean="0">
                          <a:latin typeface="Cambria Math" panose="02040503050406030204" pitchFamily="18" charset="0"/>
                          <a:ea typeface="Cambria Math" panose="02040503050406030204" pitchFamily="18" charset="0"/>
                        </a:rPr>
                        <m:t>)</m:t>
                      </m:r>
                    </m:oMath>
                  </m:oMathPara>
                </a14:m>
                <a:endParaRPr lang="en-US" sz="2400" b="1" dirty="0"/>
              </a:p>
            </p:txBody>
          </p:sp>
        </mc:Choice>
        <mc:Fallback xmlns="">
          <p:sp>
            <p:nvSpPr>
              <p:cNvPr id="28" name="TextBox 27">
                <a:extLst>
                  <a:ext uri="{FF2B5EF4-FFF2-40B4-BE49-F238E27FC236}">
                    <a16:creationId xmlns:a16="http://schemas.microsoft.com/office/drawing/2014/main" id="{296E412C-733E-43D8-8F1F-70905655D86D}"/>
                  </a:ext>
                </a:extLst>
              </p:cNvPr>
              <p:cNvSpPr txBox="1">
                <a:spLocks noRot="1" noChangeAspect="1" noMove="1" noResize="1" noEditPoints="1" noAdjustHandles="1" noChangeArrowheads="1" noChangeShapeType="1" noTextEdit="1"/>
              </p:cNvSpPr>
              <p:nvPr/>
            </p:nvSpPr>
            <p:spPr>
              <a:xfrm>
                <a:off x="6993259" y="4739111"/>
                <a:ext cx="914400" cy="461665"/>
              </a:xfrm>
              <a:prstGeom prst="rect">
                <a:avLst/>
              </a:prstGeom>
              <a:blipFill>
                <a:blip r:embed="rId5"/>
                <a:stretch>
                  <a:fillRect r="-2667" b="-17105"/>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id="{3DA83A6E-1B14-4F25-8D03-2F1EAD66B845}"/>
              </a:ext>
            </a:extLst>
          </p:cNvPr>
          <p:cNvSpPr txBox="1"/>
          <p:nvPr/>
        </p:nvSpPr>
        <p:spPr>
          <a:xfrm>
            <a:off x="7133128" y="5164938"/>
            <a:ext cx="698925" cy="369332"/>
          </a:xfrm>
          <a:prstGeom prst="rect">
            <a:avLst/>
          </a:prstGeom>
          <a:noFill/>
        </p:spPr>
        <p:txBody>
          <a:bodyPr wrap="square" rtlCol="0">
            <a:spAutoFit/>
          </a:bodyPr>
          <a:lstStyle/>
          <a:p>
            <a:r>
              <a:rPr lang="en-US" dirty="0"/>
              <a:t>Prior</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C860239-F159-439A-9098-71BBCCDD6FD2}"/>
                  </a:ext>
                </a:extLst>
              </p:cNvPr>
              <p:cNvSpPr txBox="1"/>
              <p:nvPr/>
            </p:nvSpPr>
            <p:spPr>
              <a:xfrm>
                <a:off x="7907659" y="4535267"/>
                <a:ext cx="1393375" cy="883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400" b="1" i="1" smtClean="0">
                              <a:latin typeface="Cambria Math" panose="02040503050406030204" pitchFamily="18" charset="0"/>
                              <a:ea typeface="Cambria Math" panose="02040503050406030204" pitchFamily="18" charset="0"/>
                            </a:rPr>
                          </m:ctrlPr>
                        </m:fPr>
                        <m:num>
                          <m:r>
                            <a:rPr lang="en-US" sz="2400" b="1" i="1">
                              <a:latin typeface="Cambria Math" panose="02040503050406030204" pitchFamily="18" charset="0"/>
                              <a:ea typeface="Cambria Math" panose="02040503050406030204" pitchFamily="18" charset="0"/>
                            </a:rPr>
                            <m:t>𝑷</m:t>
                          </m:r>
                          <m:d>
                            <m:dPr>
                              <m:ctrlPr>
                                <a:rPr lang="en-US" sz="2400" b="1" i="1">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𝑩</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𝑨</m:t>
                              </m:r>
                            </m:e>
                          </m:d>
                        </m:num>
                        <m:den>
                          <m:r>
                            <a:rPr lang="en-US" sz="2400" b="1" i="1" smtClean="0">
                              <a:latin typeface="Cambria Math" panose="02040503050406030204" pitchFamily="18" charset="0"/>
                              <a:ea typeface="Cambria Math" panose="02040503050406030204" pitchFamily="18" charset="0"/>
                            </a:rPr>
                            <m:t>𝑷</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𝑩</m:t>
                          </m:r>
                          <m:r>
                            <a:rPr lang="en-US" sz="2400" b="1" i="1" smtClean="0">
                              <a:latin typeface="Cambria Math" panose="02040503050406030204" pitchFamily="18" charset="0"/>
                              <a:ea typeface="Cambria Math" panose="02040503050406030204" pitchFamily="18" charset="0"/>
                            </a:rPr>
                            <m:t>)</m:t>
                          </m:r>
                        </m:den>
                      </m:f>
                    </m:oMath>
                  </m:oMathPara>
                </a14:m>
                <a:endParaRPr lang="en-US" sz="2400" b="1" dirty="0"/>
              </a:p>
            </p:txBody>
          </p:sp>
        </mc:Choice>
        <mc:Fallback xmlns="">
          <p:sp>
            <p:nvSpPr>
              <p:cNvPr id="30" name="TextBox 29">
                <a:extLst>
                  <a:ext uri="{FF2B5EF4-FFF2-40B4-BE49-F238E27FC236}">
                    <a16:creationId xmlns:a16="http://schemas.microsoft.com/office/drawing/2014/main" id="{2C860239-F159-439A-9098-71BBCCDD6FD2}"/>
                  </a:ext>
                </a:extLst>
              </p:cNvPr>
              <p:cNvSpPr txBox="1">
                <a:spLocks noRot="1" noChangeAspect="1" noMove="1" noResize="1" noEditPoints="1" noAdjustHandles="1" noChangeArrowheads="1" noChangeShapeType="1" noTextEdit="1"/>
              </p:cNvSpPr>
              <p:nvPr/>
            </p:nvSpPr>
            <p:spPr>
              <a:xfrm>
                <a:off x="7907659" y="4535267"/>
                <a:ext cx="1393375" cy="883575"/>
              </a:xfrm>
              <a:prstGeom prst="rect">
                <a:avLst/>
              </a:prstGeom>
              <a:blipFill>
                <a:blip r:embed="rId6"/>
                <a:stretch>
                  <a:fillRect/>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4184F973-8435-4D9A-B5B4-CBF860BA39D4}"/>
              </a:ext>
            </a:extLst>
          </p:cNvPr>
          <p:cNvSpPr txBox="1"/>
          <p:nvPr/>
        </p:nvSpPr>
        <p:spPr>
          <a:xfrm>
            <a:off x="7774234" y="5404622"/>
            <a:ext cx="1678012" cy="369332"/>
          </a:xfrm>
          <a:prstGeom prst="rect">
            <a:avLst/>
          </a:prstGeom>
          <a:noFill/>
        </p:spPr>
        <p:txBody>
          <a:bodyPr wrap="square" rtlCol="0">
            <a:spAutoFit/>
          </a:bodyPr>
          <a:lstStyle/>
          <a:p>
            <a:r>
              <a:rPr lang="en-US" dirty="0"/>
              <a:t>Informativeness</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DAA9855E-8D6B-400A-A8EF-C209B6360343}"/>
                  </a:ext>
                </a:extLst>
              </p:cNvPr>
              <p:cNvSpPr txBox="1"/>
              <p:nvPr/>
            </p:nvSpPr>
            <p:spPr>
              <a:xfrm>
                <a:off x="9117452" y="4739112"/>
                <a:ext cx="167801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m:t>
                      </m:r>
                      <m:r>
                        <a:rPr lang="en-US" sz="2400" b="1" i="1" smtClean="0">
                          <a:latin typeface="Cambria Math" panose="02040503050406030204" pitchFamily="18" charset="0"/>
                        </a:rPr>
                        <m:t>𝑷</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𝑨</m:t>
                          </m:r>
                          <m:r>
                            <a:rPr lang="en-US" sz="2400" b="1" i="1" smtClean="0">
                              <a:latin typeface="Cambria Math" panose="02040503050406030204" pitchFamily="18" charset="0"/>
                            </a:rPr>
                            <m:t>|</m:t>
                          </m:r>
                          <m:r>
                            <a:rPr lang="en-US" sz="2400" b="1" i="1" smtClean="0">
                              <a:latin typeface="Cambria Math" panose="02040503050406030204" pitchFamily="18" charset="0"/>
                            </a:rPr>
                            <m:t>𝑩</m:t>
                          </m:r>
                        </m:e>
                      </m:d>
                    </m:oMath>
                  </m:oMathPara>
                </a14:m>
                <a:endParaRPr lang="en-US" sz="2400" b="1" dirty="0"/>
              </a:p>
            </p:txBody>
          </p:sp>
        </mc:Choice>
        <mc:Fallback xmlns="">
          <p:sp>
            <p:nvSpPr>
              <p:cNvPr id="33" name="TextBox 32">
                <a:extLst>
                  <a:ext uri="{FF2B5EF4-FFF2-40B4-BE49-F238E27FC236}">
                    <a16:creationId xmlns:a16="http://schemas.microsoft.com/office/drawing/2014/main" id="{DAA9855E-8D6B-400A-A8EF-C209B6360343}"/>
                  </a:ext>
                </a:extLst>
              </p:cNvPr>
              <p:cNvSpPr txBox="1">
                <a:spLocks noRot="1" noChangeAspect="1" noMove="1" noResize="1" noEditPoints="1" noAdjustHandles="1" noChangeArrowheads="1" noChangeShapeType="1" noTextEdit="1"/>
              </p:cNvSpPr>
              <p:nvPr/>
            </p:nvSpPr>
            <p:spPr>
              <a:xfrm>
                <a:off x="9117452" y="4739112"/>
                <a:ext cx="1678012" cy="461665"/>
              </a:xfrm>
              <a:prstGeom prst="rect">
                <a:avLst/>
              </a:prstGeom>
              <a:blipFill>
                <a:blip r:embed="rId7"/>
                <a:stretch>
                  <a:fillRect b="-17105"/>
                </a:stretch>
              </a:blipFill>
            </p:spPr>
            <p:txBody>
              <a:bodyPr/>
              <a:lstStyle/>
              <a:p>
                <a:r>
                  <a:rPr lang="en-US">
                    <a:noFill/>
                  </a:rPr>
                  <a:t> </a:t>
                </a:r>
              </a:p>
            </p:txBody>
          </p:sp>
        </mc:Fallback>
      </mc:AlternateContent>
      <p:sp>
        <p:nvSpPr>
          <p:cNvPr id="35" name="TextBox 34">
            <a:extLst>
              <a:ext uri="{FF2B5EF4-FFF2-40B4-BE49-F238E27FC236}">
                <a16:creationId xmlns:a16="http://schemas.microsoft.com/office/drawing/2014/main" id="{35F7D393-51D0-4671-A916-65D32F6337C3}"/>
              </a:ext>
            </a:extLst>
          </p:cNvPr>
          <p:cNvSpPr txBox="1"/>
          <p:nvPr/>
        </p:nvSpPr>
        <p:spPr>
          <a:xfrm>
            <a:off x="9608413" y="5200777"/>
            <a:ext cx="1092423" cy="369332"/>
          </a:xfrm>
          <a:prstGeom prst="rect">
            <a:avLst/>
          </a:prstGeom>
          <a:noFill/>
        </p:spPr>
        <p:txBody>
          <a:bodyPr wrap="square" rtlCol="0">
            <a:spAutoFit/>
          </a:bodyPr>
          <a:lstStyle/>
          <a:p>
            <a:r>
              <a:rPr lang="en-US" dirty="0"/>
              <a:t>Posterior</a:t>
            </a:r>
          </a:p>
        </p:txBody>
      </p:sp>
      <p:pic>
        <p:nvPicPr>
          <p:cNvPr id="5" name="Picture 4" descr="A picture containing chart&#10;&#10;Description automatically generated">
            <a:extLst>
              <a:ext uri="{FF2B5EF4-FFF2-40B4-BE49-F238E27FC236}">
                <a16:creationId xmlns:a16="http://schemas.microsoft.com/office/drawing/2014/main" id="{53F0C12B-9B33-9247-8A70-DF71064E231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5457" y="3856465"/>
            <a:ext cx="3683000" cy="2222500"/>
          </a:xfrm>
          <a:prstGeom prst="rect">
            <a:avLst/>
          </a:prstGeom>
        </p:spPr>
      </p:pic>
    </p:spTree>
    <p:extLst>
      <p:ext uri="{BB962C8B-B14F-4D97-AF65-F5344CB8AC3E}">
        <p14:creationId xmlns:p14="http://schemas.microsoft.com/office/powerpoint/2010/main" val="1352574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500" fill="hold"/>
                                        <p:tgtEl>
                                          <p:spTgt spid="5"/>
                                        </p:tgtEl>
                                        <p:attrNameLst>
                                          <p:attrName>ppt_x</p:attrName>
                                        </p:attrNameLst>
                                      </p:cBhvr>
                                      <p:tavLst>
                                        <p:tav tm="0">
                                          <p:val>
                                            <p:strVal val="#ppt_x"/>
                                          </p:val>
                                        </p:tav>
                                        <p:tav tm="100000">
                                          <p:val>
                                            <p:strVal val="#ppt_x"/>
                                          </p:val>
                                        </p:tav>
                                      </p:tavLst>
                                    </p:anim>
                                    <p:anim calcmode="lin" valueType="num">
                                      <p:cBhvr additive="base">
                                        <p:cTn id="5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500" fill="hold"/>
                                        <p:tgtEl>
                                          <p:spTgt spid="28"/>
                                        </p:tgtEl>
                                        <p:attrNameLst>
                                          <p:attrName>ppt_x</p:attrName>
                                        </p:attrNameLst>
                                      </p:cBhvr>
                                      <p:tavLst>
                                        <p:tav tm="0">
                                          <p:val>
                                            <p:strVal val="#ppt_x"/>
                                          </p:val>
                                        </p:tav>
                                        <p:tav tm="100000">
                                          <p:val>
                                            <p:strVal val="#ppt_x"/>
                                          </p:val>
                                        </p:tav>
                                      </p:tavLst>
                                    </p:anim>
                                    <p:anim calcmode="lin" valueType="num">
                                      <p:cBhvr additive="base">
                                        <p:cTn id="56" dur="500" fill="hold"/>
                                        <p:tgtEl>
                                          <p:spTgt spid="2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anim calcmode="lin" valueType="num">
                                      <p:cBhvr additive="base">
                                        <p:cTn id="59" dur="500" fill="hold"/>
                                        <p:tgtEl>
                                          <p:spTgt spid="29"/>
                                        </p:tgtEl>
                                        <p:attrNameLst>
                                          <p:attrName>ppt_x</p:attrName>
                                        </p:attrNameLst>
                                      </p:cBhvr>
                                      <p:tavLst>
                                        <p:tav tm="0">
                                          <p:val>
                                            <p:strVal val="#ppt_x"/>
                                          </p:val>
                                        </p:tav>
                                        <p:tav tm="100000">
                                          <p:val>
                                            <p:strVal val="#ppt_x"/>
                                          </p:val>
                                        </p:tav>
                                      </p:tavLst>
                                    </p:anim>
                                    <p:anim calcmode="lin" valueType="num">
                                      <p:cBhvr additive="base">
                                        <p:cTn id="6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additive="base">
                                        <p:cTn id="65" dur="500" fill="hold"/>
                                        <p:tgtEl>
                                          <p:spTgt spid="30"/>
                                        </p:tgtEl>
                                        <p:attrNameLst>
                                          <p:attrName>ppt_x</p:attrName>
                                        </p:attrNameLst>
                                      </p:cBhvr>
                                      <p:tavLst>
                                        <p:tav tm="0">
                                          <p:val>
                                            <p:strVal val="#ppt_x"/>
                                          </p:val>
                                        </p:tav>
                                        <p:tav tm="100000">
                                          <p:val>
                                            <p:strVal val="#ppt_x"/>
                                          </p:val>
                                        </p:tav>
                                      </p:tavLst>
                                    </p:anim>
                                    <p:anim calcmode="lin" valueType="num">
                                      <p:cBhvr additive="base">
                                        <p:cTn id="66" dur="500" fill="hold"/>
                                        <p:tgtEl>
                                          <p:spTgt spid="30"/>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anim calcmode="lin" valueType="num">
                                      <p:cBhvr additive="base">
                                        <p:cTn id="69" dur="500" fill="hold"/>
                                        <p:tgtEl>
                                          <p:spTgt spid="32"/>
                                        </p:tgtEl>
                                        <p:attrNameLst>
                                          <p:attrName>ppt_x</p:attrName>
                                        </p:attrNameLst>
                                      </p:cBhvr>
                                      <p:tavLst>
                                        <p:tav tm="0">
                                          <p:val>
                                            <p:strVal val="#ppt_x"/>
                                          </p:val>
                                        </p:tav>
                                        <p:tav tm="100000">
                                          <p:val>
                                            <p:strVal val="#ppt_x"/>
                                          </p:val>
                                        </p:tav>
                                      </p:tavLst>
                                    </p:anim>
                                    <p:anim calcmode="lin" valueType="num">
                                      <p:cBhvr additive="base">
                                        <p:cTn id="7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33"/>
                                        </p:tgtEl>
                                        <p:attrNameLst>
                                          <p:attrName>style.visibility</p:attrName>
                                        </p:attrNameLst>
                                      </p:cBhvr>
                                      <p:to>
                                        <p:strVal val="visible"/>
                                      </p:to>
                                    </p:set>
                                    <p:anim calcmode="lin" valueType="num">
                                      <p:cBhvr additive="base">
                                        <p:cTn id="75" dur="500" fill="hold"/>
                                        <p:tgtEl>
                                          <p:spTgt spid="33"/>
                                        </p:tgtEl>
                                        <p:attrNameLst>
                                          <p:attrName>ppt_x</p:attrName>
                                        </p:attrNameLst>
                                      </p:cBhvr>
                                      <p:tavLst>
                                        <p:tav tm="0">
                                          <p:val>
                                            <p:strVal val="#ppt_x"/>
                                          </p:val>
                                        </p:tav>
                                        <p:tav tm="100000">
                                          <p:val>
                                            <p:strVal val="#ppt_x"/>
                                          </p:val>
                                        </p:tav>
                                      </p:tavLst>
                                    </p:anim>
                                    <p:anim calcmode="lin" valueType="num">
                                      <p:cBhvr additive="base">
                                        <p:cTn id="76" dur="500" fill="hold"/>
                                        <p:tgtEl>
                                          <p:spTgt spid="33"/>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5"/>
                                        </p:tgtEl>
                                        <p:attrNameLst>
                                          <p:attrName>style.visibility</p:attrName>
                                        </p:attrNameLst>
                                      </p:cBhvr>
                                      <p:to>
                                        <p:strVal val="visible"/>
                                      </p:to>
                                    </p:set>
                                    <p:anim calcmode="lin" valueType="num">
                                      <p:cBhvr additive="base">
                                        <p:cTn id="79" dur="500" fill="hold"/>
                                        <p:tgtEl>
                                          <p:spTgt spid="35"/>
                                        </p:tgtEl>
                                        <p:attrNameLst>
                                          <p:attrName>ppt_x</p:attrName>
                                        </p:attrNameLst>
                                      </p:cBhvr>
                                      <p:tavLst>
                                        <p:tav tm="0">
                                          <p:val>
                                            <p:strVal val="#ppt_x"/>
                                          </p:val>
                                        </p:tav>
                                        <p:tav tm="100000">
                                          <p:val>
                                            <p:strVal val="#ppt_x"/>
                                          </p:val>
                                        </p:tav>
                                      </p:tavLst>
                                    </p:anim>
                                    <p:anim calcmode="lin" valueType="num">
                                      <p:cBhvr additive="base">
                                        <p:cTn id="80"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4" grpId="0"/>
      <p:bldP spid="17" grpId="0" animBg="1"/>
      <p:bldP spid="28" grpId="0"/>
      <p:bldP spid="29" grpId="0"/>
      <p:bldP spid="30" grpId="0"/>
      <p:bldP spid="32" grpId="0"/>
      <p:bldP spid="33" grpId="0"/>
      <p:bldP spid="3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Bayes’ Theorem</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a:bodyPr>
          <a:lstStyle/>
          <a:p>
            <a:endParaRPr lang="en-US" i="1" dirty="0">
              <a:latin typeface="Cambria Math" panose="02040503050406030204" pitchFamily="18" charset="0"/>
            </a:endParaRPr>
          </a:p>
          <a:p>
            <a:endParaRPr lang="en-US" i="1" dirty="0">
              <a:latin typeface="Cambria Math" panose="02040503050406030204" pitchFamily="18" charset="0"/>
            </a:endParaRPr>
          </a:p>
          <a:p>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A4E1223-8B60-48A8-90BB-7EBAF8F970C2}"/>
                  </a:ext>
                </a:extLst>
              </p:cNvPr>
              <p:cNvSpPr txBox="1"/>
              <p:nvPr/>
            </p:nvSpPr>
            <p:spPr>
              <a:xfrm>
                <a:off x="4586858" y="2097202"/>
                <a:ext cx="3679371" cy="883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𝑷</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𝑨</m:t>
                          </m:r>
                          <m:r>
                            <a:rPr lang="en-US" sz="2400" b="1" i="1" smtClean="0">
                              <a:latin typeface="Cambria Math" panose="02040503050406030204" pitchFamily="18" charset="0"/>
                            </a:rPr>
                            <m:t>|</m:t>
                          </m:r>
                          <m:r>
                            <a:rPr lang="en-US" sz="2400" b="1" i="1" smtClean="0">
                              <a:latin typeface="Cambria Math" panose="02040503050406030204" pitchFamily="18" charset="0"/>
                            </a:rPr>
                            <m:t>𝑩</m:t>
                          </m:r>
                        </m:e>
                      </m:d>
                      <m:r>
                        <a:rPr lang="en-US" sz="2400" b="1" i="1" smtClean="0">
                          <a:latin typeface="Cambria Math" panose="02040503050406030204" pitchFamily="18" charset="0"/>
                          <a:ea typeface="Cambria Math" panose="02040503050406030204" pitchFamily="18" charset="0"/>
                        </a:rPr>
                        <m:t>=</m:t>
                      </m:r>
                      <m:f>
                        <m:fPr>
                          <m:ctrlPr>
                            <a:rPr lang="en-US" sz="2400" b="1" i="1" smtClean="0">
                              <a:latin typeface="Cambria Math" panose="02040503050406030204" pitchFamily="18" charset="0"/>
                              <a:ea typeface="Cambria Math" panose="02040503050406030204" pitchFamily="18" charset="0"/>
                            </a:rPr>
                          </m:ctrlPr>
                        </m:fPr>
                        <m:num>
                          <m:r>
                            <a:rPr lang="en-US" sz="2400" b="1" i="1">
                              <a:latin typeface="Cambria Math" panose="02040503050406030204" pitchFamily="18" charset="0"/>
                              <a:ea typeface="Cambria Math" panose="02040503050406030204" pitchFamily="18" charset="0"/>
                            </a:rPr>
                            <m:t>𝑷</m:t>
                          </m:r>
                          <m:d>
                            <m:dPr>
                              <m:ctrlPr>
                                <a:rPr lang="en-US" sz="2400" b="1" i="1">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𝑩</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𝑨</m:t>
                              </m:r>
                            </m:e>
                          </m:d>
                          <m:r>
                            <a:rPr lang="en-US" sz="2400" b="1" i="1">
                              <a:latin typeface="Cambria Math" panose="02040503050406030204" pitchFamily="18" charset="0"/>
                              <a:ea typeface="Cambria Math" panose="02040503050406030204" pitchFamily="18" charset="0"/>
                            </a:rPr>
                            <m:t>𝑷</m:t>
                          </m:r>
                          <m:r>
                            <a:rPr lang="en-US" sz="2400" b="1"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𝑨</m:t>
                          </m:r>
                          <m:r>
                            <a:rPr lang="en-US" sz="2400" b="1" i="1">
                              <a:latin typeface="Cambria Math" panose="02040503050406030204" pitchFamily="18" charset="0"/>
                              <a:ea typeface="Cambria Math" panose="02040503050406030204" pitchFamily="18" charset="0"/>
                            </a:rPr>
                            <m:t>)</m:t>
                          </m:r>
                        </m:num>
                        <m:den>
                          <m:r>
                            <a:rPr lang="en-US" sz="2400" b="1" i="1" smtClean="0">
                              <a:latin typeface="Cambria Math" panose="02040503050406030204" pitchFamily="18" charset="0"/>
                              <a:ea typeface="Cambria Math" panose="02040503050406030204" pitchFamily="18" charset="0"/>
                            </a:rPr>
                            <m:t>𝑷</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𝑩</m:t>
                          </m:r>
                          <m:r>
                            <a:rPr lang="en-US" sz="2400" b="1" i="1" smtClean="0">
                              <a:latin typeface="Cambria Math" panose="02040503050406030204" pitchFamily="18" charset="0"/>
                              <a:ea typeface="Cambria Math" panose="02040503050406030204" pitchFamily="18" charset="0"/>
                            </a:rPr>
                            <m:t>)</m:t>
                          </m:r>
                        </m:den>
                      </m:f>
                    </m:oMath>
                  </m:oMathPara>
                </a14:m>
                <a:endParaRPr lang="en-US" sz="2400" b="1" dirty="0"/>
              </a:p>
            </p:txBody>
          </p:sp>
        </mc:Choice>
        <mc:Fallback xmlns="">
          <p:sp>
            <p:nvSpPr>
              <p:cNvPr id="5" name="TextBox 4">
                <a:extLst>
                  <a:ext uri="{FF2B5EF4-FFF2-40B4-BE49-F238E27FC236}">
                    <a16:creationId xmlns:a16="http://schemas.microsoft.com/office/drawing/2014/main" id="{0A4E1223-8B60-48A8-90BB-7EBAF8F970C2}"/>
                  </a:ext>
                </a:extLst>
              </p:cNvPr>
              <p:cNvSpPr txBox="1">
                <a:spLocks noRot="1" noChangeAspect="1" noMove="1" noResize="1" noEditPoints="1" noAdjustHandles="1" noChangeArrowheads="1" noChangeShapeType="1" noTextEdit="1"/>
              </p:cNvSpPr>
              <p:nvPr/>
            </p:nvSpPr>
            <p:spPr>
              <a:xfrm>
                <a:off x="4586858" y="2097202"/>
                <a:ext cx="3679371" cy="883575"/>
              </a:xfrm>
              <a:prstGeom prst="rect">
                <a:avLst/>
              </a:prstGeom>
              <a:blipFill>
                <a:blip r:embed="rId2"/>
                <a:stretch>
                  <a:fillRect/>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8936C353-B337-445C-9B55-D09E5F19F881}"/>
              </a:ext>
            </a:extLst>
          </p:cNvPr>
          <p:cNvPicPr>
            <a:picLocks noChangeAspect="1"/>
          </p:cNvPicPr>
          <p:nvPr/>
        </p:nvPicPr>
        <p:blipFill>
          <a:blip r:embed="rId3"/>
          <a:stretch>
            <a:fillRect/>
          </a:stretch>
        </p:blipFill>
        <p:spPr>
          <a:xfrm>
            <a:off x="838200" y="1943099"/>
            <a:ext cx="2802627" cy="4368801"/>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11B2A9B-E2DF-4425-9328-07A96EE339EA}"/>
                  </a:ext>
                </a:extLst>
              </p:cNvPr>
              <p:cNvSpPr txBox="1"/>
              <p:nvPr/>
            </p:nvSpPr>
            <p:spPr>
              <a:xfrm>
                <a:off x="4443871" y="2817697"/>
                <a:ext cx="6164258" cy="1428596"/>
              </a:xfrm>
              <a:prstGeom prst="rect">
                <a:avLst/>
              </a:prstGeom>
              <a:noFill/>
            </p:spPr>
            <p:txBody>
              <a:bodyPr wrap="square" rtlCol="0">
                <a:spAutoFit/>
              </a:bodyPr>
              <a:lstStyle/>
              <a:p>
                <a:endParaRPr lang="en-US" i="1" dirty="0">
                  <a:latin typeface="Cambria Math" panose="02040503050406030204" pitchFamily="18" charset="0"/>
                </a:endParaRPr>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1" i="1">
                          <a:latin typeface="Cambria Math" panose="02040503050406030204" pitchFamily="18" charset="0"/>
                        </a:rPr>
                        <m:t>𝑷</m:t>
                      </m:r>
                      <m:d>
                        <m:dPr>
                          <m:ctrlPr>
                            <a:rPr lang="en-US" sz="2400" b="1" i="1">
                              <a:latin typeface="Cambria Math" panose="02040503050406030204" pitchFamily="18" charset="0"/>
                            </a:rPr>
                          </m:ctrlPr>
                        </m:dPr>
                        <m:e>
                          <m:r>
                            <a:rPr lang="en-US" sz="2400" b="1" i="1" smtClean="0">
                              <a:latin typeface="Cambria Math" panose="02040503050406030204" pitchFamily="18" charset="0"/>
                            </a:rPr>
                            <m:t>𝑨</m:t>
                          </m:r>
                          <m:r>
                            <a:rPr lang="en-US" sz="2400" b="1" i="1" smtClean="0">
                              <a:latin typeface="Cambria Math" panose="02040503050406030204" pitchFamily="18" charset="0"/>
                            </a:rPr>
                            <m:t>|</m:t>
                          </m:r>
                          <m:r>
                            <a:rPr lang="en-US" sz="2400" b="1" i="1" smtClean="0">
                              <a:latin typeface="Cambria Math" panose="02040503050406030204" pitchFamily="18" charset="0"/>
                            </a:rPr>
                            <m:t>𝑩</m:t>
                          </m:r>
                        </m:e>
                      </m:d>
                      <m:r>
                        <a:rPr lang="en-US" sz="2400" b="1" i="1">
                          <a:latin typeface="Cambria Math" panose="02040503050406030204" pitchFamily="18" charset="0"/>
                          <a:ea typeface="Cambria Math" panose="02040503050406030204" pitchFamily="18" charset="0"/>
                        </a:rPr>
                        <m:t>=</m:t>
                      </m:r>
                      <m:f>
                        <m:fPr>
                          <m:ctrlPr>
                            <a:rPr lang="en-US" sz="2400" b="1" i="1">
                              <a:latin typeface="Cambria Math" panose="02040503050406030204" pitchFamily="18" charset="0"/>
                              <a:ea typeface="Cambria Math" panose="02040503050406030204" pitchFamily="18" charset="0"/>
                            </a:rPr>
                          </m:ctrlPr>
                        </m:fPr>
                        <m:num>
                          <m:r>
                            <a:rPr lang="en-US" sz="2400" b="1" i="1">
                              <a:latin typeface="Cambria Math" panose="02040503050406030204" pitchFamily="18" charset="0"/>
                              <a:ea typeface="Cambria Math" panose="02040503050406030204" pitchFamily="18" charset="0"/>
                            </a:rPr>
                            <m:t>𝑷</m:t>
                          </m:r>
                          <m:d>
                            <m:dPr>
                              <m:ctrlPr>
                                <a:rPr lang="en-US" sz="2400" b="1" i="1">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𝑩</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𝑨</m:t>
                              </m:r>
                            </m:e>
                          </m:d>
                          <m:r>
                            <a:rPr lang="en-US" sz="2400" b="1" i="1">
                              <a:latin typeface="Cambria Math" panose="02040503050406030204" pitchFamily="18" charset="0"/>
                              <a:ea typeface="Cambria Math" panose="02040503050406030204" pitchFamily="18" charset="0"/>
                            </a:rPr>
                            <m:t>𝑷</m:t>
                          </m:r>
                          <m:r>
                            <a:rPr lang="en-US" sz="2400" b="1"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𝑨</m:t>
                          </m:r>
                          <m:r>
                            <a:rPr lang="en-US" sz="2400" b="1" i="1">
                              <a:latin typeface="Cambria Math" panose="02040503050406030204" pitchFamily="18" charset="0"/>
                              <a:ea typeface="Cambria Math" panose="02040503050406030204" pitchFamily="18" charset="0"/>
                            </a:rPr>
                            <m:t>)</m:t>
                          </m:r>
                        </m:num>
                        <m:den>
                          <m:r>
                            <a:rPr lang="en-US" sz="2400" b="1" i="1">
                              <a:latin typeface="Cambria Math" panose="02040503050406030204" pitchFamily="18" charset="0"/>
                              <a:ea typeface="Cambria Math" panose="02040503050406030204" pitchFamily="18" charset="0"/>
                            </a:rPr>
                            <m:t>𝑷</m:t>
                          </m:r>
                          <m:d>
                            <m:dPr>
                              <m:ctrlPr>
                                <a:rPr lang="en-US" sz="2400" b="1" i="1">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𝑩</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𝑨</m:t>
                              </m:r>
                            </m:e>
                          </m:d>
                          <m:r>
                            <a:rPr lang="en-US" sz="2400" b="1" i="1">
                              <a:latin typeface="Cambria Math" panose="02040503050406030204" pitchFamily="18" charset="0"/>
                              <a:ea typeface="Cambria Math" panose="02040503050406030204" pitchFamily="18" charset="0"/>
                            </a:rPr>
                            <m:t>𝑷</m:t>
                          </m:r>
                          <m:d>
                            <m:dPr>
                              <m:ctrlPr>
                                <a:rPr lang="en-US" sz="2400" b="1"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𝑨</m:t>
                              </m:r>
                            </m:e>
                          </m:d>
                          <m:r>
                            <a:rPr lang="en-US" sz="2400" b="1"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𝑷</m:t>
                          </m:r>
                          <m:d>
                            <m:dPr>
                              <m:ctrlPr>
                                <a:rPr lang="en-US" sz="2400" b="1" i="1">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𝑩</m:t>
                              </m:r>
                              <m:r>
                                <a:rPr lang="en-US" sz="2400" b="1" i="1" smtClean="0">
                                  <a:latin typeface="Cambria Math" panose="02040503050406030204" pitchFamily="18" charset="0"/>
                                  <a:ea typeface="Cambria Math" panose="02040503050406030204" pitchFamily="18" charset="0"/>
                                </a:rPr>
                                <m:t>|</m:t>
                              </m:r>
                              <m:sSup>
                                <m:sSupPr>
                                  <m:ctrlPr>
                                    <a:rPr lang="en-US" sz="2400" b="1" i="1" smtClean="0">
                                      <a:latin typeface="Cambria Math" panose="02040503050406030204" pitchFamily="18" charset="0"/>
                                      <a:ea typeface="Cambria Math" panose="02040503050406030204" pitchFamily="18" charset="0"/>
                                    </a:rPr>
                                  </m:ctrlPr>
                                </m:sSupPr>
                                <m:e>
                                  <m:r>
                                    <a:rPr lang="en-US" sz="2400" b="1" i="1" smtClean="0">
                                      <a:latin typeface="Cambria Math" panose="02040503050406030204" pitchFamily="18" charset="0"/>
                                      <a:ea typeface="Cambria Math" panose="02040503050406030204" pitchFamily="18" charset="0"/>
                                    </a:rPr>
                                    <m:t>𝑨</m:t>
                                  </m:r>
                                </m:e>
                                <m:sup>
                                  <m:r>
                                    <a:rPr lang="en-US" sz="2400" b="1" i="1" smtClean="0">
                                      <a:latin typeface="Cambria Math" panose="02040503050406030204" pitchFamily="18" charset="0"/>
                                      <a:ea typeface="Cambria Math" panose="02040503050406030204" pitchFamily="18" charset="0"/>
                                    </a:rPr>
                                    <m:t>𝒄</m:t>
                                  </m:r>
                                </m:sup>
                              </m:sSup>
                            </m:e>
                          </m:d>
                          <m:r>
                            <a:rPr lang="en-US" sz="2400" b="1" i="1">
                              <a:latin typeface="Cambria Math" panose="02040503050406030204" pitchFamily="18" charset="0"/>
                              <a:ea typeface="Cambria Math" panose="02040503050406030204" pitchFamily="18" charset="0"/>
                            </a:rPr>
                            <m:t>𝑷</m:t>
                          </m:r>
                          <m:r>
                            <a:rPr lang="en-US" sz="2400" b="1" i="1">
                              <a:latin typeface="Cambria Math" panose="02040503050406030204" pitchFamily="18" charset="0"/>
                              <a:ea typeface="Cambria Math" panose="02040503050406030204" pitchFamily="18" charset="0"/>
                            </a:rPr>
                            <m:t>(</m:t>
                          </m:r>
                          <m:sSup>
                            <m:sSupPr>
                              <m:ctrlPr>
                                <a:rPr lang="en-US" sz="2400" b="1"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𝑨</m:t>
                              </m:r>
                            </m:e>
                            <m:sup>
                              <m:r>
                                <a:rPr lang="en-US" sz="2400" b="1" i="1">
                                  <a:latin typeface="Cambria Math" panose="02040503050406030204" pitchFamily="18" charset="0"/>
                                  <a:ea typeface="Cambria Math" panose="02040503050406030204" pitchFamily="18" charset="0"/>
                                </a:rPr>
                                <m:t>𝒄</m:t>
                              </m:r>
                            </m:sup>
                          </m:sSup>
                          <m:r>
                            <a:rPr lang="en-US" sz="2400" b="1" i="1">
                              <a:latin typeface="Cambria Math" panose="02040503050406030204" pitchFamily="18" charset="0"/>
                              <a:ea typeface="Cambria Math" panose="02040503050406030204" pitchFamily="18" charset="0"/>
                            </a:rPr>
                            <m:t>)</m:t>
                          </m:r>
                        </m:den>
                      </m:f>
                    </m:oMath>
                  </m:oMathPara>
                </a14:m>
                <a:endParaRPr lang="en-US" sz="2400" b="1" dirty="0"/>
              </a:p>
            </p:txBody>
          </p:sp>
        </mc:Choice>
        <mc:Fallback xmlns="">
          <p:sp>
            <p:nvSpPr>
              <p:cNvPr id="10" name="TextBox 9">
                <a:extLst>
                  <a:ext uri="{FF2B5EF4-FFF2-40B4-BE49-F238E27FC236}">
                    <a16:creationId xmlns:a16="http://schemas.microsoft.com/office/drawing/2014/main" id="{811B2A9B-E2DF-4425-9328-07A96EE339EA}"/>
                  </a:ext>
                </a:extLst>
              </p:cNvPr>
              <p:cNvSpPr txBox="1">
                <a:spLocks noRot="1" noChangeAspect="1" noMove="1" noResize="1" noEditPoints="1" noAdjustHandles="1" noChangeArrowheads="1" noChangeShapeType="1" noTextEdit="1"/>
              </p:cNvSpPr>
              <p:nvPr/>
            </p:nvSpPr>
            <p:spPr>
              <a:xfrm>
                <a:off x="4443871" y="2817697"/>
                <a:ext cx="6164258" cy="142859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0A3FB65-C14F-48D7-B937-FD8F30C7FF76}"/>
                  </a:ext>
                </a:extLst>
              </p:cNvPr>
              <p:cNvSpPr txBox="1"/>
              <p:nvPr/>
            </p:nvSpPr>
            <p:spPr>
              <a:xfrm>
                <a:off x="4586858" y="4722429"/>
                <a:ext cx="4825315" cy="883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𝑷</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𝑨</m:t>
                          </m:r>
                          <m:r>
                            <a:rPr lang="en-US" sz="2400" b="1" i="1" smtClean="0">
                              <a:latin typeface="Cambria Math" panose="02040503050406030204" pitchFamily="18" charset="0"/>
                            </a:rPr>
                            <m:t>|</m:t>
                          </m:r>
                          <m:r>
                            <a:rPr lang="en-US" sz="2400" b="1" i="1" smtClean="0">
                              <a:latin typeface="Cambria Math" panose="02040503050406030204" pitchFamily="18" charset="0"/>
                            </a:rPr>
                            <m:t>𝑩</m:t>
                          </m:r>
                        </m:e>
                      </m:d>
                      <m:r>
                        <a:rPr lang="en-US" sz="2400" b="1" i="1">
                          <a:latin typeface="Cambria Math" panose="02040503050406030204" pitchFamily="18" charset="0"/>
                          <a:ea typeface="Cambria Math" panose="02040503050406030204" pitchFamily="18" charset="0"/>
                        </a:rPr>
                        <m:t>=</m:t>
                      </m:r>
                      <m:f>
                        <m:fPr>
                          <m:ctrlPr>
                            <a:rPr lang="en-US" sz="2400" b="1" i="1">
                              <a:latin typeface="Cambria Math" panose="02040503050406030204" pitchFamily="18" charset="0"/>
                              <a:ea typeface="Cambria Math" panose="02040503050406030204" pitchFamily="18" charset="0"/>
                            </a:rPr>
                          </m:ctrlPr>
                        </m:fPr>
                        <m:num>
                          <m:r>
                            <a:rPr lang="en-US" sz="2400" b="1" i="1">
                              <a:latin typeface="Cambria Math" panose="02040503050406030204" pitchFamily="18" charset="0"/>
                              <a:ea typeface="Cambria Math" panose="02040503050406030204" pitchFamily="18" charset="0"/>
                            </a:rPr>
                            <m:t>𝑷</m:t>
                          </m:r>
                          <m:d>
                            <m:dPr>
                              <m:ctrlPr>
                                <a:rPr lang="en-US" sz="2400" b="1" i="1">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𝑩</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𝑨</m:t>
                              </m:r>
                            </m:e>
                          </m:d>
                          <m:r>
                            <a:rPr lang="en-US" sz="2400" b="1" i="1">
                              <a:latin typeface="Cambria Math" panose="02040503050406030204" pitchFamily="18" charset="0"/>
                              <a:ea typeface="Cambria Math" panose="02040503050406030204" pitchFamily="18" charset="0"/>
                            </a:rPr>
                            <m:t>𝑷</m:t>
                          </m:r>
                          <m:r>
                            <a:rPr lang="en-US" sz="2400" b="1"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𝑨</m:t>
                          </m:r>
                          <m:r>
                            <a:rPr lang="en-US" sz="2400" b="1" i="1">
                              <a:latin typeface="Cambria Math" panose="02040503050406030204" pitchFamily="18" charset="0"/>
                              <a:ea typeface="Cambria Math" panose="02040503050406030204" pitchFamily="18" charset="0"/>
                            </a:rPr>
                            <m:t>)</m:t>
                          </m:r>
                        </m:num>
                        <m:den>
                          <m:r>
                            <a:rPr lang="en-US" sz="2400" b="1" i="1">
                              <a:latin typeface="Cambria Math" panose="02040503050406030204" pitchFamily="18" charset="0"/>
                              <a:ea typeface="Cambria Math" panose="02040503050406030204" pitchFamily="18" charset="0"/>
                            </a:rPr>
                            <m:t>𝑷</m:t>
                          </m:r>
                          <m:d>
                            <m:dPr>
                              <m:ctrlPr>
                                <a:rPr lang="en-US" sz="2400" b="1" i="1">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𝑨</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𝑩</m:t>
                              </m:r>
                            </m:e>
                          </m:d>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𝑷</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𝑨</m:t>
                          </m:r>
                          <m:r>
                            <a:rPr lang="en-US" sz="2400" b="1" i="1" smtClean="0">
                              <a:latin typeface="Cambria Math" panose="02040503050406030204" pitchFamily="18" charset="0"/>
                              <a:ea typeface="Cambria Math" panose="02040503050406030204" pitchFamily="18" charset="0"/>
                            </a:rPr>
                            <m:t>∩</m:t>
                          </m:r>
                          <m:sSup>
                            <m:sSupPr>
                              <m:ctrlPr>
                                <a:rPr lang="en-US" sz="2400" b="1" i="1" smtClean="0">
                                  <a:latin typeface="Cambria Math" panose="02040503050406030204" pitchFamily="18" charset="0"/>
                                  <a:ea typeface="Cambria Math" panose="02040503050406030204" pitchFamily="18" charset="0"/>
                                </a:rPr>
                              </m:ctrlPr>
                            </m:sSupPr>
                            <m:e>
                              <m:r>
                                <a:rPr lang="en-US" sz="2400" b="1" i="1" smtClean="0">
                                  <a:latin typeface="Cambria Math" panose="02040503050406030204" pitchFamily="18" charset="0"/>
                                  <a:ea typeface="Cambria Math" panose="02040503050406030204" pitchFamily="18" charset="0"/>
                                </a:rPr>
                                <m:t>𝑩</m:t>
                              </m:r>
                            </m:e>
                            <m:sup>
                              <m:r>
                                <a:rPr lang="en-US" sz="2400" b="1" i="1" smtClean="0">
                                  <a:latin typeface="Cambria Math" panose="02040503050406030204" pitchFamily="18" charset="0"/>
                                  <a:ea typeface="Cambria Math" panose="02040503050406030204" pitchFamily="18" charset="0"/>
                                </a:rPr>
                                <m:t>𝒄</m:t>
                              </m:r>
                            </m:sup>
                          </m:sSup>
                          <m:r>
                            <a:rPr lang="en-US" sz="2400" b="1" i="1" smtClean="0">
                              <a:latin typeface="Cambria Math" panose="02040503050406030204" pitchFamily="18" charset="0"/>
                              <a:ea typeface="Cambria Math" panose="02040503050406030204" pitchFamily="18" charset="0"/>
                            </a:rPr>
                            <m:t>)</m:t>
                          </m:r>
                        </m:den>
                      </m:f>
                    </m:oMath>
                  </m:oMathPara>
                </a14:m>
                <a:endParaRPr lang="en-US" sz="2400" b="1" dirty="0"/>
              </a:p>
            </p:txBody>
          </p:sp>
        </mc:Choice>
        <mc:Fallback xmlns="">
          <p:sp>
            <p:nvSpPr>
              <p:cNvPr id="11" name="TextBox 10">
                <a:extLst>
                  <a:ext uri="{FF2B5EF4-FFF2-40B4-BE49-F238E27FC236}">
                    <a16:creationId xmlns:a16="http://schemas.microsoft.com/office/drawing/2014/main" id="{C0A3FB65-C14F-48D7-B937-FD8F30C7FF76}"/>
                  </a:ext>
                </a:extLst>
              </p:cNvPr>
              <p:cNvSpPr txBox="1">
                <a:spLocks noRot="1" noChangeAspect="1" noMove="1" noResize="1" noEditPoints="1" noAdjustHandles="1" noChangeArrowheads="1" noChangeShapeType="1" noTextEdit="1"/>
              </p:cNvSpPr>
              <p:nvPr/>
            </p:nvSpPr>
            <p:spPr>
              <a:xfrm>
                <a:off x="4586858" y="4722429"/>
                <a:ext cx="4825315" cy="883575"/>
              </a:xfrm>
              <a:prstGeom prst="rect">
                <a:avLst/>
              </a:prstGeom>
              <a:blipFill>
                <a:blip r:embed="rId5"/>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86842D61-DC4F-42A5-B882-E3CEF9398513}"/>
              </a:ext>
            </a:extLst>
          </p:cNvPr>
          <p:cNvSpPr txBox="1"/>
          <p:nvPr/>
        </p:nvSpPr>
        <p:spPr>
          <a:xfrm>
            <a:off x="6967277" y="5954861"/>
            <a:ext cx="1060072" cy="461665"/>
          </a:xfrm>
          <a:prstGeom prst="rect">
            <a:avLst/>
          </a:prstGeom>
          <a:noFill/>
        </p:spPr>
        <p:txBody>
          <a:bodyPr wrap="square" rtlCol="0">
            <a:spAutoFit/>
          </a:bodyPr>
          <a:lstStyle/>
          <a:p>
            <a:r>
              <a:rPr lang="en-US" sz="2400" dirty="0"/>
              <a:t>...........</a:t>
            </a:r>
          </a:p>
        </p:txBody>
      </p:sp>
      <p:sp>
        <p:nvSpPr>
          <p:cNvPr id="4" name="TextBox 3">
            <a:extLst>
              <a:ext uri="{FF2B5EF4-FFF2-40B4-BE49-F238E27FC236}">
                <a16:creationId xmlns:a16="http://schemas.microsoft.com/office/drawing/2014/main" id="{173A8984-AA44-415B-AB50-0AA78E022E9B}"/>
              </a:ext>
            </a:extLst>
          </p:cNvPr>
          <p:cNvSpPr txBox="1"/>
          <p:nvPr/>
        </p:nvSpPr>
        <p:spPr>
          <a:xfrm>
            <a:off x="4787757" y="1573136"/>
            <a:ext cx="4078841" cy="369332"/>
          </a:xfrm>
          <a:prstGeom prst="rect">
            <a:avLst/>
          </a:prstGeom>
          <a:noFill/>
        </p:spPr>
        <p:txBody>
          <a:bodyPr wrap="square" rtlCol="0">
            <a:spAutoFit/>
          </a:bodyPr>
          <a:lstStyle/>
          <a:p>
            <a:r>
              <a:rPr lang="en-US" b="1" dirty="0"/>
              <a:t>EXPRESSIONS OF BAYES…</a:t>
            </a:r>
          </a:p>
        </p:txBody>
      </p:sp>
    </p:spTree>
    <p:extLst>
      <p:ext uri="{BB962C8B-B14F-4D97-AF65-F5344CB8AC3E}">
        <p14:creationId xmlns:p14="http://schemas.microsoft.com/office/powerpoint/2010/main" val="1320239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iterate type="lt">
                                    <p:tmAbs val="100"/>
                                  </p:iterate>
                                  <p:childTnLst>
                                    <p:set>
                                      <p:cBhvr>
                                        <p:cTn id="11"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type="wd">
                                    <p:tmAbs val="100"/>
                                  </p:iterate>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iterate type="wd">
                                    <p:tmAbs val="100"/>
                                  </p:iterate>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iterate type="wd">
                                    <p:tmAbs val="100"/>
                                  </p:iterate>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iterate type="lt">
                                    <p:tmAbs val="300"/>
                                  </p:iterate>
                                  <p:childTnLst>
                                    <p:set>
                                      <p:cBhvr>
                                        <p:cTn id="2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3EDA4BE-5D13-4A46-9A3C-435DFBCC69CF}"/>
              </a:ext>
            </a:extLst>
          </p:cNvPr>
          <p:cNvSpPr/>
          <p:nvPr/>
        </p:nvSpPr>
        <p:spPr>
          <a:xfrm>
            <a:off x="829882" y="1690688"/>
            <a:ext cx="9968747" cy="4495006"/>
          </a:xfrm>
          <a:prstGeom prst="rect">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Bayes’ Theorem (Example)</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a:xfrm>
            <a:off x="829882" y="1690688"/>
            <a:ext cx="9968747" cy="4495006"/>
          </a:xfrm>
        </p:spPr>
        <p:txBody>
          <a:bodyPr>
            <a:normAutofit fontScale="92500" lnSpcReduction="20000"/>
          </a:bodyPr>
          <a:lstStyle/>
          <a:p>
            <a:r>
              <a:rPr lang="en-US" dirty="0"/>
              <a:t>Probability of having a kind of cancer </a:t>
            </a:r>
            <a:r>
              <a:rPr lang="en-US" b="1" dirty="0"/>
              <a:t>P(C)=1%</a:t>
            </a:r>
            <a:endParaRPr lang="en-US" dirty="0"/>
          </a:p>
          <a:p>
            <a:endParaRPr lang="en-US" dirty="0"/>
          </a:p>
          <a:p>
            <a:r>
              <a:rPr lang="en-US" dirty="0"/>
              <a:t>Probability of testing positive when not having cancer (NC) </a:t>
            </a:r>
          </a:p>
          <a:p>
            <a:r>
              <a:rPr lang="en-US" b="1" dirty="0"/>
              <a:t>P(+|NC)=10%	</a:t>
            </a:r>
            <a:r>
              <a:rPr lang="en-US" dirty="0"/>
              <a:t>False Positive	(T1)		</a:t>
            </a:r>
            <a:r>
              <a:rPr lang="en-US" b="1" dirty="0"/>
              <a:t>P(-|NC)=90%</a:t>
            </a:r>
          </a:p>
          <a:p>
            <a:endParaRPr lang="en-US" dirty="0"/>
          </a:p>
          <a:p>
            <a:r>
              <a:rPr lang="en-US" dirty="0"/>
              <a:t>Probability of testing negative when having the disease (C)  </a:t>
            </a:r>
          </a:p>
          <a:p>
            <a:r>
              <a:rPr lang="en-US" b="1" dirty="0"/>
              <a:t>P(-|C)=5%		</a:t>
            </a:r>
            <a:r>
              <a:rPr lang="en-US" dirty="0"/>
              <a:t>False Negative (T2)		</a:t>
            </a:r>
            <a:r>
              <a:rPr lang="en-US" b="1" dirty="0"/>
              <a:t>P(+|C)=95%</a:t>
            </a:r>
          </a:p>
          <a:p>
            <a:endParaRPr lang="en-US" dirty="0"/>
          </a:p>
          <a:p>
            <a:r>
              <a:rPr lang="en-US" dirty="0"/>
              <a:t>What is the probability of having the disease given that the test was positive?</a:t>
            </a:r>
          </a:p>
          <a:p>
            <a:r>
              <a:rPr lang="en-US" b="1" dirty="0"/>
              <a:t>P(C|+)=?</a:t>
            </a:r>
          </a:p>
        </p:txBody>
      </p:sp>
    </p:spTree>
    <p:extLst>
      <p:ext uri="{BB962C8B-B14F-4D97-AF65-F5344CB8AC3E}">
        <p14:creationId xmlns:p14="http://schemas.microsoft.com/office/powerpoint/2010/main" val="3982151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fade">
                                      <p:cBhvr>
                                        <p:cTn id="2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Bayes’ Theorem</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6" name="Table 5">
            <a:extLst>
              <a:ext uri="{FF2B5EF4-FFF2-40B4-BE49-F238E27FC236}">
                <a16:creationId xmlns:a16="http://schemas.microsoft.com/office/drawing/2014/main" id="{B7C40846-168A-469C-ACBC-21AF8DBB7DD1}"/>
              </a:ext>
            </a:extLst>
          </p:cNvPr>
          <p:cNvGraphicFramePr>
            <a:graphicFrameLocks noGrp="1"/>
          </p:cNvGraphicFramePr>
          <p:nvPr>
            <p:extLst>
              <p:ext uri="{D42A27DB-BD31-4B8C-83A1-F6EECF244321}">
                <p14:modId xmlns:p14="http://schemas.microsoft.com/office/powerpoint/2010/main" val="2161496308"/>
              </p:ext>
            </p:extLst>
          </p:nvPr>
        </p:nvGraphicFramePr>
        <p:xfrm>
          <a:off x="9729261" y="353854"/>
          <a:ext cx="1632857" cy="1463040"/>
        </p:xfrm>
        <a:graphic>
          <a:graphicData uri="http://schemas.openxmlformats.org/drawingml/2006/table">
            <a:tbl>
              <a:tblPr/>
              <a:tblGrid>
                <a:gridCol w="1632857">
                  <a:extLst>
                    <a:ext uri="{9D8B030D-6E8A-4147-A177-3AD203B41FA5}">
                      <a16:colId xmlns:a16="http://schemas.microsoft.com/office/drawing/2014/main" val="1502190499"/>
                    </a:ext>
                  </a:extLst>
                </a:gridCol>
              </a:tblGrid>
              <a:tr h="9035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P(C)=1%</a:t>
                      </a:r>
                      <a:endParaRPr lang="en-US" dirty="0"/>
                    </a:p>
                    <a:p>
                      <a:r>
                        <a:rPr lang="en-US" b="1" dirty="0"/>
                        <a:t>P(+|NC)=10%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P(-|NC)=90%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P(-|C)=5%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P(+|C)=95%</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208126297"/>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7A1001A-BA9C-4AC7-81EA-B0E3261E0B8C}"/>
                  </a:ext>
                </a:extLst>
              </p:cNvPr>
              <p:cNvSpPr txBox="1"/>
              <p:nvPr/>
            </p:nvSpPr>
            <p:spPr>
              <a:xfrm>
                <a:off x="838201" y="2209799"/>
                <a:ext cx="1371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7" name="TextBox 6">
                <a:extLst>
                  <a:ext uri="{FF2B5EF4-FFF2-40B4-BE49-F238E27FC236}">
                    <a16:creationId xmlns:a16="http://schemas.microsoft.com/office/drawing/2014/main" id="{47A1001A-BA9C-4AC7-81EA-B0E3261E0B8C}"/>
                  </a:ext>
                </a:extLst>
              </p:cNvPr>
              <p:cNvSpPr txBox="1">
                <a:spLocks noRot="1" noChangeAspect="1" noMove="1" noResize="1" noEditPoints="1" noAdjustHandles="1" noChangeArrowheads="1" noChangeShapeType="1" noTextEdit="1"/>
              </p:cNvSpPr>
              <p:nvPr/>
            </p:nvSpPr>
            <p:spPr>
              <a:xfrm>
                <a:off x="838201" y="2209799"/>
                <a:ext cx="1371600" cy="369332"/>
              </a:xfrm>
              <a:prstGeom prst="rect">
                <a:avLst/>
              </a:prstGeom>
              <a:blipFill>
                <a:blip r:embed="rId2"/>
                <a:stretch>
                  <a:fillRect b="-13115"/>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4CCAF2E6-99DA-4C1F-B2F6-2332A272DEFD}"/>
              </a:ext>
            </a:extLst>
          </p:cNvPr>
          <p:cNvSpPr txBox="1"/>
          <p:nvPr/>
        </p:nvSpPr>
        <p:spPr>
          <a:xfrm>
            <a:off x="2481944" y="2211975"/>
            <a:ext cx="2721428" cy="369332"/>
          </a:xfrm>
          <a:prstGeom prst="rect">
            <a:avLst/>
          </a:prstGeom>
          <a:noFill/>
        </p:spPr>
        <p:txBody>
          <a:bodyPr wrap="square" rtlCol="0">
            <a:spAutoFit/>
          </a:bodyPr>
          <a:lstStyle/>
          <a:p>
            <a:r>
              <a:rPr lang="en-US" dirty="0"/>
              <a:t>Using Bayes’ Theorem…</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448A459-01AF-4B38-ADA0-39E8891F0709}"/>
                  </a:ext>
                </a:extLst>
              </p:cNvPr>
              <p:cNvSpPr txBox="1"/>
              <p:nvPr/>
            </p:nvSpPr>
            <p:spPr>
              <a:xfrm>
                <a:off x="4550229" y="2051582"/>
                <a:ext cx="2721428" cy="6857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𝐶</m:t>
                              </m:r>
                            </m:e>
                          </m:d>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𝐶</m:t>
                          </m:r>
                          <m:r>
                            <a:rPr lang="en-US" i="1">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den>
                      </m:f>
                    </m:oMath>
                  </m:oMathPara>
                </a14:m>
                <a:endParaRPr lang="en-US" dirty="0"/>
              </a:p>
            </p:txBody>
          </p:sp>
        </mc:Choice>
        <mc:Fallback xmlns="">
          <p:sp>
            <p:nvSpPr>
              <p:cNvPr id="9" name="TextBox 8">
                <a:extLst>
                  <a:ext uri="{FF2B5EF4-FFF2-40B4-BE49-F238E27FC236}">
                    <a16:creationId xmlns:a16="http://schemas.microsoft.com/office/drawing/2014/main" id="{9448A459-01AF-4B38-ADA0-39E8891F0709}"/>
                  </a:ext>
                </a:extLst>
              </p:cNvPr>
              <p:cNvSpPr txBox="1">
                <a:spLocks noRot="1" noChangeAspect="1" noMove="1" noResize="1" noEditPoints="1" noAdjustHandles="1" noChangeArrowheads="1" noChangeShapeType="1" noTextEdit="1"/>
              </p:cNvSpPr>
              <p:nvPr/>
            </p:nvSpPr>
            <p:spPr>
              <a:xfrm>
                <a:off x="4550229" y="2051582"/>
                <a:ext cx="2721428" cy="685765"/>
              </a:xfrm>
              <a:prstGeom prst="rect">
                <a:avLst/>
              </a:prstGeom>
              <a:blipFill>
                <a:blip r:embed="rId3"/>
                <a:stretch>
                  <a:fillRect/>
                </a:stretch>
              </a:blipFill>
            </p:spPr>
            <p:txBody>
              <a:bodyPr/>
              <a:lstStyle/>
              <a:p>
                <a:r>
                  <a:rPr lang="en-US">
                    <a:noFill/>
                  </a:rPr>
                  <a:t> </a:t>
                </a:r>
              </a:p>
            </p:txBody>
          </p:sp>
        </mc:Fallback>
      </mc:AlternateContent>
      <p:sp>
        <p:nvSpPr>
          <p:cNvPr id="10" name="Oval 9">
            <a:extLst>
              <a:ext uri="{FF2B5EF4-FFF2-40B4-BE49-F238E27FC236}">
                <a16:creationId xmlns:a16="http://schemas.microsoft.com/office/drawing/2014/main" id="{2E2653D0-A6B8-407D-B7D9-7BFE5FADFD7C}"/>
              </a:ext>
            </a:extLst>
          </p:cNvPr>
          <p:cNvSpPr/>
          <p:nvPr/>
        </p:nvSpPr>
        <p:spPr>
          <a:xfrm>
            <a:off x="5715000" y="2051582"/>
            <a:ext cx="849086" cy="369332"/>
          </a:xfrm>
          <a:prstGeom prst="ellipse">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340711-7CAD-40DC-A152-EAE64DD44931}"/>
              </a:ext>
            </a:extLst>
          </p:cNvPr>
          <p:cNvSpPr/>
          <p:nvPr/>
        </p:nvSpPr>
        <p:spPr>
          <a:xfrm>
            <a:off x="9729261" y="1458833"/>
            <a:ext cx="1297968" cy="369332"/>
          </a:xfrm>
          <a:prstGeom prst="ellipse">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13C24C8-1515-4E1B-BE5A-0698DE1F51E2}"/>
              </a:ext>
            </a:extLst>
          </p:cNvPr>
          <p:cNvSpPr/>
          <p:nvPr/>
        </p:nvSpPr>
        <p:spPr>
          <a:xfrm>
            <a:off x="5203372" y="2040559"/>
            <a:ext cx="484414" cy="36933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DC1000A-B666-4C2E-95DB-D11F71F74D74}"/>
              </a:ext>
            </a:extLst>
          </p:cNvPr>
          <p:cNvSpPr/>
          <p:nvPr/>
        </p:nvSpPr>
        <p:spPr>
          <a:xfrm>
            <a:off x="9745589" y="380159"/>
            <a:ext cx="944181" cy="29214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419F507-AAA3-4FFC-A953-741ECE3AA107}"/>
                  </a:ext>
                </a:extLst>
              </p:cNvPr>
              <p:cNvSpPr txBox="1"/>
              <p:nvPr/>
            </p:nvSpPr>
            <p:spPr>
              <a:xfrm>
                <a:off x="903514" y="3039438"/>
                <a:ext cx="1513115"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m:t>
                          </m:r>
                        </m:e>
                      </m:d>
                      <m:r>
                        <a:rPr lang="en-US" b="0" i="1" smtClean="0">
                          <a:latin typeface="Cambria Math" panose="02040503050406030204" pitchFamily="18" charset="0"/>
                        </a:rPr>
                        <m:t>=</m:t>
                      </m:r>
                    </m:oMath>
                  </m:oMathPara>
                </a14:m>
                <a:endParaRPr lang="en-US" dirty="0"/>
              </a:p>
            </p:txBody>
          </p:sp>
        </mc:Choice>
        <mc:Fallback xmlns="">
          <p:sp>
            <p:nvSpPr>
              <p:cNvPr id="17" name="TextBox 16">
                <a:extLst>
                  <a:ext uri="{FF2B5EF4-FFF2-40B4-BE49-F238E27FC236}">
                    <a16:creationId xmlns:a16="http://schemas.microsoft.com/office/drawing/2014/main" id="{5419F507-AAA3-4FFC-A953-741ECE3AA107}"/>
                  </a:ext>
                </a:extLst>
              </p:cNvPr>
              <p:cNvSpPr txBox="1">
                <a:spLocks noRot="1" noChangeAspect="1" noMove="1" noResize="1" noEditPoints="1" noAdjustHandles="1" noChangeArrowheads="1" noChangeShapeType="1" noTextEdit="1"/>
              </p:cNvSpPr>
              <p:nvPr/>
            </p:nvSpPr>
            <p:spPr>
              <a:xfrm>
                <a:off x="903514" y="3039438"/>
                <a:ext cx="1513115" cy="369332"/>
              </a:xfrm>
              <a:prstGeom prst="rect">
                <a:avLst/>
              </a:prstGeom>
              <a:blipFill>
                <a:blip r:embed="rId4"/>
                <a:stretch>
                  <a:fillRect/>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A714959B-F598-4060-830D-A913D8F1863F}"/>
              </a:ext>
            </a:extLst>
          </p:cNvPr>
          <p:cNvSpPr txBox="1"/>
          <p:nvPr/>
        </p:nvSpPr>
        <p:spPr>
          <a:xfrm>
            <a:off x="2481944" y="3039439"/>
            <a:ext cx="3233056" cy="369332"/>
          </a:xfrm>
          <a:prstGeom prst="rect">
            <a:avLst/>
          </a:prstGeom>
          <a:noFill/>
        </p:spPr>
        <p:txBody>
          <a:bodyPr wrap="square" rtlCol="0">
            <a:spAutoFit/>
          </a:bodyPr>
          <a:lstStyle/>
          <a:p>
            <a:r>
              <a:rPr lang="en-US" dirty="0"/>
              <a:t>Using the Law of Total Prob…</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D619B32-93EB-4EED-BE25-364F9A07C6A0}"/>
                  </a:ext>
                </a:extLst>
              </p:cNvPr>
              <p:cNvSpPr txBox="1"/>
              <p:nvPr/>
            </p:nvSpPr>
            <p:spPr>
              <a:xfrm>
                <a:off x="5633358" y="3039438"/>
                <a:ext cx="3891642"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𝐶</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𝑁𝐶</m:t>
                          </m:r>
                        </m:e>
                      </m:d>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𝑁𝐶</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1" name="TextBox 20">
                <a:extLst>
                  <a:ext uri="{FF2B5EF4-FFF2-40B4-BE49-F238E27FC236}">
                    <a16:creationId xmlns:a16="http://schemas.microsoft.com/office/drawing/2014/main" id="{8D619B32-93EB-4EED-BE25-364F9A07C6A0}"/>
                  </a:ext>
                </a:extLst>
              </p:cNvPr>
              <p:cNvSpPr txBox="1">
                <a:spLocks noRot="1" noChangeAspect="1" noMove="1" noResize="1" noEditPoints="1" noAdjustHandles="1" noChangeArrowheads="1" noChangeShapeType="1" noTextEdit="1"/>
              </p:cNvSpPr>
              <p:nvPr/>
            </p:nvSpPr>
            <p:spPr>
              <a:xfrm>
                <a:off x="5633358" y="3039438"/>
                <a:ext cx="3891642" cy="369332"/>
              </a:xfrm>
              <a:prstGeom prst="rect">
                <a:avLst/>
              </a:prstGeom>
              <a:blipFill>
                <a:blip r:embed="rId5"/>
                <a:stretch>
                  <a:fillRect b="-13333"/>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770786A1-2C61-477F-A3D9-5C3C94F4A426}"/>
              </a:ext>
            </a:extLst>
          </p:cNvPr>
          <p:cNvSpPr txBox="1"/>
          <p:nvPr/>
        </p:nvSpPr>
        <p:spPr>
          <a:xfrm>
            <a:off x="5633358" y="3559629"/>
            <a:ext cx="2547257" cy="369332"/>
          </a:xfrm>
          <a:prstGeom prst="rect">
            <a:avLst/>
          </a:prstGeom>
          <a:noFill/>
        </p:spPr>
        <p:txBody>
          <a:bodyPr wrap="square" rtlCol="0">
            <a:spAutoFit/>
          </a:bodyPr>
          <a:lstStyle/>
          <a:p>
            <a:r>
              <a:rPr lang="en-US" dirty="0"/>
              <a:t>Substituting…</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A65E92A-38AA-44B4-AAFD-5CFE64915995}"/>
                  </a:ext>
                </a:extLst>
              </p:cNvPr>
              <p:cNvSpPr txBox="1"/>
              <p:nvPr/>
            </p:nvSpPr>
            <p:spPr>
              <a:xfrm>
                <a:off x="5633358" y="4079818"/>
                <a:ext cx="3891642" cy="369332"/>
              </a:xfrm>
              <a:prstGeom prst="rect">
                <a:avLst/>
              </a:prstGeom>
              <a:noFill/>
            </p:spPr>
            <p:txBody>
              <a:bodyPr wrap="square" rtlCol="0">
                <a:spAutoFit/>
              </a:bodyPr>
              <a:lstStyle/>
              <a:p>
                <a:r>
                  <a:rPr lang="en-US" b="0" dirty="0"/>
                  <a:t>0.95*0.01</a:t>
                </a:r>
                <a14:m>
                  <m:oMath xmlns:m="http://schemas.openxmlformats.org/officeDocument/2006/math">
                    <m:r>
                      <a:rPr lang="en-US" b="0" i="1" smtClean="0">
                        <a:latin typeface="Cambria Math" panose="02040503050406030204" pitchFamily="18" charset="0"/>
                      </a:rPr>
                      <m:t>+0.1∗0.99=</m:t>
                    </m:r>
                  </m:oMath>
                </a14:m>
                <a:endParaRPr lang="en-US" dirty="0"/>
              </a:p>
            </p:txBody>
          </p:sp>
        </mc:Choice>
        <mc:Fallback xmlns="">
          <p:sp>
            <p:nvSpPr>
              <p:cNvPr id="24" name="TextBox 23">
                <a:extLst>
                  <a:ext uri="{FF2B5EF4-FFF2-40B4-BE49-F238E27FC236}">
                    <a16:creationId xmlns:a16="http://schemas.microsoft.com/office/drawing/2014/main" id="{4A65E92A-38AA-44B4-AAFD-5CFE64915995}"/>
                  </a:ext>
                </a:extLst>
              </p:cNvPr>
              <p:cNvSpPr txBox="1">
                <a:spLocks noRot="1" noChangeAspect="1" noMove="1" noResize="1" noEditPoints="1" noAdjustHandles="1" noChangeArrowheads="1" noChangeShapeType="1" noTextEdit="1"/>
              </p:cNvSpPr>
              <p:nvPr/>
            </p:nvSpPr>
            <p:spPr>
              <a:xfrm>
                <a:off x="5633358" y="4079818"/>
                <a:ext cx="3891642" cy="369332"/>
              </a:xfrm>
              <a:prstGeom prst="rect">
                <a:avLst/>
              </a:prstGeom>
              <a:blipFill>
                <a:blip r:embed="rId6"/>
                <a:stretch>
                  <a:fillRect l="-1252" t="-8197" b="-24590"/>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C0DE6584-8616-4173-AD17-ABA9361F0C6A}"/>
              </a:ext>
            </a:extLst>
          </p:cNvPr>
          <p:cNvSpPr txBox="1"/>
          <p:nvPr/>
        </p:nvSpPr>
        <p:spPr>
          <a:xfrm>
            <a:off x="8180614" y="4079818"/>
            <a:ext cx="898071" cy="369332"/>
          </a:xfrm>
          <a:prstGeom prst="rect">
            <a:avLst/>
          </a:prstGeom>
          <a:noFill/>
        </p:spPr>
        <p:txBody>
          <a:bodyPr wrap="square" rtlCol="0">
            <a:spAutoFit/>
          </a:bodyPr>
          <a:lstStyle/>
          <a:p>
            <a:r>
              <a:rPr lang="en-US" dirty="0"/>
              <a:t>0.1085</a:t>
            </a:r>
          </a:p>
        </p:txBody>
      </p:sp>
      <p:sp>
        <p:nvSpPr>
          <p:cNvPr id="26" name="Rectangle 25">
            <a:extLst>
              <a:ext uri="{FF2B5EF4-FFF2-40B4-BE49-F238E27FC236}">
                <a16:creationId xmlns:a16="http://schemas.microsoft.com/office/drawing/2014/main" id="{9FFC4673-B4BF-40B1-A9A7-DD6FAE30A2D5}"/>
              </a:ext>
            </a:extLst>
          </p:cNvPr>
          <p:cNvSpPr/>
          <p:nvPr/>
        </p:nvSpPr>
        <p:spPr>
          <a:xfrm>
            <a:off x="8180614" y="4079818"/>
            <a:ext cx="810986" cy="369332"/>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A663D68-65B8-4DB3-B120-EF277E4F5940}"/>
              </a:ext>
            </a:extLst>
          </p:cNvPr>
          <p:cNvSpPr/>
          <p:nvPr/>
        </p:nvSpPr>
        <p:spPr>
          <a:xfrm>
            <a:off x="5633358" y="2409891"/>
            <a:ext cx="566056" cy="327456"/>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FCB3B65A-9939-4902-89CB-FCE5EC107B2B}"/>
              </a:ext>
            </a:extLst>
          </p:cNvPr>
          <p:cNvSpPr txBox="1"/>
          <p:nvPr/>
        </p:nvSpPr>
        <p:spPr>
          <a:xfrm>
            <a:off x="6833507" y="2204287"/>
            <a:ext cx="1583872" cy="369332"/>
          </a:xfrm>
          <a:prstGeom prst="rect">
            <a:avLst/>
          </a:prstGeom>
          <a:noFill/>
        </p:spPr>
        <p:txBody>
          <a:bodyPr wrap="square" rtlCol="0">
            <a:spAutoFit/>
          </a:bodyPr>
          <a:lstStyle/>
          <a:p>
            <a:r>
              <a:rPr lang="en-US" dirty="0"/>
              <a:t>Substituting…</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8DD5CCC-DA81-4F0E-84EE-E37AC3FB70E2}"/>
                  </a:ext>
                </a:extLst>
              </p:cNvPr>
              <p:cNvSpPr txBox="1"/>
              <p:nvPr/>
            </p:nvSpPr>
            <p:spPr>
              <a:xfrm>
                <a:off x="8164286" y="2204286"/>
                <a:ext cx="27214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0.01∗8.</m:t>
                      </m:r>
                      <m:r>
                        <a:rPr lang="en-US" i="1" dirty="0" smtClean="0">
                          <a:latin typeface="Cambria Math" panose="02040503050406030204" pitchFamily="18" charset="0"/>
                        </a:rPr>
                        <m:t>7558</m:t>
                      </m:r>
                      <m:r>
                        <a:rPr lang="en-US" b="0" i="1" dirty="0" smtClean="0">
                          <a:latin typeface="Cambria Math" panose="02040503050406030204" pitchFamily="18" charset="0"/>
                        </a:rPr>
                        <m:t>=8.75%</m:t>
                      </m:r>
                    </m:oMath>
                  </m:oMathPara>
                </a14:m>
                <a:endParaRPr lang="en-US" dirty="0"/>
              </a:p>
            </p:txBody>
          </p:sp>
        </mc:Choice>
        <mc:Fallback xmlns="">
          <p:sp>
            <p:nvSpPr>
              <p:cNvPr id="29" name="TextBox 28">
                <a:extLst>
                  <a:ext uri="{FF2B5EF4-FFF2-40B4-BE49-F238E27FC236}">
                    <a16:creationId xmlns:a16="http://schemas.microsoft.com/office/drawing/2014/main" id="{68DD5CCC-DA81-4F0E-84EE-E37AC3FB70E2}"/>
                  </a:ext>
                </a:extLst>
              </p:cNvPr>
              <p:cNvSpPr txBox="1">
                <a:spLocks noRot="1" noChangeAspect="1" noMove="1" noResize="1" noEditPoints="1" noAdjustHandles="1" noChangeArrowheads="1" noChangeShapeType="1" noTextEdit="1"/>
              </p:cNvSpPr>
              <p:nvPr/>
            </p:nvSpPr>
            <p:spPr>
              <a:xfrm>
                <a:off x="8164286" y="2204286"/>
                <a:ext cx="2721427" cy="369332"/>
              </a:xfrm>
              <a:prstGeom prst="rect">
                <a:avLst/>
              </a:prstGeom>
              <a:blipFill>
                <a:blip r:embed="rId7"/>
                <a:stretch>
                  <a:fillRect/>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BEDB4ACF-CBAF-4735-BDB9-9B8C41320716}"/>
              </a:ext>
            </a:extLst>
          </p:cNvPr>
          <p:cNvSpPr txBox="1"/>
          <p:nvPr/>
        </p:nvSpPr>
        <p:spPr>
          <a:xfrm>
            <a:off x="903514" y="5168334"/>
            <a:ext cx="9056914" cy="461665"/>
          </a:xfrm>
          <a:prstGeom prst="rect">
            <a:avLst/>
          </a:prstGeom>
          <a:noFill/>
        </p:spPr>
        <p:txBody>
          <a:bodyPr wrap="square" rtlCol="0">
            <a:spAutoFit/>
          </a:bodyPr>
          <a:lstStyle/>
          <a:p>
            <a:r>
              <a:rPr lang="en-US" sz="2400" dirty="0"/>
              <a:t>Getting a positive test is relatively rare.</a:t>
            </a:r>
          </a:p>
        </p:txBody>
      </p:sp>
    </p:spTree>
    <p:extLst>
      <p:ext uri="{BB962C8B-B14F-4D97-AF65-F5344CB8AC3E}">
        <p14:creationId xmlns:p14="http://schemas.microsoft.com/office/powerpoint/2010/main" val="71414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type="lt">
                                    <p:tmAbs val="100"/>
                                  </p:iterate>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type="lt">
                                    <p:tmAbs val="100"/>
                                  </p:iterate>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type="lt">
                                    <p:tmAbs val="100"/>
                                  </p:iterate>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heel(1)">
                                      <p:cBhvr>
                                        <p:cTn id="25" dur="1000"/>
                                        <p:tgtEl>
                                          <p:spTgt spid="14"/>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heel(1)">
                                      <p:cBhvr>
                                        <p:cTn id="28" dur="10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heel(1)">
                                      <p:cBhvr>
                                        <p:cTn id="33" dur="1000"/>
                                        <p:tgtEl>
                                          <p:spTgt spid="10"/>
                                        </p:tgtEl>
                                      </p:cBhvr>
                                    </p:animEffect>
                                  </p:childTnLst>
                                </p:cTn>
                              </p:par>
                              <p:par>
                                <p:cTn id="34" presetID="21" presetClass="entr" presetSubtype="1"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heel(1)">
                                      <p:cBhvr>
                                        <p:cTn id="36" dur="10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iterate type="lt">
                                    <p:tmAbs val="100"/>
                                  </p:iterate>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iterate type="lt">
                                    <p:tmAbs val="100"/>
                                  </p:iterate>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iterate type="lt">
                                    <p:tmAbs val="100"/>
                                  </p:iterate>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iterate type="lt">
                                    <p:tmAbs val="100"/>
                                  </p:iterate>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iterate type="lt">
                                    <p:tmAbs val="100"/>
                                  </p:iterate>
                                  <p:childTnLst>
                                    <p:set>
                                      <p:cBhvr>
                                        <p:cTn id="56" dur="1" fill="hold">
                                          <p:stCondLst>
                                            <p:cond delay="0"/>
                                          </p:stCondLst>
                                        </p:cTn>
                                        <p:tgtEl>
                                          <p:spTgt spid="2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childTnLst>
                          </p:cTn>
                        </p:par>
                      </p:childTnLst>
                    </p:cTn>
                  </p:par>
                  <p:par>
                    <p:cTn id="62" fill="hold">
                      <p:stCondLst>
                        <p:cond delay="indefinite"/>
                      </p:stCondLst>
                      <p:childTnLst>
                        <p:par>
                          <p:cTn id="63" fill="hold">
                            <p:stCondLst>
                              <p:cond delay="0"/>
                            </p:stCondLst>
                            <p:childTnLst>
                              <p:par>
                                <p:cTn id="64" presetID="21" presetClass="entr" presetSubtype="1" fill="hold" grpId="0" nodeType="click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wheel(1)">
                                      <p:cBhvr>
                                        <p:cTn id="66" dur="1000"/>
                                        <p:tgtEl>
                                          <p:spTgt spid="26"/>
                                        </p:tgtEl>
                                      </p:cBhvr>
                                    </p:animEffect>
                                  </p:childTnLst>
                                </p:cTn>
                              </p:par>
                              <p:par>
                                <p:cTn id="67" presetID="21" presetClass="entr" presetSubtype="1"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wheel(1)">
                                      <p:cBhvr>
                                        <p:cTn id="69" dur="1000"/>
                                        <p:tgtEl>
                                          <p:spTgt spid="27"/>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iterate type="lt">
                                    <p:tmAbs val="100"/>
                                  </p:iterate>
                                  <p:childTnLst>
                                    <p:set>
                                      <p:cBhvr>
                                        <p:cTn id="73" dur="1" fill="hold">
                                          <p:stCondLst>
                                            <p:cond delay="0"/>
                                          </p:stCondLst>
                                        </p:cTn>
                                        <p:tgtEl>
                                          <p:spTgt spid="28"/>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iterate type="lt">
                                    <p:tmAbs val="100"/>
                                  </p:iterate>
                                  <p:childTnLst>
                                    <p:set>
                                      <p:cBhvr>
                                        <p:cTn id="77" dur="1" fill="hold">
                                          <p:stCondLst>
                                            <p:cond delay="0"/>
                                          </p:stCondLst>
                                        </p:cTn>
                                        <p:tgtEl>
                                          <p:spTgt spid="29"/>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fade">
                                      <p:cBhvr>
                                        <p:cTn id="8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2" grpId="0" animBg="1"/>
      <p:bldP spid="14" grpId="0" animBg="1"/>
      <p:bldP spid="16" grpId="0" animBg="1"/>
      <p:bldP spid="17" grpId="0"/>
      <p:bldP spid="19" grpId="0"/>
      <p:bldP spid="21" grpId="0"/>
      <p:bldP spid="22" grpId="0"/>
      <p:bldP spid="24" grpId="0"/>
      <p:bldP spid="25" grpId="0"/>
      <p:bldP spid="26" grpId="0" animBg="1"/>
      <p:bldP spid="27" grpId="0" animBg="1"/>
      <p:bldP spid="28" grpId="0"/>
      <p:bldP spid="29" grpId="0"/>
      <p:bldP spid="3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a:xfrm>
            <a:off x="838200" y="278040"/>
            <a:ext cx="10515600" cy="1325563"/>
          </a:xfrm>
        </p:spPr>
        <p:txBody>
          <a:bodyPr/>
          <a:lstStyle/>
          <a:p>
            <a:r>
              <a:rPr lang="en-US" dirty="0"/>
              <a:t>Bayes’ Theorem</a:t>
            </a:r>
          </a:p>
        </p:txBody>
      </p:sp>
      <p:sp>
        <p:nvSpPr>
          <p:cNvPr id="4" name="TextBox 3">
            <a:extLst>
              <a:ext uri="{FF2B5EF4-FFF2-40B4-BE49-F238E27FC236}">
                <a16:creationId xmlns:a16="http://schemas.microsoft.com/office/drawing/2014/main" id="{5F3570B8-B5F7-6C40-9DCC-E77C20D56EDD}"/>
              </a:ext>
            </a:extLst>
          </p:cNvPr>
          <p:cNvSpPr txBox="1"/>
          <p:nvPr/>
        </p:nvSpPr>
        <p:spPr>
          <a:xfrm>
            <a:off x="5726467" y="843240"/>
            <a:ext cx="3711447" cy="377532"/>
          </a:xfrm>
          <a:prstGeom prst="rect">
            <a:avLst/>
          </a:prstGeom>
          <a:noFill/>
        </p:spPr>
        <p:txBody>
          <a:bodyPr wrap="square" rtlCol="0">
            <a:spAutoFit/>
          </a:bodyPr>
          <a:lstStyle/>
          <a:p>
            <a:r>
              <a:rPr lang="en-US" dirty="0"/>
              <a:t>Let’s assume a sample of 10,000…</a:t>
            </a:r>
          </a:p>
        </p:txBody>
      </p:sp>
      <p:pic>
        <p:nvPicPr>
          <p:cNvPr id="5" name="Picture 4">
            <a:extLst>
              <a:ext uri="{FF2B5EF4-FFF2-40B4-BE49-F238E27FC236}">
                <a16:creationId xmlns:a16="http://schemas.microsoft.com/office/drawing/2014/main" id="{A072FEAC-C600-A747-BE3A-DAE5ED366B1E}"/>
              </a:ext>
            </a:extLst>
          </p:cNvPr>
          <p:cNvPicPr>
            <a:picLocks noChangeAspect="1"/>
          </p:cNvPicPr>
          <p:nvPr/>
        </p:nvPicPr>
        <p:blipFill>
          <a:blip r:embed="rId3"/>
          <a:stretch>
            <a:fillRect/>
          </a:stretch>
        </p:blipFill>
        <p:spPr>
          <a:xfrm>
            <a:off x="829882" y="1861345"/>
            <a:ext cx="4124325" cy="3543300"/>
          </a:xfrm>
          <a:prstGeom prst="rect">
            <a:avLst/>
          </a:prstGeom>
        </p:spPr>
      </p:pic>
      <p:graphicFrame>
        <p:nvGraphicFramePr>
          <p:cNvPr id="7" name="Table 6">
            <a:extLst>
              <a:ext uri="{FF2B5EF4-FFF2-40B4-BE49-F238E27FC236}">
                <a16:creationId xmlns:a16="http://schemas.microsoft.com/office/drawing/2014/main" id="{6223FCD7-91DB-4F3A-84F7-9573FAF62A67}"/>
              </a:ext>
            </a:extLst>
          </p:cNvPr>
          <p:cNvGraphicFramePr>
            <a:graphicFrameLocks noGrp="1"/>
          </p:cNvGraphicFramePr>
          <p:nvPr>
            <p:extLst>
              <p:ext uri="{D42A27DB-BD31-4B8C-83A1-F6EECF244321}">
                <p14:modId xmlns:p14="http://schemas.microsoft.com/office/powerpoint/2010/main" val="3759029708"/>
              </p:ext>
            </p:extLst>
          </p:nvPr>
        </p:nvGraphicFramePr>
        <p:xfrm>
          <a:off x="10136872" y="1027906"/>
          <a:ext cx="1793849" cy="4206240"/>
        </p:xfrm>
        <a:graphic>
          <a:graphicData uri="http://schemas.openxmlformats.org/drawingml/2006/table">
            <a:tbl>
              <a:tblPr/>
              <a:tblGrid>
                <a:gridCol w="1793849">
                  <a:extLst>
                    <a:ext uri="{9D8B030D-6E8A-4147-A177-3AD203B41FA5}">
                      <a16:colId xmlns:a16="http://schemas.microsoft.com/office/drawing/2014/main" val="1502190499"/>
                    </a:ext>
                  </a:extLst>
                </a:gridCol>
              </a:tblGrid>
              <a:tr h="37151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1" u="sng" dirty="0"/>
                        <a:t>Marginal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P(C)=1%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P(NC)=99%</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P(+)=10.85%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P(-)=89.15%</a:t>
                      </a:r>
                    </a:p>
                    <a:p>
                      <a:endParaRPr lang="en-US" b="1" dirty="0"/>
                    </a:p>
                    <a:p>
                      <a:r>
                        <a:rPr lang="en-US" b="1" i="1" u="sng" dirty="0"/>
                        <a:t>Conditional</a:t>
                      </a:r>
                    </a:p>
                    <a:p>
                      <a:r>
                        <a:rPr lang="en-US" b="1" dirty="0"/>
                        <a:t>P(+|NC)=10%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P(-|NC)=90%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P(-|C)=5%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P(+|C)=95%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P(C|+)=8.75%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P(NC|+)=91.25%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P(C|-)=95%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P(NC|-)=95%</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208126297"/>
                  </a:ext>
                </a:extLst>
              </a:tr>
            </a:tbl>
          </a:graphicData>
        </a:graphic>
      </p:graphicFrame>
      <p:sp>
        <p:nvSpPr>
          <p:cNvPr id="8" name="TextBox 7">
            <a:extLst>
              <a:ext uri="{FF2B5EF4-FFF2-40B4-BE49-F238E27FC236}">
                <a16:creationId xmlns:a16="http://schemas.microsoft.com/office/drawing/2014/main" id="{F7C3C791-2D08-4469-8E4F-8801ABFD2482}"/>
              </a:ext>
            </a:extLst>
          </p:cNvPr>
          <p:cNvSpPr txBox="1"/>
          <p:nvPr/>
        </p:nvSpPr>
        <p:spPr>
          <a:xfrm>
            <a:off x="5823858" y="1797666"/>
            <a:ext cx="1153886" cy="403741"/>
          </a:xfrm>
          <a:prstGeom prst="rect">
            <a:avLst/>
          </a:prstGeom>
          <a:noFill/>
        </p:spPr>
        <p:txBody>
          <a:bodyPr wrap="square" rtlCol="0">
            <a:spAutoFit/>
          </a:bodyPr>
          <a:lstStyle/>
          <a:p>
            <a:r>
              <a:rPr lang="en-US" sz="2000" dirty="0"/>
              <a:t>Accuracy</a:t>
            </a:r>
          </a:p>
        </p:txBody>
      </p:sp>
      <p:sp>
        <p:nvSpPr>
          <p:cNvPr id="9" name="Rectangle 8">
            <a:extLst>
              <a:ext uri="{FF2B5EF4-FFF2-40B4-BE49-F238E27FC236}">
                <a16:creationId xmlns:a16="http://schemas.microsoft.com/office/drawing/2014/main" id="{0FC8A30F-2BE6-47C8-ADCA-FFD2356251F0}"/>
              </a:ext>
            </a:extLst>
          </p:cNvPr>
          <p:cNvSpPr/>
          <p:nvPr/>
        </p:nvSpPr>
        <p:spPr>
          <a:xfrm>
            <a:off x="2427513" y="2732315"/>
            <a:ext cx="794657" cy="1012372"/>
          </a:xfrm>
          <a:prstGeom prst="rect">
            <a:avLst/>
          </a:prstGeom>
          <a:solidFill>
            <a:schemeClr val="tx1">
              <a:lumMod val="25000"/>
              <a:lumOff val="75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AC7D3C9-2037-43B8-AFCC-4BD027A64EBA}"/>
              </a:ext>
            </a:extLst>
          </p:cNvPr>
          <p:cNvSpPr/>
          <p:nvPr/>
        </p:nvSpPr>
        <p:spPr>
          <a:xfrm>
            <a:off x="3232444" y="3744687"/>
            <a:ext cx="794657" cy="1012372"/>
          </a:xfrm>
          <a:prstGeom prst="rect">
            <a:avLst/>
          </a:prstGeom>
          <a:solidFill>
            <a:schemeClr val="tx1">
              <a:lumMod val="25000"/>
              <a:lumOff val="75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08A6363-1433-4796-A6BD-97B43DE64B9D}"/>
              </a:ext>
            </a:extLst>
          </p:cNvPr>
          <p:cNvSpPr/>
          <p:nvPr/>
        </p:nvSpPr>
        <p:spPr>
          <a:xfrm>
            <a:off x="3232443" y="2732315"/>
            <a:ext cx="794657" cy="1012372"/>
          </a:xfrm>
          <a:prstGeom prst="rect">
            <a:avLst/>
          </a:prstGeom>
          <a:solidFill>
            <a:schemeClr val="tx1">
              <a:lumMod val="25000"/>
              <a:lumOff val="75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F353FFC-E38B-4D95-9494-9A663A563D73}"/>
              </a:ext>
            </a:extLst>
          </p:cNvPr>
          <p:cNvSpPr/>
          <p:nvPr/>
        </p:nvSpPr>
        <p:spPr>
          <a:xfrm>
            <a:off x="2427512" y="3744687"/>
            <a:ext cx="794657" cy="1012372"/>
          </a:xfrm>
          <a:prstGeom prst="rect">
            <a:avLst/>
          </a:prstGeom>
          <a:solidFill>
            <a:schemeClr val="tx1">
              <a:lumMod val="25000"/>
              <a:lumOff val="75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C7EE86F-6C53-4852-8AE9-C6755E6F0A17}"/>
              </a:ext>
            </a:extLst>
          </p:cNvPr>
          <p:cNvSpPr/>
          <p:nvPr/>
        </p:nvSpPr>
        <p:spPr>
          <a:xfrm>
            <a:off x="4035416" y="3744687"/>
            <a:ext cx="794657" cy="1012372"/>
          </a:xfrm>
          <a:prstGeom prst="rect">
            <a:avLst/>
          </a:prstGeom>
          <a:solidFill>
            <a:schemeClr val="tx1">
              <a:lumMod val="25000"/>
              <a:lumOff val="75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1766020E-998B-471A-9147-3695D13698E1}"/>
              </a:ext>
            </a:extLst>
          </p:cNvPr>
          <p:cNvSpPr/>
          <p:nvPr/>
        </p:nvSpPr>
        <p:spPr>
          <a:xfrm>
            <a:off x="4035416" y="2732315"/>
            <a:ext cx="794657" cy="1012372"/>
          </a:xfrm>
          <a:prstGeom prst="rect">
            <a:avLst/>
          </a:prstGeom>
          <a:solidFill>
            <a:schemeClr val="tx1">
              <a:lumMod val="25000"/>
              <a:lumOff val="75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FA7F79C-2D6A-451A-A1B0-A850682E037C}"/>
              </a:ext>
            </a:extLst>
          </p:cNvPr>
          <p:cNvSpPr/>
          <p:nvPr/>
        </p:nvSpPr>
        <p:spPr>
          <a:xfrm>
            <a:off x="4027099" y="4767333"/>
            <a:ext cx="802973" cy="533398"/>
          </a:xfrm>
          <a:prstGeom prst="rect">
            <a:avLst/>
          </a:prstGeom>
          <a:solidFill>
            <a:schemeClr val="tx1">
              <a:lumMod val="25000"/>
              <a:lumOff val="75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4AA40AE7-A844-42EA-B617-CD1E593DE69C}"/>
              </a:ext>
            </a:extLst>
          </p:cNvPr>
          <p:cNvSpPr/>
          <p:nvPr/>
        </p:nvSpPr>
        <p:spPr>
          <a:xfrm>
            <a:off x="3230484" y="4767333"/>
            <a:ext cx="802973" cy="533398"/>
          </a:xfrm>
          <a:prstGeom prst="rect">
            <a:avLst/>
          </a:prstGeom>
          <a:solidFill>
            <a:schemeClr val="tx1">
              <a:lumMod val="25000"/>
              <a:lumOff val="75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7D0D99C6-8152-4354-A48F-0CED5E54F213}"/>
              </a:ext>
            </a:extLst>
          </p:cNvPr>
          <p:cNvSpPr txBox="1"/>
          <p:nvPr/>
        </p:nvSpPr>
        <p:spPr>
          <a:xfrm>
            <a:off x="5823858" y="2299320"/>
            <a:ext cx="1153886" cy="403741"/>
          </a:xfrm>
          <a:prstGeom prst="rect">
            <a:avLst/>
          </a:prstGeom>
          <a:noFill/>
        </p:spPr>
        <p:txBody>
          <a:bodyPr wrap="square" rtlCol="0">
            <a:spAutoFit/>
          </a:bodyPr>
          <a:lstStyle/>
          <a:p>
            <a:r>
              <a:rPr lang="en-US" sz="2000" dirty="0"/>
              <a:t>Precision</a:t>
            </a:r>
          </a:p>
        </p:txBody>
      </p:sp>
      <p:sp>
        <p:nvSpPr>
          <p:cNvPr id="29" name="TextBox 28">
            <a:extLst>
              <a:ext uri="{FF2B5EF4-FFF2-40B4-BE49-F238E27FC236}">
                <a16:creationId xmlns:a16="http://schemas.microsoft.com/office/drawing/2014/main" id="{1D254648-77B5-45D0-AFA2-27BD51C01BBD}"/>
              </a:ext>
            </a:extLst>
          </p:cNvPr>
          <p:cNvSpPr txBox="1"/>
          <p:nvPr/>
        </p:nvSpPr>
        <p:spPr>
          <a:xfrm>
            <a:off x="5823858" y="2800974"/>
            <a:ext cx="1153886" cy="403741"/>
          </a:xfrm>
          <a:prstGeom prst="rect">
            <a:avLst/>
          </a:prstGeom>
          <a:noFill/>
        </p:spPr>
        <p:txBody>
          <a:bodyPr wrap="square" rtlCol="0">
            <a:spAutoFit/>
          </a:bodyPr>
          <a:lstStyle/>
          <a:p>
            <a:r>
              <a:rPr lang="en-US" sz="2000" dirty="0"/>
              <a:t>Recall</a:t>
            </a:r>
          </a:p>
        </p:txBody>
      </p:sp>
      <p:sp>
        <p:nvSpPr>
          <p:cNvPr id="30" name="TextBox 29">
            <a:extLst>
              <a:ext uri="{FF2B5EF4-FFF2-40B4-BE49-F238E27FC236}">
                <a16:creationId xmlns:a16="http://schemas.microsoft.com/office/drawing/2014/main" id="{2A939B5A-D616-437C-8F47-F479E5FD877C}"/>
              </a:ext>
            </a:extLst>
          </p:cNvPr>
          <p:cNvSpPr txBox="1"/>
          <p:nvPr/>
        </p:nvSpPr>
        <p:spPr>
          <a:xfrm>
            <a:off x="7270452" y="1797666"/>
            <a:ext cx="1153886" cy="400110"/>
          </a:xfrm>
          <a:prstGeom prst="rect">
            <a:avLst/>
          </a:prstGeom>
          <a:noFill/>
        </p:spPr>
        <p:txBody>
          <a:bodyPr wrap="square" rtlCol="0">
            <a:spAutoFit/>
          </a:bodyPr>
          <a:lstStyle/>
          <a:p>
            <a:r>
              <a:rPr lang="en-US" sz="2000" dirty="0"/>
              <a:t>90.05%</a:t>
            </a:r>
          </a:p>
        </p:txBody>
      </p:sp>
      <p:sp>
        <p:nvSpPr>
          <p:cNvPr id="32" name="TextBox 31">
            <a:extLst>
              <a:ext uri="{FF2B5EF4-FFF2-40B4-BE49-F238E27FC236}">
                <a16:creationId xmlns:a16="http://schemas.microsoft.com/office/drawing/2014/main" id="{9E1A9B16-A80C-43CF-B864-BA4454F63BCD}"/>
              </a:ext>
            </a:extLst>
          </p:cNvPr>
          <p:cNvSpPr txBox="1"/>
          <p:nvPr/>
        </p:nvSpPr>
        <p:spPr>
          <a:xfrm>
            <a:off x="7270452" y="2297504"/>
            <a:ext cx="1153886" cy="400110"/>
          </a:xfrm>
          <a:prstGeom prst="rect">
            <a:avLst/>
          </a:prstGeom>
          <a:noFill/>
        </p:spPr>
        <p:txBody>
          <a:bodyPr wrap="square" rtlCol="0">
            <a:spAutoFit/>
          </a:bodyPr>
          <a:lstStyle/>
          <a:p>
            <a:r>
              <a:rPr lang="en-US" sz="2000" dirty="0"/>
              <a:t>8.75%</a:t>
            </a:r>
          </a:p>
        </p:txBody>
      </p:sp>
      <p:sp>
        <p:nvSpPr>
          <p:cNvPr id="34" name="TextBox 33">
            <a:extLst>
              <a:ext uri="{FF2B5EF4-FFF2-40B4-BE49-F238E27FC236}">
                <a16:creationId xmlns:a16="http://schemas.microsoft.com/office/drawing/2014/main" id="{5DD1FA34-5F7B-4E73-96CA-6D3E3819F079}"/>
              </a:ext>
            </a:extLst>
          </p:cNvPr>
          <p:cNvSpPr txBox="1"/>
          <p:nvPr/>
        </p:nvSpPr>
        <p:spPr>
          <a:xfrm>
            <a:off x="7270452" y="2802789"/>
            <a:ext cx="1153886" cy="400110"/>
          </a:xfrm>
          <a:prstGeom prst="rect">
            <a:avLst/>
          </a:prstGeom>
          <a:noFill/>
        </p:spPr>
        <p:txBody>
          <a:bodyPr wrap="square" rtlCol="0">
            <a:spAutoFit/>
          </a:bodyPr>
          <a:lstStyle/>
          <a:p>
            <a:r>
              <a:rPr lang="en-US" sz="2000" dirty="0"/>
              <a:t>95%</a:t>
            </a:r>
          </a:p>
        </p:txBody>
      </p:sp>
      <p:sp>
        <p:nvSpPr>
          <p:cNvPr id="36" name="TextBox 35">
            <a:extLst>
              <a:ext uri="{FF2B5EF4-FFF2-40B4-BE49-F238E27FC236}">
                <a16:creationId xmlns:a16="http://schemas.microsoft.com/office/drawing/2014/main" id="{071B1B38-B37F-4C62-9DB8-9C37DD4A51CF}"/>
              </a:ext>
            </a:extLst>
          </p:cNvPr>
          <p:cNvSpPr txBox="1"/>
          <p:nvPr/>
        </p:nvSpPr>
        <p:spPr>
          <a:xfrm>
            <a:off x="5827345" y="3298115"/>
            <a:ext cx="1306285" cy="400110"/>
          </a:xfrm>
          <a:prstGeom prst="rect">
            <a:avLst/>
          </a:prstGeom>
          <a:noFill/>
        </p:spPr>
        <p:txBody>
          <a:bodyPr wrap="square" rtlCol="0">
            <a:spAutoFit/>
          </a:bodyPr>
          <a:lstStyle/>
          <a:p>
            <a:r>
              <a:rPr lang="en-US" sz="2000" dirty="0"/>
              <a:t>Specificity</a:t>
            </a:r>
          </a:p>
        </p:txBody>
      </p:sp>
      <p:sp>
        <p:nvSpPr>
          <p:cNvPr id="38" name="TextBox 37">
            <a:extLst>
              <a:ext uri="{FF2B5EF4-FFF2-40B4-BE49-F238E27FC236}">
                <a16:creationId xmlns:a16="http://schemas.microsoft.com/office/drawing/2014/main" id="{F12230AB-E974-4AD2-B16D-B44764D56B59}"/>
              </a:ext>
            </a:extLst>
          </p:cNvPr>
          <p:cNvSpPr txBox="1"/>
          <p:nvPr/>
        </p:nvSpPr>
        <p:spPr>
          <a:xfrm>
            <a:off x="7270452" y="3297207"/>
            <a:ext cx="1153886" cy="400110"/>
          </a:xfrm>
          <a:prstGeom prst="rect">
            <a:avLst/>
          </a:prstGeom>
          <a:noFill/>
        </p:spPr>
        <p:txBody>
          <a:bodyPr wrap="square" rtlCol="0">
            <a:spAutoFit/>
          </a:bodyPr>
          <a:lstStyle/>
          <a:p>
            <a:r>
              <a:rPr lang="en-US" sz="2000" dirty="0"/>
              <a:t>90%</a:t>
            </a:r>
          </a:p>
        </p:txBody>
      </p:sp>
      <p:sp>
        <p:nvSpPr>
          <p:cNvPr id="40" name="TextBox 39">
            <a:extLst>
              <a:ext uri="{FF2B5EF4-FFF2-40B4-BE49-F238E27FC236}">
                <a16:creationId xmlns:a16="http://schemas.microsoft.com/office/drawing/2014/main" id="{DCF449C2-3F18-49A3-9A89-31FEA9C377BD}"/>
              </a:ext>
            </a:extLst>
          </p:cNvPr>
          <p:cNvSpPr txBox="1"/>
          <p:nvPr/>
        </p:nvSpPr>
        <p:spPr>
          <a:xfrm>
            <a:off x="7260771" y="3791625"/>
            <a:ext cx="1153886" cy="400110"/>
          </a:xfrm>
          <a:prstGeom prst="rect">
            <a:avLst/>
          </a:prstGeom>
          <a:noFill/>
        </p:spPr>
        <p:txBody>
          <a:bodyPr wrap="square" rtlCol="0">
            <a:spAutoFit/>
          </a:bodyPr>
          <a:lstStyle/>
          <a:p>
            <a:r>
              <a:rPr lang="en-US" sz="2000" dirty="0"/>
              <a:t>10%</a:t>
            </a:r>
          </a:p>
        </p:txBody>
      </p:sp>
      <p:sp>
        <p:nvSpPr>
          <p:cNvPr id="42" name="TextBox 41">
            <a:extLst>
              <a:ext uri="{FF2B5EF4-FFF2-40B4-BE49-F238E27FC236}">
                <a16:creationId xmlns:a16="http://schemas.microsoft.com/office/drawing/2014/main" id="{4F2149A1-7D6F-4C18-8989-979D0EEB4461}"/>
              </a:ext>
            </a:extLst>
          </p:cNvPr>
          <p:cNvSpPr txBox="1"/>
          <p:nvPr/>
        </p:nvSpPr>
        <p:spPr>
          <a:xfrm>
            <a:off x="5827345" y="3791625"/>
            <a:ext cx="1306285" cy="400110"/>
          </a:xfrm>
          <a:prstGeom prst="rect">
            <a:avLst/>
          </a:prstGeom>
          <a:noFill/>
        </p:spPr>
        <p:txBody>
          <a:bodyPr wrap="square" rtlCol="0">
            <a:spAutoFit/>
          </a:bodyPr>
          <a:lstStyle/>
          <a:p>
            <a:r>
              <a:rPr lang="en-US" sz="2000" dirty="0"/>
              <a:t>Type I </a:t>
            </a:r>
          </a:p>
        </p:txBody>
      </p:sp>
      <p:sp>
        <p:nvSpPr>
          <p:cNvPr id="44" name="TextBox 43">
            <a:extLst>
              <a:ext uri="{FF2B5EF4-FFF2-40B4-BE49-F238E27FC236}">
                <a16:creationId xmlns:a16="http://schemas.microsoft.com/office/drawing/2014/main" id="{BB675522-2ECE-404D-AD46-73DDC9F8DE35}"/>
              </a:ext>
            </a:extLst>
          </p:cNvPr>
          <p:cNvSpPr txBox="1"/>
          <p:nvPr/>
        </p:nvSpPr>
        <p:spPr>
          <a:xfrm>
            <a:off x="5823858" y="4281447"/>
            <a:ext cx="1306285" cy="400110"/>
          </a:xfrm>
          <a:prstGeom prst="rect">
            <a:avLst/>
          </a:prstGeom>
          <a:noFill/>
        </p:spPr>
        <p:txBody>
          <a:bodyPr wrap="square" rtlCol="0">
            <a:spAutoFit/>
          </a:bodyPr>
          <a:lstStyle/>
          <a:p>
            <a:r>
              <a:rPr lang="en-US" sz="2000" dirty="0"/>
              <a:t>Type II </a:t>
            </a:r>
          </a:p>
        </p:txBody>
      </p:sp>
      <p:sp>
        <p:nvSpPr>
          <p:cNvPr id="46" name="TextBox 45">
            <a:extLst>
              <a:ext uri="{FF2B5EF4-FFF2-40B4-BE49-F238E27FC236}">
                <a16:creationId xmlns:a16="http://schemas.microsoft.com/office/drawing/2014/main" id="{AE15ED77-0804-49BB-97A3-DCEF7FB6773E}"/>
              </a:ext>
            </a:extLst>
          </p:cNvPr>
          <p:cNvSpPr txBox="1"/>
          <p:nvPr/>
        </p:nvSpPr>
        <p:spPr>
          <a:xfrm>
            <a:off x="7270452" y="4293955"/>
            <a:ext cx="1153886" cy="400110"/>
          </a:xfrm>
          <a:prstGeom prst="rect">
            <a:avLst/>
          </a:prstGeom>
          <a:noFill/>
        </p:spPr>
        <p:txBody>
          <a:bodyPr wrap="square" rtlCol="0">
            <a:spAutoFit/>
          </a:bodyPr>
          <a:lstStyle/>
          <a:p>
            <a:r>
              <a:rPr lang="en-US" sz="2000" dirty="0"/>
              <a:t>5%</a:t>
            </a:r>
          </a:p>
        </p:txBody>
      </p:sp>
    </p:spTree>
    <p:extLst>
      <p:ext uri="{BB962C8B-B14F-4D97-AF65-F5344CB8AC3E}">
        <p14:creationId xmlns:p14="http://schemas.microsoft.com/office/powerpoint/2010/main" val="4258703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type="lt">
                                    <p:tmAbs val="100"/>
                                  </p:iterate>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iterate type="lt">
                                    <p:tmAbs val="100"/>
                                  </p:iterate>
                                  <p:childTnLst>
                                    <p:set>
                                      <p:cBhvr>
                                        <p:cTn id="31" dur="1" fill="hold">
                                          <p:stCondLst>
                                            <p:cond delay="0"/>
                                          </p:stCondLst>
                                        </p:cTn>
                                        <p:tgtEl>
                                          <p:spTgt spid="3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9"/>
                                        </p:tgtEl>
                                      </p:cBhvr>
                                    </p:animEffect>
                                    <p:set>
                                      <p:cBhvr>
                                        <p:cTn id="36" dur="1" fill="hold">
                                          <p:stCondLst>
                                            <p:cond delay="499"/>
                                          </p:stCondLst>
                                        </p:cTn>
                                        <p:tgtEl>
                                          <p:spTgt spid="9"/>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11"/>
                                        </p:tgtEl>
                                      </p:cBhvr>
                                    </p:animEffect>
                                    <p:set>
                                      <p:cBhvr>
                                        <p:cTn id="39" dur="1" fill="hold">
                                          <p:stCondLst>
                                            <p:cond delay="499"/>
                                          </p:stCondLst>
                                        </p:cTn>
                                        <p:tgtEl>
                                          <p:spTgt spid="11"/>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21"/>
                                        </p:tgtEl>
                                      </p:cBhvr>
                                    </p:animEffect>
                                    <p:set>
                                      <p:cBhvr>
                                        <p:cTn id="42" dur="1" fill="hold">
                                          <p:stCondLst>
                                            <p:cond delay="499"/>
                                          </p:stCondLst>
                                        </p:cTn>
                                        <p:tgtEl>
                                          <p:spTgt spid="2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iterate type="lt">
                                    <p:tmAbs val="100"/>
                                  </p:iterate>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2"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iterate type="lt">
                                    <p:tmAbs val="100"/>
                                  </p:iterate>
                                  <p:childTnLst>
                                    <p:set>
                                      <p:cBhvr>
                                        <p:cTn id="58" dur="1" fill="hold">
                                          <p:stCondLst>
                                            <p:cond delay="0"/>
                                          </p:stCondLst>
                                        </p:cTn>
                                        <p:tgtEl>
                                          <p:spTgt spid="3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3" nodeType="clickEffect">
                                  <p:stCondLst>
                                    <p:cond delay="0"/>
                                  </p:stCondLst>
                                  <p:childTnLst>
                                    <p:animEffect transition="out" filter="fade">
                                      <p:cBhvr>
                                        <p:cTn id="62" dur="500"/>
                                        <p:tgtEl>
                                          <p:spTgt spid="11"/>
                                        </p:tgtEl>
                                      </p:cBhvr>
                                    </p:animEffect>
                                    <p:set>
                                      <p:cBhvr>
                                        <p:cTn id="63" dur="1" fill="hold">
                                          <p:stCondLst>
                                            <p:cond delay="499"/>
                                          </p:stCondLst>
                                        </p:cTn>
                                        <p:tgtEl>
                                          <p:spTgt spid="11"/>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23"/>
                                        </p:tgtEl>
                                      </p:cBhvr>
                                    </p:animEffect>
                                    <p:set>
                                      <p:cBhvr>
                                        <p:cTn id="66" dur="1" fill="hold">
                                          <p:stCondLst>
                                            <p:cond delay="499"/>
                                          </p:stCondLst>
                                        </p:cTn>
                                        <p:tgtEl>
                                          <p:spTgt spid="23"/>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iterate type="lt">
                                    <p:tmAbs val="100"/>
                                  </p:iterate>
                                  <p:childTnLst>
                                    <p:set>
                                      <p:cBhvr>
                                        <p:cTn id="70" dur="1" fill="hold">
                                          <p:stCondLst>
                                            <p:cond delay="0"/>
                                          </p:stCondLst>
                                        </p:cTn>
                                        <p:tgtEl>
                                          <p:spTgt spid="2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4" nodeType="click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fade">
                                      <p:cBhvr>
                                        <p:cTn id="75" dur="500"/>
                                        <p:tgtEl>
                                          <p:spTgt spid="11"/>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fade">
                                      <p:cBhvr>
                                        <p:cTn id="78" dur="500"/>
                                        <p:tgtEl>
                                          <p:spTgt spid="17"/>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iterate type="lt">
                                    <p:tmAbs val="100"/>
                                  </p:iterate>
                                  <p:childTnLst>
                                    <p:set>
                                      <p:cBhvr>
                                        <p:cTn id="82" dur="1" fill="hold">
                                          <p:stCondLst>
                                            <p:cond delay="0"/>
                                          </p:stCondLst>
                                        </p:cTn>
                                        <p:tgtEl>
                                          <p:spTgt spid="3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grpId="5" nodeType="clickEffect">
                                  <p:stCondLst>
                                    <p:cond delay="0"/>
                                  </p:stCondLst>
                                  <p:childTnLst>
                                    <p:animEffect transition="out" filter="fade">
                                      <p:cBhvr>
                                        <p:cTn id="86" dur="500"/>
                                        <p:tgtEl>
                                          <p:spTgt spid="11"/>
                                        </p:tgtEl>
                                      </p:cBhvr>
                                    </p:animEffect>
                                    <p:set>
                                      <p:cBhvr>
                                        <p:cTn id="87" dur="1" fill="hold">
                                          <p:stCondLst>
                                            <p:cond delay="499"/>
                                          </p:stCondLst>
                                        </p:cTn>
                                        <p:tgtEl>
                                          <p:spTgt spid="11"/>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17"/>
                                        </p:tgtEl>
                                      </p:cBhvr>
                                    </p:animEffect>
                                    <p:set>
                                      <p:cBhvr>
                                        <p:cTn id="90" dur="1" fill="hold">
                                          <p:stCondLst>
                                            <p:cond delay="499"/>
                                          </p:stCondLst>
                                        </p:cTn>
                                        <p:tgtEl>
                                          <p:spTgt spid="17"/>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iterate type="lt">
                                    <p:tmAbs val="100"/>
                                  </p:iterate>
                                  <p:childTnLst>
                                    <p:set>
                                      <p:cBhvr>
                                        <p:cTn id="94" dur="1" fill="hold">
                                          <p:stCondLst>
                                            <p:cond delay="0"/>
                                          </p:stCondLst>
                                        </p:cTn>
                                        <p:tgtEl>
                                          <p:spTgt spid="3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2" nodeType="clickEffect">
                                  <p:stCondLst>
                                    <p:cond delay="0"/>
                                  </p:stCondLst>
                                  <p:childTnLst>
                                    <p:set>
                                      <p:cBhvr>
                                        <p:cTn id="98" dur="1" fill="hold">
                                          <p:stCondLst>
                                            <p:cond delay="0"/>
                                          </p:stCondLst>
                                        </p:cTn>
                                        <p:tgtEl>
                                          <p:spTgt spid="9"/>
                                        </p:tgtEl>
                                        <p:attrNameLst>
                                          <p:attrName>style.visibility</p:attrName>
                                        </p:attrNameLst>
                                      </p:cBhvr>
                                      <p:to>
                                        <p:strVal val="visible"/>
                                      </p:to>
                                    </p:set>
                                    <p:animEffect transition="in" filter="fade">
                                      <p:cBhvr>
                                        <p:cTn id="99" dur="500"/>
                                        <p:tgtEl>
                                          <p:spTgt spid="9"/>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9"/>
                                        </p:tgtEl>
                                        <p:attrNameLst>
                                          <p:attrName>style.visibility</p:attrName>
                                        </p:attrNameLst>
                                      </p:cBhvr>
                                      <p:to>
                                        <p:strVal val="visible"/>
                                      </p:to>
                                    </p:set>
                                    <p:animEffect transition="in" filter="fade">
                                      <p:cBhvr>
                                        <p:cTn id="102" dur="500"/>
                                        <p:tgtEl>
                                          <p:spTgt spid="19"/>
                                        </p:tgtEl>
                                      </p:cBhvr>
                                    </p:animEffec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iterate type="lt">
                                    <p:tmAbs val="100"/>
                                  </p:iterate>
                                  <p:childTnLst>
                                    <p:set>
                                      <p:cBhvr>
                                        <p:cTn id="106" dur="1" fill="hold">
                                          <p:stCondLst>
                                            <p:cond delay="0"/>
                                          </p:stCondLst>
                                        </p:cTn>
                                        <p:tgtEl>
                                          <p:spTgt spid="38"/>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0" presetClass="exit" presetSubtype="0" fill="hold" grpId="3" nodeType="clickEffect">
                                  <p:stCondLst>
                                    <p:cond delay="0"/>
                                  </p:stCondLst>
                                  <p:childTnLst>
                                    <p:animEffect transition="out" filter="fade">
                                      <p:cBhvr>
                                        <p:cTn id="110" dur="500"/>
                                        <p:tgtEl>
                                          <p:spTgt spid="9"/>
                                        </p:tgtEl>
                                      </p:cBhvr>
                                    </p:animEffect>
                                    <p:set>
                                      <p:cBhvr>
                                        <p:cTn id="111" dur="1" fill="hold">
                                          <p:stCondLst>
                                            <p:cond delay="499"/>
                                          </p:stCondLst>
                                        </p:cTn>
                                        <p:tgtEl>
                                          <p:spTgt spid="9"/>
                                        </p:tgtEl>
                                        <p:attrNameLst>
                                          <p:attrName>style.visibility</p:attrName>
                                        </p:attrNameLst>
                                      </p:cBhvr>
                                      <p:to>
                                        <p:strVal val="hidden"/>
                                      </p:to>
                                    </p:set>
                                  </p:childTnLst>
                                </p:cTn>
                              </p:par>
                              <p:par>
                                <p:cTn id="112" presetID="10" presetClass="exit" presetSubtype="0" fill="hold" grpId="1" nodeType="withEffect">
                                  <p:stCondLst>
                                    <p:cond delay="0"/>
                                  </p:stCondLst>
                                  <p:childTnLst>
                                    <p:animEffect transition="out" filter="fade">
                                      <p:cBhvr>
                                        <p:cTn id="113" dur="500"/>
                                        <p:tgtEl>
                                          <p:spTgt spid="19"/>
                                        </p:tgtEl>
                                      </p:cBhvr>
                                    </p:animEffect>
                                    <p:set>
                                      <p:cBhvr>
                                        <p:cTn id="114" dur="1" fill="hold">
                                          <p:stCondLst>
                                            <p:cond delay="499"/>
                                          </p:stCondLst>
                                        </p:cTn>
                                        <p:tgtEl>
                                          <p:spTgt spid="19"/>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iterate type="lt">
                                    <p:tmAbs val="100"/>
                                  </p:iterate>
                                  <p:childTnLst>
                                    <p:set>
                                      <p:cBhvr>
                                        <p:cTn id="118" dur="1" fill="hold">
                                          <p:stCondLst>
                                            <p:cond delay="0"/>
                                          </p:stCondLst>
                                        </p:cTn>
                                        <p:tgtEl>
                                          <p:spTgt spid="42"/>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2" nodeType="clickEffect">
                                  <p:stCondLst>
                                    <p:cond delay="0"/>
                                  </p:stCondLst>
                                  <p:childTnLst>
                                    <p:set>
                                      <p:cBhvr>
                                        <p:cTn id="122" dur="1" fill="hold">
                                          <p:stCondLst>
                                            <p:cond delay="0"/>
                                          </p:stCondLst>
                                        </p:cTn>
                                        <p:tgtEl>
                                          <p:spTgt spid="19"/>
                                        </p:tgtEl>
                                        <p:attrNameLst>
                                          <p:attrName>style.visibility</p:attrName>
                                        </p:attrNameLst>
                                      </p:cBhvr>
                                      <p:to>
                                        <p:strVal val="visible"/>
                                      </p:to>
                                    </p:set>
                                    <p:animEffect transition="in" filter="fade">
                                      <p:cBhvr>
                                        <p:cTn id="123" dur="500"/>
                                        <p:tgtEl>
                                          <p:spTgt spid="19"/>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13"/>
                                        </p:tgtEl>
                                        <p:attrNameLst>
                                          <p:attrName>style.visibility</p:attrName>
                                        </p:attrNameLst>
                                      </p:cBhvr>
                                      <p:to>
                                        <p:strVal val="visible"/>
                                      </p:to>
                                    </p:set>
                                    <p:animEffect transition="in" filter="fade">
                                      <p:cBhvr>
                                        <p:cTn id="126" dur="500"/>
                                        <p:tgtEl>
                                          <p:spTgt spid="13"/>
                                        </p:tgtEl>
                                      </p:cBhvr>
                                    </p:animEffec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iterate type="lt">
                                    <p:tmAbs val="100"/>
                                  </p:iterate>
                                  <p:childTnLst>
                                    <p:set>
                                      <p:cBhvr>
                                        <p:cTn id="130" dur="1" fill="hold">
                                          <p:stCondLst>
                                            <p:cond delay="0"/>
                                          </p:stCondLst>
                                        </p:cTn>
                                        <p:tgtEl>
                                          <p:spTgt spid="40"/>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0" presetClass="exit" presetSubtype="0" fill="hold" grpId="3" nodeType="clickEffect">
                                  <p:stCondLst>
                                    <p:cond delay="0"/>
                                  </p:stCondLst>
                                  <p:childTnLst>
                                    <p:animEffect transition="out" filter="fade">
                                      <p:cBhvr>
                                        <p:cTn id="134" dur="500"/>
                                        <p:tgtEl>
                                          <p:spTgt spid="19"/>
                                        </p:tgtEl>
                                      </p:cBhvr>
                                    </p:animEffect>
                                    <p:set>
                                      <p:cBhvr>
                                        <p:cTn id="135" dur="1" fill="hold">
                                          <p:stCondLst>
                                            <p:cond delay="499"/>
                                          </p:stCondLst>
                                        </p:cTn>
                                        <p:tgtEl>
                                          <p:spTgt spid="19"/>
                                        </p:tgtEl>
                                        <p:attrNameLst>
                                          <p:attrName>style.visibility</p:attrName>
                                        </p:attrNameLst>
                                      </p:cBhvr>
                                      <p:to>
                                        <p:strVal val="hidden"/>
                                      </p:to>
                                    </p:set>
                                  </p:childTnLst>
                                </p:cTn>
                              </p:par>
                              <p:par>
                                <p:cTn id="136" presetID="10" presetClass="exit" presetSubtype="0" fill="hold" grpId="1" nodeType="withEffect">
                                  <p:stCondLst>
                                    <p:cond delay="0"/>
                                  </p:stCondLst>
                                  <p:childTnLst>
                                    <p:animEffect transition="out" filter="fade">
                                      <p:cBhvr>
                                        <p:cTn id="137" dur="500"/>
                                        <p:tgtEl>
                                          <p:spTgt spid="13"/>
                                        </p:tgtEl>
                                      </p:cBhvr>
                                    </p:animEffect>
                                    <p:set>
                                      <p:cBhvr>
                                        <p:cTn id="138" dur="1" fill="hold">
                                          <p:stCondLst>
                                            <p:cond delay="499"/>
                                          </p:stCondLst>
                                        </p:cTn>
                                        <p:tgtEl>
                                          <p:spTgt spid="13"/>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iterate type="lt">
                                    <p:tmAbs val="100"/>
                                  </p:iterate>
                                  <p:childTnLst>
                                    <p:set>
                                      <p:cBhvr>
                                        <p:cTn id="142" dur="1" fill="hold">
                                          <p:stCondLst>
                                            <p:cond delay="0"/>
                                          </p:stCondLst>
                                        </p:cTn>
                                        <p:tgtEl>
                                          <p:spTgt spid="44"/>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2" nodeType="clickEffect">
                                  <p:stCondLst>
                                    <p:cond delay="0"/>
                                  </p:stCondLst>
                                  <p:childTnLst>
                                    <p:set>
                                      <p:cBhvr>
                                        <p:cTn id="146" dur="1" fill="hold">
                                          <p:stCondLst>
                                            <p:cond delay="0"/>
                                          </p:stCondLst>
                                        </p:cTn>
                                        <p:tgtEl>
                                          <p:spTgt spid="17"/>
                                        </p:tgtEl>
                                        <p:attrNameLst>
                                          <p:attrName>style.visibility</p:attrName>
                                        </p:attrNameLst>
                                      </p:cBhvr>
                                      <p:to>
                                        <p:strVal val="visible"/>
                                      </p:to>
                                    </p:set>
                                    <p:animEffect transition="in" filter="fade">
                                      <p:cBhvr>
                                        <p:cTn id="147" dur="500"/>
                                        <p:tgtEl>
                                          <p:spTgt spid="17"/>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15"/>
                                        </p:tgtEl>
                                        <p:attrNameLst>
                                          <p:attrName>style.visibility</p:attrName>
                                        </p:attrNameLst>
                                      </p:cBhvr>
                                      <p:to>
                                        <p:strVal val="visible"/>
                                      </p:to>
                                    </p:set>
                                    <p:animEffect transition="in" filter="fade">
                                      <p:cBhvr>
                                        <p:cTn id="150" dur="500"/>
                                        <p:tgtEl>
                                          <p:spTgt spid="15"/>
                                        </p:tgtEl>
                                      </p:cBhvr>
                                    </p:animEffec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iterate type="lt">
                                    <p:tmAbs val="100"/>
                                  </p:iterate>
                                  <p:childTnLst>
                                    <p:set>
                                      <p:cBhvr>
                                        <p:cTn id="154" dur="1" fill="hold">
                                          <p:stCondLst>
                                            <p:cond delay="0"/>
                                          </p:stCondLst>
                                        </p:cTn>
                                        <p:tgtEl>
                                          <p:spTgt spid="46"/>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0" presetClass="exit" presetSubtype="0" fill="hold" grpId="3" nodeType="clickEffect">
                                  <p:stCondLst>
                                    <p:cond delay="0"/>
                                  </p:stCondLst>
                                  <p:childTnLst>
                                    <p:animEffect transition="out" filter="fade">
                                      <p:cBhvr>
                                        <p:cTn id="158" dur="500"/>
                                        <p:tgtEl>
                                          <p:spTgt spid="17"/>
                                        </p:tgtEl>
                                      </p:cBhvr>
                                    </p:animEffect>
                                    <p:set>
                                      <p:cBhvr>
                                        <p:cTn id="159" dur="1" fill="hold">
                                          <p:stCondLst>
                                            <p:cond delay="499"/>
                                          </p:stCondLst>
                                        </p:cTn>
                                        <p:tgtEl>
                                          <p:spTgt spid="17"/>
                                        </p:tgtEl>
                                        <p:attrNameLst>
                                          <p:attrName>style.visibility</p:attrName>
                                        </p:attrNameLst>
                                      </p:cBhvr>
                                      <p:to>
                                        <p:strVal val="hidden"/>
                                      </p:to>
                                    </p:set>
                                  </p:childTnLst>
                                </p:cTn>
                              </p:par>
                              <p:par>
                                <p:cTn id="160" presetID="10" presetClass="exit" presetSubtype="0" fill="hold" grpId="1" nodeType="withEffect">
                                  <p:stCondLst>
                                    <p:cond delay="0"/>
                                  </p:stCondLst>
                                  <p:childTnLst>
                                    <p:animEffect transition="out" filter="fade">
                                      <p:cBhvr>
                                        <p:cTn id="161" dur="500"/>
                                        <p:tgtEl>
                                          <p:spTgt spid="15"/>
                                        </p:tgtEl>
                                      </p:cBhvr>
                                    </p:animEffect>
                                    <p:set>
                                      <p:cBhvr>
                                        <p:cTn id="162"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animBg="1"/>
      <p:bldP spid="9" grpId="1" animBg="1"/>
      <p:bldP spid="9" grpId="2" animBg="1"/>
      <p:bldP spid="9" grpId="3" animBg="1"/>
      <p:bldP spid="11" grpId="0" animBg="1"/>
      <p:bldP spid="11" grpId="1" animBg="1"/>
      <p:bldP spid="11" grpId="2" animBg="1"/>
      <p:bldP spid="11" grpId="3" animBg="1"/>
      <p:bldP spid="11" grpId="4" animBg="1"/>
      <p:bldP spid="11" grpId="5" animBg="1"/>
      <p:bldP spid="13" grpId="0" animBg="1"/>
      <p:bldP spid="13" grpId="1" animBg="1"/>
      <p:bldP spid="15" grpId="0" animBg="1"/>
      <p:bldP spid="15" grpId="1" animBg="1"/>
      <p:bldP spid="17" grpId="0" animBg="1"/>
      <p:bldP spid="17" grpId="1" animBg="1"/>
      <p:bldP spid="17" grpId="2" animBg="1"/>
      <p:bldP spid="17" grpId="3" animBg="1"/>
      <p:bldP spid="19" grpId="0" animBg="1"/>
      <p:bldP spid="19" grpId="1" animBg="1"/>
      <p:bldP spid="19" grpId="2" animBg="1"/>
      <p:bldP spid="19" grpId="3" animBg="1"/>
      <p:bldP spid="21" grpId="0" animBg="1"/>
      <p:bldP spid="21" grpId="1" animBg="1"/>
      <p:bldP spid="23" grpId="0" animBg="1"/>
      <p:bldP spid="23" grpId="1" animBg="1"/>
      <p:bldP spid="27" grpId="0"/>
      <p:bldP spid="29" grpId="0"/>
      <p:bldP spid="30" grpId="0"/>
      <p:bldP spid="32" grpId="0"/>
      <p:bldP spid="34" grpId="0"/>
      <p:bldP spid="36" grpId="0"/>
      <p:bldP spid="38" grpId="0"/>
      <p:bldP spid="40" grpId="0"/>
      <p:bldP spid="42" grpId="0"/>
      <p:bldP spid="44" grpId="0"/>
      <p:bldP spid="4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Bayes’ Theorem (Example)</a:t>
            </a:r>
          </a:p>
        </p:txBody>
      </p:sp>
      <p:sp>
        <p:nvSpPr>
          <p:cNvPr id="4" name="TextBox 3">
            <a:extLst>
              <a:ext uri="{FF2B5EF4-FFF2-40B4-BE49-F238E27FC236}">
                <a16:creationId xmlns:a16="http://schemas.microsoft.com/office/drawing/2014/main" id="{BA337BCA-7054-4D11-9EF6-46E6178DE94A}"/>
              </a:ext>
            </a:extLst>
          </p:cNvPr>
          <p:cNvSpPr txBox="1"/>
          <p:nvPr/>
        </p:nvSpPr>
        <p:spPr>
          <a:xfrm>
            <a:off x="838200" y="1690688"/>
            <a:ext cx="10156371" cy="3816429"/>
          </a:xfrm>
          <a:prstGeom prst="rect">
            <a:avLst/>
          </a:prstGeom>
          <a:solidFill>
            <a:schemeClr val="accent1">
              <a:lumMod val="50000"/>
              <a:lumOff val="50000"/>
              <a:alpha val="50000"/>
            </a:schemeClr>
          </a:solidFill>
        </p:spPr>
        <p:txBody>
          <a:bodyPr wrap="square" rtlCol="0">
            <a:spAutoFit/>
          </a:bodyPr>
          <a:lstStyle/>
          <a:p>
            <a:r>
              <a:rPr lang="en-US" sz="2800" dirty="0"/>
              <a:t>Suppose you are tested to see if you have a rare disease. Assume that if you have the disease, your test will always come back positive, but if you do not have the disease, there is still a 0.001 chance that you will test positive. In reality, only 1 of 10,000 people have the disease. Your doctor calls and says that you have tested positive. He is sorry but there is a 99.9% (1−0.001) chance that you have the disease. Is he correct? What is the actual probability that you have the disease?</a:t>
            </a:r>
          </a:p>
          <a:p>
            <a:endParaRPr lang="en-US" dirty="0"/>
          </a:p>
        </p:txBody>
      </p:sp>
      <p:sp>
        <p:nvSpPr>
          <p:cNvPr id="5" name="Rectangle 4">
            <a:extLst>
              <a:ext uri="{FF2B5EF4-FFF2-40B4-BE49-F238E27FC236}">
                <a16:creationId xmlns:a16="http://schemas.microsoft.com/office/drawing/2014/main" id="{D939A3E9-A639-47DC-8B38-6231212403EE}"/>
              </a:ext>
            </a:extLst>
          </p:cNvPr>
          <p:cNvSpPr/>
          <p:nvPr/>
        </p:nvSpPr>
        <p:spPr>
          <a:xfrm>
            <a:off x="5769429" y="2242457"/>
            <a:ext cx="5018314" cy="34834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255BEC7-B271-42B7-8E1E-F51E7D8EC6E0}"/>
                  </a:ext>
                </a:extLst>
              </p:cNvPr>
              <p:cNvSpPr txBox="1"/>
              <p:nvPr/>
            </p:nvSpPr>
            <p:spPr>
              <a:xfrm>
                <a:off x="10994571" y="2247498"/>
                <a:ext cx="10994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𝑷</m:t>
                      </m:r>
                      <m:r>
                        <a:rPr lang="en-US" b="1" i="1" smtClean="0">
                          <a:latin typeface="Cambria Math" panose="02040503050406030204" pitchFamily="18" charset="0"/>
                        </a:rPr>
                        <m:t>(+|</m:t>
                      </m:r>
                      <m:r>
                        <a:rPr lang="en-US" b="1" i="1" smtClean="0">
                          <a:latin typeface="Cambria Math" panose="02040503050406030204" pitchFamily="18" charset="0"/>
                        </a:rPr>
                        <m:t>𝑫</m:t>
                      </m:r>
                      <m:r>
                        <a:rPr lang="en-US" b="1" i="1" smtClean="0">
                          <a:latin typeface="Cambria Math" panose="02040503050406030204" pitchFamily="18" charset="0"/>
                          <a:ea typeface="Cambria Math" panose="02040503050406030204" pitchFamily="18" charset="0"/>
                        </a:rPr>
                        <m:t>)</m:t>
                      </m:r>
                    </m:oMath>
                  </m:oMathPara>
                </a14:m>
                <a:endParaRPr lang="en-US" b="1" dirty="0"/>
              </a:p>
            </p:txBody>
          </p:sp>
        </mc:Choice>
        <mc:Fallback xmlns="">
          <p:sp>
            <p:nvSpPr>
              <p:cNvPr id="6" name="TextBox 5">
                <a:extLst>
                  <a:ext uri="{FF2B5EF4-FFF2-40B4-BE49-F238E27FC236}">
                    <a16:creationId xmlns:a16="http://schemas.microsoft.com/office/drawing/2014/main" id="{4255BEC7-B271-42B7-8E1E-F51E7D8EC6E0}"/>
                  </a:ext>
                </a:extLst>
              </p:cNvPr>
              <p:cNvSpPr txBox="1">
                <a:spLocks noRot="1" noChangeAspect="1" noMove="1" noResize="1" noEditPoints="1" noAdjustHandles="1" noChangeArrowheads="1" noChangeShapeType="1" noTextEdit="1"/>
              </p:cNvSpPr>
              <p:nvPr/>
            </p:nvSpPr>
            <p:spPr>
              <a:xfrm>
                <a:off x="10994571" y="2247498"/>
                <a:ext cx="1099458" cy="369332"/>
              </a:xfrm>
              <a:prstGeom prst="rect">
                <a:avLst/>
              </a:prstGeom>
              <a:blipFill>
                <a:blip r:embed="rId2"/>
                <a:stretch>
                  <a:fillRect b="-13333"/>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BE5F691E-EC76-41D0-B037-B04A0C9052D7}"/>
              </a:ext>
            </a:extLst>
          </p:cNvPr>
          <p:cNvSpPr/>
          <p:nvPr/>
        </p:nvSpPr>
        <p:spPr>
          <a:xfrm>
            <a:off x="7913914" y="2616830"/>
            <a:ext cx="914400" cy="39942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5811C72-F987-4A90-8C7D-65E41EA03E40}"/>
                  </a:ext>
                </a:extLst>
              </p:cNvPr>
              <p:cNvSpPr txBox="1"/>
              <p:nvPr/>
            </p:nvSpPr>
            <p:spPr>
              <a:xfrm>
                <a:off x="10994571" y="2646919"/>
                <a:ext cx="10994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𝑷</m:t>
                      </m:r>
                      <m:r>
                        <a:rPr lang="en-US" b="1" i="1" smtClean="0">
                          <a:latin typeface="Cambria Math" panose="02040503050406030204" pitchFamily="18" charset="0"/>
                        </a:rPr>
                        <m:t>(+|</m:t>
                      </m:r>
                      <m:r>
                        <a:rPr lang="en-US" b="1" i="1" smtClean="0">
                          <a:latin typeface="Cambria Math" panose="02040503050406030204" pitchFamily="18" charset="0"/>
                        </a:rPr>
                        <m:t>𝑵𝑫</m:t>
                      </m:r>
                      <m:r>
                        <a:rPr lang="en-US" b="1" i="1" smtClean="0">
                          <a:latin typeface="Cambria Math" panose="02040503050406030204" pitchFamily="18" charset="0"/>
                          <a:ea typeface="Cambria Math" panose="02040503050406030204" pitchFamily="18" charset="0"/>
                        </a:rPr>
                        <m:t>)</m:t>
                      </m:r>
                    </m:oMath>
                  </m:oMathPara>
                </a14:m>
                <a:endParaRPr lang="en-US" b="1" dirty="0"/>
              </a:p>
            </p:txBody>
          </p:sp>
        </mc:Choice>
        <mc:Fallback xmlns="">
          <p:sp>
            <p:nvSpPr>
              <p:cNvPr id="9" name="TextBox 8">
                <a:extLst>
                  <a:ext uri="{FF2B5EF4-FFF2-40B4-BE49-F238E27FC236}">
                    <a16:creationId xmlns:a16="http://schemas.microsoft.com/office/drawing/2014/main" id="{F5811C72-F987-4A90-8C7D-65E41EA03E40}"/>
                  </a:ext>
                </a:extLst>
              </p:cNvPr>
              <p:cNvSpPr txBox="1">
                <a:spLocks noRot="1" noChangeAspect="1" noMove="1" noResize="1" noEditPoints="1" noAdjustHandles="1" noChangeArrowheads="1" noChangeShapeType="1" noTextEdit="1"/>
              </p:cNvSpPr>
              <p:nvPr/>
            </p:nvSpPr>
            <p:spPr>
              <a:xfrm>
                <a:off x="10994571" y="2646919"/>
                <a:ext cx="1099458" cy="369332"/>
              </a:xfrm>
              <a:prstGeom prst="rect">
                <a:avLst/>
              </a:prstGeom>
              <a:blipFill>
                <a:blip r:embed="rId3"/>
                <a:stretch>
                  <a:fillRect r="-4444" b="-13115"/>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292BEED9-DEAD-4A0A-9003-5BB810BCE03D}"/>
              </a:ext>
            </a:extLst>
          </p:cNvPr>
          <p:cNvSpPr/>
          <p:nvPr/>
        </p:nvSpPr>
        <p:spPr>
          <a:xfrm>
            <a:off x="6096000" y="3016251"/>
            <a:ext cx="1719943" cy="41274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345E065-AF38-46DC-8FDA-53B9C59927B7}"/>
                  </a:ext>
                </a:extLst>
              </p:cNvPr>
              <p:cNvSpPr txBox="1"/>
              <p:nvPr/>
            </p:nvSpPr>
            <p:spPr>
              <a:xfrm>
                <a:off x="10934698" y="3044904"/>
                <a:ext cx="10994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𝑷</m:t>
                      </m:r>
                      <m:r>
                        <a:rPr lang="en-US" b="1" i="1" smtClean="0">
                          <a:latin typeface="Cambria Math" panose="02040503050406030204" pitchFamily="18" charset="0"/>
                        </a:rPr>
                        <m:t>(</m:t>
                      </m:r>
                      <m:r>
                        <a:rPr lang="en-US" b="1" i="1" smtClean="0">
                          <a:latin typeface="Cambria Math" panose="02040503050406030204" pitchFamily="18" charset="0"/>
                        </a:rPr>
                        <m:t>𝑫</m:t>
                      </m:r>
                      <m:r>
                        <a:rPr lang="en-US" b="1" i="1" smtClean="0">
                          <a:latin typeface="Cambria Math" panose="02040503050406030204" pitchFamily="18" charset="0"/>
                          <a:ea typeface="Cambria Math" panose="02040503050406030204" pitchFamily="18" charset="0"/>
                        </a:rPr>
                        <m:t>)</m:t>
                      </m:r>
                    </m:oMath>
                  </m:oMathPara>
                </a14:m>
                <a:endParaRPr lang="en-US" b="1" dirty="0"/>
              </a:p>
            </p:txBody>
          </p:sp>
        </mc:Choice>
        <mc:Fallback xmlns="">
          <p:sp>
            <p:nvSpPr>
              <p:cNvPr id="12" name="TextBox 11">
                <a:extLst>
                  <a:ext uri="{FF2B5EF4-FFF2-40B4-BE49-F238E27FC236}">
                    <a16:creationId xmlns:a16="http://schemas.microsoft.com/office/drawing/2014/main" id="{9345E065-AF38-46DC-8FDA-53B9C59927B7}"/>
                  </a:ext>
                </a:extLst>
              </p:cNvPr>
              <p:cNvSpPr txBox="1">
                <a:spLocks noRot="1" noChangeAspect="1" noMove="1" noResize="1" noEditPoints="1" noAdjustHandles="1" noChangeArrowheads="1" noChangeShapeType="1" noTextEdit="1"/>
              </p:cNvSpPr>
              <p:nvPr/>
            </p:nvSpPr>
            <p:spPr>
              <a:xfrm>
                <a:off x="10934698" y="3044904"/>
                <a:ext cx="1099458" cy="369332"/>
              </a:xfrm>
              <a:prstGeom prst="rect">
                <a:avLst/>
              </a:prstGeom>
              <a:blipFill>
                <a:blip r:embed="rId4"/>
                <a:stretch>
                  <a:fillRect b="-13115"/>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E111380A-6798-430E-876C-4F9FF5C1475E}"/>
              </a:ext>
            </a:extLst>
          </p:cNvPr>
          <p:cNvSpPr/>
          <p:nvPr/>
        </p:nvSpPr>
        <p:spPr>
          <a:xfrm>
            <a:off x="6585857" y="3494314"/>
            <a:ext cx="3537857" cy="41274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35D07FB-6F29-4544-9D04-F5AC2E3A333D}"/>
                  </a:ext>
                </a:extLst>
              </p:cNvPr>
              <p:cNvSpPr txBox="1"/>
              <p:nvPr/>
            </p:nvSpPr>
            <p:spPr>
              <a:xfrm>
                <a:off x="10994571" y="3494314"/>
                <a:ext cx="10994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𝑷</m:t>
                      </m:r>
                      <m:r>
                        <a:rPr lang="en-US" b="1" i="1" smtClean="0">
                          <a:latin typeface="Cambria Math" panose="02040503050406030204" pitchFamily="18" charset="0"/>
                        </a:rPr>
                        <m:t>(</m:t>
                      </m:r>
                      <m:r>
                        <a:rPr lang="en-US" b="1" i="1" smtClean="0">
                          <a:latin typeface="Cambria Math" panose="02040503050406030204" pitchFamily="18" charset="0"/>
                        </a:rPr>
                        <m:t>𝑫</m:t>
                      </m:r>
                      <m:r>
                        <a:rPr lang="en-US" b="1" i="1" smtClean="0">
                          <a:latin typeface="Cambria Math" panose="02040503050406030204" pitchFamily="18" charset="0"/>
                        </a:rPr>
                        <m:t>|+)</m:t>
                      </m:r>
                    </m:oMath>
                  </m:oMathPara>
                </a14:m>
                <a:endParaRPr lang="en-US" b="1" dirty="0"/>
              </a:p>
            </p:txBody>
          </p:sp>
        </mc:Choice>
        <mc:Fallback xmlns="">
          <p:sp>
            <p:nvSpPr>
              <p:cNvPr id="15" name="TextBox 14">
                <a:extLst>
                  <a:ext uri="{FF2B5EF4-FFF2-40B4-BE49-F238E27FC236}">
                    <a16:creationId xmlns:a16="http://schemas.microsoft.com/office/drawing/2014/main" id="{235D07FB-6F29-4544-9D04-F5AC2E3A333D}"/>
                  </a:ext>
                </a:extLst>
              </p:cNvPr>
              <p:cNvSpPr txBox="1">
                <a:spLocks noRot="1" noChangeAspect="1" noMove="1" noResize="1" noEditPoints="1" noAdjustHandles="1" noChangeArrowheads="1" noChangeShapeType="1" noTextEdit="1"/>
              </p:cNvSpPr>
              <p:nvPr/>
            </p:nvSpPr>
            <p:spPr>
              <a:xfrm>
                <a:off x="10994571" y="3494314"/>
                <a:ext cx="1099458" cy="369332"/>
              </a:xfrm>
              <a:prstGeom prst="rect">
                <a:avLst/>
              </a:prstGeom>
              <a:blipFill>
                <a:blip r:embed="rId5"/>
                <a:stretch>
                  <a:fillRect b="-13115"/>
                </a:stretch>
              </a:blipFill>
            </p:spPr>
            <p:txBody>
              <a:bodyPr/>
              <a:lstStyle/>
              <a:p>
                <a:r>
                  <a:rPr lang="en-US">
                    <a:noFill/>
                  </a:rPr>
                  <a:t> </a:t>
                </a:r>
              </a:p>
            </p:txBody>
          </p:sp>
        </mc:Fallback>
      </mc:AlternateContent>
    </p:spTree>
    <p:extLst>
      <p:ext uri="{BB962C8B-B14F-4D97-AF65-F5344CB8AC3E}">
        <p14:creationId xmlns:p14="http://schemas.microsoft.com/office/powerpoint/2010/main" val="353327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lt">
                                    <p:tmAbs val="100"/>
                                  </p:iterate>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heel(1)">
                                      <p:cBhvr>
                                        <p:cTn id="16" dur="1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type="lt">
                                    <p:tmAbs val="100"/>
                                  </p:iterate>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heel(1)">
                                      <p:cBhvr>
                                        <p:cTn id="25" dur="20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iterate type="lt">
                                    <p:tmAbs val="100"/>
                                  </p:iterate>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heel(1)">
                                      <p:cBhvr>
                                        <p:cTn id="34" dur="10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iterate type="lt">
                                    <p:tmAbs val="100"/>
                                  </p:iterate>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9" grpId="0"/>
      <p:bldP spid="10" grpId="0" animBg="1"/>
      <p:bldP spid="12" grpId="0"/>
      <p:bldP spid="13" grpId="0" animBg="1"/>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Bayes’ Theorem</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a:xfrm>
                <a:off x="829882" y="1816894"/>
                <a:ext cx="10828718" cy="4368800"/>
              </a:xfrm>
            </p:spPr>
            <p:txBody>
              <a:bodyPr>
                <a:normAutofit lnSpcReduction="10000"/>
              </a:bodyPr>
              <a:lstStyle/>
              <a:p>
                <a14:m>
                  <m:oMath xmlns:m="http://schemas.openxmlformats.org/officeDocument/2006/math">
                    <m:r>
                      <a:rPr lang="en-US" b="1" i="1" dirty="0" smtClean="0">
                        <a:latin typeface="Cambria Math" panose="02040503050406030204" pitchFamily="18" charset="0"/>
                      </a:rPr>
                      <m:t>𝑷</m:t>
                    </m:r>
                    <m:r>
                      <a:rPr lang="en-US" b="1" i="1" dirty="0" smtClean="0">
                        <a:latin typeface="Cambria Math" panose="02040503050406030204" pitchFamily="18" charset="0"/>
                      </a:rPr>
                      <m:t>(</m:t>
                    </m:r>
                    <m:r>
                      <a:rPr lang="en-US" b="1" i="1" dirty="0" smtClean="0">
                        <a:latin typeface="Cambria Math" panose="02040503050406030204" pitchFamily="18" charset="0"/>
                      </a:rPr>
                      <m:t>𝑫</m:t>
                    </m:r>
                    <m:r>
                      <a:rPr lang="en-US" b="1" i="1" dirty="0" smtClean="0">
                        <a:latin typeface="Cambria Math" panose="02040503050406030204" pitchFamily="18" charset="0"/>
                      </a:rPr>
                      <m:t>)=</m:t>
                    </m:r>
                    <m:r>
                      <a:rPr lang="en-US" b="1" i="1" dirty="0" smtClean="0">
                        <a:latin typeface="Cambria Math" panose="02040503050406030204" pitchFamily="18" charset="0"/>
                      </a:rPr>
                      <m:t>𝟎</m:t>
                    </m:r>
                    <m:r>
                      <a:rPr lang="en-US" b="1" i="1" dirty="0" smtClean="0">
                        <a:latin typeface="Cambria Math" panose="02040503050406030204" pitchFamily="18" charset="0"/>
                      </a:rPr>
                      <m:t>.</m:t>
                    </m:r>
                    <m:r>
                      <a:rPr lang="en-US" b="1" i="1" dirty="0" smtClean="0">
                        <a:latin typeface="Cambria Math" panose="02040503050406030204" pitchFamily="18" charset="0"/>
                      </a:rPr>
                      <m:t>𝟎𝟎𝟎𝟏</m:t>
                    </m:r>
                    <m:r>
                      <a:rPr lang="en-US" b="1" i="1" dirty="0" smtClean="0">
                        <a:latin typeface="Cambria Math" panose="02040503050406030204" pitchFamily="18" charset="0"/>
                      </a:rPr>
                      <m:t>   </m:t>
                    </m:r>
                  </m:oMath>
                </a14:m>
                <a:r>
                  <a:rPr lang="en-US" b="1" dirty="0"/>
                  <a:t>		</a:t>
                </a:r>
                <a:r>
                  <a:rPr lang="en-US" dirty="0"/>
                  <a:t>-&gt; Very rare disease</a:t>
                </a:r>
              </a:p>
              <a:p>
                <a14:m>
                  <m:oMath xmlns:m="http://schemas.openxmlformats.org/officeDocument/2006/math">
                    <m:r>
                      <a:rPr lang="en-US" b="1" i="1" dirty="0" smtClean="0">
                        <a:latin typeface="Cambria Math" panose="02040503050406030204" pitchFamily="18" charset="0"/>
                      </a:rPr>
                      <m:t>𝑷</m:t>
                    </m:r>
                    <m:r>
                      <a:rPr lang="en-US" b="1" i="1" dirty="0" smtClean="0">
                        <a:latin typeface="Cambria Math" panose="02040503050406030204" pitchFamily="18" charset="0"/>
                      </a:rPr>
                      <m:t>(+|</m:t>
                    </m:r>
                    <m:r>
                      <a:rPr lang="en-US" b="1" i="1" dirty="0" smtClean="0">
                        <a:latin typeface="Cambria Math" panose="02040503050406030204" pitchFamily="18" charset="0"/>
                      </a:rPr>
                      <m:t>𝑫</m:t>
                    </m:r>
                    <m:r>
                      <a:rPr lang="en-US" b="1" i="1" dirty="0" smtClean="0">
                        <a:latin typeface="Cambria Math" panose="02040503050406030204" pitchFamily="18" charset="0"/>
                      </a:rPr>
                      <m:t>) = </m:t>
                    </m:r>
                    <m:r>
                      <a:rPr lang="en-US" b="1" i="1" dirty="0" smtClean="0">
                        <a:latin typeface="Cambria Math" panose="02040503050406030204" pitchFamily="18" charset="0"/>
                      </a:rPr>
                      <m:t>𝟏</m:t>
                    </m:r>
                    <m:r>
                      <a:rPr lang="en-US" b="1" i="1" dirty="0" smtClean="0">
                        <a:latin typeface="Cambria Math" panose="02040503050406030204" pitchFamily="18" charset="0"/>
                      </a:rPr>
                      <m:t>     </m:t>
                    </m:r>
                  </m:oMath>
                </a14:m>
                <a:r>
                  <a:rPr lang="en-US" b="1" dirty="0"/>
                  <a:t>		</a:t>
                </a:r>
                <a:r>
                  <a:rPr lang="en-US" dirty="0"/>
                  <a:t>-&gt; The test has perfect recall</a:t>
                </a:r>
              </a:p>
              <a:p>
                <a14:m>
                  <m:oMath xmlns:m="http://schemas.openxmlformats.org/officeDocument/2006/math">
                    <m:r>
                      <a:rPr lang="en-US" b="1" i="1" dirty="0" smtClean="0">
                        <a:latin typeface="Cambria Math" panose="02040503050406030204" pitchFamily="18" charset="0"/>
                      </a:rPr>
                      <m:t>𝑷</m:t>
                    </m:r>
                    <m:r>
                      <a:rPr lang="en-US" b="1" i="1" dirty="0" smtClean="0">
                        <a:latin typeface="Cambria Math" panose="02040503050406030204" pitchFamily="18" charset="0"/>
                      </a:rPr>
                      <m:t>(−|</m:t>
                    </m:r>
                    <m:r>
                      <a:rPr lang="en-US" b="1" i="1" dirty="0" smtClean="0">
                        <a:latin typeface="Cambria Math" panose="02040503050406030204" pitchFamily="18" charset="0"/>
                      </a:rPr>
                      <m:t>𝑫</m:t>
                    </m:r>
                    <m:r>
                      <a:rPr lang="en-US" b="1" i="1" dirty="0" smtClean="0">
                        <a:latin typeface="Cambria Math" panose="02040503050406030204" pitchFamily="18" charset="0"/>
                      </a:rPr>
                      <m:t>) = </m:t>
                    </m:r>
                    <m:r>
                      <a:rPr lang="en-US" b="1" i="1" dirty="0" smtClean="0">
                        <a:latin typeface="Cambria Math" panose="02040503050406030204" pitchFamily="18" charset="0"/>
                      </a:rPr>
                      <m:t>𝟎</m:t>
                    </m:r>
                  </m:oMath>
                </a14:m>
                <a:r>
                  <a:rPr lang="en-US" dirty="0"/>
                  <a:t>  		-&gt; The test makes no type 2 errors</a:t>
                </a:r>
              </a:p>
              <a:p>
                <a14:m>
                  <m:oMath xmlns:m="http://schemas.openxmlformats.org/officeDocument/2006/math">
                    <m:r>
                      <a:rPr lang="en-US" b="1" i="1" dirty="0" smtClean="0">
                        <a:latin typeface="Cambria Math" panose="02040503050406030204" pitchFamily="18" charset="0"/>
                      </a:rPr>
                      <m:t>𝑷</m:t>
                    </m:r>
                    <m:r>
                      <a:rPr lang="en-US" b="1" i="1" dirty="0" smtClean="0">
                        <a:latin typeface="Cambria Math" panose="02040503050406030204" pitchFamily="18" charset="0"/>
                      </a:rPr>
                      <m:t>(+|</m:t>
                    </m:r>
                    <m:r>
                      <a:rPr lang="en-US" b="1" i="1" dirty="0" smtClean="0">
                        <a:latin typeface="Cambria Math" panose="02040503050406030204" pitchFamily="18" charset="0"/>
                      </a:rPr>
                      <m:t>𝑵𝑫</m:t>
                    </m:r>
                    <m:r>
                      <a:rPr lang="en-US" b="1" i="1" dirty="0" smtClean="0">
                        <a:latin typeface="Cambria Math" panose="02040503050406030204" pitchFamily="18" charset="0"/>
                      </a:rPr>
                      <m:t>)=</m:t>
                    </m:r>
                    <m:r>
                      <a:rPr lang="en-US" b="1" i="1" dirty="0" smtClean="0">
                        <a:latin typeface="Cambria Math" panose="02040503050406030204" pitchFamily="18" charset="0"/>
                      </a:rPr>
                      <m:t>𝟎</m:t>
                    </m:r>
                    <m:r>
                      <a:rPr lang="en-US" b="1" i="1" dirty="0" smtClean="0">
                        <a:latin typeface="Cambria Math" panose="02040503050406030204" pitchFamily="18" charset="0"/>
                      </a:rPr>
                      <m:t>.</m:t>
                    </m:r>
                    <m:r>
                      <a:rPr lang="en-US" b="1" i="1" dirty="0" smtClean="0">
                        <a:latin typeface="Cambria Math" panose="02040503050406030204" pitchFamily="18" charset="0"/>
                      </a:rPr>
                      <m:t>𝟎𝟎𝟏</m:t>
                    </m:r>
                  </m:oMath>
                </a14:m>
                <a:r>
                  <a:rPr lang="en-US" b="1" dirty="0"/>
                  <a:t>	</a:t>
                </a:r>
                <a:r>
                  <a:rPr lang="en-US" dirty="0"/>
                  <a:t>-&gt; The test has low type 1 errors </a:t>
                </a:r>
              </a:p>
              <a:p>
                <a14:m>
                  <m:oMath xmlns:m="http://schemas.openxmlformats.org/officeDocument/2006/math">
                    <m:r>
                      <a:rPr lang="en-US" b="1" i="1" dirty="0" smtClean="0">
                        <a:latin typeface="Cambria Math" panose="02040503050406030204" pitchFamily="18" charset="0"/>
                      </a:rPr>
                      <m:t>𝑷</m:t>
                    </m:r>
                    <m:r>
                      <a:rPr lang="en-US" b="1" i="1" dirty="0" smtClean="0">
                        <a:latin typeface="Cambria Math" panose="02040503050406030204" pitchFamily="18" charset="0"/>
                      </a:rPr>
                      <m:t>(+) = </m:t>
                    </m:r>
                    <m:r>
                      <a:rPr lang="en-US" b="1" i="1" dirty="0" smtClean="0">
                        <a:latin typeface="Cambria Math" panose="02040503050406030204" pitchFamily="18" charset="0"/>
                      </a:rPr>
                      <m:t>𝟎</m:t>
                    </m:r>
                    <m:r>
                      <a:rPr lang="en-US" b="1" i="1" dirty="0" smtClean="0">
                        <a:latin typeface="Cambria Math" panose="02040503050406030204" pitchFamily="18" charset="0"/>
                      </a:rPr>
                      <m:t>.</m:t>
                    </m:r>
                    <m:r>
                      <a:rPr lang="en-US" b="1" i="1" dirty="0" smtClean="0">
                        <a:latin typeface="Cambria Math" panose="02040503050406030204" pitchFamily="18" charset="0"/>
                      </a:rPr>
                      <m:t>𝟎𝟎𝟏𝟏</m:t>
                    </m:r>
                    <m:r>
                      <a:rPr lang="en-US" b="1" i="1" dirty="0" smtClean="0">
                        <a:latin typeface="Cambria Math" panose="02040503050406030204" pitchFamily="18" charset="0"/>
                      </a:rPr>
                      <m:t> </m:t>
                    </m:r>
                  </m:oMath>
                </a14:m>
                <a:r>
                  <a:rPr lang="en-US" b="1" dirty="0"/>
                  <a:t>		</a:t>
                </a:r>
                <a:r>
                  <a:rPr lang="en-US" dirty="0"/>
                  <a:t>-&gt; Rare to get a positive test (LTP)</a:t>
                </a:r>
              </a:p>
              <a:p>
                <a:endParaRPr lang="en-US" dirty="0"/>
              </a:p>
              <a:p>
                <a14:m>
                  <m:oMath xmlns:m="http://schemas.openxmlformats.org/officeDocument/2006/math">
                    <m:r>
                      <a:rPr lang="en-US" b="1" i="1" dirty="0" smtClean="0">
                        <a:latin typeface="Cambria Math" panose="02040503050406030204" pitchFamily="18" charset="0"/>
                      </a:rPr>
                      <m:t>𝑷</m:t>
                    </m:r>
                    <m:r>
                      <a:rPr lang="en-US" b="1" i="1" dirty="0" smtClean="0">
                        <a:latin typeface="Cambria Math" panose="02040503050406030204" pitchFamily="18" charset="0"/>
                      </a:rPr>
                      <m:t>(+|</m:t>
                    </m:r>
                    <m:r>
                      <a:rPr lang="en-US" b="1" i="1" dirty="0" smtClean="0">
                        <a:latin typeface="Cambria Math" panose="02040503050406030204" pitchFamily="18" charset="0"/>
                      </a:rPr>
                      <m:t>𝑫</m:t>
                    </m:r>
                    <m:r>
                      <a:rPr lang="en-US" b="1" i="1" dirty="0" smtClean="0">
                        <a:latin typeface="Cambria Math" panose="02040503050406030204" pitchFamily="18" charset="0"/>
                      </a:rPr>
                      <m:t>)/</m:t>
                    </m:r>
                    <m:r>
                      <a:rPr lang="en-US" b="1" i="1" dirty="0" smtClean="0">
                        <a:latin typeface="Cambria Math" panose="02040503050406030204" pitchFamily="18" charset="0"/>
                      </a:rPr>
                      <m:t>𝑷</m:t>
                    </m:r>
                    <m:r>
                      <a:rPr lang="en-US" b="1" i="1" dirty="0" smtClean="0">
                        <a:latin typeface="Cambria Math" panose="02040503050406030204" pitchFamily="18" charset="0"/>
                      </a:rPr>
                      <m:t>(+)= </m:t>
                    </m:r>
                    <m:r>
                      <a:rPr lang="en-US" b="1" i="1" dirty="0" smtClean="0">
                        <a:latin typeface="Cambria Math" panose="02040503050406030204" pitchFamily="18" charset="0"/>
                      </a:rPr>
                      <m:t>𝟗𝟎𝟗</m:t>
                    </m:r>
                    <m:r>
                      <a:rPr lang="en-US" b="1" i="1" dirty="0" smtClean="0">
                        <a:latin typeface="Cambria Math" panose="02040503050406030204" pitchFamily="18" charset="0"/>
                      </a:rPr>
                      <m:t>.</m:t>
                    </m:r>
                    <m:r>
                      <a:rPr lang="en-US" b="1" i="1" dirty="0" smtClean="0">
                        <a:latin typeface="Cambria Math" panose="02040503050406030204" pitchFamily="18" charset="0"/>
                      </a:rPr>
                      <m:t>𝟏𝟕𝟑𝟔</m:t>
                    </m:r>
                  </m:oMath>
                </a14:m>
                <a:r>
                  <a:rPr lang="en-US" b="1" dirty="0"/>
                  <a:t>	</a:t>
                </a:r>
                <a:r>
                  <a:rPr lang="en-US" dirty="0"/>
                  <a:t>-&gt; Informativeness is high</a:t>
                </a:r>
                <a:endParaRPr lang="en-US" b="1" dirty="0"/>
              </a:p>
              <a:p>
                <a14:m>
                  <m:oMath xmlns:m="http://schemas.openxmlformats.org/officeDocument/2006/math">
                    <m:r>
                      <a:rPr lang="en-US" b="1" i="1" dirty="0" smtClean="0">
                        <a:latin typeface="Cambria Math" panose="02040503050406030204" pitchFamily="18" charset="0"/>
                      </a:rPr>
                      <m:t>𝑷</m:t>
                    </m:r>
                    <m:r>
                      <a:rPr lang="en-US" b="1" i="1" dirty="0" smtClean="0">
                        <a:latin typeface="Cambria Math" panose="02040503050406030204" pitchFamily="18" charset="0"/>
                      </a:rPr>
                      <m:t>(</m:t>
                    </m:r>
                    <m:r>
                      <a:rPr lang="en-US" b="1" i="1" dirty="0" smtClean="0">
                        <a:latin typeface="Cambria Math" panose="02040503050406030204" pitchFamily="18" charset="0"/>
                      </a:rPr>
                      <m:t>𝑫</m:t>
                    </m:r>
                    <m:r>
                      <a:rPr lang="en-US" b="1" i="1" dirty="0" smtClean="0">
                        <a:latin typeface="Cambria Math" panose="02040503050406030204" pitchFamily="18" charset="0"/>
                      </a:rPr>
                      <m:t>|+)=</m:t>
                    </m:r>
                    <m:r>
                      <a:rPr lang="en-US" b="1" i="1" dirty="0" smtClean="0">
                        <a:latin typeface="Cambria Math" panose="02040503050406030204" pitchFamily="18" charset="0"/>
                      </a:rPr>
                      <m:t>𝟎</m:t>
                    </m:r>
                    <m:r>
                      <a:rPr lang="en-US" b="1" i="1" dirty="0" smtClean="0">
                        <a:latin typeface="Cambria Math" panose="02040503050406030204" pitchFamily="18" charset="0"/>
                      </a:rPr>
                      <m:t>.</m:t>
                    </m:r>
                    <m:r>
                      <a:rPr lang="en-US" b="1" i="1" dirty="0" smtClean="0">
                        <a:latin typeface="Cambria Math" panose="02040503050406030204" pitchFamily="18" charset="0"/>
                      </a:rPr>
                      <m:t>𝟎𝟗</m:t>
                    </m:r>
                  </m:oMath>
                </a14:m>
                <a:r>
                  <a:rPr lang="en-US" dirty="0"/>
                  <a:t>		-&gt; The posterior is adjusted upward (Low 					precision)</a:t>
                </a:r>
              </a:p>
            </p:txBody>
          </p:sp>
        </mc:Choice>
        <mc:Fallback xmlns="">
          <p:sp>
            <p:nvSpPr>
              <p:cNvPr id="3" name="Text Placeholder 2">
                <a:extLst>
                  <a:ext uri="{FF2B5EF4-FFF2-40B4-BE49-F238E27FC236}">
                    <a16:creationId xmlns:a16="http://schemas.microsoft.com/office/drawing/2014/main" id="{600BF4A5-EC22-4EA7-9985-66D8CB9C1D3F}"/>
                  </a:ext>
                </a:extLst>
              </p:cNvPr>
              <p:cNvSpPr>
                <a:spLocks noGrp="1" noRot="1" noChangeAspect="1" noMove="1" noResize="1" noEditPoints="1" noAdjustHandles="1" noChangeArrowheads="1" noChangeShapeType="1" noTextEdit="1"/>
              </p:cNvSpPr>
              <p:nvPr>
                <p:ph type="body" sz="quarter" idx="12"/>
              </p:nvPr>
            </p:nvSpPr>
            <p:spPr>
              <a:xfrm>
                <a:off x="829882" y="1816894"/>
                <a:ext cx="10828718" cy="4368800"/>
              </a:xfrm>
              <a:blipFill>
                <a:blip r:embed="rId2"/>
                <a:stretch>
                  <a:fillRect t="-3347"/>
                </a:stretch>
              </a:blipFill>
            </p:spPr>
            <p:txBody>
              <a:bodyPr/>
              <a:lstStyle/>
              <a:p>
                <a:r>
                  <a:rPr lang="en-US">
                    <a:noFill/>
                  </a:rPr>
                  <a:t> </a:t>
                </a:r>
              </a:p>
            </p:txBody>
          </p:sp>
        </mc:Fallback>
      </mc:AlternateContent>
    </p:spTree>
    <p:extLst>
      <p:ext uri="{BB962C8B-B14F-4D97-AF65-F5344CB8AC3E}">
        <p14:creationId xmlns:p14="http://schemas.microsoft.com/office/powerpoint/2010/main" val="3555272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Expected Value</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a:bodyPr>
          <a:lstStyle/>
          <a:p>
            <a:r>
              <a:rPr lang="en-US" dirty="0"/>
              <a:t>When we think about decisions, we face uncertainty. </a:t>
            </a:r>
          </a:p>
          <a:p>
            <a:pPr algn="ctr"/>
            <a:endParaRPr lang="en-US" dirty="0"/>
          </a:p>
          <a:p>
            <a:r>
              <a:rPr lang="en-US" i="1" dirty="0"/>
              <a:t>Ex: weather, traffic, restaurant quality, our mood, etc.</a:t>
            </a:r>
          </a:p>
          <a:p>
            <a:endParaRPr lang="en-US" dirty="0"/>
          </a:p>
          <a:p>
            <a:r>
              <a:rPr lang="en-US" dirty="0"/>
              <a:t>Our objective is to develop a model where decisions interact with probabilities and outcomes. This framework will help us make better decisions on average.</a:t>
            </a:r>
          </a:p>
          <a:p>
            <a:endParaRPr lang="en-US" sz="1600" dirty="0"/>
          </a:p>
        </p:txBody>
      </p:sp>
    </p:spTree>
    <p:extLst>
      <p:ext uri="{BB962C8B-B14F-4D97-AF65-F5344CB8AC3E}">
        <p14:creationId xmlns:p14="http://schemas.microsoft.com/office/powerpoint/2010/main" val="4266483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Bayes’ Theorem (Example)</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a:xfrm>
            <a:off x="829882" y="1816894"/>
            <a:ext cx="10382404" cy="2338011"/>
          </a:xfrm>
          <a:solidFill>
            <a:schemeClr val="tx2">
              <a:lumMod val="50000"/>
              <a:lumOff val="50000"/>
              <a:alpha val="50000"/>
            </a:schemeClr>
          </a:solidFill>
        </p:spPr>
        <p:txBody>
          <a:bodyPr>
            <a:normAutofit/>
          </a:bodyPr>
          <a:lstStyle/>
          <a:p>
            <a:r>
              <a:rPr lang="en-US" dirty="0"/>
              <a:t>If you believe that 3% of graduate students are enrolled in computer science, and you also believe that the description of Arun is 4 times more likely for a graduate student in that field than in other fields, then Bayes’ rule says you must believe that the probability that Arun is a computer scientist to be…</a:t>
            </a:r>
          </a:p>
        </p:txBody>
      </p:sp>
      <p:sp>
        <p:nvSpPr>
          <p:cNvPr id="5" name="Rectangle 4">
            <a:extLst>
              <a:ext uri="{FF2B5EF4-FFF2-40B4-BE49-F238E27FC236}">
                <a16:creationId xmlns:a16="http://schemas.microsoft.com/office/drawing/2014/main" id="{53F371D7-01DE-40E3-9489-8D5E4ED2F291}"/>
              </a:ext>
            </a:extLst>
          </p:cNvPr>
          <p:cNvSpPr/>
          <p:nvPr/>
        </p:nvSpPr>
        <p:spPr>
          <a:xfrm>
            <a:off x="3614057" y="1816894"/>
            <a:ext cx="555172" cy="4364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5024D34-BF77-4A66-B56A-35570C6CFE3E}"/>
              </a:ext>
            </a:extLst>
          </p:cNvPr>
          <p:cNvSpPr/>
          <p:nvPr/>
        </p:nvSpPr>
        <p:spPr>
          <a:xfrm>
            <a:off x="9734120" y="2186945"/>
            <a:ext cx="1190553" cy="4364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BA9AC15-6F5C-45CD-B1E0-DF9EB2CD1E70}"/>
              </a:ext>
            </a:extLst>
          </p:cNvPr>
          <p:cNvSpPr/>
          <p:nvPr/>
        </p:nvSpPr>
        <p:spPr>
          <a:xfrm>
            <a:off x="838200" y="2613752"/>
            <a:ext cx="1728537" cy="4364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12CC3CC-1AE7-4948-A507-E5AF84C67F24}"/>
                  </a:ext>
                </a:extLst>
              </p:cNvPr>
              <p:cNvSpPr txBox="1"/>
              <p:nvPr/>
            </p:nvSpPr>
            <p:spPr>
              <a:xfrm>
                <a:off x="838200" y="4568757"/>
                <a:ext cx="13240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𝑷</m:t>
                      </m:r>
                      <m:r>
                        <a:rPr lang="en-US" b="1" i="1" dirty="0" smtClean="0">
                          <a:latin typeface="Cambria Math" panose="02040503050406030204" pitchFamily="18" charset="0"/>
                        </a:rPr>
                        <m:t>(</m:t>
                      </m:r>
                      <m:r>
                        <a:rPr lang="en-US" b="1" i="1" dirty="0" smtClean="0">
                          <a:latin typeface="Cambria Math" panose="02040503050406030204" pitchFamily="18" charset="0"/>
                        </a:rPr>
                        <m:t>𝑪𝑺</m:t>
                      </m:r>
                      <m:r>
                        <a:rPr lang="en-US" b="1" i="1" dirty="0" smtClean="0">
                          <a:latin typeface="Cambria Math" panose="02040503050406030204" pitchFamily="18" charset="0"/>
                        </a:rPr>
                        <m:t>)=</m:t>
                      </m:r>
                      <m:r>
                        <a:rPr lang="en-US" b="1" i="1" dirty="0" smtClean="0">
                          <a:latin typeface="Cambria Math" panose="02040503050406030204" pitchFamily="18" charset="0"/>
                        </a:rPr>
                        <m:t>𝟑</m:t>
                      </m:r>
                      <m:r>
                        <a:rPr lang="en-US" b="1" i="1" dirty="0" smtClean="0">
                          <a:latin typeface="Cambria Math" panose="02040503050406030204" pitchFamily="18" charset="0"/>
                        </a:rPr>
                        <m:t>%</m:t>
                      </m:r>
                    </m:oMath>
                  </m:oMathPara>
                </a14:m>
                <a:endParaRPr lang="en-US" b="1" dirty="0"/>
              </a:p>
            </p:txBody>
          </p:sp>
        </mc:Choice>
        <mc:Fallback xmlns="">
          <p:sp>
            <p:nvSpPr>
              <p:cNvPr id="10" name="TextBox 9">
                <a:extLst>
                  <a:ext uri="{FF2B5EF4-FFF2-40B4-BE49-F238E27FC236}">
                    <a16:creationId xmlns:a16="http://schemas.microsoft.com/office/drawing/2014/main" id="{412CC3CC-1AE7-4948-A507-E5AF84C67F24}"/>
                  </a:ext>
                </a:extLst>
              </p:cNvPr>
              <p:cNvSpPr txBox="1">
                <a:spLocks noRot="1" noChangeAspect="1" noMove="1" noResize="1" noEditPoints="1" noAdjustHandles="1" noChangeArrowheads="1" noChangeShapeType="1" noTextEdit="1"/>
              </p:cNvSpPr>
              <p:nvPr/>
            </p:nvSpPr>
            <p:spPr>
              <a:xfrm>
                <a:off x="838200" y="4568757"/>
                <a:ext cx="1324080" cy="276999"/>
              </a:xfrm>
              <a:prstGeom prst="rect">
                <a:avLst/>
              </a:prstGeom>
              <a:blipFill>
                <a:blip r:embed="rId2"/>
                <a:stretch>
                  <a:fillRect l="-4147" t="-2174" r="-4608"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520AC13-5D0F-4A52-8778-19D18F32EF3E}"/>
                  </a:ext>
                </a:extLst>
              </p:cNvPr>
              <p:cNvSpPr txBox="1"/>
              <p:nvPr/>
            </p:nvSpPr>
            <p:spPr>
              <a:xfrm>
                <a:off x="838200" y="5121108"/>
                <a:ext cx="26289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𝑷</m:t>
                      </m:r>
                      <m:r>
                        <a:rPr lang="en-US" b="1" i="1" dirty="0" smtClean="0">
                          <a:latin typeface="Cambria Math" panose="02040503050406030204" pitchFamily="18" charset="0"/>
                        </a:rPr>
                        <m:t>(</m:t>
                      </m:r>
                      <m:r>
                        <a:rPr lang="en-US" b="1" i="1" dirty="0" smtClean="0">
                          <a:latin typeface="Cambria Math" panose="02040503050406030204" pitchFamily="18" charset="0"/>
                        </a:rPr>
                        <m:t>𝑫</m:t>
                      </m:r>
                      <m:r>
                        <a:rPr lang="en-US" b="1" i="1" dirty="0" smtClean="0">
                          <a:latin typeface="Cambria Math" panose="02040503050406030204" pitchFamily="18" charset="0"/>
                        </a:rPr>
                        <m:t>|</m:t>
                      </m:r>
                      <m:r>
                        <a:rPr lang="en-US" b="1" i="1" dirty="0" smtClean="0">
                          <a:latin typeface="Cambria Math" panose="02040503050406030204" pitchFamily="18" charset="0"/>
                        </a:rPr>
                        <m:t>𝑪𝑺</m:t>
                      </m:r>
                      <m:r>
                        <a:rPr lang="en-US" b="1" i="1" dirty="0" smtClean="0">
                          <a:latin typeface="Cambria Math" panose="02040503050406030204" pitchFamily="18" charset="0"/>
                        </a:rPr>
                        <m:t>)=</m:t>
                      </m:r>
                      <m:r>
                        <a:rPr lang="en-US" b="1" i="1" dirty="0" smtClean="0">
                          <a:latin typeface="Cambria Math" panose="02040503050406030204" pitchFamily="18" charset="0"/>
                        </a:rPr>
                        <m:t>𝟒</m:t>
                      </m:r>
                      <m:r>
                        <a:rPr lang="en-US" b="1" i="1" dirty="0" smtClean="0">
                          <a:latin typeface="Cambria Math" panose="02040503050406030204" pitchFamily="18" charset="0"/>
                        </a:rPr>
                        <m:t>∗</m:t>
                      </m:r>
                      <m:r>
                        <a:rPr lang="en-US" b="1" i="1" dirty="0" smtClean="0">
                          <a:latin typeface="Cambria Math" panose="02040503050406030204" pitchFamily="18" charset="0"/>
                        </a:rPr>
                        <m:t>𝑷</m:t>
                      </m:r>
                      <m:r>
                        <a:rPr lang="en-US" b="1" i="1" dirty="0" smtClean="0">
                          <a:latin typeface="Cambria Math" panose="02040503050406030204" pitchFamily="18" charset="0"/>
                        </a:rPr>
                        <m:t>(</m:t>
                      </m:r>
                      <m:r>
                        <a:rPr lang="en-US" b="1" i="1" dirty="0" smtClean="0">
                          <a:latin typeface="Cambria Math" panose="02040503050406030204" pitchFamily="18" charset="0"/>
                        </a:rPr>
                        <m:t>𝑫</m:t>
                      </m:r>
                      <m:r>
                        <a:rPr lang="en-US" b="1" i="1" dirty="0" smtClean="0">
                          <a:latin typeface="Cambria Math" panose="02040503050406030204" pitchFamily="18" charset="0"/>
                        </a:rPr>
                        <m:t>|</m:t>
                      </m:r>
                      <m:r>
                        <a:rPr lang="en-US" b="1" i="1" dirty="0" smtClean="0">
                          <a:latin typeface="Cambria Math" panose="02040503050406030204" pitchFamily="18" charset="0"/>
                        </a:rPr>
                        <m:t>𝑵𝑪𝑺</m:t>
                      </m:r>
                      <m:r>
                        <a:rPr lang="en-US" b="1" i="1" dirty="0" smtClean="0">
                          <a:latin typeface="Cambria Math" panose="02040503050406030204" pitchFamily="18" charset="0"/>
                        </a:rPr>
                        <m:t>)</m:t>
                      </m:r>
                    </m:oMath>
                  </m:oMathPara>
                </a14:m>
                <a:endParaRPr lang="en-US" b="1" dirty="0"/>
              </a:p>
            </p:txBody>
          </p:sp>
        </mc:Choice>
        <mc:Fallback xmlns="">
          <p:sp>
            <p:nvSpPr>
              <p:cNvPr id="12" name="TextBox 11">
                <a:extLst>
                  <a:ext uri="{FF2B5EF4-FFF2-40B4-BE49-F238E27FC236}">
                    <a16:creationId xmlns:a16="http://schemas.microsoft.com/office/drawing/2014/main" id="{A520AC13-5D0F-4A52-8778-19D18F32EF3E}"/>
                  </a:ext>
                </a:extLst>
              </p:cNvPr>
              <p:cNvSpPr txBox="1">
                <a:spLocks noRot="1" noChangeAspect="1" noMove="1" noResize="1" noEditPoints="1" noAdjustHandles="1" noChangeArrowheads="1" noChangeShapeType="1" noTextEdit="1"/>
              </p:cNvSpPr>
              <p:nvPr/>
            </p:nvSpPr>
            <p:spPr>
              <a:xfrm>
                <a:off x="838200" y="5121108"/>
                <a:ext cx="2628925" cy="276999"/>
              </a:xfrm>
              <a:prstGeom prst="rect">
                <a:avLst/>
              </a:prstGeom>
              <a:blipFill>
                <a:blip r:embed="rId3"/>
                <a:stretch>
                  <a:fillRect l="-1856" t="-2174" r="-2784" b="-32609"/>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290C6B1C-C965-43A1-96C2-DDB1812E4F48}"/>
              </a:ext>
            </a:extLst>
          </p:cNvPr>
          <p:cNvSpPr txBox="1"/>
          <p:nvPr/>
        </p:nvSpPr>
        <p:spPr>
          <a:xfrm>
            <a:off x="3643167" y="4845756"/>
            <a:ext cx="2452833" cy="373516"/>
          </a:xfrm>
          <a:prstGeom prst="rect">
            <a:avLst/>
          </a:prstGeom>
          <a:noFill/>
        </p:spPr>
        <p:txBody>
          <a:bodyPr wrap="square" rtlCol="0">
            <a:spAutoFit/>
          </a:bodyPr>
          <a:lstStyle/>
          <a:p>
            <a:r>
              <a:rPr lang="en-US" dirty="0"/>
              <a:t>Using Bayes’ Theorem…</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D84F819-12AC-4E9C-8D5E-6662544AFC5B}"/>
                  </a:ext>
                </a:extLst>
              </p:cNvPr>
              <p:cNvSpPr txBox="1"/>
              <p:nvPr/>
            </p:nvSpPr>
            <p:spPr>
              <a:xfrm>
                <a:off x="6191894" y="4418875"/>
                <a:ext cx="2981714" cy="576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𝑷</m:t>
                      </m:r>
                      <m:r>
                        <a:rPr lang="en-US" b="1" i="1" dirty="0" smtClean="0">
                          <a:latin typeface="Cambria Math" panose="02040503050406030204" pitchFamily="18" charset="0"/>
                        </a:rPr>
                        <m:t>(</m:t>
                      </m:r>
                      <m:r>
                        <a:rPr lang="en-US" b="1" i="1" dirty="0" smtClean="0">
                          <a:latin typeface="Cambria Math" panose="02040503050406030204" pitchFamily="18" charset="0"/>
                        </a:rPr>
                        <m:t>𝑪𝑺</m:t>
                      </m:r>
                      <m:r>
                        <a:rPr lang="en-US" b="1" i="1" dirty="0" smtClean="0">
                          <a:latin typeface="Cambria Math" panose="02040503050406030204" pitchFamily="18" charset="0"/>
                        </a:rPr>
                        <m:t>|</m:t>
                      </m:r>
                      <m:r>
                        <a:rPr lang="en-US" b="1" i="1" dirty="0" smtClean="0">
                          <a:latin typeface="Cambria Math" panose="02040503050406030204" pitchFamily="18" charset="0"/>
                        </a:rPr>
                        <m:t>𝑫</m:t>
                      </m:r>
                      <m:r>
                        <a:rPr lang="en-US" b="1" i="1" dirty="0" smtClean="0">
                          <a:latin typeface="Cambria Math" panose="02040503050406030204" pitchFamily="18" charset="0"/>
                        </a:rPr>
                        <m:t>)=</m:t>
                      </m:r>
                      <m:r>
                        <a:rPr lang="en-US" b="1" i="1" dirty="0" smtClean="0">
                          <a:latin typeface="Cambria Math" panose="02040503050406030204" pitchFamily="18" charset="0"/>
                        </a:rPr>
                        <m:t>𝑷</m:t>
                      </m:r>
                      <m:r>
                        <a:rPr lang="en-US" b="1" i="1" dirty="0" smtClean="0">
                          <a:latin typeface="Cambria Math" panose="02040503050406030204" pitchFamily="18" charset="0"/>
                        </a:rPr>
                        <m:t>(</m:t>
                      </m:r>
                      <m:r>
                        <a:rPr lang="en-US" b="1" i="1" dirty="0" smtClean="0">
                          <a:latin typeface="Cambria Math" panose="02040503050406030204" pitchFamily="18" charset="0"/>
                        </a:rPr>
                        <m:t>𝑪𝑺</m:t>
                      </m:r>
                      <m:r>
                        <a:rPr lang="en-US" b="1" i="1" dirty="0" smtClean="0">
                          <a:latin typeface="Cambria Math" panose="02040503050406030204" pitchFamily="18" charset="0"/>
                        </a:rPr>
                        <m:t>)∗</m:t>
                      </m:r>
                      <m:f>
                        <m:fPr>
                          <m:ctrlPr>
                            <a:rPr lang="en-US" b="1" i="1" dirty="0" smtClean="0">
                              <a:latin typeface="Cambria Math" panose="02040503050406030204" pitchFamily="18" charset="0"/>
                            </a:rPr>
                          </m:ctrlPr>
                        </m:fPr>
                        <m:num>
                          <m:r>
                            <a:rPr lang="en-US" b="1" i="1" dirty="0" smtClean="0">
                              <a:latin typeface="Cambria Math" panose="02040503050406030204" pitchFamily="18" charset="0"/>
                            </a:rPr>
                            <m:t>𝑷</m:t>
                          </m:r>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𝑫</m:t>
                              </m:r>
                            </m:e>
                            <m:e>
                              <m:r>
                                <a:rPr lang="en-US" b="1" i="1" dirty="0" smtClean="0">
                                  <a:latin typeface="Cambria Math" panose="02040503050406030204" pitchFamily="18" charset="0"/>
                                </a:rPr>
                                <m:t>𝑪𝑺</m:t>
                              </m:r>
                            </m:e>
                          </m:d>
                        </m:num>
                        <m:den>
                          <m:r>
                            <a:rPr lang="en-US" b="1" i="1" dirty="0" smtClean="0">
                              <a:latin typeface="Cambria Math" panose="02040503050406030204" pitchFamily="18" charset="0"/>
                            </a:rPr>
                            <m:t>𝑷</m:t>
                          </m:r>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𝑫</m:t>
                              </m:r>
                            </m:e>
                          </m:d>
                        </m:den>
                      </m:f>
                    </m:oMath>
                  </m:oMathPara>
                </a14:m>
                <a:endParaRPr lang="en-US" b="1" dirty="0"/>
              </a:p>
            </p:txBody>
          </p:sp>
        </mc:Choice>
        <mc:Fallback xmlns="">
          <p:sp>
            <p:nvSpPr>
              <p:cNvPr id="15" name="TextBox 14">
                <a:extLst>
                  <a:ext uri="{FF2B5EF4-FFF2-40B4-BE49-F238E27FC236}">
                    <a16:creationId xmlns:a16="http://schemas.microsoft.com/office/drawing/2014/main" id="{ED84F819-12AC-4E9C-8D5E-6662544AFC5B}"/>
                  </a:ext>
                </a:extLst>
              </p:cNvPr>
              <p:cNvSpPr txBox="1">
                <a:spLocks noRot="1" noChangeAspect="1" noMove="1" noResize="1" noEditPoints="1" noAdjustHandles="1" noChangeArrowheads="1" noChangeShapeType="1" noTextEdit="1"/>
              </p:cNvSpPr>
              <p:nvPr/>
            </p:nvSpPr>
            <p:spPr>
              <a:xfrm>
                <a:off x="6191894" y="4418875"/>
                <a:ext cx="2981714" cy="576761"/>
              </a:xfrm>
              <a:prstGeom prst="rect">
                <a:avLst/>
              </a:prstGeom>
              <a:blipFill>
                <a:blip r:embed="rId4"/>
                <a:stretch>
                  <a:fillRect b="-1064"/>
                </a:stretch>
              </a:blipFill>
            </p:spPr>
            <p:txBody>
              <a:bodyPr/>
              <a:lstStyle/>
              <a:p>
                <a:r>
                  <a:rPr lang="en-US">
                    <a:noFill/>
                  </a:rPr>
                  <a:t> </a:t>
                </a:r>
              </a:p>
            </p:txBody>
          </p:sp>
        </mc:Fallback>
      </mc:AlternateContent>
      <p:sp>
        <p:nvSpPr>
          <p:cNvPr id="16" name="Oval 15">
            <a:extLst>
              <a:ext uri="{FF2B5EF4-FFF2-40B4-BE49-F238E27FC236}">
                <a16:creationId xmlns:a16="http://schemas.microsoft.com/office/drawing/2014/main" id="{F9DC8F0A-3D19-45B7-85D8-A881AA193171}"/>
              </a:ext>
            </a:extLst>
          </p:cNvPr>
          <p:cNvSpPr/>
          <p:nvPr/>
        </p:nvSpPr>
        <p:spPr>
          <a:xfrm>
            <a:off x="7397393" y="4568757"/>
            <a:ext cx="719191" cy="276999"/>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C97E49C-E8C5-4B9C-9D8B-AEAF09F7D969}"/>
              </a:ext>
            </a:extLst>
          </p:cNvPr>
          <p:cNvSpPr/>
          <p:nvPr/>
        </p:nvSpPr>
        <p:spPr>
          <a:xfrm>
            <a:off x="1702469" y="4567934"/>
            <a:ext cx="459812" cy="276999"/>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657474B-632F-445D-93DF-C664AE9EF5FD}"/>
              </a:ext>
            </a:extLst>
          </p:cNvPr>
          <p:cNvSpPr/>
          <p:nvPr/>
        </p:nvSpPr>
        <p:spPr>
          <a:xfrm>
            <a:off x="8336873" y="4755515"/>
            <a:ext cx="714662" cy="278822"/>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5313DEA-07C2-4469-9CC3-C75A196379E4}"/>
                  </a:ext>
                </a:extLst>
              </p:cNvPr>
              <p:cNvSpPr txBox="1"/>
              <p:nvPr/>
            </p:nvSpPr>
            <p:spPr>
              <a:xfrm>
                <a:off x="6191894" y="5765791"/>
                <a:ext cx="467731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𝑷</m:t>
                      </m:r>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𝑫</m:t>
                          </m:r>
                        </m:e>
                      </m:d>
                      <m:r>
                        <a:rPr lang="en-US" b="1" i="1" dirty="0" smtClean="0">
                          <a:latin typeface="Cambria Math" panose="02040503050406030204" pitchFamily="18" charset="0"/>
                        </a:rPr>
                        <m:t>=</m:t>
                      </m:r>
                      <m:r>
                        <a:rPr lang="en-US" b="1" i="1" dirty="0" smtClean="0">
                          <a:latin typeface="Cambria Math" panose="02040503050406030204" pitchFamily="18" charset="0"/>
                        </a:rPr>
                        <m:t>𝑷</m:t>
                      </m:r>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𝑫</m:t>
                          </m:r>
                        </m:e>
                        <m:e>
                          <m:r>
                            <a:rPr lang="en-US" b="1" i="1" dirty="0" smtClean="0">
                              <a:latin typeface="Cambria Math" panose="02040503050406030204" pitchFamily="18" charset="0"/>
                            </a:rPr>
                            <m:t>𝑪𝑺</m:t>
                          </m:r>
                        </m:e>
                      </m:d>
                      <m:r>
                        <a:rPr lang="en-US" b="1" i="1" dirty="0" smtClean="0">
                          <a:latin typeface="Cambria Math" panose="02040503050406030204" pitchFamily="18" charset="0"/>
                        </a:rPr>
                        <m:t>𝑷</m:t>
                      </m:r>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𝑪𝑺</m:t>
                          </m:r>
                        </m:e>
                      </m:d>
                      <m:r>
                        <a:rPr lang="en-US" b="1" i="1" dirty="0" smtClean="0">
                          <a:latin typeface="Cambria Math" panose="02040503050406030204" pitchFamily="18" charset="0"/>
                        </a:rPr>
                        <m:t>+</m:t>
                      </m:r>
                      <m:r>
                        <a:rPr lang="en-US" b="1" i="1" dirty="0" smtClean="0">
                          <a:latin typeface="Cambria Math" panose="02040503050406030204" pitchFamily="18" charset="0"/>
                        </a:rPr>
                        <m:t>𝑷</m:t>
                      </m:r>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𝑫</m:t>
                          </m:r>
                        </m:e>
                        <m:e>
                          <m:r>
                            <a:rPr lang="en-US" b="1" i="1" dirty="0" smtClean="0">
                              <a:latin typeface="Cambria Math" panose="02040503050406030204" pitchFamily="18" charset="0"/>
                            </a:rPr>
                            <m:t>𝑵𝑪𝑺</m:t>
                          </m:r>
                        </m:e>
                      </m:d>
                      <m:r>
                        <a:rPr lang="en-US" b="1" i="1" dirty="0" smtClean="0">
                          <a:latin typeface="Cambria Math" panose="02040503050406030204" pitchFamily="18" charset="0"/>
                        </a:rPr>
                        <m:t>𝑷</m:t>
                      </m:r>
                      <m:r>
                        <a:rPr lang="en-US" b="1" i="1" dirty="0" smtClean="0">
                          <a:latin typeface="Cambria Math" panose="02040503050406030204" pitchFamily="18" charset="0"/>
                        </a:rPr>
                        <m:t>(</m:t>
                      </m:r>
                      <m:r>
                        <a:rPr lang="en-US" b="1" i="1" dirty="0" smtClean="0">
                          <a:latin typeface="Cambria Math" panose="02040503050406030204" pitchFamily="18" charset="0"/>
                        </a:rPr>
                        <m:t>𝑵𝑪𝑺</m:t>
                      </m:r>
                      <m:r>
                        <a:rPr lang="en-US" b="1" i="1" dirty="0" smtClean="0">
                          <a:latin typeface="Cambria Math" panose="02040503050406030204" pitchFamily="18" charset="0"/>
                        </a:rPr>
                        <m:t>)</m:t>
                      </m:r>
                    </m:oMath>
                  </m:oMathPara>
                </a14:m>
                <a:endParaRPr lang="en-US" dirty="0"/>
              </a:p>
            </p:txBody>
          </p:sp>
        </mc:Choice>
        <mc:Fallback xmlns="">
          <p:sp>
            <p:nvSpPr>
              <p:cNvPr id="22" name="TextBox 21">
                <a:extLst>
                  <a:ext uri="{FF2B5EF4-FFF2-40B4-BE49-F238E27FC236}">
                    <a16:creationId xmlns:a16="http://schemas.microsoft.com/office/drawing/2014/main" id="{B5313DEA-07C2-4469-9CC3-C75A196379E4}"/>
                  </a:ext>
                </a:extLst>
              </p:cNvPr>
              <p:cNvSpPr txBox="1">
                <a:spLocks noRot="1" noChangeAspect="1" noMove="1" noResize="1" noEditPoints="1" noAdjustHandles="1" noChangeArrowheads="1" noChangeShapeType="1" noTextEdit="1"/>
              </p:cNvSpPr>
              <p:nvPr/>
            </p:nvSpPr>
            <p:spPr>
              <a:xfrm>
                <a:off x="6191894" y="5765791"/>
                <a:ext cx="4677310" cy="369332"/>
              </a:xfrm>
              <a:prstGeom prst="rect">
                <a:avLst/>
              </a:prstGeom>
              <a:blipFill>
                <a:blip r:embed="rId5"/>
                <a:stretch>
                  <a:fillRect b="-13333"/>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254E23F9-74B8-4AD0-9C26-46BE2C2AAC16}"/>
              </a:ext>
            </a:extLst>
          </p:cNvPr>
          <p:cNvSpPr txBox="1"/>
          <p:nvPr/>
        </p:nvSpPr>
        <p:spPr>
          <a:xfrm>
            <a:off x="6191894" y="5259606"/>
            <a:ext cx="3260700" cy="369332"/>
          </a:xfrm>
          <a:prstGeom prst="rect">
            <a:avLst/>
          </a:prstGeom>
          <a:noFill/>
        </p:spPr>
        <p:txBody>
          <a:bodyPr wrap="square" rtlCol="0">
            <a:spAutoFit/>
          </a:bodyPr>
          <a:lstStyle/>
          <a:p>
            <a:r>
              <a:rPr lang="en-US" dirty="0"/>
              <a:t>Using Law of Total Probability…</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FE832FE-475E-4756-ABCF-62D431433402}"/>
                  </a:ext>
                </a:extLst>
              </p:cNvPr>
              <p:cNvSpPr txBox="1"/>
              <p:nvPr/>
            </p:nvSpPr>
            <p:spPr>
              <a:xfrm>
                <a:off x="6247363" y="6271976"/>
                <a:ext cx="467731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𝑷</m:t>
                      </m:r>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𝑫</m:t>
                          </m:r>
                        </m:e>
                      </m:d>
                      <m:r>
                        <a:rPr lang="en-US" b="1" i="1" dirty="0" smtClean="0">
                          <a:latin typeface="Cambria Math" panose="02040503050406030204" pitchFamily="18" charset="0"/>
                        </a:rPr>
                        <m:t>=</m:t>
                      </m:r>
                      <m:r>
                        <a:rPr lang="en-US" b="1" i="1" dirty="0" smtClean="0">
                          <a:latin typeface="Cambria Math" panose="02040503050406030204" pitchFamily="18" charset="0"/>
                        </a:rPr>
                        <m:t>𝟐𝟕</m:t>
                      </m:r>
                      <m:r>
                        <a:rPr lang="en-US" b="1" i="1" dirty="0" smtClean="0">
                          <a:latin typeface="Cambria Math" panose="02040503050406030204" pitchFamily="18" charset="0"/>
                        </a:rPr>
                        <m:t>.</m:t>
                      </m:r>
                      <m:r>
                        <a:rPr lang="en-US" b="1" i="1" dirty="0" smtClean="0">
                          <a:latin typeface="Cambria Math" panose="02040503050406030204" pitchFamily="18" charset="0"/>
                        </a:rPr>
                        <m:t>𝟐𝟓</m:t>
                      </m:r>
                      <m:r>
                        <a:rPr lang="en-US" b="1" i="1" dirty="0" smtClean="0">
                          <a:latin typeface="Cambria Math" panose="02040503050406030204" pitchFamily="18" charset="0"/>
                        </a:rPr>
                        <m:t>%</m:t>
                      </m:r>
                      <m:r>
                        <a:rPr lang="en-US" b="1" i="1" dirty="0" smtClean="0">
                          <a:latin typeface="Cambria Math" panose="02040503050406030204" pitchFamily="18" charset="0"/>
                        </a:rPr>
                        <m:t>𝑷</m:t>
                      </m:r>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𝑫</m:t>
                          </m:r>
                        </m:e>
                        <m:e>
                          <m:r>
                            <a:rPr lang="en-US" b="1" i="1" dirty="0" smtClean="0">
                              <a:latin typeface="Cambria Math" panose="02040503050406030204" pitchFamily="18" charset="0"/>
                            </a:rPr>
                            <m:t>𝑪𝑺</m:t>
                          </m:r>
                        </m:e>
                      </m:d>
                    </m:oMath>
                  </m:oMathPara>
                </a14:m>
                <a:endParaRPr lang="en-US" dirty="0"/>
              </a:p>
            </p:txBody>
          </p:sp>
        </mc:Choice>
        <mc:Fallback xmlns="">
          <p:sp>
            <p:nvSpPr>
              <p:cNvPr id="26" name="TextBox 25">
                <a:extLst>
                  <a:ext uri="{FF2B5EF4-FFF2-40B4-BE49-F238E27FC236}">
                    <a16:creationId xmlns:a16="http://schemas.microsoft.com/office/drawing/2014/main" id="{7FE832FE-475E-4756-ABCF-62D431433402}"/>
                  </a:ext>
                </a:extLst>
              </p:cNvPr>
              <p:cNvSpPr txBox="1">
                <a:spLocks noRot="1" noChangeAspect="1" noMove="1" noResize="1" noEditPoints="1" noAdjustHandles="1" noChangeArrowheads="1" noChangeShapeType="1" noTextEdit="1"/>
              </p:cNvSpPr>
              <p:nvPr/>
            </p:nvSpPr>
            <p:spPr>
              <a:xfrm>
                <a:off x="6247363" y="6271976"/>
                <a:ext cx="4677310" cy="369332"/>
              </a:xfrm>
              <a:prstGeom prst="rect">
                <a:avLst/>
              </a:prstGeom>
              <a:blipFill>
                <a:blip r:embed="rId6"/>
                <a:stretch>
                  <a:fillRect/>
                </a:stretch>
              </a:blipFill>
            </p:spPr>
            <p:txBody>
              <a:bodyPr/>
              <a:lstStyle/>
              <a:p>
                <a:r>
                  <a:rPr lang="en-US">
                    <a:noFill/>
                  </a:rPr>
                  <a:t> </a:t>
                </a:r>
              </a:p>
            </p:txBody>
          </p:sp>
        </mc:Fallback>
      </mc:AlternateContent>
      <p:sp>
        <p:nvSpPr>
          <p:cNvPr id="27" name="Rectangle 26">
            <a:extLst>
              <a:ext uri="{FF2B5EF4-FFF2-40B4-BE49-F238E27FC236}">
                <a16:creationId xmlns:a16="http://schemas.microsoft.com/office/drawing/2014/main" id="{5C6190BD-60DC-4E34-BF62-DC72ECE20B9F}"/>
              </a:ext>
            </a:extLst>
          </p:cNvPr>
          <p:cNvSpPr/>
          <p:nvPr/>
        </p:nvSpPr>
        <p:spPr>
          <a:xfrm>
            <a:off x="7253555" y="6271976"/>
            <a:ext cx="2774023" cy="369332"/>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94A0B39-D248-49A9-BB5E-53CCCFD5907D}"/>
                  </a:ext>
                </a:extLst>
              </p:cNvPr>
              <p:cNvSpPr txBox="1"/>
              <p:nvPr/>
            </p:nvSpPr>
            <p:spPr>
              <a:xfrm>
                <a:off x="9244248" y="4574142"/>
                <a:ext cx="127118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r>
                        <a:rPr lang="en-US" b="1" i="1" smtClean="0">
                          <a:latin typeface="Cambria Math" panose="02040503050406030204" pitchFamily="18" charset="0"/>
                        </a:rPr>
                        <m:t>𝟏𝟏</m:t>
                      </m:r>
                      <m:r>
                        <a:rPr lang="en-US" b="1" i="1" smtClean="0">
                          <a:latin typeface="Cambria Math" panose="02040503050406030204" pitchFamily="18" charset="0"/>
                        </a:rPr>
                        <m:t>.</m:t>
                      </m:r>
                      <m:r>
                        <a:rPr lang="en-US" b="1" i="1" smtClean="0">
                          <a:latin typeface="Cambria Math" panose="02040503050406030204" pitchFamily="18" charset="0"/>
                        </a:rPr>
                        <m:t>𝟎𝟎𝟗</m:t>
                      </m:r>
                      <m:r>
                        <a:rPr lang="en-US" b="1" i="1" smtClean="0">
                          <a:latin typeface="Cambria Math" panose="02040503050406030204" pitchFamily="18" charset="0"/>
                        </a:rPr>
                        <m:t>%</m:t>
                      </m:r>
                    </m:oMath>
                  </m:oMathPara>
                </a14:m>
                <a:endParaRPr lang="en-US" b="1" dirty="0"/>
              </a:p>
            </p:txBody>
          </p:sp>
        </mc:Choice>
        <mc:Fallback xmlns="">
          <p:sp>
            <p:nvSpPr>
              <p:cNvPr id="28" name="TextBox 27">
                <a:extLst>
                  <a:ext uri="{FF2B5EF4-FFF2-40B4-BE49-F238E27FC236}">
                    <a16:creationId xmlns:a16="http://schemas.microsoft.com/office/drawing/2014/main" id="{794A0B39-D248-49A9-BB5E-53CCCFD5907D}"/>
                  </a:ext>
                </a:extLst>
              </p:cNvPr>
              <p:cNvSpPr txBox="1">
                <a:spLocks noRot="1" noChangeAspect="1" noMove="1" noResize="1" noEditPoints="1" noAdjustHandles="1" noChangeArrowheads="1" noChangeShapeType="1" noTextEdit="1"/>
              </p:cNvSpPr>
              <p:nvPr/>
            </p:nvSpPr>
            <p:spPr>
              <a:xfrm>
                <a:off x="9244248" y="4574142"/>
                <a:ext cx="1271182" cy="276999"/>
              </a:xfrm>
              <a:prstGeom prst="rect">
                <a:avLst/>
              </a:prstGeom>
              <a:blipFill>
                <a:blip r:embed="rId7"/>
                <a:stretch>
                  <a:fillRect l="-1435" r="-4785" b="-13043"/>
                </a:stretch>
              </a:blipFill>
            </p:spPr>
            <p:txBody>
              <a:bodyPr/>
              <a:lstStyle/>
              <a:p>
                <a:r>
                  <a:rPr lang="en-US">
                    <a:noFill/>
                  </a:rPr>
                  <a:t> </a:t>
                </a:r>
              </a:p>
            </p:txBody>
          </p:sp>
        </mc:Fallback>
      </mc:AlternateContent>
    </p:spTree>
    <p:extLst>
      <p:ext uri="{BB962C8B-B14F-4D97-AF65-F5344CB8AC3E}">
        <p14:creationId xmlns:p14="http://schemas.microsoft.com/office/powerpoint/2010/main" val="726859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lt">
                                    <p:tmAbs val="100"/>
                                  </p:iterate>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heel(1)">
                                      <p:cBhvr>
                                        <p:cTn id="16" dur="1000"/>
                                        <p:tgtEl>
                                          <p:spTgt spid="7"/>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heel(1)">
                                      <p:cBhvr>
                                        <p:cTn id="19" dur="10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iterate type="lt">
                                    <p:tmAbs val="100"/>
                                  </p:iterate>
                                  <p:childTnLst>
                                    <p:set>
                                      <p:cBhvr>
                                        <p:cTn id="23" dur="1" fill="hold">
                                          <p:stCondLst>
                                            <p:cond delay="0"/>
                                          </p:stCondLst>
                                        </p:cTn>
                                        <p:tgtEl>
                                          <p:spTgt spid="1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iterate type="lt">
                                    <p:tmAbs val="100"/>
                                  </p:iterate>
                                  <p:childTnLst>
                                    <p:set>
                                      <p:cBhvr>
                                        <p:cTn id="27" dur="1" fill="hold">
                                          <p:stCondLst>
                                            <p:cond delay="0"/>
                                          </p:stCondLst>
                                        </p:cTn>
                                        <p:tgtEl>
                                          <p:spTgt spid="1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iterate type="lt">
                                    <p:tmAbs val="100"/>
                                  </p:iterate>
                                  <p:childTnLst>
                                    <p:set>
                                      <p:cBhvr>
                                        <p:cTn id="31" dur="1" fill="hold">
                                          <p:stCondLst>
                                            <p:cond delay="0"/>
                                          </p:stCondLst>
                                        </p:cTn>
                                        <p:tgtEl>
                                          <p:spTgt spid="1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heel(1)">
                                      <p:cBhvr>
                                        <p:cTn id="36" dur="1000"/>
                                        <p:tgtEl>
                                          <p:spTgt spid="16"/>
                                        </p:tgtEl>
                                      </p:cBhvr>
                                    </p:animEffect>
                                  </p:childTnLst>
                                </p:cTn>
                              </p:par>
                              <p:par>
                                <p:cTn id="37" presetID="21" presetClass="entr" presetSubtype="1"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heel(1)">
                                      <p:cBhvr>
                                        <p:cTn id="39" dur="10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iterate type="lt">
                                    <p:tmAbs val="100"/>
                                  </p:iterate>
                                  <p:childTnLst>
                                    <p:set>
                                      <p:cBhvr>
                                        <p:cTn id="43" dur="1" fill="hold">
                                          <p:stCondLst>
                                            <p:cond delay="0"/>
                                          </p:stCondLst>
                                        </p:cTn>
                                        <p:tgtEl>
                                          <p:spTgt spid="2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iterate type="lt">
                                    <p:tmAbs val="100"/>
                                  </p:iterate>
                                  <p:childTnLst>
                                    <p:set>
                                      <p:cBhvr>
                                        <p:cTn id="47" dur="1" fill="hold">
                                          <p:stCondLst>
                                            <p:cond delay="0"/>
                                          </p:stCondLst>
                                        </p:cTn>
                                        <p:tgtEl>
                                          <p:spTgt spid="2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iterate type="lt">
                                    <p:tmAbs val="100"/>
                                  </p:iterate>
                                  <p:childTnLst>
                                    <p:set>
                                      <p:cBhvr>
                                        <p:cTn id="51" dur="1" fill="hold">
                                          <p:stCondLst>
                                            <p:cond delay="0"/>
                                          </p:stCondLst>
                                        </p:cTn>
                                        <p:tgtEl>
                                          <p:spTgt spid="2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1" presetClass="entr" presetSubtype="1" fill="hold" grpId="0" nodeType="click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heel(1)">
                                      <p:cBhvr>
                                        <p:cTn id="56" dur="1000"/>
                                        <p:tgtEl>
                                          <p:spTgt spid="27"/>
                                        </p:tgtEl>
                                      </p:cBhvr>
                                    </p:animEffect>
                                  </p:childTnLst>
                                </p:cTn>
                              </p:par>
                              <p:par>
                                <p:cTn id="57" presetID="21" presetClass="entr" presetSubtype="1"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heel(1)">
                                      <p:cBhvr>
                                        <p:cTn id="59" dur="1000"/>
                                        <p:tgtEl>
                                          <p:spTgt spid="20"/>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iterate type="lt">
                                    <p:tmAbs val="100"/>
                                  </p:iterate>
                                  <p:childTnLst>
                                    <p:set>
                                      <p:cBhvr>
                                        <p:cTn id="63"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0" grpId="0"/>
      <p:bldP spid="12" grpId="0"/>
      <p:bldP spid="13" grpId="0"/>
      <p:bldP spid="15" grpId="0"/>
      <p:bldP spid="16" grpId="0" animBg="1"/>
      <p:bldP spid="18" grpId="0" animBg="1"/>
      <p:bldP spid="20" grpId="0" animBg="1"/>
      <p:bldP spid="22" grpId="0"/>
      <p:bldP spid="24" grpId="0"/>
      <p:bldP spid="26" grpId="0"/>
      <p:bldP spid="27" grpId="0" animBg="1"/>
      <p:bldP spid="2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BB98A6-B2C7-42FC-AEA0-2EF6917028F4}"/>
              </a:ext>
            </a:extLst>
          </p:cNvPr>
          <p:cNvSpPr/>
          <p:nvPr/>
        </p:nvSpPr>
        <p:spPr>
          <a:xfrm>
            <a:off x="838200" y="1690688"/>
            <a:ext cx="10515600" cy="4134759"/>
          </a:xfrm>
          <a:prstGeom prst="rect">
            <a:avLst/>
          </a:prstGeom>
          <a:solidFill>
            <a:schemeClr val="accent1">
              <a:lumMod val="25000"/>
              <a:lumOff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Example of Updating Probabilities in Decision Trees</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a:xfrm>
            <a:off x="829882" y="1690688"/>
            <a:ext cx="10523918" cy="4134759"/>
          </a:xfrm>
          <a:solidFill>
            <a:schemeClr val="accent1">
              <a:lumMod val="50000"/>
              <a:lumOff val="50000"/>
              <a:alpha val="50000"/>
            </a:schemeClr>
          </a:solidFill>
        </p:spPr>
        <p:txBody>
          <a:bodyPr>
            <a:normAutofit fontScale="92500" lnSpcReduction="20000"/>
          </a:bodyPr>
          <a:lstStyle/>
          <a:p>
            <a:r>
              <a:rPr lang="en-US" dirty="0"/>
              <a:t>Caroline Janes is the marketing manager for a consumer products company that is considering whether to produce a new automatic dishwashing detergent called “Suds-Away.” The market for Suds Away will either be weak or it will be strong. If the market is strong, the company will make $18 million on Suds-Away, but if the market is weak the company will lose $8 million. Based on a combination of experience and intuition, Caroline has estimated that there is a 30% chance that the market for Suds-Away will be strong. Prior to deciding whether or not to produce Suds-Away, Caroline can conduct a nationwide market survey  test of Suds-Away. The cost of the market survey would be $2.4 million. Such a market survey is not perfect. Past results indicate that if the market is weak, there is a 10% chance that the test will be positive. Also, if the market is strong, there is a 20% chance that the test will be negative. What should Caroline do?</a:t>
            </a:r>
          </a:p>
        </p:txBody>
      </p:sp>
      <p:sp>
        <p:nvSpPr>
          <p:cNvPr id="5" name="Rectangle 4">
            <a:extLst>
              <a:ext uri="{FF2B5EF4-FFF2-40B4-BE49-F238E27FC236}">
                <a16:creationId xmlns:a16="http://schemas.microsoft.com/office/drawing/2014/main" id="{A51774AC-5364-4479-87F3-95DC67A30223}"/>
              </a:ext>
            </a:extLst>
          </p:cNvPr>
          <p:cNvSpPr/>
          <p:nvPr/>
        </p:nvSpPr>
        <p:spPr>
          <a:xfrm>
            <a:off x="2527443" y="3914453"/>
            <a:ext cx="7572054" cy="3184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A292EF8-13A2-4930-9BC2-9B9C8F332DB6}"/>
                  </a:ext>
                </a:extLst>
              </p:cNvPr>
              <p:cNvSpPr txBox="1"/>
              <p:nvPr/>
            </p:nvSpPr>
            <p:spPr>
              <a:xfrm>
                <a:off x="10537366" y="365125"/>
                <a:ext cx="143691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𝑷</m:t>
                      </m:r>
                      <m:d>
                        <m:dPr>
                          <m:ctrlPr>
                            <a:rPr lang="en-US" sz="1400" b="1" i="1" smtClean="0">
                              <a:latin typeface="Cambria Math" panose="02040503050406030204" pitchFamily="18" charset="0"/>
                            </a:rPr>
                          </m:ctrlPr>
                        </m:dPr>
                        <m:e>
                          <m:r>
                            <a:rPr lang="en-US" sz="1400" b="1" i="1" smtClean="0">
                              <a:latin typeface="Cambria Math" panose="02040503050406030204" pitchFamily="18" charset="0"/>
                            </a:rPr>
                            <m:t>𝑺</m:t>
                          </m:r>
                        </m:e>
                      </m:d>
                      <m:r>
                        <a:rPr lang="en-US" sz="1400" b="1" i="1" smtClean="0">
                          <a:latin typeface="Cambria Math" panose="02040503050406030204" pitchFamily="18" charset="0"/>
                        </a:rPr>
                        <m:t>=</m:t>
                      </m:r>
                      <m:r>
                        <a:rPr lang="en-US" sz="1400" b="1" i="1" smtClean="0">
                          <a:latin typeface="Cambria Math" panose="02040503050406030204" pitchFamily="18" charset="0"/>
                        </a:rPr>
                        <m:t>𝟑𝟎</m:t>
                      </m:r>
                      <m:r>
                        <a:rPr lang="en-US" sz="1400" b="1" i="1" smtClean="0">
                          <a:latin typeface="Cambria Math" panose="02040503050406030204" pitchFamily="18" charset="0"/>
                        </a:rPr>
                        <m:t>%</m:t>
                      </m:r>
                    </m:oMath>
                  </m:oMathPara>
                </a14:m>
                <a:endParaRPr lang="en-US" sz="1400" b="1" dirty="0"/>
              </a:p>
            </p:txBody>
          </p:sp>
        </mc:Choice>
        <mc:Fallback xmlns="">
          <p:sp>
            <p:nvSpPr>
              <p:cNvPr id="6" name="TextBox 5">
                <a:extLst>
                  <a:ext uri="{FF2B5EF4-FFF2-40B4-BE49-F238E27FC236}">
                    <a16:creationId xmlns:a16="http://schemas.microsoft.com/office/drawing/2014/main" id="{6A292EF8-13A2-4930-9BC2-9B9C8F332DB6}"/>
                  </a:ext>
                </a:extLst>
              </p:cNvPr>
              <p:cNvSpPr txBox="1">
                <a:spLocks noRot="1" noChangeAspect="1" noMove="1" noResize="1" noEditPoints="1" noAdjustHandles="1" noChangeArrowheads="1" noChangeShapeType="1" noTextEdit="1"/>
              </p:cNvSpPr>
              <p:nvPr/>
            </p:nvSpPr>
            <p:spPr>
              <a:xfrm>
                <a:off x="10537366" y="365125"/>
                <a:ext cx="1436915" cy="30777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AAC4D58-3573-4981-B8B5-8C9335689ED3}"/>
                  </a:ext>
                </a:extLst>
              </p:cNvPr>
              <p:cNvSpPr txBox="1"/>
              <p:nvPr/>
            </p:nvSpPr>
            <p:spPr>
              <a:xfrm>
                <a:off x="10678882" y="672902"/>
                <a:ext cx="143691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𝑷</m:t>
                      </m:r>
                      <m:d>
                        <m:dPr>
                          <m:ctrlPr>
                            <a:rPr lang="en-US" sz="1400" b="1" i="1" smtClean="0">
                              <a:latin typeface="Cambria Math" panose="02040503050406030204" pitchFamily="18" charset="0"/>
                            </a:rPr>
                          </m:ctrlPr>
                        </m:dPr>
                        <m:e>
                          <m:r>
                            <a:rPr lang="en-US" sz="1400" b="1" i="1" smtClean="0">
                              <a:latin typeface="Cambria Math" panose="02040503050406030204" pitchFamily="18" charset="0"/>
                            </a:rPr>
                            <m:t>+|</m:t>
                          </m:r>
                          <m:r>
                            <a:rPr lang="en-US" sz="1400" b="1" i="1" smtClean="0">
                              <a:latin typeface="Cambria Math" panose="02040503050406030204" pitchFamily="18" charset="0"/>
                            </a:rPr>
                            <m:t>𝑾</m:t>
                          </m:r>
                        </m:e>
                      </m:d>
                      <m:r>
                        <a:rPr lang="en-US" sz="1400" b="1" i="1" smtClean="0">
                          <a:latin typeface="Cambria Math" panose="02040503050406030204" pitchFamily="18" charset="0"/>
                        </a:rPr>
                        <m:t>=</m:t>
                      </m:r>
                      <m:r>
                        <a:rPr lang="en-US" sz="1400" b="1" i="1" smtClean="0">
                          <a:latin typeface="Cambria Math" panose="02040503050406030204" pitchFamily="18" charset="0"/>
                        </a:rPr>
                        <m:t>𝟏𝟎</m:t>
                      </m:r>
                      <m:r>
                        <a:rPr lang="en-US" sz="1400" b="1" i="1" smtClean="0">
                          <a:latin typeface="Cambria Math" panose="02040503050406030204" pitchFamily="18" charset="0"/>
                        </a:rPr>
                        <m:t>%</m:t>
                      </m:r>
                    </m:oMath>
                  </m:oMathPara>
                </a14:m>
                <a:endParaRPr lang="en-US" sz="1400" b="1" dirty="0"/>
              </a:p>
            </p:txBody>
          </p:sp>
        </mc:Choice>
        <mc:Fallback xmlns="">
          <p:sp>
            <p:nvSpPr>
              <p:cNvPr id="8" name="TextBox 7">
                <a:extLst>
                  <a:ext uri="{FF2B5EF4-FFF2-40B4-BE49-F238E27FC236}">
                    <a16:creationId xmlns:a16="http://schemas.microsoft.com/office/drawing/2014/main" id="{7AAC4D58-3573-4981-B8B5-8C9335689ED3}"/>
                  </a:ext>
                </a:extLst>
              </p:cNvPr>
              <p:cNvSpPr txBox="1">
                <a:spLocks noRot="1" noChangeAspect="1" noMove="1" noResize="1" noEditPoints="1" noAdjustHandles="1" noChangeArrowheads="1" noChangeShapeType="1" noTextEdit="1"/>
              </p:cNvSpPr>
              <p:nvPr/>
            </p:nvSpPr>
            <p:spPr>
              <a:xfrm>
                <a:off x="10678882" y="672902"/>
                <a:ext cx="1436915" cy="307777"/>
              </a:xfrm>
              <a:prstGeom prst="rect">
                <a:avLst/>
              </a:prstGeom>
              <a:blipFill>
                <a:blip r:embed="rId3"/>
                <a:stretch>
                  <a:fillRect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55A75C8-732F-4AC4-AAED-53F1F60697CE}"/>
                  </a:ext>
                </a:extLst>
              </p:cNvPr>
              <p:cNvSpPr txBox="1"/>
              <p:nvPr/>
            </p:nvSpPr>
            <p:spPr>
              <a:xfrm>
                <a:off x="10657110" y="980679"/>
                <a:ext cx="143691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𝑷</m:t>
                      </m:r>
                      <m:d>
                        <m:dPr>
                          <m:ctrlPr>
                            <a:rPr lang="en-US" sz="1400" b="1" i="1" smtClean="0">
                              <a:latin typeface="Cambria Math" panose="02040503050406030204" pitchFamily="18" charset="0"/>
                            </a:rPr>
                          </m:ctrlPr>
                        </m:dPr>
                        <m:e>
                          <m:r>
                            <a:rPr lang="en-US" sz="1400" b="1" i="1" smtClean="0">
                              <a:latin typeface="Cambria Math" panose="02040503050406030204" pitchFamily="18" charset="0"/>
                            </a:rPr>
                            <m:t>−|</m:t>
                          </m:r>
                          <m:r>
                            <a:rPr lang="en-US" sz="1400" b="1" i="1" smtClean="0">
                              <a:latin typeface="Cambria Math" panose="02040503050406030204" pitchFamily="18" charset="0"/>
                            </a:rPr>
                            <m:t>𝑺</m:t>
                          </m:r>
                        </m:e>
                      </m:d>
                      <m:r>
                        <a:rPr lang="en-US" sz="1400" b="1" i="1" smtClean="0">
                          <a:latin typeface="Cambria Math" panose="02040503050406030204" pitchFamily="18" charset="0"/>
                        </a:rPr>
                        <m:t>=</m:t>
                      </m:r>
                      <m:r>
                        <a:rPr lang="en-US" sz="1400" b="1" i="1" smtClean="0">
                          <a:latin typeface="Cambria Math" panose="02040503050406030204" pitchFamily="18" charset="0"/>
                        </a:rPr>
                        <m:t>𝟐𝟎</m:t>
                      </m:r>
                      <m:r>
                        <a:rPr lang="en-US" sz="1400" b="1" i="1" smtClean="0">
                          <a:latin typeface="Cambria Math" panose="02040503050406030204" pitchFamily="18" charset="0"/>
                        </a:rPr>
                        <m:t>%</m:t>
                      </m:r>
                    </m:oMath>
                  </m:oMathPara>
                </a14:m>
                <a:endParaRPr lang="en-US" sz="1400" b="1" dirty="0"/>
              </a:p>
            </p:txBody>
          </p:sp>
        </mc:Choice>
        <mc:Fallback xmlns="">
          <p:sp>
            <p:nvSpPr>
              <p:cNvPr id="10" name="TextBox 9">
                <a:extLst>
                  <a:ext uri="{FF2B5EF4-FFF2-40B4-BE49-F238E27FC236}">
                    <a16:creationId xmlns:a16="http://schemas.microsoft.com/office/drawing/2014/main" id="{555A75C8-732F-4AC4-AAED-53F1F60697CE}"/>
                  </a:ext>
                </a:extLst>
              </p:cNvPr>
              <p:cNvSpPr txBox="1">
                <a:spLocks noRot="1" noChangeAspect="1" noMove="1" noResize="1" noEditPoints="1" noAdjustHandles="1" noChangeArrowheads="1" noChangeShapeType="1" noTextEdit="1"/>
              </p:cNvSpPr>
              <p:nvPr/>
            </p:nvSpPr>
            <p:spPr>
              <a:xfrm>
                <a:off x="10657110" y="980679"/>
                <a:ext cx="1436915" cy="307777"/>
              </a:xfrm>
              <a:prstGeom prst="rect">
                <a:avLst/>
              </a:prstGeom>
              <a:blipFill>
                <a:blip r:embed="rId4"/>
                <a:stretch>
                  <a:fillRect b="-8000"/>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62CDB989-3568-48C1-A437-E38E3823E68E}"/>
              </a:ext>
            </a:extLst>
          </p:cNvPr>
          <p:cNvSpPr/>
          <p:nvPr/>
        </p:nvSpPr>
        <p:spPr>
          <a:xfrm>
            <a:off x="10624457" y="365125"/>
            <a:ext cx="1436915" cy="923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884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heel(1)">
                                      <p:cBhvr>
                                        <p:cTn id="19" dur="20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ppt_x"/>
                                          </p:val>
                                        </p:tav>
                                        <p:tav tm="100000">
                                          <p:val>
                                            <p:strVal val="#ppt_x"/>
                                          </p:val>
                                        </p:tav>
                                      </p:tavLst>
                                    </p:anim>
                                    <p:anim calcmode="lin" valueType="num">
                                      <p:cBhvr additive="base">
                                        <p:cTn id="3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p:bldP spid="10" grpId="0"/>
      <p:bldP spid="1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picture containing table, clock&#10;&#10;Description automatically generated">
            <a:extLst>
              <a:ext uri="{FF2B5EF4-FFF2-40B4-BE49-F238E27FC236}">
                <a16:creationId xmlns:a16="http://schemas.microsoft.com/office/drawing/2014/main" id="{5F329E6D-1358-4A65-8172-FB2E46658528}"/>
              </a:ext>
            </a:extLst>
          </p:cNvPr>
          <p:cNvPicPr>
            <a:picLocks noChangeAspect="1"/>
          </p:cNvPicPr>
          <p:nvPr/>
        </p:nvPicPr>
        <p:blipFill rotWithShape="1">
          <a:blip r:embed="rId2">
            <a:extLst>
              <a:ext uri="{28A0092B-C50C-407E-A947-70E740481C1C}">
                <a14:useLocalDpi xmlns:a14="http://schemas.microsoft.com/office/drawing/2010/main" val="0"/>
              </a:ext>
            </a:extLst>
          </a:blip>
          <a:srcRect r="4428" b="1"/>
          <a:stretch/>
        </p:blipFill>
        <p:spPr>
          <a:xfrm>
            <a:off x="20" y="0"/>
            <a:ext cx="12191980" cy="6856718"/>
          </a:xfrm>
          <a:prstGeom prst="rect">
            <a:avLst/>
          </a:prstGeom>
        </p:spPr>
      </p:pic>
      <p:sp>
        <p:nvSpPr>
          <p:cNvPr id="6" name="Rectangle 5">
            <a:extLst>
              <a:ext uri="{FF2B5EF4-FFF2-40B4-BE49-F238E27FC236}">
                <a16:creationId xmlns:a16="http://schemas.microsoft.com/office/drawing/2014/main" id="{F50FF75E-3857-4686-84E4-3DD718D3A1F5}"/>
              </a:ext>
            </a:extLst>
          </p:cNvPr>
          <p:cNvSpPr/>
          <p:nvPr/>
        </p:nvSpPr>
        <p:spPr>
          <a:xfrm>
            <a:off x="267128" y="955497"/>
            <a:ext cx="4099389" cy="2280863"/>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17478E0-43FE-4EA5-A0C2-82465E8B7EFF}"/>
              </a:ext>
            </a:extLst>
          </p:cNvPr>
          <p:cNvSpPr/>
          <p:nvPr/>
        </p:nvSpPr>
        <p:spPr>
          <a:xfrm>
            <a:off x="7929937" y="727753"/>
            <a:ext cx="4099389" cy="343328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5990721-05E6-48F4-B24C-77590CA5F71D}"/>
              </a:ext>
            </a:extLst>
          </p:cNvPr>
          <p:cNvSpPr/>
          <p:nvPr/>
        </p:nvSpPr>
        <p:spPr>
          <a:xfrm>
            <a:off x="881866" y="3236360"/>
            <a:ext cx="1964075" cy="2280863"/>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F375498-C309-4BD4-A5AA-DBA37B9B20E4}"/>
              </a:ext>
            </a:extLst>
          </p:cNvPr>
          <p:cNvSpPr/>
          <p:nvPr/>
        </p:nvSpPr>
        <p:spPr>
          <a:xfrm>
            <a:off x="4981255" y="2198669"/>
            <a:ext cx="3032587" cy="451035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8BDBBA5-F31C-4957-9F3F-EBEB5C63E57E}"/>
              </a:ext>
            </a:extLst>
          </p:cNvPr>
          <p:cNvSpPr/>
          <p:nvPr/>
        </p:nvSpPr>
        <p:spPr>
          <a:xfrm>
            <a:off x="2845941" y="3667874"/>
            <a:ext cx="2137024" cy="301032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AF8B233-BDC9-4556-B002-1FA1E6BF9971}"/>
                  </a:ext>
                </a:extLst>
              </p:cNvPr>
              <p:cNvSpPr txBox="1"/>
              <p:nvPr/>
            </p:nvSpPr>
            <p:spPr>
              <a:xfrm>
                <a:off x="10265223" y="5055557"/>
                <a:ext cx="143691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bg1"/>
                          </a:solidFill>
                          <a:latin typeface="Cambria Math" panose="02040503050406030204" pitchFamily="18" charset="0"/>
                        </a:rPr>
                        <m:t>𝑷</m:t>
                      </m:r>
                      <m:d>
                        <m:dPr>
                          <m:ctrlPr>
                            <a:rPr lang="en-US" sz="1400" b="1" i="1" smtClean="0">
                              <a:solidFill>
                                <a:schemeClr val="bg1"/>
                              </a:solidFill>
                              <a:latin typeface="Cambria Math" panose="02040503050406030204" pitchFamily="18" charset="0"/>
                            </a:rPr>
                          </m:ctrlPr>
                        </m:dPr>
                        <m:e>
                          <m:r>
                            <a:rPr lang="en-US" sz="1400" b="1" i="1" smtClean="0">
                              <a:solidFill>
                                <a:schemeClr val="bg1"/>
                              </a:solidFill>
                              <a:latin typeface="Cambria Math" panose="02040503050406030204" pitchFamily="18" charset="0"/>
                            </a:rPr>
                            <m:t>𝑺</m:t>
                          </m:r>
                        </m:e>
                      </m:d>
                      <m:r>
                        <a:rPr lang="en-US" sz="1400" b="1" i="1" smtClean="0">
                          <a:solidFill>
                            <a:schemeClr val="bg1"/>
                          </a:solidFill>
                          <a:latin typeface="Cambria Math" panose="02040503050406030204" pitchFamily="18" charset="0"/>
                        </a:rPr>
                        <m:t>=</m:t>
                      </m:r>
                      <m:r>
                        <a:rPr lang="en-US" sz="1400" b="1" i="1" smtClean="0">
                          <a:solidFill>
                            <a:schemeClr val="bg1"/>
                          </a:solidFill>
                          <a:latin typeface="Cambria Math" panose="02040503050406030204" pitchFamily="18" charset="0"/>
                        </a:rPr>
                        <m:t>𝟑𝟎</m:t>
                      </m:r>
                      <m:r>
                        <a:rPr lang="en-US" sz="1400" b="1" i="1" smtClean="0">
                          <a:solidFill>
                            <a:schemeClr val="bg1"/>
                          </a:solidFill>
                          <a:latin typeface="Cambria Math" panose="02040503050406030204" pitchFamily="18" charset="0"/>
                        </a:rPr>
                        <m:t>%</m:t>
                      </m:r>
                    </m:oMath>
                  </m:oMathPara>
                </a14:m>
                <a:endParaRPr lang="en-US" sz="1400" b="1" dirty="0">
                  <a:solidFill>
                    <a:schemeClr val="bg1"/>
                  </a:solidFill>
                </a:endParaRPr>
              </a:p>
            </p:txBody>
          </p:sp>
        </mc:Choice>
        <mc:Fallback xmlns="">
          <p:sp>
            <p:nvSpPr>
              <p:cNvPr id="11" name="TextBox 10">
                <a:extLst>
                  <a:ext uri="{FF2B5EF4-FFF2-40B4-BE49-F238E27FC236}">
                    <a16:creationId xmlns:a16="http://schemas.microsoft.com/office/drawing/2014/main" id="{3AF8B233-BDC9-4556-B002-1FA1E6BF9971}"/>
                  </a:ext>
                </a:extLst>
              </p:cNvPr>
              <p:cNvSpPr txBox="1">
                <a:spLocks noRot="1" noChangeAspect="1" noMove="1" noResize="1" noEditPoints="1" noAdjustHandles="1" noChangeArrowheads="1" noChangeShapeType="1" noTextEdit="1"/>
              </p:cNvSpPr>
              <p:nvPr/>
            </p:nvSpPr>
            <p:spPr>
              <a:xfrm>
                <a:off x="10265223" y="5055557"/>
                <a:ext cx="1436915" cy="30777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8E5DC26-2A73-431E-8CCA-06255D481AE4}"/>
                  </a:ext>
                </a:extLst>
              </p:cNvPr>
              <p:cNvSpPr txBox="1"/>
              <p:nvPr/>
            </p:nvSpPr>
            <p:spPr>
              <a:xfrm>
                <a:off x="10406739" y="5363334"/>
                <a:ext cx="143691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bg1"/>
                          </a:solidFill>
                          <a:latin typeface="Cambria Math" panose="02040503050406030204" pitchFamily="18" charset="0"/>
                        </a:rPr>
                        <m:t>𝑷</m:t>
                      </m:r>
                      <m:d>
                        <m:dPr>
                          <m:ctrlPr>
                            <a:rPr lang="en-US" sz="1400" b="1" i="1" smtClean="0">
                              <a:solidFill>
                                <a:schemeClr val="bg1"/>
                              </a:solidFill>
                              <a:latin typeface="Cambria Math" panose="02040503050406030204" pitchFamily="18" charset="0"/>
                            </a:rPr>
                          </m:ctrlPr>
                        </m:dPr>
                        <m:e>
                          <m:r>
                            <a:rPr lang="en-US" sz="1400" b="1" i="1" smtClean="0">
                              <a:solidFill>
                                <a:schemeClr val="bg1"/>
                              </a:solidFill>
                              <a:latin typeface="Cambria Math" panose="02040503050406030204" pitchFamily="18" charset="0"/>
                            </a:rPr>
                            <m:t>+|</m:t>
                          </m:r>
                          <m:r>
                            <a:rPr lang="en-US" sz="1400" b="1" i="1" smtClean="0">
                              <a:solidFill>
                                <a:schemeClr val="bg1"/>
                              </a:solidFill>
                              <a:latin typeface="Cambria Math" panose="02040503050406030204" pitchFamily="18" charset="0"/>
                            </a:rPr>
                            <m:t>𝑾</m:t>
                          </m:r>
                        </m:e>
                      </m:d>
                      <m:r>
                        <a:rPr lang="en-US" sz="1400" b="1" i="1" smtClean="0">
                          <a:solidFill>
                            <a:schemeClr val="bg1"/>
                          </a:solidFill>
                          <a:latin typeface="Cambria Math" panose="02040503050406030204" pitchFamily="18" charset="0"/>
                        </a:rPr>
                        <m:t>=</m:t>
                      </m:r>
                      <m:r>
                        <a:rPr lang="en-US" sz="1400" b="1" i="1" smtClean="0">
                          <a:solidFill>
                            <a:schemeClr val="bg1"/>
                          </a:solidFill>
                          <a:latin typeface="Cambria Math" panose="02040503050406030204" pitchFamily="18" charset="0"/>
                        </a:rPr>
                        <m:t>𝟏𝟎</m:t>
                      </m:r>
                      <m:r>
                        <a:rPr lang="en-US" sz="1400" b="1" i="1" smtClean="0">
                          <a:solidFill>
                            <a:schemeClr val="bg1"/>
                          </a:solidFill>
                          <a:latin typeface="Cambria Math" panose="02040503050406030204" pitchFamily="18" charset="0"/>
                        </a:rPr>
                        <m:t>%</m:t>
                      </m:r>
                    </m:oMath>
                  </m:oMathPara>
                </a14:m>
                <a:endParaRPr lang="en-US" sz="1400" b="1" dirty="0">
                  <a:solidFill>
                    <a:schemeClr val="bg1"/>
                  </a:solidFill>
                </a:endParaRPr>
              </a:p>
            </p:txBody>
          </p:sp>
        </mc:Choice>
        <mc:Fallback xmlns="">
          <p:sp>
            <p:nvSpPr>
              <p:cNvPr id="12" name="TextBox 11">
                <a:extLst>
                  <a:ext uri="{FF2B5EF4-FFF2-40B4-BE49-F238E27FC236}">
                    <a16:creationId xmlns:a16="http://schemas.microsoft.com/office/drawing/2014/main" id="{38E5DC26-2A73-431E-8CCA-06255D481AE4}"/>
                  </a:ext>
                </a:extLst>
              </p:cNvPr>
              <p:cNvSpPr txBox="1">
                <a:spLocks noRot="1" noChangeAspect="1" noMove="1" noResize="1" noEditPoints="1" noAdjustHandles="1" noChangeArrowheads="1" noChangeShapeType="1" noTextEdit="1"/>
              </p:cNvSpPr>
              <p:nvPr/>
            </p:nvSpPr>
            <p:spPr>
              <a:xfrm>
                <a:off x="10406739" y="5363334"/>
                <a:ext cx="1436915" cy="307777"/>
              </a:xfrm>
              <a:prstGeom prst="rect">
                <a:avLst/>
              </a:prstGeom>
              <a:blipFill>
                <a:blip r:embed="rId4"/>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C94C415-164F-4F54-9A9F-766D9D3D541B}"/>
                  </a:ext>
                </a:extLst>
              </p:cNvPr>
              <p:cNvSpPr txBox="1"/>
              <p:nvPr/>
            </p:nvSpPr>
            <p:spPr>
              <a:xfrm>
                <a:off x="10384967" y="5671111"/>
                <a:ext cx="143691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bg1"/>
                          </a:solidFill>
                          <a:latin typeface="Cambria Math" panose="02040503050406030204" pitchFamily="18" charset="0"/>
                        </a:rPr>
                        <m:t>𝑷</m:t>
                      </m:r>
                      <m:d>
                        <m:dPr>
                          <m:ctrlPr>
                            <a:rPr lang="en-US" sz="1400" b="1" i="1" smtClean="0">
                              <a:solidFill>
                                <a:schemeClr val="bg1"/>
                              </a:solidFill>
                              <a:latin typeface="Cambria Math" panose="02040503050406030204" pitchFamily="18" charset="0"/>
                            </a:rPr>
                          </m:ctrlPr>
                        </m:dPr>
                        <m:e>
                          <m:r>
                            <a:rPr lang="en-US" sz="1400" b="1" i="1" smtClean="0">
                              <a:solidFill>
                                <a:schemeClr val="bg1"/>
                              </a:solidFill>
                              <a:latin typeface="Cambria Math" panose="02040503050406030204" pitchFamily="18" charset="0"/>
                            </a:rPr>
                            <m:t>−|</m:t>
                          </m:r>
                          <m:r>
                            <a:rPr lang="en-US" sz="1400" b="1" i="1" smtClean="0">
                              <a:solidFill>
                                <a:schemeClr val="bg1"/>
                              </a:solidFill>
                              <a:latin typeface="Cambria Math" panose="02040503050406030204" pitchFamily="18" charset="0"/>
                            </a:rPr>
                            <m:t>𝑺</m:t>
                          </m:r>
                        </m:e>
                      </m:d>
                      <m:r>
                        <a:rPr lang="en-US" sz="1400" b="1" i="1" smtClean="0">
                          <a:solidFill>
                            <a:schemeClr val="bg1"/>
                          </a:solidFill>
                          <a:latin typeface="Cambria Math" panose="02040503050406030204" pitchFamily="18" charset="0"/>
                        </a:rPr>
                        <m:t>=</m:t>
                      </m:r>
                      <m:r>
                        <a:rPr lang="en-US" sz="1400" b="1" i="1" smtClean="0">
                          <a:solidFill>
                            <a:schemeClr val="bg1"/>
                          </a:solidFill>
                          <a:latin typeface="Cambria Math" panose="02040503050406030204" pitchFamily="18" charset="0"/>
                        </a:rPr>
                        <m:t>𝟐𝟎</m:t>
                      </m:r>
                      <m:r>
                        <a:rPr lang="en-US" sz="1400" b="1" i="1" smtClean="0">
                          <a:solidFill>
                            <a:schemeClr val="bg1"/>
                          </a:solidFill>
                          <a:latin typeface="Cambria Math" panose="02040503050406030204" pitchFamily="18" charset="0"/>
                        </a:rPr>
                        <m:t>%</m:t>
                      </m:r>
                    </m:oMath>
                  </m:oMathPara>
                </a14:m>
                <a:endParaRPr lang="en-US" sz="1400" b="1" dirty="0">
                  <a:solidFill>
                    <a:schemeClr val="bg1"/>
                  </a:solidFill>
                </a:endParaRPr>
              </a:p>
            </p:txBody>
          </p:sp>
        </mc:Choice>
        <mc:Fallback xmlns="">
          <p:sp>
            <p:nvSpPr>
              <p:cNvPr id="13" name="TextBox 12">
                <a:extLst>
                  <a:ext uri="{FF2B5EF4-FFF2-40B4-BE49-F238E27FC236}">
                    <a16:creationId xmlns:a16="http://schemas.microsoft.com/office/drawing/2014/main" id="{3C94C415-164F-4F54-9A9F-766D9D3D541B}"/>
                  </a:ext>
                </a:extLst>
              </p:cNvPr>
              <p:cNvSpPr txBox="1">
                <a:spLocks noRot="1" noChangeAspect="1" noMove="1" noResize="1" noEditPoints="1" noAdjustHandles="1" noChangeArrowheads="1" noChangeShapeType="1" noTextEdit="1"/>
              </p:cNvSpPr>
              <p:nvPr/>
            </p:nvSpPr>
            <p:spPr>
              <a:xfrm>
                <a:off x="10384967" y="5671111"/>
                <a:ext cx="1436915" cy="307777"/>
              </a:xfrm>
              <a:prstGeom prst="rect">
                <a:avLst/>
              </a:prstGeom>
              <a:blipFill>
                <a:blip r:embed="rId5"/>
                <a:stretch>
                  <a:fillRect b="-5882"/>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CEE524D1-C24A-4855-84CA-6628C2AF318E}"/>
              </a:ext>
            </a:extLst>
          </p:cNvPr>
          <p:cNvSpPr/>
          <p:nvPr/>
        </p:nvSpPr>
        <p:spPr>
          <a:xfrm>
            <a:off x="10352314" y="5055557"/>
            <a:ext cx="1436915" cy="923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359831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0" nodeType="clickEffect">
                                  <p:stCondLst>
                                    <p:cond delay="0"/>
                                  </p:stCondLst>
                                  <p:childTnLst>
                                    <p:animEffect transition="out" filter="fade">
                                      <p:cBhvr>
                                        <p:cTn id="35" dur="500"/>
                                        <p:tgtEl>
                                          <p:spTgt spid="6"/>
                                        </p:tgtEl>
                                      </p:cBhvr>
                                    </p:animEffect>
                                    <p:set>
                                      <p:cBhvr>
                                        <p:cTn id="36" dur="1" fill="hold">
                                          <p:stCondLst>
                                            <p:cond delay="499"/>
                                          </p:stCondLst>
                                        </p:cTn>
                                        <p:tgtEl>
                                          <p:spTgt spid="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0" nodeType="clickEffect">
                                  <p:stCondLst>
                                    <p:cond delay="0"/>
                                  </p:stCondLst>
                                  <p:childTnLst>
                                    <p:animEffect transition="out" filter="fade">
                                      <p:cBhvr>
                                        <p:cTn id="40" dur="500"/>
                                        <p:tgtEl>
                                          <p:spTgt spid="9"/>
                                        </p:tgtEl>
                                      </p:cBhvr>
                                    </p:animEffect>
                                    <p:set>
                                      <p:cBhvr>
                                        <p:cTn id="41" dur="1" fill="hold">
                                          <p:stCondLst>
                                            <p:cond delay="499"/>
                                          </p:stCondLst>
                                        </p:cTn>
                                        <p:tgtEl>
                                          <p:spTgt spid="9"/>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0" nodeType="clickEffect">
                                  <p:stCondLst>
                                    <p:cond delay="0"/>
                                  </p:stCondLst>
                                  <p:childTnLst>
                                    <p:animEffect transition="out" filter="fade">
                                      <p:cBhvr>
                                        <p:cTn id="45" dur="500"/>
                                        <p:tgtEl>
                                          <p:spTgt spid="19"/>
                                        </p:tgtEl>
                                      </p:cBhvr>
                                    </p:animEffect>
                                    <p:set>
                                      <p:cBhvr>
                                        <p:cTn id="46" dur="1" fill="hold">
                                          <p:stCondLst>
                                            <p:cond delay="499"/>
                                          </p:stCondLst>
                                        </p:cTn>
                                        <p:tgtEl>
                                          <p:spTgt spid="19"/>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18"/>
                                        </p:tgtEl>
                                      </p:cBhvr>
                                    </p:animEffect>
                                    <p:set>
                                      <p:cBhvr>
                                        <p:cTn id="49"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8" grpId="0" animBg="1"/>
      <p:bldP spid="19" grpId="0" animBg="1"/>
      <p:bldP spid="11" grpId="0"/>
      <p:bldP spid="12" grpId="0"/>
      <p:bldP spid="13" grpId="0"/>
      <p:bldP spid="1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The Value of Information</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a:bodyPr>
          <a:lstStyle/>
          <a:p>
            <a:r>
              <a:rPr lang="en-US" b="1" dirty="0"/>
              <a:t>The Expected Value of Information (EVI):</a:t>
            </a:r>
          </a:p>
          <a:p>
            <a:r>
              <a:rPr lang="en-US" dirty="0"/>
              <a:t>The increase in the expected value that the information generates (i.e. is what we gain by getting the information for free).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7D390B8-A870-4365-A496-B37534A88C24}"/>
                  </a:ext>
                </a:extLst>
              </p:cNvPr>
              <p:cNvSpPr txBox="1"/>
              <p:nvPr/>
            </p:nvSpPr>
            <p:spPr>
              <a:xfrm>
                <a:off x="996593" y="4179013"/>
                <a:ext cx="985291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𝐸𝑉𝐼</m:t>
                      </m:r>
                      <m:r>
                        <a:rPr lang="en-US" sz="2400" b="0" i="1" smtClean="0">
                          <a:latin typeface="Cambria Math" panose="02040503050406030204" pitchFamily="18" charset="0"/>
                        </a:rPr>
                        <m:t>=</m:t>
                      </m:r>
                      <m:r>
                        <a:rPr lang="en-US" sz="2400" b="0" i="1" smtClean="0">
                          <a:latin typeface="Cambria Math" panose="02040503050406030204" pitchFamily="18" charset="0"/>
                        </a:rPr>
                        <m:t>𝐸𝑀𝑉</m:t>
                      </m:r>
                      <m:r>
                        <a:rPr lang="en-US" sz="2400" b="0" i="1" smtClean="0">
                          <a:latin typeface="Cambria Math" panose="02040503050406030204" pitchFamily="18" charset="0"/>
                        </a:rPr>
                        <m:t> </m:t>
                      </m:r>
                      <m:r>
                        <a:rPr lang="en-US" sz="2400" b="0" i="1" smtClean="0">
                          <a:latin typeface="Cambria Math" panose="02040503050406030204" pitchFamily="18" charset="0"/>
                        </a:rPr>
                        <m:t>𝑤𝑖𝑡h</m:t>
                      </m:r>
                      <m:r>
                        <a:rPr lang="en-US" sz="2400" b="0" i="1" smtClean="0">
                          <a:latin typeface="Cambria Math" panose="02040503050406030204" pitchFamily="18" charset="0"/>
                        </a:rPr>
                        <m:t> </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𝑓𝑟𝑒𝑒</m:t>
                          </m:r>
                        </m:e>
                      </m:d>
                      <m:r>
                        <a:rPr lang="en-US" sz="2400" b="0" i="1" smtClean="0">
                          <a:latin typeface="Cambria Math" panose="02040503050406030204" pitchFamily="18" charset="0"/>
                        </a:rPr>
                        <m:t> </m:t>
                      </m:r>
                      <m:r>
                        <a:rPr lang="en-US" sz="2400" b="0" i="1" smtClean="0">
                          <a:latin typeface="Cambria Math" panose="02040503050406030204" pitchFamily="18" charset="0"/>
                        </a:rPr>
                        <m:t>𝑖𝑛𝑓𝑜𝑟𝑚𝑎𝑡𝑖𝑜𝑛</m:t>
                      </m:r>
                      <m:r>
                        <a:rPr lang="en-US" sz="2400" b="0" i="0" smtClean="0">
                          <a:latin typeface="Cambria Math" panose="02040503050406030204" pitchFamily="18" charset="0"/>
                        </a:rPr>
                        <m:t> </m:t>
                      </m:r>
                      <m:r>
                        <a:rPr lang="en-US" sz="2400" b="0" i="1" smtClean="0">
                          <a:latin typeface="Cambria Math" panose="02040503050406030204" pitchFamily="18" charset="0"/>
                        </a:rPr>
                        <m:t>−</m:t>
                      </m:r>
                      <m:r>
                        <a:rPr lang="en-US" sz="2400" b="0" i="1" smtClean="0">
                          <a:latin typeface="Cambria Math" panose="02040503050406030204" pitchFamily="18" charset="0"/>
                        </a:rPr>
                        <m:t>𝐸𝑀𝑉</m:t>
                      </m:r>
                      <m:r>
                        <a:rPr lang="en-US" sz="2400" b="0" i="1" smtClean="0">
                          <a:latin typeface="Cambria Math" panose="02040503050406030204" pitchFamily="18" charset="0"/>
                        </a:rPr>
                        <m:t> </m:t>
                      </m:r>
                      <m:r>
                        <a:rPr lang="en-US" sz="2400" b="0" i="1" smtClean="0">
                          <a:latin typeface="Cambria Math" panose="02040503050406030204" pitchFamily="18" charset="0"/>
                        </a:rPr>
                        <m:t>𝑤𝑖𝑡h𝑜𝑢𝑡</m:t>
                      </m:r>
                      <m:r>
                        <a:rPr lang="en-US" sz="2400" b="0" i="1" smtClean="0">
                          <a:latin typeface="Cambria Math" panose="02040503050406030204" pitchFamily="18" charset="0"/>
                        </a:rPr>
                        <m:t> </m:t>
                      </m:r>
                      <m:r>
                        <a:rPr lang="en-US" sz="2400" b="0" i="1" smtClean="0">
                          <a:latin typeface="Cambria Math" panose="02040503050406030204" pitchFamily="18" charset="0"/>
                        </a:rPr>
                        <m:t>𝑖𝑛𝑓𝑜𝑟𝑚𝑎𝑡𝑖𝑜𝑛</m:t>
                      </m:r>
                    </m:oMath>
                  </m:oMathPara>
                </a14:m>
                <a:endParaRPr lang="en-US" sz="2400" i="1" dirty="0"/>
              </a:p>
            </p:txBody>
          </p:sp>
        </mc:Choice>
        <mc:Fallback xmlns="">
          <p:sp>
            <p:nvSpPr>
              <p:cNvPr id="5" name="TextBox 4">
                <a:extLst>
                  <a:ext uri="{FF2B5EF4-FFF2-40B4-BE49-F238E27FC236}">
                    <a16:creationId xmlns:a16="http://schemas.microsoft.com/office/drawing/2014/main" id="{27D390B8-A870-4365-A496-B37534A88C24}"/>
                  </a:ext>
                </a:extLst>
              </p:cNvPr>
              <p:cNvSpPr txBox="1">
                <a:spLocks noRot="1" noChangeAspect="1" noMove="1" noResize="1" noEditPoints="1" noAdjustHandles="1" noChangeArrowheads="1" noChangeShapeType="1" noTextEdit="1"/>
              </p:cNvSpPr>
              <p:nvPr/>
            </p:nvSpPr>
            <p:spPr>
              <a:xfrm>
                <a:off x="996593" y="4179013"/>
                <a:ext cx="9852917" cy="461665"/>
              </a:xfrm>
              <a:prstGeom prst="rect">
                <a:avLst/>
              </a:prstGeom>
              <a:blipFill>
                <a:blip r:embed="rId2"/>
                <a:stretch>
                  <a:fillRect b="-18667"/>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951F40F0-06DE-4EF3-83A3-F5B0B109B198}"/>
              </a:ext>
            </a:extLst>
          </p:cNvPr>
          <p:cNvSpPr/>
          <p:nvPr/>
        </p:nvSpPr>
        <p:spPr>
          <a:xfrm>
            <a:off x="1262743" y="4001294"/>
            <a:ext cx="9405257" cy="78842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5023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type="lt">
                                    <p:tmAbs val="100"/>
                                  </p:iterate>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The Value of Information</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a:xfrm>
            <a:off x="829881" y="1816894"/>
            <a:ext cx="11013775" cy="4368800"/>
          </a:xfrm>
        </p:spPr>
        <p:txBody>
          <a:bodyPr>
            <a:normAutofit/>
          </a:bodyPr>
          <a:lstStyle/>
          <a:p>
            <a:r>
              <a:rPr lang="en-US" b="1" dirty="0"/>
              <a:t>The Expected Value of Free and Perfect Information:</a:t>
            </a:r>
          </a:p>
          <a:p>
            <a:r>
              <a:rPr lang="en-US" dirty="0"/>
              <a:t>The increase in the expected value that the perfect information generates (i.e. is what we gain by getting the free and accurate information).</a:t>
            </a:r>
          </a:p>
          <a:p>
            <a:endParaRPr lang="en-US" dirty="0"/>
          </a:p>
          <a:p>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6B3C42D-CAB1-472C-A486-80BE43022A7D}"/>
                  </a:ext>
                </a:extLst>
              </p:cNvPr>
              <p:cNvSpPr txBox="1"/>
              <p:nvPr/>
            </p:nvSpPr>
            <p:spPr>
              <a:xfrm>
                <a:off x="653142" y="4323830"/>
                <a:ext cx="11299371" cy="7386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𝐸𝑉𝑃𝐼</m:t>
                      </m:r>
                      <m:r>
                        <a:rPr lang="en-US" sz="2400" b="0" i="1" smtClean="0">
                          <a:latin typeface="Cambria Math" panose="02040503050406030204" pitchFamily="18" charset="0"/>
                        </a:rPr>
                        <m:t>=</m:t>
                      </m:r>
                      <m:r>
                        <a:rPr lang="en-US" sz="2400" b="0" i="1" smtClean="0">
                          <a:latin typeface="Cambria Math" panose="02040503050406030204" pitchFamily="18" charset="0"/>
                        </a:rPr>
                        <m:t>𝐸𝑀𝑉</m:t>
                      </m:r>
                      <m:r>
                        <a:rPr lang="en-US" sz="2400" b="0" i="1" smtClean="0">
                          <a:latin typeface="Cambria Math" panose="02040503050406030204" pitchFamily="18" charset="0"/>
                        </a:rPr>
                        <m:t> </m:t>
                      </m:r>
                      <m:r>
                        <a:rPr lang="en-US" sz="2400" b="0" i="1" smtClean="0">
                          <a:latin typeface="Cambria Math" panose="02040503050406030204" pitchFamily="18" charset="0"/>
                        </a:rPr>
                        <m:t>𝑤𝑖𝑡h</m:t>
                      </m:r>
                      <m:r>
                        <a:rPr lang="en-US" sz="2400" b="0" i="1" smtClean="0">
                          <a:latin typeface="Cambria Math" panose="02040503050406030204" pitchFamily="18" charset="0"/>
                        </a:rPr>
                        <m:t> </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𝑓𝑟𝑒𝑒</m:t>
                          </m:r>
                        </m:e>
                      </m:d>
                      <m:r>
                        <a:rPr lang="en-US" sz="2400" b="0" i="1" smtClean="0">
                          <a:latin typeface="Cambria Math" panose="02040503050406030204" pitchFamily="18" charset="0"/>
                        </a:rPr>
                        <m:t> </m:t>
                      </m:r>
                      <m:r>
                        <a:rPr lang="en-US" sz="2400" b="0" i="1" smtClean="0">
                          <a:latin typeface="Cambria Math" panose="02040503050406030204" pitchFamily="18" charset="0"/>
                        </a:rPr>
                        <m:t>𝑝𝑒𝑟𝑓𝑒𝑐𝑡</m:t>
                      </m:r>
                      <m:r>
                        <a:rPr lang="en-US" sz="2400" b="0" i="1" smtClean="0">
                          <a:latin typeface="Cambria Math" panose="02040503050406030204" pitchFamily="18" charset="0"/>
                        </a:rPr>
                        <m:t> </m:t>
                      </m:r>
                      <m:r>
                        <a:rPr lang="en-US" sz="2400" b="0" i="1" smtClean="0">
                          <a:latin typeface="Cambria Math" panose="02040503050406030204" pitchFamily="18" charset="0"/>
                        </a:rPr>
                        <m:t>𝑖𝑛𝑓𝑜𝑟𝑚𝑎𝑡𝑖𝑜𝑛</m:t>
                      </m:r>
                      <m:r>
                        <a:rPr lang="en-US" sz="2400" b="0" i="0" smtClean="0">
                          <a:latin typeface="Cambria Math" panose="02040503050406030204" pitchFamily="18" charset="0"/>
                        </a:rPr>
                        <m:t> </m:t>
                      </m:r>
                      <m:r>
                        <a:rPr lang="en-US" sz="2400" b="0" i="1" smtClean="0">
                          <a:latin typeface="Cambria Math" panose="02040503050406030204" pitchFamily="18" charset="0"/>
                        </a:rPr>
                        <m:t>−</m:t>
                      </m:r>
                      <m:r>
                        <a:rPr lang="en-US" sz="2400" b="0" i="1" smtClean="0">
                          <a:latin typeface="Cambria Math" panose="02040503050406030204" pitchFamily="18" charset="0"/>
                        </a:rPr>
                        <m:t>𝐸𝑀𝑉</m:t>
                      </m:r>
                      <m:r>
                        <a:rPr lang="en-US" sz="2400" b="0" i="1" smtClean="0">
                          <a:latin typeface="Cambria Math" panose="02040503050406030204" pitchFamily="18" charset="0"/>
                        </a:rPr>
                        <m:t> </m:t>
                      </m:r>
                      <m:r>
                        <a:rPr lang="en-US" sz="2400" b="0" i="1" smtClean="0">
                          <a:latin typeface="Cambria Math" panose="02040503050406030204" pitchFamily="18" charset="0"/>
                        </a:rPr>
                        <m:t>𝑤𝑖𝑡h𝑜𝑢𝑡</m:t>
                      </m:r>
                      <m:r>
                        <a:rPr lang="en-US" sz="2400" b="0" i="1" smtClean="0">
                          <a:latin typeface="Cambria Math" panose="02040503050406030204" pitchFamily="18" charset="0"/>
                        </a:rPr>
                        <m:t> </m:t>
                      </m:r>
                      <m:r>
                        <a:rPr lang="en-US" sz="2400" b="0" i="1" smtClean="0">
                          <a:latin typeface="Cambria Math" panose="02040503050406030204" pitchFamily="18" charset="0"/>
                        </a:rPr>
                        <m:t>𝑖𝑛𝑓𝑜𝑟𝑚𝑎𝑡𝑖𝑜𝑛</m:t>
                      </m:r>
                    </m:oMath>
                  </m:oMathPara>
                </a14:m>
                <a:endParaRPr lang="en-US" sz="2400" i="1" dirty="0"/>
              </a:p>
              <a:p>
                <a:endParaRPr lang="en-US" dirty="0"/>
              </a:p>
            </p:txBody>
          </p:sp>
        </mc:Choice>
        <mc:Fallback xmlns="">
          <p:sp>
            <p:nvSpPr>
              <p:cNvPr id="4" name="TextBox 3">
                <a:extLst>
                  <a:ext uri="{FF2B5EF4-FFF2-40B4-BE49-F238E27FC236}">
                    <a16:creationId xmlns:a16="http://schemas.microsoft.com/office/drawing/2014/main" id="{36B3C42D-CAB1-472C-A486-80BE43022A7D}"/>
                  </a:ext>
                </a:extLst>
              </p:cNvPr>
              <p:cNvSpPr txBox="1">
                <a:spLocks noRot="1" noChangeAspect="1" noMove="1" noResize="1" noEditPoints="1" noAdjustHandles="1" noChangeArrowheads="1" noChangeShapeType="1" noTextEdit="1"/>
              </p:cNvSpPr>
              <p:nvPr/>
            </p:nvSpPr>
            <p:spPr>
              <a:xfrm>
                <a:off x="653142" y="4323830"/>
                <a:ext cx="11299371" cy="738664"/>
              </a:xfrm>
              <a:prstGeom prst="rect">
                <a:avLst/>
              </a:prstGeom>
              <a:blipFill>
                <a:blip r:embed="rId2"/>
                <a:stretch>
                  <a:fillRect/>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4E48911F-7348-41BA-8824-F114DE3FB05C}"/>
              </a:ext>
            </a:extLst>
          </p:cNvPr>
          <p:cNvSpPr/>
          <p:nvPr/>
        </p:nvSpPr>
        <p:spPr>
          <a:xfrm>
            <a:off x="653142" y="3995057"/>
            <a:ext cx="11299371" cy="1221168"/>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0848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iterate type="lt">
                                    <p:tmAbs val="100"/>
                                  </p:iterate>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Expected Value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a:bodyPr>
              <a:lstStyle/>
              <a:p>
                <a:r>
                  <a:rPr lang="en-US" dirty="0"/>
                  <a:t>When playing a gamble several times there is an amount that we are expected to win or lose on average.</a:t>
                </a:r>
              </a:p>
              <a:p>
                <a:endParaRPr lang="en-US" dirty="0"/>
              </a:p>
              <a:p>
                <a:r>
                  <a:rPr lang="en-US" b="1" dirty="0"/>
                  <a:t>Expected Value </a:t>
                </a:r>
                <a:r>
                  <a:rPr lang="en-US" dirty="0"/>
                  <a:t>is the average outcome from an uncertain gamble. It is calculated as a weighted (probabilities) average of values.</a:t>
                </a:r>
              </a:p>
              <a:p>
                <a:endParaRPr lang="en-US" dirty="0"/>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𝐸𝑉</m:t>
                      </m:r>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m:t>
                                  </m:r>
                                </m:sub>
                              </m:sSub>
                            </m:e>
                          </m:nary>
                        </m:num>
                        <m:den>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m:t>
                                  </m:r>
                                </m:sub>
                              </m:sSub>
                            </m:e>
                          </m:nary>
                        </m:den>
                      </m:f>
                    </m:oMath>
                  </m:oMathPara>
                </a14:m>
                <a:endParaRPr lang="en-US" dirty="0"/>
              </a:p>
              <a:p>
                <a:endParaRPr lang="en-US" dirty="0"/>
              </a:p>
              <a:p>
                <a:endParaRPr lang="en-US" sz="1600" dirty="0"/>
              </a:p>
            </p:txBody>
          </p:sp>
        </mc:Choice>
        <mc:Fallback xmlns="">
          <p:sp>
            <p:nvSpPr>
              <p:cNvPr id="3" name="Text Placeholder 2">
                <a:extLst>
                  <a:ext uri="{FF2B5EF4-FFF2-40B4-BE49-F238E27FC236}">
                    <a16:creationId xmlns:a16="http://schemas.microsoft.com/office/drawing/2014/main" id="{600BF4A5-EC22-4EA7-9985-66D8CB9C1D3F}"/>
                  </a:ext>
                </a:extLst>
              </p:cNvPr>
              <p:cNvSpPr>
                <a:spLocks noGrp="1" noRot="1" noChangeAspect="1" noMove="1" noResize="1" noEditPoints="1" noAdjustHandles="1" noChangeArrowheads="1" noChangeShapeType="1" noTextEdit="1"/>
              </p:cNvSpPr>
              <p:nvPr>
                <p:ph type="body" sz="quarter" idx="12"/>
              </p:nvPr>
            </p:nvSpPr>
            <p:spPr>
              <a:blipFill>
                <a:blip r:embed="rId2"/>
                <a:stretch>
                  <a:fillRect l="-1158" t="-2371" r="-637"/>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E16F10C7-D24B-48AF-B854-1E63B2206170}"/>
              </a:ext>
            </a:extLst>
          </p:cNvPr>
          <p:cNvSpPr/>
          <p:nvPr/>
        </p:nvSpPr>
        <p:spPr>
          <a:xfrm>
            <a:off x="6574971" y="4474029"/>
            <a:ext cx="359229" cy="4463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9F0A00B-8432-4503-8005-2E0D754D2A3F}"/>
              </a:ext>
            </a:extLst>
          </p:cNvPr>
          <p:cNvSpPr txBox="1"/>
          <p:nvPr/>
        </p:nvSpPr>
        <p:spPr>
          <a:xfrm>
            <a:off x="6346370" y="4060373"/>
            <a:ext cx="881743" cy="369332"/>
          </a:xfrm>
          <a:prstGeom prst="rect">
            <a:avLst/>
          </a:prstGeom>
          <a:noFill/>
        </p:spPr>
        <p:txBody>
          <a:bodyPr wrap="square" rtlCol="0">
            <a:spAutoFit/>
          </a:bodyPr>
          <a:lstStyle/>
          <a:p>
            <a:r>
              <a:rPr lang="en-US" dirty="0">
                <a:solidFill>
                  <a:srgbClr val="FF0000"/>
                </a:solidFill>
              </a:rPr>
              <a:t>Values</a:t>
            </a:r>
          </a:p>
        </p:txBody>
      </p:sp>
      <p:sp>
        <p:nvSpPr>
          <p:cNvPr id="6" name="Oval 5">
            <a:extLst>
              <a:ext uri="{FF2B5EF4-FFF2-40B4-BE49-F238E27FC236}">
                <a16:creationId xmlns:a16="http://schemas.microsoft.com/office/drawing/2014/main" id="{7E4CB262-E54F-49F2-ADE8-4AA4953817D2}"/>
              </a:ext>
            </a:extLst>
          </p:cNvPr>
          <p:cNvSpPr/>
          <p:nvPr/>
        </p:nvSpPr>
        <p:spPr>
          <a:xfrm>
            <a:off x="6934200" y="4474029"/>
            <a:ext cx="359229" cy="446314"/>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34EC0DF-7379-4209-B6F9-64E47E68D2A4}"/>
              </a:ext>
            </a:extLst>
          </p:cNvPr>
          <p:cNvSpPr/>
          <p:nvPr/>
        </p:nvSpPr>
        <p:spPr>
          <a:xfrm>
            <a:off x="6749140" y="5018315"/>
            <a:ext cx="359229" cy="446314"/>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5AD1BC1-B72D-469F-9E2E-94886195B4DF}"/>
              </a:ext>
            </a:extLst>
          </p:cNvPr>
          <p:cNvSpPr txBox="1"/>
          <p:nvPr/>
        </p:nvSpPr>
        <p:spPr>
          <a:xfrm>
            <a:off x="6346370" y="5464629"/>
            <a:ext cx="1393372" cy="369332"/>
          </a:xfrm>
          <a:prstGeom prst="rect">
            <a:avLst/>
          </a:prstGeom>
          <a:noFill/>
        </p:spPr>
        <p:txBody>
          <a:bodyPr wrap="square" rtlCol="0">
            <a:spAutoFit/>
          </a:bodyPr>
          <a:lstStyle/>
          <a:p>
            <a:r>
              <a:rPr lang="en-US" dirty="0">
                <a:solidFill>
                  <a:srgbClr val="002060"/>
                </a:solidFill>
              </a:rPr>
              <a:t>Probabilities</a:t>
            </a:r>
          </a:p>
        </p:txBody>
      </p:sp>
    </p:spTree>
    <p:extLst>
      <p:ext uri="{BB962C8B-B14F-4D97-AF65-F5344CB8AC3E}">
        <p14:creationId xmlns:p14="http://schemas.microsoft.com/office/powerpoint/2010/main" val="4121047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heel(1)">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iterate type="lt">
                                    <p:tmAbs val="100"/>
                                  </p:iterate>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heel(1)">
                                      <p:cBhvr>
                                        <p:cTn id="26" dur="2000"/>
                                        <p:tgtEl>
                                          <p:spTgt spid="8"/>
                                        </p:tgtEl>
                                      </p:cBhvr>
                                    </p:animEffect>
                                  </p:childTnLst>
                                </p:cTn>
                              </p:par>
                              <p:par>
                                <p:cTn id="27" presetID="21" presetClass="entr" presetSubtype="1"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heel(1)">
                                      <p:cBhvr>
                                        <p:cTn id="29" dur="20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iterate type="lt">
                                    <p:tmAbs val="100"/>
                                  </p:iterate>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8" grpId="0" animBg="1"/>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Expected Value</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lnSpcReduction="10000"/>
          </a:bodyPr>
          <a:lstStyle/>
          <a:p>
            <a:r>
              <a:rPr lang="en-US" dirty="0"/>
              <a:t>Player A wins </a:t>
            </a:r>
            <a:r>
              <a:rPr lang="en-US" b="1" dirty="0"/>
              <a:t>$1</a:t>
            </a:r>
            <a:r>
              <a:rPr lang="en-US" dirty="0"/>
              <a:t> from B </a:t>
            </a:r>
            <a:r>
              <a:rPr lang="en-US" b="1" dirty="0"/>
              <a:t>when not matching</a:t>
            </a:r>
            <a:r>
              <a:rPr lang="en-US" dirty="0"/>
              <a:t>:</a:t>
            </a:r>
          </a:p>
          <a:p>
            <a:r>
              <a:rPr lang="en-US" dirty="0"/>
              <a:t>Player A -&gt; Heads		Player B -&gt; Tails</a:t>
            </a:r>
          </a:p>
          <a:p>
            <a:endParaRPr lang="en-US" dirty="0"/>
          </a:p>
          <a:p>
            <a:r>
              <a:rPr lang="en-US" dirty="0"/>
              <a:t>Player A -&gt; Tails		Player B -&gt; Heads </a:t>
            </a:r>
          </a:p>
          <a:p>
            <a:endParaRPr lang="en-US" dirty="0"/>
          </a:p>
          <a:p>
            <a:r>
              <a:rPr lang="en-US" dirty="0"/>
              <a:t>Player B wins </a:t>
            </a:r>
            <a:r>
              <a:rPr lang="en-US" b="1" dirty="0"/>
              <a:t>$1</a:t>
            </a:r>
            <a:r>
              <a:rPr lang="en-US" dirty="0"/>
              <a:t> from A </a:t>
            </a:r>
            <a:r>
              <a:rPr lang="en-US" b="1" dirty="0"/>
              <a:t>when matching</a:t>
            </a:r>
            <a:r>
              <a:rPr lang="en-US" dirty="0"/>
              <a:t>:	</a:t>
            </a:r>
          </a:p>
          <a:p>
            <a:r>
              <a:rPr lang="en-US" dirty="0"/>
              <a:t>Player A -&gt; Heads		Player B -&gt; Heads</a:t>
            </a:r>
          </a:p>
          <a:p>
            <a:endParaRPr lang="en-US" dirty="0"/>
          </a:p>
          <a:p>
            <a:r>
              <a:rPr lang="en-US" dirty="0"/>
              <a:t>Player A -&gt; Tails		Player B -&gt; Tails </a:t>
            </a:r>
          </a:p>
          <a:p>
            <a:endParaRPr lang="en-US" sz="1600" dirty="0"/>
          </a:p>
        </p:txBody>
      </p:sp>
      <p:pic>
        <p:nvPicPr>
          <p:cNvPr id="1034" name="Picture 10" descr="Presidents On US Coins">
            <a:extLst>
              <a:ext uri="{FF2B5EF4-FFF2-40B4-BE49-F238E27FC236}">
                <a16:creationId xmlns:a16="http://schemas.microsoft.com/office/drawing/2014/main" id="{D54A6118-8B01-4A15-93E6-2A3F74D871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4560" y="1997526"/>
            <a:ext cx="877569" cy="88283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0" descr="Presidents On US Coins">
            <a:extLst>
              <a:ext uri="{FF2B5EF4-FFF2-40B4-BE49-F238E27FC236}">
                <a16:creationId xmlns:a16="http://schemas.microsoft.com/office/drawing/2014/main" id="{896B5906-31DA-489C-856E-32B799DF54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9180" y="2880360"/>
            <a:ext cx="877569" cy="8828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descr="Presidents On US Coins">
            <a:extLst>
              <a:ext uri="{FF2B5EF4-FFF2-40B4-BE49-F238E27FC236}">
                <a16:creationId xmlns:a16="http://schemas.microsoft.com/office/drawing/2014/main" id="{330663A1-97DB-42D2-BD25-7D564FC35C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4560" y="4418516"/>
            <a:ext cx="877569" cy="8828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Presidents On US Coins">
            <a:extLst>
              <a:ext uri="{FF2B5EF4-FFF2-40B4-BE49-F238E27FC236}">
                <a16:creationId xmlns:a16="http://schemas.microsoft.com/office/drawing/2014/main" id="{E6DF4EDD-9C6B-486C-8AC2-AC293856AD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9180" y="4418516"/>
            <a:ext cx="877569" cy="88283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Amazon.com: QUICK PICK MAGIC Double Sided Coin 25c (25cent ...">
            <a:extLst>
              <a:ext uri="{FF2B5EF4-FFF2-40B4-BE49-F238E27FC236}">
                <a16:creationId xmlns:a16="http://schemas.microsoft.com/office/drawing/2014/main" id="{A7B46ABF-48AC-4F62-A8FA-3ED64E5B61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9180" y="1996016"/>
            <a:ext cx="877569" cy="86586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Amazon.com: QUICK PICK MAGIC Double Sided Coin 25c (25cent ...">
            <a:extLst>
              <a:ext uri="{FF2B5EF4-FFF2-40B4-BE49-F238E27FC236}">
                <a16:creationId xmlns:a16="http://schemas.microsoft.com/office/drawing/2014/main" id="{A5494B49-CB08-4CCF-A7B1-30CD3953ED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4559" y="2897326"/>
            <a:ext cx="877569" cy="86586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6" descr="Amazon.com: QUICK PICK MAGIC Double Sided Coin 25c (25cent ...">
            <a:extLst>
              <a:ext uri="{FF2B5EF4-FFF2-40B4-BE49-F238E27FC236}">
                <a16:creationId xmlns:a16="http://schemas.microsoft.com/office/drawing/2014/main" id="{36E3B715-476E-465B-B5B7-50F13AAC88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4558" y="5336792"/>
            <a:ext cx="877569" cy="86586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6" descr="Amazon.com: QUICK PICK MAGIC Double Sided Coin 25c (25cent ...">
            <a:extLst>
              <a:ext uri="{FF2B5EF4-FFF2-40B4-BE49-F238E27FC236}">
                <a16:creationId xmlns:a16="http://schemas.microsoft.com/office/drawing/2014/main" id="{057396F7-3AAC-46C3-A77B-BF061A047C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9180" y="5328309"/>
            <a:ext cx="877569" cy="865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4966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34"/>
                                        </p:tgtEl>
                                        <p:attrNameLst>
                                          <p:attrName>style.visibility</p:attrName>
                                        </p:attrNameLst>
                                      </p:cBhvr>
                                      <p:to>
                                        <p:strVal val="visible"/>
                                      </p:to>
                                    </p:set>
                                    <p:anim calcmode="lin" valueType="num">
                                      <p:cBhvr additive="base">
                                        <p:cTn id="21" dur="500" fill="hold"/>
                                        <p:tgtEl>
                                          <p:spTgt spid="1034"/>
                                        </p:tgtEl>
                                        <p:attrNameLst>
                                          <p:attrName>ppt_x</p:attrName>
                                        </p:attrNameLst>
                                      </p:cBhvr>
                                      <p:tavLst>
                                        <p:tav tm="0">
                                          <p:val>
                                            <p:strVal val="#ppt_x"/>
                                          </p:val>
                                        </p:tav>
                                        <p:tav tm="100000">
                                          <p:val>
                                            <p:strVal val="#ppt_x"/>
                                          </p:val>
                                        </p:tav>
                                      </p:tavLst>
                                    </p:anim>
                                    <p:anim calcmode="lin" valueType="num">
                                      <p:cBhvr additive="base">
                                        <p:cTn id="22" dur="500" fill="hold"/>
                                        <p:tgtEl>
                                          <p:spTgt spid="103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40"/>
                                        </p:tgtEl>
                                        <p:attrNameLst>
                                          <p:attrName>style.visibility</p:attrName>
                                        </p:attrNameLst>
                                      </p:cBhvr>
                                      <p:to>
                                        <p:strVal val="visible"/>
                                      </p:to>
                                    </p:set>
                                    <p:anim calcmode="lin" valueType="num">
                                      <p:cBhvr additive="base">
                                        <p:cTn id="27" dur="500" fill="hold"/>
                                        <p:tgtEl>
                                          <p:spTgt spid="1040"/>
                                        </p:tgtEl>
                                        <p:attrNameLst>
                                          <p:attrName>ppt_x</p:attrName>
                                        </p:attrNameLst>
                                      </p:cBhvr>
                                      <p:tavLst>
                                        <p:tav tm="0">
                                          <p:val>
                                            <p:strVal val="#ppt_x"/>
                                          </p:val>
                                        </p:tav>
                                        <p:tav tm="100000">
                                          <p:val>
                                            <p:strVal val="#ppt_x"/>
                                          </p:val>
                                        </p:tav>
                                      </p:tavLst>
                                    </p:anim>
                                    <p:anim calcmode="lin" valueType="num">
                                      <p:cBhvr additive="base">
                                        <p:cTn id="28" dur="500" fill="hold"/>
                                        <p:tgtEl>
                                          <p:spTgt spid="104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500"/>
                                        <p:tgtEl>
                                          <p:spTgt spid="3">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500" fill="hold"/>
                                        <p:tgtEl>
                                          <p:spTgt spid="7"/>
                                        </p:tgtEl>
                                        <p:attrNameLst>
                                          <p:attrName>ppt_x</p:attrName>
                                        </p:attrNameLst>
                                      </p:cBhvr>
                                      <p:tavLst>
                                        <p:tav tm="0">
                                          <p:val>
                                            <p:strVal val="#ppt_x"/>
                                          </p:val>
                                        </p:tav>
                                        <p:tav tm="100000">
                                          <p:val>
                                            <p:strVal val="#ppt_x"/>
                                          </p:val>
                                        </p:tav>
                                      </p:tavLst>
                                    </p:anim>
                                    <p:anim calcmode="lin" valueType="num">
                                      <p:cBhvr additive="base">
                                        <p:cTn id="3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anim calcmode="lin" valueType="num">
                                      <p:cBhvr additive="base">
                                        <p:cTn id="44" dur="500" fill="hold"/>
                                        <p:tgtEl>
                                          <p:spTgt spid="4"/>
                                        </p:tgtEl>
                                        <p:attrNameLst>
                                          <p:attrName>ppt_x</p:attrName>
                                        </p:attrNameLst>
                                      </p:cBhvr>
                                      <p:tavLst>
                                        <p:tav tm="0">
                                          <p:val>
                                            <p:strVal val="#ppt_x"/>
                                          </p:val>
                                        </p:tav>
                                        <p:tav tm="100000">
                                          <p:val>
                                            <p:strVal val="#ppt_x"/>
                                          </p:val>
                                        </p:tav>
                                      </p:tavLst>
                                    </p:anim>
                                    <p:anim calcmode="lin" valueType="num">
                                      <p:cBhvr additive="base">
                                        <p:cTn id="4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Effect transition="in" filter="fade">
                                      <p:cBhvr>
                                        <p:cTn id="50" dur="500"/>
                                        <p:tgtEl>
                                          <p:spTgt spid="3">
                                            <p:txEl>
                                              <p:pRg st="6" end="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500"/>
                                        <p:tgtEl>
                                          <p:spTgt spid="3">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5"/>
                                        </p:tgtEl>
                                        <p:attrNameLst>
                                          <p:attrName>style.visibility</p:attrName>
                                        </p:attrNameLst>
                                      </p:cBhvr>
                                      <p:to>
                                        <p:strVal val="visible"/>
                                      </p:to>
                                    </p:set>
                                    <p:anim calcmode="lin" valueType="num">
                                      <p:cBhvr additive="base">
                                        <p:cTn id="60" dur="500" fill="hold"/>
                                        <p:tgtEl>
                                          <p:spTgt spid="5"/>
                                        </p:tgtEl>
                                        <p:attrNameLst>
                                          <p:attrName>ppt_x</p:attrName>
                                        </p:attrNameLst>
                                      </p:cBhvr>
                                      <p:tavLst>
                                        <p:tav tm="0">
                                          <p:val>
                                            <p:strVal val="#ppt_x"/>
                                          </p:val>
                                        </p:tav>
                                        <p:tav tm="100000">
                                          <p:val>
                                            <p:strVal val="#ppt_x"/>
                                          </p:val>
                                        </p:tav>
                                      </p:tavLst>
                                    </p:anim>
                                    <p:anim calcmode="lin" valueType="num">
                                      <p:cBhvr additive="base">
                                        <p:cTn id="6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6"/>
                                        </p:tgtEl>
                                        <p:attrNameLst>
                                          <p:attrName>style.visibility</p:attrName>
                                        </p:attrNameLst>
                                      </p:cBhvr>
                                      <p:to>
                                        <p:strVal val="visible"/>
                                      </p:to>
                                    </p:set>
                                    <p:anim calcmode="lin" valueType="num">
                                      <p:cBhvr additive="base">
                                        <p:cTn id="66" dur="500" fill="hold"/>
                                        <p:tgtEl>
                                          <p:spTgt spid="6"/>
                                        </p:tgtEl>
                                        <p:attrNameLst>
                                          <p:attrName>ppt_x</p:attrName>
                                        </p:attrNameLst>
                                      </p:cBhvr>
                                      <p:tavLst>
                                        <p:tav tm="0">
                                          <p:val>
                                            <p:strVal val="#ppt_x"/>
                                          </p:val>
                                        </p:tav>
                                        <p:tav tm="100000">
                                          <p:val>
                                            <p:strVal val="#ppt_x"/>
                                          </p:val>
                                        </p:tav>
                                      </p:tavLst>
                                    </p:anim>
                                    <p:anim calcmode="lin" valueType="num">
                                      <p:cBhvr additive="base">
                                        <p:cTn id="6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8"/>
                                        </p:tgtEl>
                                        <p:attrNameLst>
                                          <p:attrName>style.visibility</p:attrName>
                                        </p:attrNameLst>
                                      </p:cBhvr>
                                      <p:to>
                                        <p:strVal val="visible"/>
                                      </p:to>
                                    </p:set>
                                    <p:anim calcmode="lin" valueType="num">
                                      <p:cBhvr additive="base">
                                        <p:cTn id="72" dur="500" fill="hold"/>
                                        <p:tgtEl>
                                          <p:spTgt spid="8"/>
                                        </p:tgtEl>
                                        <p:attrNameLst>
                                          <p:attrName>ppt_x</p:attrName>
                                        </p:attrNameLst>
                                      </p:cBhvr>
                                      <p:tavLst>
                                        <p:tav tm="0">
                                          <p:val>
                                            <p:strVal val="#ppt_x"/>
                                          </p:val>
                                        </p:tav>
                                        <p:tav tm="100000">
                                          <p:val>
                                            <p:strVal val="#ppt_x"/>
                                          </p:val>
                                        </p:tav>
                                      </p:tavLst>
                                    </p:anim>
                                    <p:anim calcmode="lin" valueType="num">
                                      <p:cBhvr additive="base">
                                        <p:cTn id="7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9"/>
                                        </p:tgtEl>
                                        <p:attrNameLst>
                                          <p:attrName>style.visibility</p:attrName>
                                        </p:attrNameLst>
                                      </p:cBhvr>
                                      <p:to>
                                        <p:strVal val="visible"/>
                                      </p:to>
                                    </p:set>
                                    <p:anim calcmode="lin" valueType="num">
                                      <p:cBhvr additive="base">
                                        <p:cTn id="78" dur="500" fill="hold"/>
                                        <p:tgtEl>
                                          <p:spTgt spid="9"/>
                                        </p:tgtEl>
                                        <p:attrNameLst>
                                          <p:attrName>ppt_x</p:attrName>
                                        </p:attrNameLst>
                                      </p:cBhvr>
                                      <p:tavLst>
                                        <p:tav tm="0">
                                          <p:val>
                                            <p:strVal val="#ppt_x"/>
                                          </p:val>
                                        </p:tav>
                                        <p:tav tm="100000">
                                          <p:val>
                                            <p:strVal val="#ppt_x"/>
                                          </p:val>
                                        </p:tav>
                                      </p:tavLst>
                                    </p:anim>
                                    <p:anim calcmode="lin" valueType="num">
                                      <p:cBhvr additive="base">
                                        <p:cTn id="7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Expected Value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fontScale="92500" lnSpcReduction="10000"/>
              </a:bodyPr>
              <a:lstStyle/>
              <a:p>
                <a:r>
                  <a:rPr lang="en-US" b="1" dirty="0"/>
                  <a:t>Player A</a:t>
                </a:r>
              </a:p>
              <a:p>
                <a:r>
                  <a:rPr lang="en-US" dirty="0"/>
                  <a:t>EV = $1*P(Not Match)-$1*P(Match)		 </a:t>
                </a:r>
                <a14:m>
                  <m:oMath xmlns:m="http://schemas.openxmlformats.org/officeDocument/2006/math">
                    <m:r>
                      <a:rPr lang="en-US" i="1">
                        <a:latin typeface="Cambria Math" panose="02040503050406030204" pitchFamily="18" charset="0"/>
                      </a:rPr>
                      <m:t>𝐸𝑉</m:t>
                    </m:r>
                    <m:r>
                      <a:rPr lang="en-US" i="1">
                        <a:latin typeface="Cambria Math" panose="02040503050406030204" pitchFamily="18" charset="0"/>
                      </a:rPr>
                      <m:t>=</m:t>
                    </m:r>
                    <m:f>
                      <m:fPr>
                        <m:ctrlPr>
                          <a:rPr lang="en-US" i="1">
                            <a:latin typeface="Cambria Math" panose="02040503050406030204" pitchFamily="18" charset="0"/>
                          </a:rPr>
                        </m:ctrlPr>
                      </m:fPr>
                      <m:num>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m:t>
                                </m:r>
                              </m:sub>
                            </m:sSub>
                          </m:e>
                        </m:nary>
                      </m:num>
                      <m:den>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m:t>
                                </m:r>
                              </m:sub>
                            </m:sSub>
                          </m:e>
                        </m:nary>
                      </m:den>
                    </m:f>
                  </m:oMath>
                </a14:m>
                <a:endParaRPr lang="en-US" dirty="0"/>
              </a:p>
              <a:p>
                <a:r>
                  <a:rPr lang="en-US" dirty="0"/>
                  <a:t>EV = $1*1/2-$1*1/2</a:t>
                </a:r>
              </a:p>
              <a:p>
                <a:r>
                  <a:rPr lang="en-US" dirty="0"/>
                  <a:t>EV = 0</a:t>
                </a:r>
              </a:p>
              <a:p>
                <a:endParaRPr lang="en-US" dirty="0"/>
              </a:p>
              <a:p>
                <a:r>
                  <a:rPr lang="en-US" b="1" dirty="0"/>
                  <a:t>Player B</a:t>
                </a:r>
              </a:p>
              <a:p>
                <a:r>
                  <a:rPr lang="en-US" dirty="0"/>
                  <a:t>EV = $1*P(Match)-$1*P(Not Match)</a:t>
                </a:r>
              </a:p>
              <a:p>
                <a:r>
                  <a:rPr lang="en-US" dirty="0"/>
                  <a:t>EV = $1*1/2-$1*1/2</a:t>
                </a:r>
              </a:p>
              <a:p>
                <a:r>
                  <a:rPr lang="en-US" dirty="0"/>
                  <a:t>EV = 0</a:t>
                </a:r>
              </a:p>
              <a:p>
                <a:endParaRPr lang="en-US" sz="1600" dirty="0"/>
              </a:p>
            </p:txBody>
          </p:sp>
        </mc:Choice>
        <mc:Fallback xmlns="">
          <p:sp>
            <p:nvSpPr>
              <p:cNvPr id="3" name="Text Placeholder 2">
                <a:extLst>
                  <a:ext uri="{FF2B5EF4-FFF2-40B4-BE49-F238E27FC236}">
                    <a16:creationId xmlns:a16="http://schemas.microsoft.com/office/drawing/2014/main" id="{600BF4A5-EC22-4EA7-9985-66D8CB9C1D3F}"/>
                  </a:ext>
                </a:extLst>
              </p:cNvPr>
              <p:cNvSpPr>
                <a:spLocks noGrp="1" noRot="1" noChangeAspect="1" noMove="1" noResize="1" noEditPoints="1" noAdjustHandles="1" noChangeArrowheads="1" noChangeShapeType="1" noTextEdit="1"/>
              </p:cNvSpPr>
              <p:nvPr>
                <p:ph type="body" sz="quarter" idx="12"/>
              </p:nvPr>
            </p:nvSpPr>
            <p:spPr>
              <a:blipFill>
                <a:blip r:embed="rId2"/>
                <a:stretch>
                  <a:fillRect l="-1042" t="-2929"/>
                </a:stretch>
              </a:blipFill>
            </p:spPr>
            <p:txBody>
              <a:bodyPr/>
              <a:lstStyle/>
              <a:p>
                <a:r>
                  <a:rPr lang="en-US">
                    <a:noFill/>
                  </a:rPr>
                  <a:t> </a:t>
                </a:r>
              </a:p>
            </p:txBody>
          </p:sp>
        </mc:Fallback>
      </mc:AlternateContent>
    </p:spTree>
    <p:extLst>
      <p:ext uri="{BB962C8B-B14F-4D97-AF65-F5344CB8AC3E}">
        <p14:creationId xmlns:p14="http://schemas.microsoft.com/office/powerpoint/2010/main" val="400195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Expected Value</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fontScale="85000" lnSpcReduction="20000"/>
          </a:bodyPr>
          <a:lstStyle/>
          <a:p>
            <a:r>
              <a:rPr lang="en-US" dirty="0"/>
              <a:t>Player A wins </a:t>
            </a:r>
            <a:r>
              <a:rPr lang="en-US" b="1" dirty="0"/>
              <a:t>$10 </a:t>
            </a:r>
            <a:r>
              <a:rPr lang="en-US" dirty="0"/>
              <a:t>from B </a:t>
            </a:r>
            <a:r>
              <a:rPr lang="en-US" b="1" dirty="0"/>
              <a:t>when not</a:t>
            </a:r>
            <a:r>
              <a:rPr lang="en-US" dirty="0"/>
              <a:t> matching:</a:t>
            </a:r>
          </a:p>
          <a:p>
            <a:endParaRPr lang="en-US" dirty="0"/>
          </a:p>
          <a:p>
            <a:r>
              <a:rPr lang="en-US" dirty="0"/>
              <a:t>Player B wins </a:t>
            </a:r>
            <a:r>
              <a:rPr lang="en-US" b="1" dirty="0"/>
              <a:t>$1</a:t>
            </a:r>
            <a:r>
              <a:rPr lang="en-US" dirty="0"/>
              <a:t> from A </a:t>
            </a:r>
            <a:r>
              <a:rPr lang="en-US" b="1" dirty="0"/>
              <a:t>when</a:t>
            </a:r>
            <a:r>
              <a:rPr lang="en-US" dirty="0"/>
              <a:t> matching:</a:t>
            </a:r>
          </a:p>
          <a:p>
            <a:endParaRPr lang="en-US" dirty="0"/>
          </a:p>
          <a:p>
            <a:r>
              <a:rPr lang="en-US" dirty="0"/>
              <a:t>What is Player A’s EV?</a:t>
            </a:r>
          </a:p>
          <a:p>
            <a:r>
              <a:rPr lang="en-US" dirty="0"/>
              <a:t>What is Player B’s EV?</a:t>
            </a:r>
          </a:p>
          <a:p>
            <a:endParaRPr lang="en-US" dirty="0"/>
          </a:p>
          <a:p>
            <a:r>
              <a:rPr lang="en-US" dirty="0"/>
              <a:t>Would Player A want to play the game? Would player B want to play the game?</a:t>
            </a:r>
          </a:p>
          <a:p>
            <a:endParaRPr lang="en-US" dirty="0"/>
          </a:p>
          <a:p>
            <a:r>
              <a:rPr lang="en-US" b="1" i="1" dirty="0"/>
              <a:t>The EV allows us to rank decisions that involve uncertainty.</a:t>
            </a:r>
          </a:p>
          <a:p>
            <a:r>
              <a:rPr lang="en-US" dirty="0"/>
              <a:t>	</a:t>
            </a:r>
          </a:p>
          <a:p>
            <a:endParaRPr lang="en-US" sz="1600" dirty="0"/>
          </a:p>
        </p:txBody>
      </p:sp>
    </p:spTree>
    <p:extLst>
      <p:ext uri="{BB962C8B-B14F-4D97-AF65-F5344CB8AC3E}">
        <p14:creationId xmlns:p14="http://schemas.microsoft.com/office/powerpoint/2010/main" val="1783080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08656-8F6F-4B84-9516-E4375E373170}"/>
              </a:ext>
            </a:extLst>
          </p:cNvPr>
          <p:cNvSpPr>
            <a:spLocks noGrp="1"/>
          </p:cNvSpPr>
          <p:nvPr>
            <p:ph type="ctrTitle"/>
          </p:nvPr>
        </p:nvSpPr>
        <p:spPr/>
        <p:txBody>
          <a:bodyPr/>
          <a:lstStyle/>
          <a:p>
            <a:r>
              <a:rPr lang="en-US" dirty="0"/>
              <a:t>Decision Trees</a:t>
            </a:r>
          </a:p>
        </p:txBody>
      </p:sp>
    </p:spTree>
    <p:extLst>
      <p:ext uri="{BB962C8B-B14F-4D97-AF65-F5344CB8AC3E}">
        <p14:creationId xmlns:p14="http://schemas.microsoft.com/office/powerpoint/2010/main" val="3155213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2019 MSOB Brand">
      <a:dk1>
        <a:srgbClr val="183028"/>
      </a:dk1>
      <a:lt1>
        <a:sysClr val="window" lastClr="FFFFFF"/>
      </a:lt1>
      <a:dk2>
        <a:srgbClr val="183028"/>
      </a:dk2>
      <a:lt2>
        <a:srgbClr val="FFFFFF"/>
      </a:lt2>
      <a:accent1>
        <a:srgbClr val="183028"/>
      </a:accent1>
      <a:accent2>
        <a:srgbClr val="789D4A"/>
      </a:accent2>
      <a:accent3>
        <a:srgbClr val="D0D3D4"/>
      </a:accent3>
      <a:accent4>
        <a:srgbClr val="F0B323"/>
      </a:accent4>
      <a:accent5>
        <a:srgbClr val="115740"/>
      </a:accent5>
      <a:accent6>
        <a:srgbClr val="B9975B"/>
      </a:accent6>
      <a:hlink>
        <a:srgbClr val="789D4A"/>
      </a:hlink>
      <a:folHlink>
        <a:srgbClr val="954F72"/>
      </a:folHlink>
    </a:clrScheme>
    <a:fontScheme name="2019 MSOB Brand">
      <a:majorFont>
        <a:latin typeface="Muli SemiBold"/>
        <a:ea typeface=""/>
        <a:cs typeface=""/>
      </a:majorFont>
      <a:minorFont>
        <a:latin typeface="Muli Extra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23524</TotalTime>
  <Words>2596</Words>
  <Application>Microsoft Office PowerPoint</Application>
  <PresentationFormat>宽屏</PresentationFormat>
  <Paragraphs>337</Paragraphs>
  <Slides>44</Slides>
  <Notes>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44</vt:i4>
      </vt:variant>
    </vt:vector>
  </HeadingPairs>
  <TitlesOfParts>
    <vt:vector size="54" baseType="lpstr">
      <vt:lpstr>Muli ExtraLight</vt:lpstr>
      <vt:lpstr>Arial</vt:lpstr>
      <vt:lpstr>Calibri</vt:lpstr>
      <vt:lpstr>Cambria Math</vt:lpstr>
      <vt:lpstr>Courier New</vt:lpstr>
      <vt:lpstr>Segoe UI</vt:lpstr>
      <vt:lpstr>Segoe UI Light</vt:lpstr>
      <vt:lpstr>Segoe UI Semibold</vt:lpstr>
      <vt:lpstr>Wingdings</vt:lpstr>
      <vt:lpstr>Office Theme</vt:lpstr>
      <vt:lpstr>Stochastic Modeling</vt:lpstr>
      <vt:lpstr>What You Will Learn</vt:lpstr>
      <vt:lpstr>Expected Value</vt:lpstr>
      <vt:lpstr>Expected Value</vt:lpstr>
      <vt:lpstr>Expected Value</vt:lpstr>
      <vt:lpstr>Expected Value</vt:lpstr>
      <vt:lpstr>Expected Value</vt:lpstr>
      <vt:lpstr>Expected Value</vt:lpstr>
      <vt:lpstr>Decision Trees</vt:lpstr>
      <vt:lpstr>Decisions Trees</vt:lpstr>
      <vt:lpstr>Decision Trees</vt:lpstr>
      <vt:lpstr>Solving Decision Trees</vt:lpstr>
      <vt:lpstr>Decision Trees (Interactive)</vt:lpstr>
      <vt:lpstr>Decision Trees (Uncertainty)</vt:lpstr>
      <vt:lpstr>Decision Trees (Uncertainty)</vt:lpstr>
      <vt:lpstr>Decision Trees (Uncertainty)</vt:lpstr>
      <vt:lpstr>Assigning Probabilities</vt:lpstr>
      <vt:lpstr>Decision Trees (Example)</vt:lpstr>
      <vt:lpstr>Decision Trees (Uncertainty)</vt:lpstr>
      <vt:lpstr>PowerPoint 演示文稿</vt:lpstr>
      <vt:lpstr>Decision Trees (Example 2)</vt:lpstr>
      <vt:lpstr>Decision Trees (Example 3)</vt:lpstr>
      <vt:lpstr>Laws of Probability</vt:lpstr>
      <vt:lpstr>Probability Review</vt:lpstr>
      <vt:lpstr>Probability Review</vt:lpstr>
      <vt:lpstr>Probability Review</vt:lpstr>
      <vt:lpstr>Probability Review</vt:lpstr>
      <vt:lpstr>Probability Review</vt:lpstr>
      <vt:lpstr>Probability Review</vt:lpstr>
      <vt:lpstr>Probability Review</vt:lpstr>
      <vt:lpstr>Probability Review</vt:lpstr>
      <vt:lpstr>Bayes’ Theorem</vt:lpstr>
      <vt:lpstr>Bayes’ Theorem</vt:lpstr>
      <vt:lpstr>Bayes’ Theorem</vt:lpstr>
      <vt:lpstr>Bayes’ Theorem (Example)</vt:lpstr>
      <vt:lpstr>Bayes’ Theorem</vt:lpstr>
      <vt:lpstr>Bayes’ Theorem</vt:lpstr>
      <vt:lpstr>Bayes’ Theorem (Example)</vt:lpstr>
      <vt:lpstr>Bayes’ Theorem</vt:lpstr>
      <vt:lpstr>Bayes’ Theorem (Example)</vt:lpstr>
      <vt:lpstr>Example of Updating Probabilities in Decision Trees</vt:lpstr>
      <vt:lpstr>PowerPoint 演示文稿</vt:lpstr>
      <vt:lpstr>The Value of Information</vt:lpstr>
      <vt:lpstr>The Value of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 Cody Watson</dc:creator>
  <cp:lastModifiedBy>Ding, Mengting</cp:lastModifiedBy>
  <cp:revision>247</cp:revision>
  <dcterms:created xsi:type="dcterms:W3CDTF">2019-08-08T14:49:13Z</dcterms:created>
  <dcterms:modified xsi:type="dcterms:W3CDTF">2021-09-29T19:17:41Z</dcterms:modified>
</cp:coreProperties>
</file>