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handoutMasterIdLst>
    <p:handoutMasterId r:id="rId62"/>
  </p:handoutMasterIdLst>
  <p:sldIdLst>
    <p:sldId id="256" r:id="rId2"/>
    <p:sldId id="262" r:id="rId3"/>
    <p:sldId id="259" r:id="rId4"/>
    <p:sldId id="260" r:id="rId5"/>
    <p:sldId id="263" r:id="rId6"/>
    <p:sldId id="264" r:id="rId7"/>
    <p:sldId id="265" r:id="rId8"/>
    <p:sldId id="266" r:id="rId9"/>
    <p:sldId id="272" r:id="rId10"/>
    <p:sldId id="270" r:id="rId11"/>
    <p:sldId id="271" r:id="rId12"/>
    <p:sldId id="268" r:id="rId13"/>
    <p:sldId id="269" r:id="rId14"/>
    <p:sldId id="273" r:id="rId15"/>
    <p:sldId id="274" r:id="rId16"/>
    <p:sldId id="282" r:id="rId17"/>
    <p:sldId id="281" r:id="rId18"/>
    <p:sldId id="275" r:id="rId19"/>
    <p:sldId id="276" r:id="rId20"/>
    <p:sldId id="283" r:id="rId21"/>
    <p:sldId id="280" r:id="rId22"/>
    <p:sldId id="278" r:id="rId23"/>
    <p:sldId id="279" r:id="rId24"/>
    <p:sldId id="290" r:id="rId25"/>
    <p:sldId id="301" r:id="rId26"/>
    <p:sldId id="302" r:id="rId27"/>
    <p:sldId id="298" r:id="rId28"/>
    <p:sldId id="303" r:id="rId29"/>
    <p:sldId id="284" r:id="rId30"/>
    <p:sldId id="305" r:id="rId31"/>
    <p:sldId id="306" r:id="rId32"/>
    <p:sldId id="307" r:id="rId33"/>
    <p:sldId id="299" r:id="rId34"/>
    <p:sldId id="300" r:id="rId35"/>
    <p:sldId id="285" r:id="rId36"/>
    <p:sldId id="286" r:id="rId37"/>
    <p:sldId id="288" r:id="rId38"/>
    <p:sldId id="289" r:id="rId39"/>
    <p:sldId id="291" r:id="rId40"/>
    <p:sldId id="292" r:id="rId41"/>
    <p:sldId id="297" r:id="rId42"/>
    <p:sldId id="308" r:id="rId43"/>
    <p:sldId id="295" r:id="rId44"/>
    <p:sldId id="294" r:id="rId45"/>
    <p:sldId id="321" r:id="rId46"/>
    <p:sldId id="309" r:id="rId47"/>
    <p:sldId id="310" r:id="rId48"/>
    <p:sldId id="296" r:id="rId49"/>
    <p:sldId id="311" r:id="rId50"/>
    <p:sldId id="322" r:id="rId51"/>
    <p:sldId id="312" r:id="rId52"/>
    <p:sldId id="314" r:id="rId53"/>
    <p:sldId id="315" r:id="rId54"/>
    <p:sldId id="316" r:id="rId55"/>
    <p:sldId id="317" r:id="rId56"/>
    <p:sldId id="304" r:id="rId57"/>
    <p:sldId id="318" r:id="rId58"/>
    <p:sldId id="319" r:id="rId59"/>
    <p:sldId id="32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89D4A"/>
    <a:srgbClr val="183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83388" autoAdjust="0"/>
  </p:normalViewPr>
  <p:slideViewPr>
    <p:cSldViewPr snapToGrid="0">
      <p:cViewPr varScale="1">
        <p:scale>
          <a:sx n="82" d="100"/>
          <a:sy n="82" d="100"/>
        </p:scale>
        <p:origin x="691" y="67"/>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492166-5183-426E-B237-E2C9D6B4CD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4DF85DC-58DD-42A6-AD26-FF9554495E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7ADF3F-53E7-4CE4-A56B-48150CB00177}" type="datetimeFigureOut">
              <a:rPr lang="en-US" smtClean="0"/>
              <a:t>10/6/2021</a:t>
            </a:fld>
            <a:endParaRPr lang="en-US"/>
          </a:p>
        </p:txBody>
      </p:sp>
      <p:sp>
        <p:nvSpPr>
          <p:cNvPr id="4" name="Footer Placeholder 3">
            <a:extLst>
              <a:ext uri="{FF2B5EF4-FFF2-40B4-BE49-F238E27FC236}">
                <a16:creationId xmlns:a16="http://schemas.microsoft.com/office/drawing/2014/main" id="{D4EA5D29-FB43-4442-9D84-800D76023D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610E30-7EEA-48D2-A7FC-4FAD68FCE9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304786-3EC9-4800-8032-8237678CAEFF}" type="slidenum">
              <a:rPr lang="en-US" smtClean="0"/>
              <a:t>‹#›</a:t>
            </a:fld>
            <a:endParaRPr lang="en-US"/>
          </a:p>
        </p:txBody>
      </p:sp>
    </p:spTree>
    <p:extLst>
      <p:ext uri="{BB962C8B-B14F-4D97-AF65-F5344CB8AC3E}">
        <p14:creationId xmlns:p14="http://schemas.microsoft.com/office/powerpoint/2010/main" val="704580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54770-091C-4CEF-89F3-4E1606BFB837}" type="datetimeFigureOut">
              <a:rPr lang="en-US" smtClean="0"/>
              <a:t>10/6/2021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0401-E589-47BB-ADBC-8FE349C1F186}" type="slidenum">
              <a:rPr lang="en-US" smtClean="0"/>
              <a:t>‹#›</a:t>
            </a:fld>
            <a:endParaRPr lang="en-US"/>
          </a:p>
        </p:txBody>
      </p:sp>
    </p:spTree>
    <p:extLst>
      <p:ext uri="{BB962C8B-B14F-4D97-AF65-F5344CB8AC3E}">
        <p14:creationId xmlns:p14="http://schemas.microsoft.com/office/powerpoint/2010/main" val="295617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cfainstitute.org/-/media/documents/article/rf-brief/rfbr-v4-n1-1.ashx"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rojects.fivethirtyeight.com/2020-election-forecas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24</a:t>
            </a:fld>
            <a:endParaRPr lang="en-US"/>
          </a:p>
        </p:txBody>
      </p:sp>
    </p:spTree>
    <p:extLst>
      <p:ext uri="{BB962C8B-B14F-4D97-AF65-F5344CB8AC3E}">
        <p14:creationId xmlns:p14="http://schemas.microsoft.com/office/powerpoint/2010/main" val="2585673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 would prefer 5000 game </a:t>
            </a:r>
            <a:endParaRPr lang="zh-CN" altLang="en-US" dirty="0"/>
          </a:p>
        </p:txBody>
      </p:sp>
      <p:sp>
        <p:nvSpPr>
          <p:cNvPr id="4" name="灯片编号占位符 3"/>
          <p:cNvSpPr>
            <a:spLocks noGrp="1"/>
          </p:cNvSpPr>
          <p:nvPr>
            <p:ph type="sldNum" sz="quarter" idx="5"/>
          </p:nvPr>
        </p:nvSpPr>
        <p:spPr/>
        <p:txBody>
          <a:bodyPr/>
          <a:lstStyle/>
          <a:p>
            <a:fld id="{64900401-E589-47BB-ADBC-8FE349C1F186}" type="slidenum">
              <a:rPr lang="en-US" smtClean="0"/>
              <a:t>55</a:t>
            </a:fld>
            <a:endParaRPr lang="en-US"/>
          </a:p>
        </p:txBody>
      </p:sp>
    </p:spTree>
    <p:extLst>
      <p:ext uri="{BB962C8B-B14F-4D97-AF65-F5344CB8AC3E}">
        <p14:creationId xmlns:p14="http://schemas.microsoft.com/office/powerpoint/2010/main" val="555745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https://www.cfainstitute.org/-/media/documents/article/rf-brief/rfbr-v4-n1-1.ashx</a:t>
            </a:r>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56</a:t>
            </a:fld>
            <a:endParaRPr lang="en-US"/>
          </a:p>
        </p:txBody>
      </p:sp>
    </p:spTree>
    <p:extLst>
      <p:ext uri="{BB962C8B-B14F-4D97-AF65-F5344CB8AC3E}">
        <p14:creationId xmlns:p14="http://schemas.microsoft.com/office/powerpoint/2010/main" val="1659760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W&lt;-seq(0,500,5)</a:t>
            </a:r>
          </a:p>
          <a:p>
            <a:r>
              <a:rPr lang="en-US" sz="1200" dirty="0"/>
              <a:t>U&lt;- function(</a:t>
            </a:r>
            <a:r>
              <a:rPr lang="en-US" sz="1200" dirty="0" err="1"/>
              <a:t>W,r</a:t>
            </a:r>
            <a:r>
              <a:rPr lang="en-US" sz="1200" dirty="0"/>
              <a:t>) {</a:t>
            </a:r>
          </a:p>
          <a:p>
            <a:r>
              <a:rPr lang="en-US" sz="1200" dirty="0"/>
              <a:t>  1-exp(-W/r)</a:t>
            </a:r>
          </a:p>
          <a:p>
            <a:r>
              <a:rPr lang="en-US" sz="1200" dirty="0"/>
              <a:t>}</a:t>
            </a:r>
          </a:p>
          <a:p>
            <a:r>
              <a:rPr lang="en-US" sz="1200" dirty="0"/>
              <a:t>r&lt;-c(100,350,800)  #The risk tolerance. The higher the less risk averse.</a:t>
            </a:r>
          </a:p>
          <a:p>
            <a:r>
              <a:rPr lang="en-US" sz="1200" dirty="0"/>
              <a:t>par(</a:t>
            </a:r>
            <a:r>
              <a:rPr lang="en-US" sz="1200" dirty="0" err="1"/>
              <a:t>mai</a:t>
            </a:r>
            <a:r>
              <a:rPr lang="en-US" sz="1200" dirty="0"/>
              <a:t>=c(0.85,0.85,0.4,0.4))  #Set Margins</a:t>
            </a:r>
          </a:p>
          <a:p>
            <a:r>
              <a:rPr lang="en-US" sz="1200" dirty="0"/>
              <a:t>plot(W,U(</a:t>
            </a:r>
            <a:r>
              <a:rPr lang="en-US" sz="1200" dirty="0" err="1"/>
              <a:t>W,r</a:t>
            </a:r>
            <a:r>
              <a:rPr lang="en-US" sz="1200" dirty="0"/>
              <a:t>[1]),type='l',</a:t>
            </a:r>
            <a:r>
              <a:rPr lang="en-US" sz="1200" dirty="0" err="1"/>
              <a:t>lwd</a:t>
            </a:r>
            <a:r>
              <a:rPr lang="en-US" sz="1200" dirty="0"/>
              <a:t>=1, main="Exponential Utility",</a:t>
            </a:r>
            <a:r>
              <a:rPr lang="en-US" sz="1200" dirty="0" err="1"/>
              <a:t>xlab</a:t>
            </a:r>
            <a:r>
              <a:rPr lang="en-US" sz="1200" dirty="0"/>
              <a:t>="Wealth",</a:t>
            </a:r>
          </a:p>
          <a:p>
            <a:r>
              <a:rPr lang="en-US" sz="1200" dirty="0"/>
              <a:t>     </a:t>
            </a:r>
            <a:r>
              <a:rPr lang="en-US" sz="1200" dirty="0" err="1"/>
              <a:t>ylab</a:t>
            </a:r>
            <a:r>
              <a:rPr lang="en-US" sz="1200" dirty="0"/>
              <a:t>="Utility", axes=FALSE)</a:t>
            </a:r>
          </a:p>
          <a:p>
            <a:r>
              <a:rPr lang="en-US" sz="1200" dirty="0"/>
              <a:t>axis(side=1, labels=TRUE, at=seq(0,500,by=50),font=1)</a:t>
            </a:r>
          </a:p>
          <a:p>
            <a:r>
              <a:rPr lang="en-US" sz="1200" dirty="0"/>
              <a:t>axis(side=2, labels=TRUE, at=seq(0,1,by=0.2),font=1,las=1)</a:t>
            </a:r>
          </a:p>
          <a:p>
            <a:r>
              <a:rPr lang="en-US" sz="1200" dirty="0"/>
              <a:t>lines(W,U(</a:t>
            </a:r>
            <a:r>
              <a:rPr lang="en-US" sz="1200" dirty="0" err="1"/>
              <a:t>W,r</a:t>
            </a:r>
            <a:r>
              <a:rPr lang="en-US" sz="1200" dirty="0"/>
              <a:t>[2]),type='</a:t>
            </a:r>
            <a:r>
              <a:rPr lang="en-US" sz="1200" dirty="0" err="1"/>
              <a:t>l',col</a:t>
            </a:r>
            <a:r>
              <a:rPr lang="en-US" sz="1200" dirty="0"/>
              <a:t>="blue")</a:t>
            </a:r>
          </a:p>
          <a:p>
            <a:r>
              <a:rPr lang="en-US" sz="1200" dirty="0"/>
              <a:t>lines(W,U(</a:t>
            </a:r>
            <a:r>
              <a:rPr lang="en-US" sz="1200" dirty="0" err="1"/>
              <a:t>W,r</a:t>
            </a:r>
            <a:r>
              <a:rPr lang="en-US" sz="1200" dirty="0"/>
              <a:t>[3]),type='</a:t>
            </a:r>
            <a:r>
              <a:rPr lang="en-US" sz="1200" dirty="0" err="1"/>
              <a:t>l',col</a:t>
            </a:r>
            <a:r>
              <a:rPr lang="en-US" sz="1200" dirty="0"/>
              <a:t>="</a:t>
            </a:r>
            <a:r>
              <a:rPr lang="en-US" sz="1200" dirty="0" err="1"/>
              <a:t>darkgreen</a:t>
            </a:r>
            <a:r>
              <a:rPr lang="en-US" sz="1200" dirty="0"/>
              <a:t>")</a:t>
            </a:r>
          </a:p>
          <a:p>
            <a:r>
              <a:rPr lang="en-US" sz="1200" dirty="0"/>
              <a:t>legend(320,0.25,legend=c(”r=100 (Most RA)", ”r=350",”r=800 (Less RA)"),</a:t>
            </a:r>
          </a:p>
          <a:p>
            <a:r>
              <a:rPr lang="en-US" sz="1200" dirty="0"/>
              <a:t>       col=c("</a:t>
            </a:r>
            <a:r>
              <a:rPr lang="en-US" sz="1200" dirty="0" err="1"/>
              <a:t>black","blue</a:t>
            </a:r>
            <a:r>
              <a:rPr lang="en-US" sz="1200" dirty="0"/>
              <a:t>", "</a:t>
            </a:r>
            <a:r>
              <a:rPr lang="en-US" sz="1200" dirty="0" err="1"/>
              <a:t>darkgreen</a:t>
            </a:r>
            <a:r>
              <a:rPr lang="en-US" sz="1200" dirty="0"/>
              <a:t>"), </a:t>
            </a:r>
            <a:r>
              <a:rPr lang="en-US" sz="1200" dirty="0" err="1"/>
              <a:t>lty</a:t>
            </a:r>
            <a:r>
              <a:rPr lang="en-US" sz="1200" dirty="0"/>
              <a:t>=1, </a:t>
            </a:r>
            <a:r>
              <a:rPr lang="en-US" sz="1200" dirty="0" err="1"/>
              <a:t>cex</a:t>
            </a:r>
            <a:r>
              <a:rPr lang="en-US" sz="1200" dirty="0"/>
              <a:t>=0.8)</a:t>
            </a:r>
          </a:p>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57</a:t>
            </a:fld>
            <a:endParaRPr lang="en-US"/>
          </a:p>
        </p:txBody>
      </p:sp>
    </p:spTree>
    <p:extLst>
      <p:ext uri="{BB962C8B-B14F-4D97-AF65-F5344CB8AC3E}">
        <p14:creationId xmlns:p14="http://schemas.microsoft.com/office/powerpoint/2010/main" val="2635138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25</a:t>
            </a:fld>
            <a:endParaRPr lang="en-US"/>
          </a:p>
        </p:txBody>
      </p:sp>
    </p:spTree>
    <p:extLst>
      <p:ext uri="{BB962C8B-B14F-4D97-AF65-F5344CB8AC3E}">
        <p14:creationId xmlns:p14="http://schemas.microsoft.com/office/powerpoint/2010/main" val="1186154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https://projects.fivethirtyeight.com/2020-election-forecast/</a:t>
            </a:r>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26</a:t>
            </a:fld>
            <a:endParaRPr lang="en-US"/>
          </a:p>
        </p:txBody>
      </p:sp>
    </p:spTree>
    <p:extLst>
      <p:ext uri="{BB962C8B-B14F-4D97-AF65-F5344CB8AC3E}">
        <p14:creationId xmlns:p14="http://schemas.microsoft.com/office/powerpoint/2010/main" val="2826631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29</a:t>
            </a:fld>
            <a:endParaRPr lang="en-US"/>
          </a:p>
        </p:txBody>
      </p:sp>
    </p:spTree>
    <p:extLst>
      <p:ext uri="{BB962C8B-B14F-4D97-AF65-F5344CB8AC3E}">
        <p14:creationId xmlns:p14="http://schemas.microsoft.com/office/powerpoint/2010/main" val="172640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30</a:t>
            </a:fld>
            <a:endParaRPr lang="en-US"/>
          </a:p>
        </p:txBody>
      </p:sp>
    </p:spTree>
    <p:extLst>
      <p:ext uri="{BB962C8B-B14F-4D97-AF65-F5344CB8AC3E}">
        <p14:creationId xmlns:p14="http://schemas.microsoft.com/office/powerpoint/2010/main" val="83628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00401-E589-47BB-ADBC-8FE349C1F186}" type="slidenum">
              <a:rPr lang="en-US" smtClean="0"/>
              <a:t>31</a:t>
            </a:fld>
            <a:endParaRPr lang="en-US"/>
          </a:p>
        </p:txBody>
      </p:sp>
    </p:spTree>
    <p:extLst>
      <p:ext uri="{BB962C8B-B14F-4D97-AF65-F5344CB8AC3E}">
        <p14:creationId xmlns:p14="http://schemas.microsoft.com/office/powerpoint/2010/main" val="2503004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Law of total probability in the denominator. Can be written as P(</a:t>
            </a:r>
            <a:r>
              <a:rPr lang="en-US" dirty="0" err="1"/>
              <a:t>AnB</a:t>
            </a:r>
            <a:r>
              <a:rPr lang="en-US" dirty="0"/>
              <a:t>)+P(</a:t>
            </a:r>
            <a:r>
              <a:rPr lang="en-US" dirty="0" err="1"/>
              <a:t>AnB</a:t>
            </a:r>
            <a:r>
              <a:rPr lang="en-US" dirty="0"/>
              <a:t>’) by using the law of total probability.</a:t>
            </a:r>
          </a:p>
          <a:p>
            <a:r>
              <a:rPr lang="en-US" dirty="0"/>
              <a:t>The prior is what you believed about A before having encountered a new and relevant piece of information B.</a:t>
            </a:r>
          </a:p>
          <a:p>
            <a:r>
              <a:rPr lang="en-US" dirty="0"/>
              <a:t>The quotient of the likelihood divided the marginal probability of the new piece of information indexes the informativeness of the new information for your beliefs about B</a:t>
            </a:r>
          </a:p>
          <a:p>
            <a:r>
              <a:rPr lang="en-US" dirty="0"/>
              <a:t>The posterior is what you believe (or ought to, if you are rational) about B after having encountered a new and relevant piece of information.</a:t>
            </a:r>
          </a:p>
        </p:txBody>
      </p:sp>
      <p:sp>
        <p:nvSpPr>
          <p:cNvPr id="4" name="Slide Number Placeholder 3"/>
          <p:cNvSpPr>
            <a:spLocks noGrp="1"/>
          </p:cNvSpPr>
          <p:nvPr>
            <p:ph type="sldNum" sz="quarter" idx="5"/>
          </p:nvPr>
        </p:nvSpPr>
        <p:spPr/>
        <p:txBody>
          <a:bodyPr/>
          <a:lstStyle/>
          <a:p>
            <a:fld id="{64900401-E589-47BB-ADBC-8FE349C1F186}" type="slidenum">
              <a:rPr lang="en-US" smtClean="0"/>
              <a:t>33</a:t>
            </a:fld>
            <a:endParaRPr lang="en-US"/>
          </a:p>
        </p:txBody>
      </p:sp>
    </p:spTree>
    <p:extLst>
      <p:ext uri="{BB962C8B-B14F-4D97-AF65-F5344CB8AC3E}">
        <p14:creationId xmlns:p14="http://schemas.microsoft.com/office/powerpoint/2010/main" val="390500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Factfulness</a:t>
            </a:r>
            <a:r>
              <a:rPr lang="en-US" dirty="0"/>
              <a:t>, by Hans </a:t>
            </a:r>
            <a:r>
              <a:rPr lang="en-US" dirty="0" err="1"/>
              <a:t>Rosling</a:t>
            </a:r>
            <a:r>
              <a:rPr lang="en-US" dirty="0"/>
              <a:t>.</a:t>
            </a:r>
          </a:p>
        </p:txBody>
      </p:sp>
      <p:sp>
        <p:nvSpPr>
          <p:cNvPr id="4" name="Slide Number Placeholder 3"/>
          <p:cNvSpPr>
            <a:spLocks noGrp="1"/>
          </p:cNvSpPr>
          <p:nvPr>
            <p:ph type="sldNum" sz="quarter" idx="5"/>
          </p:nvPr>
        </p:nvSpPr>
        <p:spPr/>
        <p:txBody>
          <a:bodyPr/>
          <a:lstStyle/>
          <a:p>
            <a:fld id="{64900401-E589-47BB-ADBC-8FE349C1F186}" type="slidenum">
              <a:rPr lang="en-US" smtClean="0"/>
              <a:t>48</a:t>
            </a:fld>
            <a:endParaRPr lang="en-US"/>
          </a:p>
        </p:txBody>
      </p:sp>
    </p:spTree>
    <p:extLst>
      <p:ext uri="{BB962C8B-B14F-4D97-AF65-F5344CB8AC3E}">
        <p14:creationId xmlns:p14="http://schemas.microsoft.com/office/powerpoint/2010/main" val="2412896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Pay</a:t>
            </a:r>
            <a:r>
              <a:rPr lang="zh-CN" altLang="en-US" dirty="0"/>
              <a:t> </a:t>
            </a:r>
            <a:r>
              <a:rPr lang="en-US" altLang="zh-CN" dirty="0"/>
              <a:t>7.5 to avoid the risk </a:t>
            </a:r>
            <a:endParaRPr lang="zh-CN" altLang="en-US" dirty="0"/>
          </a:p>
        </p:txBody>
      </p:sp>
      <p:sp>
        <p:nvSpPr>
          <p:cNvPr id="4" name="灯片编号占位符 3"/>
          <p:cNvSpPr>
            <a:spLocks noGrp="1"/>
          </p:cNvSpPr>
          <p:nvPr>
            <p:ph type="sldNum" sz="quarter" idx="5"/>
          </p:nvPr>
        </p:nvSpPr>
        <p:spPr/>
        <p:txBody>
          <a:bodyPr/>
          <a:lstStyle/>
          <a:p>
            <a:fld id="{64900401-E589-47BB-ADBC-8FE349C1F186}" type="slidenum">
              <a:rPr lang="en-US" smtClean="0"/>
              <a:t>54</a:t>
            </a:fld>
            <a:endParaRPr lang="en-US"/>
          </a:p>
        </p:txBody>
      </p:sp>
    </p:spTree>
    <p:extLst>
      <p:ext uri="{BB962C8B-B14F-4D97-AF65-F5344CB8AC3E}">
        <p14:creationId xmlns:p14="http://schemas.microsoft.com/office/powerpoint/2010/main" val="3603240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alpha val="7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BE55-0569-4D0B-AECA-AC97508896BA}"/>
              </a:ext>
            </a:extLst>
          </p:cNvPr>
          <p:cNvSpPr>
            <a:spLocks noGrp="1"/>
          </p:cNvSpPr>
          <p:nvPr>
            <p:ph type="title"/>
          </p:nvPr>
        </p:nvSpPr>
        <p:spPr/>
        <p:txBody>
          <a:bodyPr/>
          <a:lstStyle/>
          <a:p>
            <a:r>
              <a:rPr lang="en-US" dirty="0"/>
              <a:t>Click to edit Master title style</a:t>
            </a:r>
          </a:p>
        </p:txBody>
      </p:sp>
      <p:sp>
        <p:nvSpPr>
          <p:cNvPr id="5" name="Footer Placeholder 4">
            <a:extLst>
              <a:ext uri="{FF2B5EF4-FFF2-40B4-BE49-F238E27FC236}">
                <a16:creationId xmlns:a16="http://schemas.microsoft.com/office/drawing/2014/main" id="{85F1F3EB-F6B5-44B7-A61F-1C99D1DFEE49}"/>
              </a:ext>
            </a:extLst>
          </p:cNvPr>
          <p:cNvSpPr>
            <a:spLocks noGrp="1"/>
          </p:cNvSpPr>
          <p:nvPr>
            <p:ph type="ftr" sz="quarter" idx="11"/>
          </p:nvPr>
        </p:nvSpPr>
        <p:spPr/>
        <p:txBody>
          <a:bodyPr/>
          <a:lstStyle/>
          <a:p>
            <a:r>
              <a:rPr lang="en-US"/>
              <a:t>‹#›</a:t>
            </a:r>
            <a:endParaRPr lang="en-US" dirty="0"/>
          </a:p>
        </p:txBody>
      </p:sp>
      <p:sp>
        <p:nvSpPr>
          <p:cNvPr id="9" name="Rectangle 8">
            <a:extLst>
              <a:ext uri="{FF2B5EF4-FFF2-40B4-BE49-F238E27FC236}">
                <a16:creationId xmlns:a16="http://schemas.microsoft.com/office/drawing/2014/main" id="{833E0201-6692-46E8-8797-26E7F3F4AEB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753FED69-A79E-4D37-B191-8487560A322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13" name="Text Placeholder 12">
            <a:extLst>
              <a:ext uri="{FF2B5EF4-FFF2-40B4-BE49-F238E27FC236}">
                <a16:creationId xmlns:a16="http://schemas.microsoft.com/office/drawing/2014/main" id="{17E75BC6-4E4B-4BFA-91C6-5C403B4FFB14}"/>
              </a:ext>
            </a:extLst>
          </p:cNvPr>
          <p:cNvSpPr>
            <a:spLocks noGrp="1"/>
          </p:cNvSpPr>
          <p:nvPr>
            <p:ph type="body" sz="quarter" idx="12"/>
          </p:nvPr>
        </p:nvSpPr>
        <p:spPr>
          <a:xfrm>
            <a:off x="829882" y="1816894"/>
            <a:ext cx="10523918" cy="4368800"/>
          </a:xfrm>
          <a:solidFill>
            <a:schemeClr val="bg1">
              <a:alpha val="50000"/>
            </a:schemeClr>
          </a:solidFill>
        </p:spPr>
        <p:txBody>
          <a:bodyPr/>
          <a:lstStyle>
            <a:lvl2pPr marL="800100" indent="-3429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069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4A25E5-E908-43B1-8EC8-98DEF93AA3EF}"/>
              </a:ext>
            </a:extLst>
          </p:cNvPr>
          <p:cNvSpPr/>
          <p:nvPr userDrawn="1"/>
        </p:nvSpPr>
        <p:spPr>
          <a:xfrm>
            <a:off x="0" y="0"/>
            <a:ext cx="12192000" cy="6858000"/>
          </a:xfrm>
          <a:prstGeom prst="rect">
            <a:avLst/>
          </a:prstGeom>
          <a:solidFill>
            <a:srgbClr val="183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2AD0867E-AF51-4C82-9F53-35621CA4436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815" r="1" b="38315"/>
          <a:stretch/>
        </p:blipFill>
        <p:spPr>
          <a:xfrm>
            <a:off x="0" y="3549535"/>
            <a:ext cx="8655494" cy="3308465"/>
          </a:xfrm>
          <a:prstGeom prst="rect">
            <a:avLst/>
          </a:prstGeom>
        </p:spPr>
      </p:pic>
      <p:sp>
        <p:nvSpPr>
          <p:cNvPr id="2" name="Title 1">
            <a:extLst>
              <a:ext uri="{FF2B5EF4-FFF2-40B4-BE49-F238E27FC236}">
                <a16:creationId xmlns:a16="http://schemas.microsoft.com/office/drawing/2014/main" id="{316061E6-96FD-4751-BB42-B7CC7CE4C491}"/>
              </a:ext>
            </a:extLst>
          </p:cNvPr>
          <p:cNvSpPr>
            <a:spLocks noGrp="1"/>
          </p:cNvSpPr>
          <p:nvPr>
            <p:ph type="ctrTitle"/>
          </p:nvPr>
        </p:nvSpPr>
        <p:spPr>
          <a:xfrm>
            <a:off x="1524000" y="1122363"/>
            <a:ext cx="9144000" cy="2387600"/>
          </a:xfrm>
        </p:spPr>
        <p:txBody>
          <a:bodyPr anchor="b">
            <a:normAutofit/>
          </a:bodyPr>
          <a:lstStyle>
            <a:lvl1pPr algn="ctr">
              <a:defRPr sz="5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6B5B5DF6-A94D-4EE3-B106-DBCC32E975A7}"/>
              </a:ext>
            </a:extLst>
          </p:cNvPr>
          <p:cNvSpPr>
            <a:spLocks noGrp="1"/>
          </p:cNvSpPr>
          <p:nvPr>
            <p:ph type="subTitle" idx="1"/>
          </p:nvPr>
        </p:nvSpPr>
        <p:spPr>
          <a:xfrm>
            <a:off x="1524000" y="3602038"/>
            <a:ext cx="9144000" cy="1655762"/>
          </a:xfrm>
        </p:spPr>
        <p:txBody>
          <a:bodyPr anchor="t">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4" name="Picture 3"/>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5219267" y="56560"/>
            <a:ext cx="1753466" cy="1009244"/>
          </a:xfrm>
          <a:prstGeom prst="rect">
            <a:avLst/>
          </a:prstGeom>
        </p:spPr>
      </p:pic>
    </p:spTree>
    <p:extLst>
      <p:ext uri="{BB962C8B-B14F-4D97-AF65-F5344CB8AC3E}">
        <p14:creationId xmlns:p14="http://schemas.microsoft.com/office/powerpoint/2010/main" val="261501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B472056-B6E1-496A-B9E1-EF93A0446C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815" r="1" b="38315"/>
          <a:stretch/>
        </p:blipFill>
        <p:spPr>
          <a:xfrm>
            <a:off x="0" y="3549535"/>
            <a:ext cx="8655494" cy="3308465"/>
          </a:xfrm>
          <a:prstGeom prst="rect">
            <a:avLst/>
          </a:prstGeom>
        </p:spPr>
      </p:pic>
      <p:sp>
        <p:nvSpPr>
          <p:cNvPr id="9" name="Title 1">
            <a:extLst>
              <a:ext uri="{FF2B5EF4-FFF2-40B4-BE49-F238E27FC236}">
                <a16:creationId xmlns:a16="http://schemas.microsoft.com/office/drawing/2014/main" id="{EF4B5835-3C63-49B5-9C9F-FB773B9B9BF5}"/>
              </a:ext>
            </a:extLst>
          </p:cNvPr>
          <p:cNvSpPr>
            <a:spLocks noGrp="1"/>
          </p:cNvSpPr>
          <p:nvPr>
            <p:ph type="ctrTitle"/>
          </p:nvPr>
        </p:nvSpPr>
        <p:spPr>
          <a:xfrm>
            <a:off x="1524000" y="1122363"/>
            <a:ext cx="9144000" cy="2387600"/>
          </a:xfrm>
        </p:spPr>
        <p:txBody>
          <a:bodyPr anchor="b">
            <a:normAutofit/>
          </a:bodyPr>
          <a:lstStyle>
            <a:lvl1pPr algn="ctr">
              <a:defRPr sz="5000">
                <a:solidFill>
                  <a:srgbClr val="183028"/>
                </a:solidFill>
              </a:defRPr>
            </a:lvl1pPr>
          </a:lstStyle>
          <a:p>
            <a:r>
              <a:rPr lang="en-US" dirty="0"/>
              <a:t>Click to edit Master title style</a:t>
            </a:r>
          </a:p>
        </p:txBody>
      </p:sp>
      <p:sp>
        <p:nvSpPr>
          <p:cNvPr id="10" name="Subtitle 2">
            <a:extLst>
              <a:ext uri="{FF2B5EF4-FFF2-40B4-BE49-F238E27FC236}">
                <a16:creationId xmlns:a16="http://schemas.microsoft.com/office/drawing/2014/main" id="{1F5BD01A-3762-4125-B8FA-A39D34D614E0}"/>
              </a:ext>
            </a:extLst>
          </p:cNvPr>
          <p:cNvSpPr>
            <a:spLocks noGrp="1"/>
          </p:cNvSpPr>
          <p:nvPr>
            <p:ph type="subTitle" idx="1"/>
          </p:nvPr>
        </p:nvSpPr>
        <p:spPr>
          <a:xfrm>
            <a:off x="1524000" y="3602038"/>
            <a:ext cx="9144000" cy="1655762"/>
          </a:xfrm>
        </p:spPr>
        <p:txBody>
          <a:bodyPr anchor="t">
            <a:normAutofit/>
          </a:bodyPr>
          <a:lstStyle>
            <a:lvl1pPr marL="0" indent="0" algn="ctr">
              <a:buNone/>
              <a:defRPr sz="2800">
                <a:solidFill>
                  <a:srgbClr val="789D4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1" name="Picture 10"/>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5219267" y="59629"/>
            <a:ext cx="1748131" cy="1006173"/>
          </a:xfrm>
          <a:prstGeom prst="rect">
            <a:avLst/>
          </a:prstGeom>
        </p:spPr>
      </p:pic>
      <p:sp>
        <p:nvSpPr>
          <p:cNvPr id="4" name="Rectangle 3"/>
          <p:cNvSpPr/>
          <p:nvPr userDrawn="1"/>
        </p:nvSpPr>
        <p:spPr>
          <a:xfrm>
            <a:off x="10324769" y="6217920"/>
            <a:ext cx="1867231" cy="612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52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0F5DB3CF-E27A-490F-B639-8892F3C50D2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D31279F4-FC30-4B42-A578-CA679091FFF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7C0DBD2-5FA2-4F42-A39C-2379402160DB}"/>
              </a:ext>
            </a:extLst>
          </p:cNvPr>
          <p:cNvSpPr>
            <a:spLocks noGrp="1"/>
          </p:cNvSpPr>
          <p:nvPr>
            <p:ph sz="half" idx="1"/>
          </p:nvPr>
        </p:nvSpPr>
        <p:spPr>
          <a:xfrm>
            <a:off x="838200" y="1825625"/>
            <a:ext cx="5181600" cy="4351338"/>
          </a:xfrm>
          <a:solidFill>
            <a:schemeClr val="bg1">
              <a:alpha val="50000"/>
            </a:schemeClr>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C2978D6-DE7F-4018-814B-F091EFBB49E0}"/>
              </a:ext>
            </a:extLst>
          </p:cNvPr>
          <p:cNvSpPr>
            <a:spLocks noGrp="1"/>
          </p:cNvSpPr>
          <p:nvPr>
            <p:ph sz="half" idx="2"/>
          </p:nvPr>
        </p:nvSpPr>
        <p:spPr>
          <a:xfrm>
            <a:off x="6172200" y="1825625"/>
            <a:ext cx="5181600" cy="4351338"/>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D58981B-F718-4779-9882-4F1258766B3D}"/>
              </a:ext>
            </a:extLst>
          </p:cNvPr>
          <p:cNvSpPr>
            <a:spLocks noGrp="1"/>
          </p:cNvSpPr>
          <p:nvPr>
            <p:ph type="ftr" sz="quarter" idx="11"/>
          </p:nvPr>
        </p:nvSpPr>
        <p:spPr/>
        <p:txBody>
          <a:bodyPr/>
          <a:lstStyle/>
          <a:p>
            <a:r>
              <a:rPr lang="en-US"/>
              <a:t>‹#›</a:t>
            </a:r>
          </a:p>
        </p:txBody>
      </p:sp>
      <p:sp>
        <p:nvSpPr>
          <p:cNvPr id="10" name="Rectangle 9">
            <a:extLst>
              <a:ext uri="{FF2B5EF4-FFF2-40B4-BE49-F238E27FC236}">
                <a16:creationId xmlns:a16="http://schemas.microsoft.com/office/drawing/2014/main" id="{BE5CED04-3542-4B07-876B-47ED1D19CD35}"/>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65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9363F87-14DE-4191-960B-AEAAFD3304A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868AB717-9A21-4782-92AA-92BCE7AE3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0BA975-969B-4E13-A732-1FD935D54C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2DFAA2-3681-4AC0-B23F-F9314F482542}"/>
              </a:ext>
            </a:extLst>
          </p:cNvPr>
          <p:cNvSpPr>
            <a:spLocks noGrp="1"/>
          </p:cNvSpPr>
          <p:nvPr>
            <p:ph sz="half" idx="2"/>
          </p:nvPr>
        </p:nvSpPr>
        <p:spPr>
          <a:xfrm>
            <a:off x="839788" y="2505075"/>
            <a:ext cx="5157787" cy="3684588"/>
          </a:xfrm>
          <a:solidFill>
            <a:schemeClr val="bg1">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AF5EDB-7155-486F-92EC-8903C4C1F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D87EC8-7060-4C8A-AB01-2FFA60958BE2}"/>
              </a:ext>
            </a:extLst>
          </p:cNvPr>
          <p:cNvSpPr>
            <a:spLocks noGrp="1"/>
          </p:cNvSpPr>
          <p:nvPr>
            <p:ph sz="quarter" idx="4"/>
          </p:nvPr>
        </p:nvSpPr>
        <p:spPr>
          <a:xfrm>
            <a:off x="6172200" y="2505075"/>
            <a:ext cx="5183188" cy="3684588"/>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92E3B414-92FE-407C-99DD-BB973A71A7E4}"/>
              </a:ext>
            </a:extLst>
          </p:cNvPr>
          <p:cNvSpPr>
            <a:spLocks noGrp="1"/>
          </p:cNvSpPr>
          <p:nvPr>
            <p:ph type="ftr" sz="quarter" idx="11"/>
          </p:nvPr>
        </p:nvSpPr>
        <p:spPr/>
        <p:txBody>
          <a:bodyPr/>
          <a:lstStyle/>
          <a:p>
            <a:r>
              <a:rPr lang="en-US"/>
              <a:t>‹#›</a:t>
            </a:r>
          </a:p>
        </p:txBody>
      </p:sp>
      <p:sp>
        <p:nvSpPr>
          <p:cNvPr id="12" name="Rectangle 11">
            <a:extLst>
              <a:ext uri="{FF2B5EF4-FFF2-40B4-BE49-F238E27FC236}">
                <a16:creationId xmlns:a16="http://schemas.microsoft.com/office/drawing/2014/main" id="{4287CC16-B815-4956-8331-98DF8C9048B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955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5A2E67D9-3CA5-4740-AE26-B1442C1435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F113B086-0CAF-401B-BE1E-8309F88F5EE4}"/>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51DAAAD-B07C-42E3-880B-ECBEC261BA32}"/>
              </a:ext>
            </a:extLst>
          </p:cNvPr>
          <p:cNvSpPr>
            <a:spLocks noGrp="1"/>
          </p:cNvSpPr>
          <p:nvPr>
            <p:ph type="ftr" sz="quarter" idx="11"/>
          </p:nvPr>
        </p:nvSpPr>
        <p:spPr/>
        <p:txBody>
          <a:bodyPr/>
          <a:lstStyle/>
          <a:p>
            <a:r>
              <a:rPr lang="en-US"/>
              <a:t>‹#›</a:t>
            </a:r>
          </a:p>
        </p:txBody>
      </p:sp>
      <p:sp>
        <p:nvSpPr>
          <p:cNvPr id="8" name="Rectangle 7">
            <a:extLst>
              <a:ext uri="{FF2B5EF4-FFF2-40B4-BE49-F238E27FC236}">
                <a16:creationId xmlns:a16="http://schemas.microsoft.com/office/drawing/2014/main" id="{FBA1F5C3-C253-460A-BDD1-AE2E3E8B89C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75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671606A-DCDA-4F90-BD8F-57046EF482E9}"/>
              </a:ext>
            </a:extLst>
          </p:cNvPr>
          <p:cNvSpPr>
            <a:spLocks noGrp="1"/>
          </p:cNvSpPr>
          <p:nvPr>
            <p:ph type="ftr" sz="quarter" idx="11"/>
          </p:nvPr>
        </p:nvSpPr>
        <p:spPr/>
        <p:txBody>
          <a:bodyPr/>
          <a:lstStyle/>
          <a:p>
            <a:r>
              <a:rPr lang="en-US"/>
              <a:t>‹#›</a:t>
            </a:r>
          </a:p>
        </p:txBody>
      </p:sp>
    </p:spTree>
    <p:extLst>
      <p:ext uri="{BB962C8B-B14F-4D97-AF65-F5344CB8AC3E}">
        <p14:creationId xmlns:p14="http://schemas.microsoft.com/office/powerpoint/2010/main" val="341740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7C6052E7-0B4A-44F8-86F9-1738CDD01B8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AEF9486F-D6EB-48B9-9301-95EBA578B09C}"/>
              </a:ext>
            </a:extLst>
          </p:cNvPr>
          <p:cNvSpPr>
            <a:spLocks noGrp="1"/>
          </p:cNvSpPr>
          <p:nvPr>
            <p:ph type="title"/>
          </p:nvPr>
        </p:nvSpPr>
        <p:spPr>
          <a:xfrm>
            <a:off x="839788" y="457200"/>
            <a:ext cx="3932237" cy="1600200"/>
          </a:xfrm>
        </p:spPr>
        <p:txBody>
          <a:bodyPr anchor="ct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71C5FC8B-F241-401B-9733-D3B57857BB87}"/>
              </a:ext>
            </a:extLst>
          </p:cNvPr>
          <p:cNvSpPr>
            <a:spLocks noGrp="1"/>
          </p:cNvSpPr>
          <p:nvPr>
            <p:ph idx="1"/>
          </p:nvPr>
        </p:nvSpPr>
        <p:spPr>
          <a:xfrm>
            <a:off x="5183188" y="987425"/>
            <a:ext cx="6172200" cy="4873625"/>
          </a:xfrm>
          <a:solidFill>
            <a:schemeClr val="bg1"/>
          </a:solidFill>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062FB-5946-4E66-9748-C11D9AC7E4E5}"/>
              </a:ext>
            </a:extLst>
          </p:cNvPr>
          <p:cNvSpPr>
            <a:spLocks noGrp="1"/>
          </p:cNvSpPr>
          <p:nvPr>
            <p:ph type="body" sz="half" idx="2"/>
          </p:nvPr>
        </p:nvSpPr>
        <p:spPr>
          <a:xfrm>
            <a:off x="839788" y="2057400"/>
            <a:ext cx="3932237" cy="3811588"/>
          </a:xfrm>
          <a:solidFill>
            <a:schemeClr val="bg1">
              <a:alpha val="50000"/>
            </a:schemeClr>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0940E724-304F-41D1-B394-C1007108876F}"/>
              </a:ext>
            </a:extLst>
          </p:cNvPr>
          <p:cNvSpPr>
            <a:spLocks noGrp="1"/>
          </p:cNvSpPr>
          <p:nvPr>
            <p:ph type="ftr" sz="quarter" idx="11"/>
          </p:nvPr>
        </p:nvSpPr>
        <p:spPr/>
        <p:txBody>
          <a:bodyPr/>
          <a:lstStyle/>
          <a:p>
            <a:r>
              <a:rPr lang="en-US"/>
              <a:t>‹#›</a:t>
            </a:r>
          </a:p>
        </p:txBody>
      </p:sp>
      <p:sp>
        <p:nvSpPr>
          <p:cNvPr id="10" name="Rectangle 9">
            <a:extLst>
              <a:ext uri="{FF2B5EF4-FFF2-40B4-BE49-F238E27FC236}">
                <a16:creationId xmlns:a16="http://schemas.microsoft.com/office/drawing/2014/main" id="{9B27C781-5EA5-451F-8E47-C06CE259E169}"/>
              </a:ext>
            </a:extLst>
          </p:cNvPr>
          <p:cNvSpPr/>
          <p:nvPr userDrawn="1"/>
        </p:nvSpPr>
        <p:spPr>
          <a:xfrm>
            <a:off x="784163" y="782477"/>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87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B8FC48B-BB0D-4FA0-93A3-D708CB18EC31}"/>
              </a:ext>
            </a:extLst>
          </p:cNvPr>
          <p:cNvSpPr>
            <a:spLocks noGrp="1"/>
          </p:cNvSpPr>
          <p:nvPr>
            <p:ph type="pic" idx="1"/>
          </p:nvPr>
        </p:nvSpPr>
        <p:spPr>
          <a:xfrm>
            <a:off x="6329045" y="0"/>
            <a:ext cx="5862955" cy="6858000"/>
          </a:xfrm>
          <a:solidFill>
            <a:schemeClr val="bg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2" name="Graphic 11">
            <a:extLst>
              <a:ext uri="{FF2B5EF4-FFF2-40B4-BE49-F238E27FC236}">
                <a16:creationId xmlns:a16="http://schemas.microsoft.com/office/drawing/2014/main" id="{E17E08BD-9E04-44FC-90F5-7C1B3CA2D13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856A373D-354C-4301-A1AF-D873037A22A0}"/>
              </a:ext>
            </a:extLst>
          </p:cNvPr>
          <p:cNvSpPr>
            <a:spLocks noGrp="1"/>
          </p:cNvSpPr>
          <p:nvPr>
            <p:ph type="title"/>
          </p:nvPr>
        </p:nvSpPr>
        <p:spPr>
          <a:xfrm>
            <a:off x="839788" y="457200"/>
            <a:ext cx="5256212" cy="1600200"/>
          </a:xfrm>
        </p:spPr>
        <p:txBody>
          <a:bodyPr anchor="ct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21CB547D-F67A-4EB8-BDD6-5EEF1FC3315C}"/>
              </a:ext>
            </a:extLst>
          </p:cNvPr>
          <p:cNvSpPr>
            <a:spLocks noGrp="1"/>
          </p:cNvSpPr>
          <p:nvPr>
            <p:ph type="body" sz="half" idx="2"/>
          </p:nvPr>
        </p:nvSpPr>
        <p:spPr>
          <a:xfrm>
            <a:off x="839788" y="2057400"/>
            <a:ext cx="5256212" cy="4202084"/>
          </a:xfrm>
          <a:solidFill>
            <a:schemeClr val="bg1">
              <a:alpha val="5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marL="685800" marR="0" indent="-228600" algn="l" defTabSz="914400" rtl="0" eaLnBrk="1" fontAlgn="auto" latinLnBrk="0" hangingPunct="1">
              <a:lnSpc>
                <a:spcPct val="90000"/>
              </a:lnSpc>
              <a:spcBef>
                <a:spcPts val="500"/>
              </a:spcBef>
              <a:spcAft>
                <a:spcPts val="0"/>
              </a:spcAft>
              <a:buClr>
                <a:srgbClr val="789D4A"/>
              </a:buClr>
              <a:buSzTx/>
              <a:buFont typeface="Arial" panose="020B0604020202020204" pitchFamily="34" charset="0"/>
              <a:buChar char="•"/>
              <a:tabLst/>
              <a:defRPr sz="1400"/>
            </a:lvl2pPr>
            <a:lvl3pPr marL="1143000" marR="0" indent="-228600" algn="l" defTabSz="914400" rtl="0" eaLnBrk="1" fontAlgn="auto" latinLnBrk="0" hangingPunct="1">
              <a:lnSpc>
                <a:spcPct val="90000"/>
              </a:lnSpc>
              <a:spcBef>
                <a:spcPts val="500"/>
              </a:spcBef>
              <a:spcAft>
                <a:spcPts val="0"/>
              </a:spcAft>
              <a:buClr>
                <a:srgbClr val="789D4A"/>
              </a:buClr>
              <a:buSzTx/>
              <a:buFont typeface="Courier New" panose="02070309020205020404" pitchFamily="49" charset="0"/>
              <a:buChar char="o"/>
              <a:tabLst/>
              <a:defRPr sz="1200"/>
            </a:lvl3pPr>
            <a:lvl4pPr marL="1600200" marR="0" indent="-228600" algn="l" defTabSz="914400" rtl="0" eaLnBrk="1" fontAlgn="auto" latinLnBrk="0" hangingPunct="1">
              <a:lnSpc>
                <a:spcPct val="90000"/>
              </a:lnSpc>
              <a:spcBef>
                <a:spcPts val="500"/>
              </a:spcBef>
              <a:spcAft>
                <a:spcPts val="0"/>
              </a:spcAft>
              <a:buClr>
                <a:srgbClr val="789D4A"/>
              </a:buClr>
              <a:buSzTx/>
              <a:buFont typeface="Calibri" panose="020F0502020204030204" pitchFamily="34" charset="0"/>
              <a:buChar char="−"/>
              <a:tabLst/>
              <a:defRPr sz="1000"/>
            </a:lvl4pPr>
            <a:lvl5pPr marL="2057400" marR="0" indent="-228600" algn="l" defTabSz="914400" rtl="0" eaLnBrk="1" fontAlgn="auto" latinLnBrk="0" hangingPunct="1">
              <a:lnSpc>
                <a:spcPct val="90000"/>
              </a:lnSpc>
              <a:spcBef>
                <a:spcPts val="500"/>
              </a:spcBef>
              <a:spcAft>
                <a:spcPts val="0"/>
              </a:spcAft>
              <a:buClr>
                <a:srgbClr val="789D4A"/>
              </a:buClr>
              <a:buSzTx/>
              <a:buFont typeface="Wingdings" panose="05000000000000000000" pitchFamily="2" charset="2"/>
              <a:buChar char="§"/>
              <a:tabLst/>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
                <a:srgbClr val="789D4A"/>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Second level</a:t>
            </a:r>
          </a:p>
          <a:p>
            <a:pPr marL="1143000" marR="0" lvl="2" indent="-228600" algn="l" defTabSz="914400" rtl="0" eaLnBrk="1" fontAlgn="auto" latinLnBrk="0" hangingPunct="1">
              <a:lnSpc>
                <a:spcPct val="90000"/>
              </a:lnSpc>
              <a:spcBef>
                <a:spcPts val="500"/>
              </a:spcBef>
              <a:spcAft>
                <a:spcPts val="0"/>
              </a:spcAft>
              <a:buClr>
                <a:srgbClr val="789D4A"/>
              </a:buClr>
              <a:buSzTx/>
              <a:buFont typeface="Courier New" panose="02070309020205020404" pitchFamily="49" charset="0"/>
              <a:buChar char="o"/>
              <a:tabLst/>
              <a:defRPr/>
            </a:pPr>
            <a:r>
              <a:rPr kumimoji="0" lang="en-US" sz="20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Third level</a:t>
            </a:r>
          </a:p>
          <a:p>
            <a:pPr marL="1600200" marR="0" lvl="3" indent="-228600" algn="l" defTabSz="914400" rtl="0" eaLnBrk="1" fontAlgn="auto" latinLnBrk="0" hangingPunct="1">
              <a:lnSpc>
                <a:spcPct val="90000"/>
              </a:lnSpc>
              <a:spcBef>
                <a:spcPts val="500"/>
              </a:spcBef>
              <a:spcAft>
                <a:spcPts val="0"/>
              </a:spcAft>
              <a:buClr>
                <a:srgbClr val="789D4A"/>
              </a:buClr>
              <a:buSzTx/>
              <a:buFont typeface="Calibri" panose="020F0502020204030204" pitchFamily="34" charset="0"/>
              <a:buChar char="−"/>
              <a:tabLst/>
              <a:defRPr/>
            </a:pPr>
            <a:r>
              <a:rPr kumimoji="0" lang="en-US" sz="18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Fourth level</a:t>
            </a:r>
          </a:p>
          <a:p>
            <a:pPr marL="2057400" marR="0" lvl="4" indent="-228600" algn="l" defTabSz="914400" rtl="0" eaLnBrk="1" fontAlgn="auto" latinLnBrk="0" hangingPunct="1">
              <a:lnSpc>
                <a:spcPct val="90000"/>
              </a:lnSpc>
              <a:spcBef>
                <a:spcPts val="500"/>
              </a:spcBef>
              <a:spcAft>
                <a:spcPts val="0"/>
              </a:spcAft>
              <a:buClr>
                <a:srgbClr val="789D4A"/>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183028"/>
                </a:solidFill>
                <a:effectLst/>
                <a:uLnTx/>
                <a:uFillTx/>
                <a:latin typeface="Muli ExtraLight" panose="00000300000000000000" pitchFamily="2" charset="0"/>
                <a:ea typeface="+mn-ea"/>
                <a:cs typeface="+mn-cs"/>
              </a:rPr>
              <a:t>Fifth level</a:t>
            </a:r>
          </a:p>
        </p:txBody>
      </p:sp>
      <p:sp>
        <p:nvSpPr>
          <p:cNvPr id="6" name="Footer Placeholder 5">
            <a:extLst>
              <a:ext uri="{FF2B5EF4-FFF2-40B4-BE49-F238E27FC236}">
                <a16:creationId xmlns:a16="http://schemas.microsoft.com/office/drawing/2014/main" id="{85A7C505-A7C9-4FBB-A7C7-D6EA323C6486}"/>
              </a:ext>
            </a:extLst>
          </p:cNvPr>
          <p:cNvSpPr>
            <a:spLocks noGrp="1"/>
          </p:cNvSpPr>
          <p:nvPr>
            <p:ph type="ftr" sz="quarter" idx="11"/>
          </p:nvPr>
        </p:nvSpPr>
        <p:spPr/>
        <p:txBody>
          <a:bodyPr/>
          <a:lstStyle/>
          <a:p>
            <a:r>
              <a:rPr lang="en-US"/>
              <a:t>‹#›</a:t>
            </a:r>
          </a:p>
        </p:txBody>
      </p:sp>
      <p:sp>
        <p:nvSpPr>
          <p:cNvPr id="11" name="Rectangle 10">
            <a:extLst>
              <a:ext uri="{FF2B5EF4-FFF2-40B4-BE49-F238E27FC236}">
                <a16:creationId xmlns:a16="http://schemas.microsoft.com/office/drawing/2014/main" id="{0E18778B-E4A1-4151-928F-0025A030FD19}"/>
              </a:ext>
            </a:extLst>
          </p:cNvPr>
          <p:cNvSpPr/>
          <p:nvPr userDrawn="1"/>
        </p:nvSpPr>
        <p:spPr>
          <a:xfrm>
            <a:off x="794069" y="737553"/>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24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78636-7135-4996-A2ED-9D6479882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C7B17CD-18BF-4C06-BAC8-2D19CC611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6CFDA799-E006-491A-9BDC-189759FFA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83028"/>
                </a:solidFill>
              </a:defRPr>
            </a:lvl1pPr>
          </a:lstStyle>
          <a:p>
            <a:fld id="{DB93D0EE-7AEE-4397-A018-8CBE653956FA}" type="slidenum">
              <a:rPr lang="en-US" smtClean="0"/>
              <a:pPr/>
              <a:t>‹#›</a:t>
            </a:fld>
            <a:endParaRPr lang="en-US" dirty="0"/>
          </a:p>
        </p:txBody>
      </p:sp>
      <p:pic>
        <p:nvPicPr>
          <p:cNvPr id="4" name="Picture 3"/>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444368" y="6311900"/>
            <a:ext cx="1637640" cy="453056"/>
          </a:xfrm>
          <a:prstGeom prst="rect">
            <a:avLst/>
          </a:prstGeom>
        </p:spPr>
      </p:pic>
    </p:spTree>
    <p:extLst>
      <p:ext uri="{BB962C8B-B14F-4D97-AF65-F5344CB8AC3E}">
        <p14:creationId xmlns:p14="http://schemas.microsoft.com/office/powerpoint/2010/main" val="3495194506"/>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dt="0"/>
  <p:txStyles>
    <p:titleStyle>
      <a:lvl1pPr algn="l" defTabSz="914400" rtl="0" eaLnBrk="1" latinLnBrk="0" hangingPunct="1">
        <a:lnSpc>
          <a:spcPct val="90000"/>
        </a:lnSpc>
        <a:spcBef>
          <a:spcPct val="0"/>
        </a:spcBef>
        <a:buNone/>
        <a:defRPr sz="4400" kern="1200">
          <a:solidFill>
            <a:srgbClr val="183028"/>
          </a:solidFill>
          <a:latin typeface="Segoe UI Semibold" panose="020B0702040204020203" pitchFamily="34" charset="0"/>
          <a:ea typeface="Malgun Gothic" panose="020B0503020000020004" pitchFamily="34" charset="-127"/>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183028"/>
          </a:solidFill>
          <a:latin typeface="Segoe UI Light" panose="020B0502040204020203" pitchFamily="34" charset="0"/>
          <a:ea typeface="+mn-ea"/>
          <a:cs typeface="Segoe UI Light" panose="020B0502040204020203" pitchFamily="34" charset="0"/>
        </a:defRPr>
      </a:lvl1pPr>
      <a:lvl2pPr marL="800100" indent="-342900" algn="l" defTabSz="914400" rtl="0" eaLnBrk="1" latinLnBrk="0" hangingPunct="1">
        <a:lnSpc>
          <a:spcPct val="90000"/>
        </a:lnSpc>
        <a:spcBef>
          <a:spcPts val="500"/>
        </a:spcBef>
        <a:buClr>
          <a:srgbClr val="789D4A"/>
        </a:buClr>
        <a:buFont typeface="Arial" panose="020B0604020202020204" pitchFamily="34" charset="0"/>
        <a:buChar char="•"/>
        <a:defRPr sz="2400" kern="1200">
          <a:solidFill>
            <a:srgbClr val="183028"/>
          </a:solidFill>
          <a:latin typeface="Segoe UI Light" panose="020B0502040204020203" pitchFamily="34" charset="0"/>
          <a:ea typeface="+mn-ea"/>
          <a:cs typeface="Segoe UI Light" panose="020B0502040204020203" pitchFamily="34" charset="0"/>
        </a:defRPr>
      </a:lvl2pPr>
      <a:lvl3pPr marL="1257300" indent="-342900" algn="l" defTabSz="914400" rtl="0" eaLnBrk="1" latinLnBrk="0" hangingPunct="1">
        <a:lnSpc>
          <a:spcPct val="90000"/>
        </a:lnSpc>
        <a:spcBef>
          <a:spcPts val="500"/>
        </a:spcBef>
        <a:buClr>
          <a:srgbClr val="789D4A"/>
        </a:buClr>
        <a:buFont typeface="Courier New" panose="02070309020205020404" pitchFamily="49" charset="0"/>
        <a:buChar char="o"/>
        <a:defRPr sz="2000" kern="1200">
          <a:solidFill>
            <a:srgbClr val="183028"/>
          </a:solidFill>
          <a:latin typeface="Segoe UI Light" panose="020B0502040204020203" pitchFamily="34" charset="0"/>
          <a:ea typeface="+mn-ea"/>
          <a:cs typeface="Segoe UI Light" panose="020B0502040204020203" pitchFamily="34" charset="0"/>
        </a:defRPr>
      </a:lvl3pPr>
      <a:lvl4pPr marL="1657350" indent="-285750" algn="l" defTabSz="914400" rtl="0" eaLnBrk="1" latinLnBrk="0" hangingPunct="1">
        <a:lnSpc>
          <a:spcPct val="90000"/>
        </a:lnSpc>
        <a:spcBef>
          <a:spcPts val="500"/>
        </a:spcBef>
        <a:buClr>
          <a:srgbClr val="789D4A"/>
        </a:buClr>
        <a:buFont typeface="Calibri" panose="020F0502020204030204" pitchFamily="34" charset="0"/>
        <a:buChar char="−"/>
        <a:defRPr sz="1800" kern="1200">
          <a:solidFill>
            <a:srgbClr val="183028"/>
          </a:solidFill>
          <a:latin typeface="Segoe UI Light" panose="020B0502040204020203" pitchFamily="34" charset="0"/>
          <a:ea typeface="+mn-ea"/>
          <a:cs typeface="Segoe UI Light" panose="020B0502040204020203" pitchFamily="34" charset="0"/>
        </a:defRPr>
      </a:lvl4pPr>
      <a:lvl5pPr marL="2114550" indent="-285750" algn="l" defTabSz="914400" rtl="0" eaLnBrk="1" latinLnBrk="0" hangingPunct="1">
        <a:lnSpc>
          <a:spcPct val="90000"/>
        </a:lnSpc>
        <a:spcBef>
          <a:spcPts val="500"/>
        </a:spcBef>
        <a:buClr>
          <a:srgbClr val="789D4A"/>
        </a:buClr>
        <a:buFont typeface="Wingdings" panose="05000000000000000000" pitchFamily="2" charset="2"/>
        <a:buChar char="§"/>
        <a:defRPr sz="1800" kern="1200">
          <a:solidFill>
            <a:srgbClr val="183028"/>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projects.fivethirtyeight.com/2020-election-forecas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www.espn.com/nfl/game/_/gameId/401131047" TargetMode="External"/><Relationship Id="rId7"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0.png"/><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62.JP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5.png"/></Relationships>
</file>

<file path=ppt/slides/_rels/slide43.xml.rels><?xml version="1.0" encoding="UTF-8" standalone="yes"?>
<Relationships xmlns="http://schemas.openxmlformats.org/package/2006/relationships"><Relationship Id="rId2" Type="http://schemas.openxmlformats.org/officeDocument/2006/relationships/image" Target="../media/image72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3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5E61-9871-4073-AA3E-B764D5836795}"/>
              </a:ext>
            </a:extLst>
          </p:cNvPr>
          <p:cNvSpPr>
            <a:spLocks noGrp="1"/>
          </p:cNvSpPr>
          <p:nvPr>
            <p:ph type="ctrTitle"/>
          </p:nvPr>
        </p:nvSpPr>
        <p:spPr/>
        <p:txBody>
          <a:bodyPr/>
          <a:lstStyle/>
          <a:p>
            <a:r>
              <a:rPr lang="en-US" dirty="0"/>
              <a:t>Stochastic Modeling</a:t>
            </a:r>
            <a:endParaRPr lang="en-US"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57236E2F-7222-4197-8CF5-4FF4EF60F066}"/>
              </a:ext>
            </a:extLst>
          </p:cNvPr>
          <p:cNvSpPr>
            <a:spLocks noGrp="1"/>
          </p:cNvSpPr>
          <p:nvPr>
            <p:ph type="subTitle" idx="1"/>
          </p:nvPr>
        </p:nvSpPr>
        <p:spPr/>
        <p:txBody>
          <a:bodyPr/>
          <a:lstStyle/>
          <a:p>
            <a:r>
              <a:rPr lang="en-US" dirty="0"/>
              <a:t>Decisions Under Uncertainty</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973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Decisions Trees</a:t>
            </a:r>
          </a:p>
        </p:txBody>
      </p:sp>
      <p:pic>
        <p:nvPicPr>
          <p:cNvPr id="4" name="Content Placeholder 5">
            <a:extLst>
              <a:ext uri="{FF2B5EF4-FFF2-40B4-BE49-F238E27FC236}">
                <a16:creationId xmlns:a16="http://schemas.microsoft.com/office/drawing/2014/main" id="{B6AD59BE-4531-6A4B-924F-8F16B33A9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16894"/>
            <a:ext cx="5082980" cy="3086367"/>
          </a:xfrm>
        </p:spPr>
      </p:pic>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6" name="TextBox 5">
            <a:extLst>
              <a:ext uri="{FF2B5EF4-FFF2-40B4-BE49-F238E27FC236}">
                <a16:creationId xmlns:a16="http://schemas.microsoft.com/office/drawing/2014/main" id="{D283110F-4512-4E14-9614-97C8E10362C0}"/>
              </a:ext>
            </a:extLst>
          </p:cNvPr>
          <p:cNvSpPr txBox="1"/>
          <p:nvPr/>
        </p:nvSpPr>
        <p:spPr>
          <a:xfrm>
            <a:off x="8492078" y="2924085"/>
            <a:ext cx="2952750" cy="1200329"/>
          </a:xfrm>
          <a:prstGeom prst="rect">
            <a:avLst/>
          </a:prstGeom>
          <a:noFill/>
        </p:spPr>
        <p:txBody>
          <a:bodyPr wrap="square" rtlCol="0">
            <a:spAutoFit/>
          </a:bodyPr>
          <a:lstStyle/>
          <a:p>
            <a:r>
              <a:rPr lang="en-US" dirty="0"/>
              <a:t>D = Decision</a:t>
            </a:r>
          </a:p>
          <a:p>
            <a:r>
              <a:rPr lang="en-US" dirty="0"/>
              <a:t>P = Probability</a:t>
            </a:r>
          </a:p>
          <a:p>
            <a:r>
              <a:rPr lang="en-US" dirty="0"/>
              <a:t>$ = Monetary Value</a:t>
            </a:r>
          </a:p>
          <a:p>
            <a:endParaRPr lang="en-US" dirty="0"/>
          </a:p>
        </p:txBody>
      </p:sp>
      <p:pic>
        <p:nvPicPr>
          <p:cNvPr id="8" name="Picture 7">
            <a:extLst>
              <a:ext uri="{FF2B5EF4-FFF2-40B4-BE49-F238E27FC236}">
                <a16:creationId xmlns:a16="http://schemas.microsoft.com/office/drawing/2014/main" id="{B1D0462D-5E86-4AE1-85BF-00FB9258A328}"/>
              </a:ext>
            </a:extLst>
          </p:cNvPr>
          <p:cNvPicPr>
            <a:picLocks noChangeAspect="1"/>
          </p:cNvPicPr>
          <p:nvPr/>
        </p:nvPicPr>
        <p:blipFill>
          <a:blip r:embed="rId3"/>
          <a:stretch>
            <a:fillRect/>
          </a:stretch>
        </p:blipFill>
        <p:spPr>
          <a:xfrm>
            <a:off x="838200" y="1295089"/>
            <a:ext cx="7744906" cy="4458322"/>
          </a:xfrm>
          <a:prstGeom prst="rect">
            <a:avLst/>
          </a:prstGeom>
        </p:spPr>
      </p:pic>
      <p:sp>
        <p:nvSpPr>
          <p:cNvPr id="5" name="Rectangle 4">
            <a:extLst>
              <a:ext uri="{FF2B5EF4-FFF2-40B4-BE49-F238E27FC236}">
                <a16:creationId xmlns:a16="http://schemas.microsoft.com/office/drawing/2014/main" id="{8E294995-1F95-445B-8996-9B237E6B12C8}"/>
              </a:ext>
            </a:extLst>
          </p:cNvPr>
          <p:cNvSpPr/>
          <p:nvPr/>
        </p:nvSpPr>
        <p:spPr>
          <a:xfrm>
            <a:off x="1382486" y="3200400"/>
            <a:ext cx="1045028" cy="17028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172D63-D311-4CD1-9476-06C7E6CD431D}"/>
              </a:ext>
            </a:extLst>
          </p:cNvPr>
          <p:cNvSpPr/>
          <p:nvPr/>
        </p:nvSpPr>
        <p:spPr>
          <a:xfrm>
            <a:off x="2427514" y="2212494"/>
            <a:ext cx="2427516" cy="3212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9111DC-D89B-4DC8-844E-0B458754277A}"/>
              </a:ext>
            </a:extLst>
          </p:cNvPr>
          <p:cNvSpPr/>
          <p:nvPr/>
        </p:nvSpPr>
        <p:spPr>
          <a:xfrm>
            <a:off x="4846644" y="1432934"/>
            <a:ext cx="2952749" cy="3992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26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To try or not to try…</a:t>
            </a:r>
          </a:p>
        </p:txBody>
      </p:sp>
      <p:pic>
        <p:nvPicPr>
          <p:cNvPr id="4" name="Content Placeholder 5">
            <a:extLst>
              <a:ext uri="{FF2B5EF4-FFF2-40B4-BE49-F238E27FC236}">
                <a16:creationId xmlns:a16="http://schemas.microsoft.com/office/drawing/2014/main" id="{76BA9E97-73F0-544D-A3D4-D6F531DAC2DD}"/>
              </a:ext>
            </a:extLst>
          </p:cNvPr>
          <p:cNvPicPr>
            <a:picLocks noGrp="1" noChangeAspect="1"/>
          </p:cNvPicPr>
          <p:nvPr>
            <p:ph idx="1"/>
          </p:nvPr>
        </p:nvPicPr>
        <p:blipFill>
          <a:blip r:embed="rId2"/>
          <a:stretch>
            <a:fillRect/>
          </a:stretch>
        </p:blipFill>
        <p:spPr>
          <a:xfrm>
            <a:off x="838200" y="2518057"/>
            <a:ext cx="6697010" cy="3667637"/>
          </a:xfrm>
          <a:prstGeom prst="rect">
            <a:avLst/>
          </a:prstGeom>
        </p:spPr>
      </p:pic>
    </p:spTree>
    <p:extLst>
      <p:ext uri="{BB962C8B-B14F-4D97-AF65-F5344CB8AC3E}">
        <p14:creationId xmlns:p14="http://schemas.microsoft.com/office/powerpoint/2010/main" val="246420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Solving Decision Trees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To solve decision trees we use backward induction:</a:t>
            </a:r>
          </a:p>
          <a:p>
            <a:endParaRPr lang="en-US" dirty="0"/>
          </a:p>
          <a:p>
            <a:pPr marL="457200" indent="-457200">
              <a:buFont typeface="Arial" panose="020B0604020202020204" pitchFamily="34" charset="0"/>
              <a:buChar char="•"/>
            </a:pPr>
            <a:r>
              <a:rPr lang="en-US" dirty="0"/>
              <a:t>Start at the end of the tree (right).</a:t>
            </a:r>
          </a:p>
          <a:p>
            <a:pPr marL="457200" indent="-457200">
              <a:buFont typeface="Arial" panose="020B0604020202020204" pitchFamily="34" charset="0"/>
              <a:buChar char="•"/>
            </a:pPr>
            <a:r>
              <a:rPr lang="en-US" dirty="0"/>
              <a:t>Choose the branch that leads to the highest payoff for each of the last decision nodes.</a:t>
            </a:r>
          </a:p>
          <a:p>
            <a:pPr marL="457200" indent="-457200">
              <a:buFont typeface="Arial" panose="020B0604020202020204" pitchFamily="34" charset="0"/>
              <a:buChar char="•"/>
            </a:pPr>
            <a:r>
              <a:rPr lang="en-US" dirty="0"/>
              <a:t>Repeat procedure while moving backwards to the initial node.</a:t>
            </a:r>
          </a:p>
        </p:txBody>
      </p:sp>
    </p:spTree>
    <p:extLst>
      <p:ext uri="{BB962C8B-B14F-4D97-AF65-F5344CB8AC3E}">
        <p14:creationId xmlns:p14="http://schemas.microsoft.com/office/powerpoint/2010/main" val="287352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(Interactive)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To try or not to try…</a:t>
            </a:r>
          </a:p>
        </p:txBody>
      </p:sp>
      <p:pic>
        <p:nvPicPr>
          <p:cNvPr id="4" name="Content Placeholder 7">
            <a:extLst>
              <a:ext uri="{FF2B5EF4-FFF2-40B4-BE49-F238E27FC236}">
                <a16:creationId xmlns:a16="http://schemas.microsoft.com/office/drawing/2014/main" id="{7BB7DED1-1E23-1346-B41E-82DA023D1116}"/>
              </a:ext>
            </a:extLst>
          </p:cNvPr>
          <p:cNvPicPr>
            <a:picLocks noGrp="1" noChangeAspect="1"/>
          </p:cNvPicPr>
          <p:nvPr>
            <p:ph idx="1"/>
          </p:nvPr>
        </p:nvPicPr>
        <p:blipFill>
          <a:blip r:embed="rId2"/>
          <a:stretch>
            <a:fillRect/>
          </a:stretch>
        </p:blipFill>
        <p:spPr>
          <a:xfrm>
            <a:off x="829882" y="2689531"/>
            <a:ext cx="6992326" cy="3496163"/>
          </a:xfrm>
          <a:prstGeom prst="rect">
            <a:avLst/>
          </a:prstGeom>
        </p:spPr>
      </p:pic>
    </p:spTree>
    <p:extLst>
      <p:ext uri="{BB962C8B-B14F-4D97-AF65-F5344CB8AC3E}">
        <p14:creationId xmlns:p14="http://schemas.microsoft.com/office/powerpoint/2010/main" val="119997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Bluffing in Poker with a Losing Hand…</a:t>
            </a:r>
          </a:p>
        </p:txBody>
      </p:sp>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(Uncertainty)</a:t>
            </a:r>
          </a:p>
        </p:txBody>
      </p:sp>
      <p:pic>
        <p:nvPicPr>
          <p:cNvPr id="8" name="Picture 7">
            <a:extLst>
              <a:ext uri="{FF2B5EF4-FFF2-40B4-BE49-F238E27FC236}">
                <a16:creationId xmlns:a16="http://schemas.microsoft.com/office/drawing/2014/main" id="{FC2FF066-BC1A-463B-9FFB-23874EC8C8F9}"/>
              </a:ext>
            </a:extLst>
          </p:cNvPr>
          <p:cNvPicPr>
            <a:picLocks noChangeAspect="1"/>
          </p:cNvPicPr>
          <p:nvPr/>
        </p:nvPicPr>
        <p:blipFill>
          <a:blip r:embed="rId2"/>
          <a:stretch>
            <a:fillRect/>
          </a:stretch>
        </p:blipFill>
        <p:spPr>
          <a:xfrm>
            <a:off x="909811" y="2312873"/>
            <a:ext cx="7309629" cy="3648578"/>
          </a:xfrm>
          <a:prstGeom prst="rect">
            <a:avLst/>
          </a:prstGeom>
        </p:spPr>
      </p:pic>
    </p:spTree>
    <p:extLst>
      <p:ext uri="{BB962C8B-B14F-4D97-AF65-F5344CB8AC3E}">
        <p14:creationId xmlns:p14="http://schemas.microsoft.com/office/powerpoint/2010/main" val="313854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(Uncertainty)</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To solve decision trees with uncertainty use the folding-back procedure:</a:t>
            </a:r>
          </a:p>
          <a:p>
            <a:endParaRPr lang="en-US" dirty="0"/>
          </a:p>
          <a:p>
            <a:endParaRPr lang="en-US" dirty="0"/>
          </a:p>
        </p:txBody>
      </p:sp>
      <p:pic>
        <p:nvPicPr>
          <p:cNvPr id="4" name="Picture 3">
            <a:extLst>
              <a:ext uri="{FF2B5EF4-FFF2-40B4-BE49-F238E27FC236}">
                <a16:creationId xmlns:a16="http://schemas.microsoft.com/office/drawing/2014/main" id="{7DB785C2-3E8F-2C4C-A55E-17BC63056B13}"/>
              </a:ext>
            </a:extLst>
          </p:cNvPr>
          <p:cNvPicPr>
            <a:picLocks noChangeAspect="1"/>
          </p:cNvPicPr>
          <p:nvPr/>
        </p:nvPicPr>
        <p:blipFill>
          <a:blip r:embed="rId2"/>
          <a:stretch>
            <a:fillRect/>
          </a:stretch>
        </p:blipFill>
        <p:spPr>
          <a:xfrm>
            <a:off x="653593" y="3232855"/>
            <a:ext cx="8686800" cy="2352675"/>
          </a:xfrm>
          <a:prstGeom prst="rect">
            <a:avLst/>
          </a:prstGeom>
        </p:spPr>
      </p:pic>
    </p:spTree>
    <p:extLst>
      <p:ext uri="{BB962C8B-B14F-4D97-AF65-F5344CB8AC3E}">
        <p14:creationId xmlns:p14="http://schemas.microsoft.com/office/powerpoint/2010/main" val="119060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When to bluff with a Losing Hand?</a:t>
            </a:r>
          </a:p>
        </p:txBody>
      </p:sp>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(Uncertainty)</a:t>
            </a:r>
          </a:p>
        </p:txBody>
      </p:sp>
      <p:pic>
        <p:nvPicPr>
          <p:cNvPr id="5" name="Picture 4">
            <a:extLst>
              <a:ext uri="{FF2B5EF4-FFF2-40B4-BE49-F238E27FC236}">
                <a16:creationId xmlns:a16="http://schemas.microsoft.com/office/drawing/2014/main" id="{787CFF95-EB8E-4200-AC40-1EC610BC7BD1}"/>
              </a:ext>
            </a:extLst>
          </p:cNvPr>
          <p:cNvPicPr>
            <a:picLocks noChangeAspect="1"/>
          </p:cNvPicPr>
          <p:nvPr/>
        </p:nvPicPr>
        <p:blipFill>
          <a:blip r:embed="rId2"/>
          <a:stretch>
            <a:fillRect/>
          </a:stretch>
        </p:blipFill>
        <p:spPr>
          <a:xfrm>
            <a:off x="1142999" y="2259952"/>
            <a:ext cx="6800851" cy="3826523"/>
          </a:xfrm>
          <a:prstGeom prst="rect">
            <a:avLst/>
          </a:prstGeom>
        </p:spPr>
      </p:pic>
    </p:spTree>
    <p:extLst>
      <p:ext uri="{BB962C8B-B14F-4D97-AF65-F5344CB8AC3E}">
        <p14:creationId xmlns:p14="http://schemas.microsoft.com/office/powerpoint/2010/main" val="16938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Assigning Probabilities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fontScale="92500" lnSpcReduction="20000"/>
          </a:bodyPr>
          <a:lstStyle/>
          <a:p>
            <a:r>
              <a:rPr lang="en-US" b="1" dirty="0"/>
              <a:t>Classical Method: </a:t>
            </a:r>
            <a:r>
              <a:rPr lang="en-US" dirty="0"/>
              <a:t>The classical method of assigning probabilities is appropriate when all the experimental outcomes are equally likely. If </a:t>
            </a:r>
            <a:r>
              <a:rPr lang="en-US" i="1" dirty="0"/>
              <a:t>n</a:t>
            </a:r>
            <a:r>
              <a:rPr lang="en-US" dirty="0"/>
              <a:t> experimental outcomes are possible, a probability of 1/</a:t>
            </a:r>
            <a:r>
              <a:rPr lang="en-US" i="1" dirty="0"/>
              <a:t>n</a:t>
            </a:r>
            <a:r>
              <a:rPr lang="en-US" dirty="0"/>
              <a:t> is assigned to each experimental outcome.</a:t>
            </a:r>
          </a:p>
          <a:p>
            <a:endParaRPr lang="en-US" dirty="0"/>
          </a:p>
          <a:p>
            <a:r>
              <a:rPr lang="en-US" b="1" dirty="0"/>
              <a:t>Subjective: </a:t>
            </a:r>
            <a:r>
              <a:rPr lang="en-US" dirty="0"/>
              <a:t>The subjective method of assigning probabilities is most appropriate when one cannot realistically assume that the experimental outcomes are equally likely and when little relevant data are available. </a:t>
            </a:r>
          </a:p>
          <a:p>
            <a:endParaRPr lang="en-US" dirty="0"/>
          </a:p>
          <a:p>
            <a:r>
              <a:rPr lang="en-US" b="1" dirty="0"/>
              <a:t>Empirical:</a:t>
            </a:r>
            <a:r>
              <a:rPr lang="en-US" dirty="0"/>
              <a:t> The empirical method of assigning probabilities is appropriate when data are available to estimate the proportion of the time the experimental outcome will occur if the experiment is repeated a large number of times.</a:t>
            </a:r>
          </a:p>
          <a:p>
            <a:endParaRPr lang="en-US" dirty="0"/>
          </a:p>
        </p:txBody>
      </p:sp>
    </p:spTree>
    <p:extLst>
      <p:ext uri="{BB962C8B-B14F-4D97-AF65-F5344CB8AC3E}">
        <p14:creationId xmlns:p14="http://schemas.microsoft.com/office/powerpoint/2010/main" val="228579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a:xfrm>
            <a:off x="838200" y="365125"/>
            <a:ext cx="10515600" cy="1196975"/>
          </a:xfrm>
        </p:spPr>
        <p:txBody>
          <a:bodyPr/>
          <a:lstStyle/>
          <a:p>
            <a:r>
              <a:rPr lang="en-US" dirty="0"/>
              <a:t>Decision Trees (Example)</a:t>
            </a:r>
          </a:p>
        </p:txBody>
      </p:sp>
      <p:sp>
        <p:nvSpPr>
          <p:cNvPr id="4" name="Rectangle 3">
            <a:extLst>
              <a:ext uri="{FF2B5EF4-FFF2-40B4-BE49-F238E27FC236}">
                <a16:creationId xmlns:a16="http://schemas.microsoft.com/office/drawing/2014/main" id="{2956619E-63CA-4BF4-BC4A-D5C315D29731}"/>
              </a:ext>
            </a:extLst>
          </p:cNvPr>
          <p:cNvSpPr/>
          <p:nvPr/>
        </p:nvSpPr>
        <p:spPr>
          <a:xfrm>
            <a:off x="829882" y="1562100"/>
            <a:ext cx="10515600" cy="3277028"/>
          </a:xfrm>
          <a:prstGeom prst="rect">
            <a:avLst/>
          </a:prstGeom>
          <a:solidFill>
            <a:schemeClr val="accent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562100"/>
            <a:ext cx="10523918" cy="4623594"/>
          </a:xfrm>
        </p:spPr>
        <p:txBody>
          <a:bodyPr>
            <a:normAutofit/>
          </a:bodyPr>
          <a:lstStyle/>
          <a:p>
            <a:r>
              <a:rPr lang="en-US" dirty="0"/>
              <a:t>Carlisle Tire and Rubber, Inc., is considering expanding production to meet potential increases in the demand for one of its tire products. Carlisle’s alternatives are to construct a new plant, expand the existing plant, or do nothing in the short run. The market for this tire product may expand, remain stable, or contract. Carlisle’s marketing department estimates the probabilities of these market outcomes to be 0.35, 0.35, and 0.30, respectively. What would you recommend Carlisle to do to meet demand?</a:t>
            </a:r>
          </a:p>
          <a:p>
            <a:endParaRPr lang="en-US" dirty="0"/>
          </a:p>
        </p:txBody>
      </p:sp>
      <p:pic>
        <p:nvPicPr>
          <p:cNvPr id="5" name="Picture 4">
            <a:extLst>
              <a:ext uri="{FF2B5EF4-FFF2-40B4-BE49-F238E27FC236}">
                <a16:creationId xmlns:a16="http://schemas.microsoft.com/office/drawing/2014/main" id="{F0884C04-2FE2-1D41-AEBB-5DE4CADDE322}"/>
              </a:ext>
            </a:extLst>
          </p:cNvPr>
          <p:cNvPicPr>
            <a:picLocks noChangeAspect="1"/>
          </p:cNvPicPr>
          <p:nvPr/>
        </p:nvPicPr>
        <p:blipFill>
          <a:blip r:embed="rId2"/>
          <a:stretch>
            <a:fillRect/>
          </a:stretch>
        </p:blipFill>
        <p:spPr>
          <a:xfrm>
            <a:off x="838200" y="5022586"/>
            <a:ext cx="5419725" cy="1247775"/>
          </a:xfrm>
          <a:prstGeom prst="rect">
            <a:avLst/>
          </a:prstGeom>
        </p:spPr>
      </p:pic>
      <p:pic>
        <p:nvPicPr>
          <p:cNvPr id="6" name="Picture 5">
            <a:extLst>
              <a:ext uri="{FF2B5EF4-FFF2-40B4-BE49-F238E27FC236}">
                <a16:creationId xmlns:a16="http://schemas.microsoft.com/office/drawing/2014/main" id="{4A2CEA63-D025-1E4A-9B22-67D104EAC8E0}"/>
              </a:ext>
            </a:extLst>
          </p:cNvPr>
          <p:cNvPicPr>
            <a:picLocks noChangeAspect="1"/>
          </p:cNvPicPr>
          <p:nvPr/>
        </p:nvPicPr>
        <p:blipFill>
          <a:blip r:embed="rId3"/>
          <a:stretch>
            <a:fillRect/>
          </a:stretch>
        </p:blipFill>
        <p:spPr>
          <a:xfrm>
            <a:off x="9190258" y="4935387"/>
            <a:ext cx="1219200" cy="1651000"/>
          </a:xfrm>
          <a:prstGeom prst="rect">
            <a:avLst/>
          </a:prstGeom>
        </p:spPr>
      </p:pic>
    </p:spTree>
    <p:extLst>
      <p:ext uri="{BB962C8B-B14F-4D97-AF65-F5344CB8AC3E}">
        <p14:creationId xmlns:p14="http://schemas.microsoft.com/office/powerpoint/2010/main" val="356438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(Uncertainty)</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We can solve this problem several ways:</a:t>
            </a:r>
          </a:p>
          <a:p>
            <a:endParaRPr lang="en-US" dirty="0"/>
          </a:p>
          <a:p>
            <a:pPr marL="457200" indent="-457200">
              <a:buFont typeface="Arial" panose="020B0604020202020204" pitchFamily="34" charset="0"/>
              <a:buChar char="•"/>
            </a:pPr>
            <a:r>
              <a:rPr lang="en-US" dirty="0"/>
              <a:t>Drawing a decision tree by hand and using the folding-back procedure</a:t>
            </a:r>
          </a:p>
          <a:p>
            <a:pPr marL="457200" indent="-457200">
              <a:buFont typeface="Arial" panose="020B0604020202020204" pitchFamily="34" charset="0"/>
              <a:buChar char="•"/>
            </a:pPr>
            <a:r>
              <a:rPr lang="en-US" dirty="0"/>
              <a:t>Using an Excel spreadsheet </a:t>
            </a:r>
          </a:p>
        </p:txBody>
      </p:sp>
    </p:spTree>
    <p:extLst>
      <p:ext uri="{BB962C8B-B14F-4D97-AF65-F5344CB8AC3E}">
        <p14:creationId xmlns:p14="http://schemas.microsoft.com/office/powerpoint/2010/main" val="32955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What You Will Learn</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lstStyle/>
          <a:p>
            <a:r>
              <a:rPr lang="en-US" dirty="0"/>
              <a:t>In general you will learn a framework to make decisions under uncertainty. Specifically,</a:t>
            </a:r>
          </a:p>
          <a:p>
            <a:pPr marL="571500" indent="-571500">
              <a:buFont typeface="Wingdings" panose="05000000000000000000" pitchFamily="2" charset="2"/>
              <a:buChar char="§"/>
            </a:pPr>
            <a:r>
              <a:rPr lang="en-US" dirty="0"/>
              <a:t>Learn how to use the</a:t>
            </a:r>
            <a:r>
              <a:rPr lang="en-US" b="1" dirty="0"/>
              <a:t> Expected Value </a:t>
            </a:r>
            <a:r>
              <a:rPr lang="en-US" dirty="0"/>
              <a:t>and </a:t>
            </a:r>
            <a:r>
              <a:rPr lang="en-US" b="1" dirty="0"/>
              <a:t>Decisions Trees </a:t>
            </a:r>
            <a:r>
              <a:rPr lang="en-US" dirty="0"/>
              <a:t>to evaluate different alternatives.</a:t>
            </a:r>
          </a:p>
          <a:p>
            <a:pPr marL="571500" indent="-571500">
              <a:buFont typeface="Wingdings" panose="05000000000000000000" pitchFamily="2" charset="2"/>
              <a:buChar char="§"/>
            </a:pPr>
            <a:r>
              <a:rPr lang="en-US" dirty="0"/>
              <a:t>Learn how to apply </a:t>
            </a:r>
            <a:r>
              <a:rPr lang="en-US" b="1" dirty="0"/>
              <a:t>Bayes’ Theorem </a:t>
            </a:r>
            <a:r>
              <a:rPr lang="en-US" dirty="0"/>
              <a:t>to correctly update the probabilities in your model.</a:t>
            </a:r>
          </a:p>
          <a:p>
            <a:pPr marL="571500" indent="-571500">
              <a:buFont typeface="Wingdings" panose="05000000000000000000" pitchFamily="2" charset="2"/>
              <a:buChar char="§"/>
            </a:pPr>
            <a:r>
              <a:rPr lang="en-US" dirty="0"/>
              <a:t>Learn how to model different </a:t>
            </a:r>
            <a:r>
              <a:rPr lang="en-US" b="1" dirty="0"/>
              <a:t>Risk Profiles.</a:t>
            </a:r>
          </a:p>
          <a:p>
            <a:endParaRPr lang="en-US" sz="1600" dirty="0"/>
          </a:p>
        </p:txBody>
      </p:sp>
    </p:spTree>
    <p:extLst>
      <p:ext uri="{BB962C8B-B14F-4D97-AF65-F5344CB8AC3E}">
        <p14:creationId xmlns:p14="http://schemas.microsoft.com/office/powerpoint/2010/main" val="19635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3A19A5-E1F2-4E21-A2AA-FD8B941A0BAC}"/>
              </a:ext>
            </a:extLst>
          </p:cNvPr>
          <p:cNvPicPr>
            <a:picLocks noChangeAspect="1"/>
          </p:cNvPicPr>
          <p:nvPr/>
        </p:nvPicPr>
        <p:blipFill>
          <a:blip r:embed="rId2"/>
          <a:stretch>
            <a:fillRect/>
          </a:stretch>
        </p:blipFill>
        <p:spPr>
          <a:xfrm>
            <a:off x="1075615" y="0"/>
            <a:ext cx="10040769" cy="6858000"/>
          </a:xfrm>
          <a:prstGeom prst="rect">
            <a:avLst/>
          </a:prstGeom>
        </p:spPr>
      </p:pic>
      <p:sp>
        <p:nvSpPr>
          <p:cNvPr id="8" name="Rectangle 7">
            <a:extLst>
              <a:ext uri="{FF2B5EF4-FFF2-40B4-BE49-F238E27FC236}">
                <a16:creationId xmlns:a16="http://schemas.microsoft.com/office/drawing/2014/main" id="{A66B9DB2-A1F2-4A84-89AB-1EF15833ADBE}"/>
              </a:ext>
            </a:extLst>
          </p:cNvPr>
          <p:cNvSpPr/>
          <p:nvPr/>
        </p:nvSpPr>
        <p:spPr>
          <a:xfrm>
            <a:off x="1513840" y="2424430"/>
            <a:ext cx="3312160" cy="37490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4B5502-6ED5-4194-A0EF-7AC2F1DE8F85}"/>
              </a:ext>
            </a:extLst>
          </p:cNvPr>
          <p:cNvSpPr/>
          <p:nvPr/>
        </p:nvSpPr>
        <p:spPr>
          <a:xfrm>
            <a:off x="4826000" y="907415"/>
            <a:ext cx="2783840" cy="235394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4BC531-9CDC-484F-A4E9-39F83660CB1C}"/>
              </a:ext>
            </a:extLst>
          </p:cNvPr>
          <p:cNvSpPr/>
          <p:nvPr/>
        </p:nvSpPr>
        <p:spPr>
          <a:xfrm>
            <a:off x="4826000" y="3261360"/>
            <a:ext cx="2783840" cy="140208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FD98E0-210B-44AC-B8C1-6A683B4A8D1D}"/>
              </a:ext>
            </a:extLst>
          </p:cNvPr>
          <p:cNvSpPr/>
          <p:nvPr/>
        </p:nvSpPr>
        <p:spPr>
          <a:xfrm>
            <a:off x="4826000" y="4663440"/>
            <a:ext cx="2540002" cy="184912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CA31392-648A-4D8C-9043-9F4B58781484}"/>
              </a:ext>
            </a:extLst>
          </p:cNvPr>
          <p:cNvSpPr/>
          <p:nvPr/>
        </p:nvSpPr>
        <p:spPr>
          <a:xfrm>
            <a:off x="1513840" y="1049020"/>
            <a:ext cx="1708225" cy="138176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2D71B22-61AF-4773-8298-83EE31297467}"/>
              </a:ext>
            </a:extLst>
          </p:cNvPr>
          <p:cNvSpPr/>
          <p:nvPr/>
        </p:nvSpPr>
        <p:spPr>
          <a:xfrm>
            <a:off x="8108349" y="1910080"/>
            <a:ext cx="2540002" cy="1016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EC19A2-2CDC-439D-88D5-64080BCEEC08}"/>
              </a:ext>
            </a:extLst>
          </p:cNvPr>
          <p:cNvSpPr/>
          <p:nvPr/>
        </p:nvSpPr>
        <p:spPr>
          <a:xfrm>
            <a:off x="7971192" y="3668395"/>
            <a:ext cx="2540002" cy="116459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055FD25-6A65-4709-AAC9-5E0BAC40BEC1}"/>
              </a:ext>
            </a:extLst>
          </p:cNvPr>
          <p:cNvSpPr/>
          <p:nvPr/>
        </p:nvSpPr>
        <p:spPr>
          <a:xfrm>
            <a:off x="8138160" y="5378132"/>
            <a:ext cx="2540002" cy="93472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58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(Example 2)</a:t>
            </a:r>
          </a:p>
        </p:txBody>
      </p:sp>
      <p:sp>
        <p:nvSpPr>
          <p:cNvPr id="5" name="Rectangle 4">
            <a:extLst>
              <a:ext uri="{FF2B5EF4-FFF2-40B4-BE49-F238E27FC236}">
                <a16:creationId xmlns:a16="http://schemas.microsoft.com/office/drawing/2014/main" id="{D4D8866D-1142-49EF-A9D6-9408A88D1E74}"/>
              </a:ext>
            </a:extLst>
          </p:cNvPr>
          <p:cNvSpPr/>
          <p:nvPr/>
        </p:nvSpPr>
        <p:spPr>
          <a:xfrm>
            <a:off x="838200" y="1816894"/>
            <a:ext cx="10515600" cy="2857848"/>
          </a:xfrm>
          <a:prstGeom prst="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The Newtown Art Gallery has a valuable painting that it wishes to sell at auction. There will be three bidders for the painting. The first bidder will bid on Monday, the second on Tuesday, and the third on Wednesday. Each bid must be accepted or rejected that same day. Newton Art Gallery can decide to not sell at the auction and </a:t>
            </a:r>
            <a:r>
              <a:rPr lang="en-US"/>
              <a:t>instead accept </a:t>
            </a:r>
            <a:r>
              <a:rPr lang="en-US" dirty="0"/>
              <a:t>an offer of $900,000. What should NAG do?</a:t>
            </a:r>
          </a:p>
          <a:p>
            <a:endParaRPr lang="en-US" dirty="0"/>
          </a:p>
        </p:txBody>
      </p:sp>
      <p:graphicFrame>
        <p:nvGraphicFramePr>
          <p:cNvPr id="4" name="Table 3">
            <a:extLst>
              <a:ext uri="{FF2B5EF4-FFF2-40B4-BE49-F238E27FC236}">
                <a16:creationId xmlns:a16="http://schemas.microsoft.com/office/drawing/2014/main" id="{1BDBA95A-6E3D-CE46-A1E5-58E52710DD56}"/>
              </a:ext>
            </a:extLst>
          </p:cNvPr>
          <p:cNvGraphicFramePr>
            <a:graphicFrameLocks noGrp="1"/>
          </p:cNvGraphicFramePr>
          <p:nvPr>
            <p:extLst>
              <p:ext uri="{D42A27DB-BD31-4B8C-83A1-F6EECF244321}">
                <p14:modId xmlns:p14="http://schemas.microsoft.com/office/powerpoint/2010/main" val="3802876344"/>
              </p:ext>
            </p:extLst>
          </p:nvPr>
        </p:nvGraphicFramePr>
        <p:xfrm>
          <a:off x="838200" y="4902994"/>
          <a:ext cx="3467101" cy="1282700"/>
        </p:xfrm>
        <a:graphic>
          <a:graphicData uri="http://schemas.openxmlformats.org/drawingml/2006/table">
            <a:tbl>
              <a:tblPr>
                <a:tableStyleId>{5C22544A-7EE6-4342-B048-85BDC9FD1C3A}</a:tableStyleId>
              </a:tblPr>
              <a:tblGrid>
                <a:gridCol w="987886">
                  <a:extLst>
                    <a:ext uri="{9D8B030D-6E8A-4147-A177-3AD203B41FA5}">
                      <a16:colId xmlns:a16="http://schemas.microsoft.com/office/drawing/2014/main" val="2880702409"/>
                    </a:ext>
                  </a:extLst>
                </a:gridCol>
                <a:gridCol w="826405">
                  <a:extLst>
                    <a:ext uri="{9D8B030D-6E8A-4147-A177-3AD203B41FA5}">
                      <a16:colId xmlns:a16="http://schemas.microsoft.com/office/drawing/2014/main" val="2055376415"/>
                    </a:ext>
                  </a:extLst>
                </a:gridCol>
                <a:gridCol w="826405">
                  <a:extLst>
                    <a:ext uri="{9D8B030D-6E8A-4147-A177-3AD203B41FA5}">
                      <a16:colId xmlns:a16="http://schemas.microsoft.com/office/drawing/2014/main" val="2269624353"/>
                    </a:ext>
                  </a:extLst>
                </a:gridCol>
                <a:gridCol w="826405">
                  <a:extLst>
                    <a:ext uri="{9D8B030D-6E8A-4147-A177-3AD203B41FA5}">
                      <a16:colId xmlns:a16="http://schemas.microsoft.com/office/drawing/2014/main" val="2252650774"/>
                    </a:ext>
                  </a:extLst>
                </a:gridCol>
              </a:tblGrid>
              <a:tr h="2667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ctr" fontAlgn="b"/>
                      <a:r>
                        <a:rPr lang="en-US" sz="1600" u="none" strike="noStrike">
                          <a:effectLst/>
                        </a:rPr>
                        <a:t>Probabilities</a:t>
                      </a:r>
                      <a:endParaRPr lang="en-US" sz="16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49978723"/>
                  </a:ext>
                </a:extLst>
              </a:tr>
              <a:tr h="203200">
                <a:tc>
                  <a:txBody>
                    <a:bodyPr/>
                    <a:lstStyle/>
                    <a:p>
                      <a:pPr algn="ctr" fontAlgn="b"/>
                      <a:r>
                        <a:rPr lang="en-US" sz="1200" u="none" strike="noStrike">
                          <a:effectLst/>
                        </a:rPr>
                        <a:t>Amount of Bid</a:t>
                      </a:r>
                      <a:endParaRPr lang="en-US" sz="1200" b="1"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Bidder 1</a:t>
                      </a:r>
                      <a:endParaRPr lang="en-US" sz="1200" b="1"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Bidder 2</a:t>
                      </a:r>
                      <a:endParaRPr lang="en-US" sz="1200" b="1" i="1"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Bidder 3</a:t>
                      </a:r>
                      <a:endParaRPr lang="en-US" sz="1200" b="1" i="1"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7366381"/>
                  </a:ext>
                </a:extLst>
              </a:tr>
              <a:tr h="203200">
                <a:tc>
                  <a:txBody>
                    <a:bodyPr/>
                    <a:lstStyle/>
                    <a:p>
                      <a:pPr algn="ctr" fontAlgn="b"/>
                      <a:r>
                        <a:rPr lang="en-US" sz="1200" u="none" strike="noStrike">
                          <a:effectLst/>
                        </a:rPr>
                        <a:t>$1,000,000.00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8415355"/>
                  </a:ext>
                </a:extLst>
              </a:tr>
              <a:tr h="203200">
                <a:tc>
                  <a:txBody>
                    <a:bodyPr/>
                    <a:lstStyle/>
                    <a:p>
                      <a:pPr algn="ctr" fontAlgn="b"/>
                      <a:r>
                        <a:rPr lang="en-US" sz="1200" u="none" strike="noStrike">
                          <a:effectLst/>
                        </a:rPr>
                        <a:t>$2,000,000.00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3733243"/>
                  </a:ext>
                </a:extLst>
              </a:tr>
              <a:tr h="203200">
                <a:tc>
                  <a:txBody>
                    <a:bodyPr/>
                    <a:lstStyle/>
                    <a:p>
                      <a:pPr algn="ctr" fontAlgn="b"/>
                      <a:r>
                        <a:rPr lang="en-US" sz="1200" u="none" strike="noStrike">
                          <a:effectLst/>
                        </a:rPr>
                        <a:t>$3,000,000.00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7860747"/>
                  </a:ext>
                </a:extLst>
              </a:tr>
              <a:tr h="203200">
                <a:tc>
                  <a:txBody>
                    <a:bodyPr/>
                    <a:lstStyle/>
                    <a:p>
                      <a:pPr algn="ctr" fontAlgn="b"/>
                      <a:r>
                        <a:rPr lang="en-US" sz="1200" u="none" strike="noStrike">
                          <a:effectLst/>
                        </a:rPr>
                        <a:t>$4,000,000.00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a:effectLst/>
                        </a:rPr>
                        <a:t>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200" u="none" strike="noStrike" dirty="0">
                          <a:effectLst/>
                        </a:rPr>
                        <a:t>0.3</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9108016"/>
                  </a:ext>
                </a:extLst>
              </a:tr>
            </a:tbl>
          </a:graphicData>
        </a:graphic>
      </p:graphicFrame>
    </p:spTree>
    <p:extLst>
      <p:ext uri="{BB962C8B-B14F-4D97-AF65-F5344CB8AC3E}">
        <p14:creationId xmlns:p14="http://schemas.microsoft.com/office/powerpoint/2010/main" val="392494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Decision Trees (Example 3)</a:t>
            </a:r>
          </a:p>
        </p:txBody>
      </p:sp>
      <p:sp>
        <p:nvSpPr>
          <p:cNvPr id="4" name="Rectangle 3">
            <a:extLst>
              <a:ext uri="{FF2B5EF4-FFF2-40B4-BE49-F238E27FC236}">
                <a16:creationId xmlns:a16="http://schemas.microsoft.com/office/drawing/2014/main" id="{E8476FC8-B99B-443B-A9A0-A224AA8052DF}"/>
              </a:ext>
            </a:extLst>
          </p:cNvPr>
          <p:cNvSpPr/>
          <p:nvPr/>
        </p:nvSpPr>
        <p:spPr>
          <a:xfrm>
            <a:off x="829882" y="1816894"/>
            <a:ext cx="10515600" cy="4368800"/>
          </a:xfrm>
          <a:prstGeom prst="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fontScale="77500" lnSpcReduction="20000"/>
          </a:bodyPr>
          <a:lstStyle/>
          <a:p>
            <a:pPr lvl="0">
              <a:lnSpc>
                <a:spcPct val="100000"/>
              </a:lnSpc>
              <a:spcBef>
                <a:spcPts val="0"/>
              </a:spcBef>
              <a:defRPr/>
            </a:pPr>
            <a:r>
              <a:rPr lang="en-US" dirty="0"/>
              <a:t>A local energy provider offers a landowner $180,000 for the exploration rights to natural gas on a certain site and the option for future development. This option, if exercised, is worth an additional $1,800,000 to the landowner, but this will occur only if natural gas is discovered during the exploration phase. The landowner, believing that the energy company’s interest in the site is a good indication that gas is present, is tempted to develop the field herself. To do so, she must contract with local experts in natural gas exploration and development. The initial cost for such a contract is $300,000, which is lost forever if no gas is found on the site. If gas is discovered, however, the expectation is that the land will yield a net profit of $6,000,000. The probability of finding gas on this site is 60%.</a:t>
            </a:r>
          </a:p>
          <a:p>
            <a:r>
              <a:rPr lang="en-US" dirty="0"/>
              <a:t>Should the landowner make a deal with the energy provider?</a:t>
            </a:r>
          </a:p>
          <a:p>
            <a:r>
              <a:rPr lang="en-US" dirty="0"/>
              <a:t>How much should the energy provider pay the landowner to convince her to give them the right for exploration?</a:t>
            </a:r>
          </a:p>
          <a:p>
            <a:r>
              <a:rPr lang="en-US" dirty="0"/>
              <a:t>Is it better to increase the offer to the landowner via the offer or by sharing more of the profits?</a:t>
            </a:r>
          </a:p>
        </p:txBody>
      </p:sp>
    </p:spTree>
    <p:extLst>
      <p:ext uri="{BB962C8B-B14F-4D97-AF65-F5344CB8AC3E}">
        <p14:creationId xmlns:p14="http://schemas.microsoft.com/office/powerpoint/2010/main" val="139572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656-8F6F-4B84-9516-E4375E373170}"/>
              </a:ext>
            </a:extLst>
          </p:cNvPr>
          <p:cNvSpPr>
            <a:spLocks noGrp="1"/>
          </p:cNvSpPr>
          <p:nvPr>
            <p:ph type="ctrTitle"/>
          </p:nvPr>
        </p:nvSpPr>
        <p:spPr/>
        <p:txBody>
          <a:bodyPr/>
          <a:lstStyle/>
          <a:p>
            <a:r>
              <a:rPr lang="en-US" dirty="0"/>
              <a:t>Laws of Probability</a:t>
            </a:r>
          </a:p>
        </p:txBody>
      </p:sp>
    </p:spTree>
    <p:extLst>
      <p:ext uri="{BB962C8B-B14F-4D97-AF65-F5344CB8AC3E}">
        <p14:creationId xmlns:p14="http://schemas.microsoft.com/office/powerpoint/2010/main" val="294751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b="1" dirty="0"/>
              <a:t>First Law of Probability: </a:t>
            </a:r>
            <a:r>
              <a:rPr lang="en-US" dirty="0"/>
              <a:t>The probability of an event is a number between zero and one. 0 -&gt; Certain to not occur. 1 -&gt; Certain to occur.</a:t>
            </a:r>
          </a:p>
          <a:p>
            <a:endParaRPr lang="en-US" dirty="0"/>
          </a:p>
          <a:p>
            <a:endParaRPr lang="en-US" dirty="0"/>
          </a:p>
        </p:txBody>
      </p:sp>
      <p:pic>
        <p:nvPicPr>
          <p:cNvPr id="5" name="Picture 4">
            <a:extLst>
              <a:ext uri="{FF2B5EF4-FFF2-40B4-BE49-F238E27FC236}">
                <a16:creationId xmlns:a16="http://schemas.microsoft.com/office/drawing/2014/main" id="{BD0E5D14-9C46-46CF-A909-2265BF424690}"/>
              </a:ext>
            </a:extLst>
          </p:cNvPr>
          <p:cNvPicPr>
            <a:picLocks noChangeAspect="1"/>
          </p:cNvPicPr>
          <p:nvPr/>
        </p:nvPicPr>
        <p:blipFill>
          <a:blip r:embed="rId3"/>
          <a:stretch>
            <a:fillRect/>
          </a:stretch>
        </p:blipFill>
        <p:spPr>
          <a:xfrm>
            <a:off x="2794805" y="5133300"/>
            <a:ext cx="5279311" cy="1178600"/>
          </a:xfrm>
          <a:prstGeom prst="rect">
            <a:avLst/>
          </a:prstGeom>
        </p:spPr>
      </p:pic>
      <p:pic>
        <p:nvPicPr>
          <p:cNvPr id="9" name="Picture 8">
            <a:extLst>
              <a:ext uri="{FF2B5EF4-FFF2-40B4-BE49-F238E27FC236}">
                <a16:creationId xmlns:a16="http://schemas.microsoft.com/office/drawing/2014/main" id="{3026CEF1-877A-49E0-B203-0ACBFC24E883}"/>
              </a:ext>
            </a:extLst>
          </p:cNvPr>
          <p:cNvPicPr>
            <a:picLocks noChangeAspect="1"/>
          </p:cNvPicPr>
          <p:nvPr/>
        </p:nvPicPr>
        <p:blipFill>
          <a:blip r:embed="rId4"/>
          <a:stretch>
            <a:fillRect/>
          </a:stretch>
        </p:blipFill>
        <p:spPr>
          <a:xfrm>
            <a:off x="2794804" y="2797149"/>
            <a:ext cx="5279312" cy="2209945"/>
          </a:xfrm>
          <a:prstGeom prst="rect">
            <a:avLst/>
          </a:prstGeom>
        </p:spPr>
      </p:pic>
      <p:sp>
        <p:nvSpPr>
          <p:cNvPr id="10" name="Oval 9">
            <a:extLst>
              <a:ext uri="{FF2B5EF4-FFF2-40B4-BE49-F238E27FC236}">
                <a16:creationId xmlns:a16="http://schemas.microsoft.com/office/drawing/2014/main" id="{1612E4E2-8DD4-4C74-A6AB-5062F709537F}"/>
              </a:ext>
            </a:extLst>
          </p:cNvPr>
          <p:cNvSpPr/>
          <p:nvPr/>
        </p:nvSpPr>
        <p:spPr>
          <a:xfrm>
            <a:off x="7103949" y="2948684"/>
            <a:ext cx="441789" cy="4392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841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endParaRPr lang="en-US" dirty="0"/>
          </a:p>
          <a:p>
            <a:endParaRPr lang="en-US" dirty="0"/>
          </a:p>
        </p:txBody>
      </p:sp>
      <p:pic>
        <p:nvPicPr>
          <p:cNvPr id="6" name="Picture 5">
            <a:extLst>
              <a:ext uri="{FF2B5EF4-FFF2-40B4-BE49-F238E27FC236}">
                <a16:creationId xmlns:a16="http://schemas.microsoft.com/office/drawing/2014/main" id="{9E7BD138-E377-4E19-9102-2B7E6E45040F}"/>
              </a:ext>
            </a:extLst>
          </p:cNvPr>
          <p:cNvPicPr>
            <a:picLocks noChangeAspect="1"/>
          </p:cNvPicPr>
          <p:nvPr/>
        </p:nvPicPr>
        <p:blipFill>
          <a:blip r:embed="rId3"/>
          <a:stretch>
            <a:fillRect/>
          </a:stretch>
        </p:blipFill>
        <p:spPr>
          <a:xfrm>
            <a:off x="1527790" y="1816894"/>
            <a:ext cx="4564051" cy="4265949"/>
          </a:xfrm>
          <a:prstGeom prst="rect">
            <a:avLst/>
          </a:prstGeom>
        </p:spPr>
      </p:pic>
      <p:sp>
        <p:nvSpPr>
          <p:cNvPr id="4" name="TextBox 3">
            <a:extLst>
              <a:ext uri="{FF2B5EF4-FFF2-40B4-BE49-F238E27FC236}">
                <a16:creationId xmlns:a16="http://schemas.microsoft.com/office/drawing/2014/main" id="{AAE8DEA2-6F6C-48BF-BDD8-5727519F7364}"/>
              </a:ext>
            </a:extLst>
          </p:cNvPr>
          <p:cNvSpPr txBox="1"/>
          <p:nvPr/>
        </p:nvSpPr>
        <p:spPr>
          <a:xfrm>
            <a:off x="6698750" y="3429000"/>
            <a:ext cx="4655049" cy="954107"/>
          </a:xfrm>
          <a:prstGeom prst="rect">
            <a:avLst/>
          </a:prstGeom>
          <a:noFill/>
        </p:spPr>
        <p:txBody>
          <a:bodyPr wrap="square" rtlCol="0">
            <a:spAutoFit/>
          </a:bodyPr>
          <a:lstStyle/>
          <a:p>
            <a:r>
              <a:rPr lang="en-US" sz="2800" dirty="0"/>
              <a:t>New information affects probabilities! Events and Time.</a:t>
            </a:r>
          </a:p>
        </p:txBody>
      </p:sp>
      <p:sp>
        <p:nvSpPr>
          <p:cNvPr id="7" name="Oval 6">
            <a:extLst>
              <a:ext uri="{FF2B5EF4-FFF2-40B4-BE49-F238E27FC236}">
                <a16:creationId xmlns:a16="http://schemas.microsoft.com/office/drawing/2014/main" id="{75371F6E-DCCF-4BA6-AB9F-EFAA457B400E}"/>
              </a:ext>
            </a:extLst>
          </p:cNvPr>
          <p:cNvSpPr/>
          <p:nvPr/>
        </p:nvSpPr>
        <p:spPr>
          <a:xfrm>
            <a:off x="4746171" y="1581830"/>
            <a:ext cx="1186543" cy="10525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2FA7DB2-8B81-45E9-8D90-0B0A6C5480E7}"/>
              </a:ext>
            </a:extLst>
          </p:cNvPr>
          <p:cNvCxnSpPr/>
          <p:nvPr/>
        </p:nvCxnSpPr>
        <p:spPr>
          <a:xfrm>
            <a:off x="2264229" y="2971800"/>
            <a:ext cx="0" cy="1317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37A3E03-7E33-4C3A-B0B1-71AD74951FA1}"/>
              </a:ext>
            </a:extLst>
          </p:cNvPr>
          <p:cNvSpPr txBox="1"/>
          <p:nvPr/>
        </p:nvSpPr>
        <p:spPr>
          <a:xfrm>
            <a:off x="2351313" y="2656113"/>
            <a:ext cx="729343" cy="646331"/>
          </a:xfrm>
          <a:prstGeom prst="rect">
            <a:avLst/>
          </a:prstGeom>
          <a:noFill/>
        </p:spPr>
        <p:txBody>
          <a:bodyPr wrap="square" rtlCol="0">
            <a:spAutoFit/>
          </a:bodyPr>
          <a:lstStyle/>
          <a:p>
            <a:r>
              <a:rPr lang="en-US" dirty="0">
                <a:solidFill>
                  <a:srgbClr val="FF0000"/>
                </a:solidFill>
              </a:rPr>
              <a:t>2</a:t>
            </a:r>
            <a:r>
              <a:rPr lang="en-US" baseline="30000" dirty="0">
                <a:solidFill>
                  <a:srgbClr val="FF0000"/>
                </a:solidFill>
              </a:rPr>
              <a:t>nd</a:t>
            </a:r>
            <a:r>
              <a:rPr lang="en-US" dirty="0">
                <a:solidFill>
                  <a:srgbClr val="FF0000"/>
                </a:solidFill>
              </a:rPr>
              <a:t>: 3-2</a:t>
            </a:r>
          </a:p>
        </p:txBody>
      </p:sp>
      <p:cxnSp>
        <p:nvCxnSpPr>
          <p:cNvPr id="13" name="Straight Connector 12">
            <a:extLst>
              <a:ext uri="{FF2B5EF4-FFF2-40B4-BE49-F238E27FC236}">
                <a16:creationId xmlns:a16="http://schemas.microsoft.com/office/drawing/2014/main" id="{2187326B-AAC1-4143-988F-71442DCE846C}"/>
              </a:ext>
            </a:extLst>
          </p:cNvPr>
          <p:cNvCxnSpPr/>
          <p:nvPr/>
        </p:nvCxnSpPr>
        <p:spPr>
          <a:xfrm>
            <a:off x="4746171" y="2971800"/>
            <a:ext cx="0" cy="13171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D5580A2-AE7D-4F7A-9025-C9FAAA6C78AF}"/>
              </a:ext>
            </a:extLst>
          </p:cNvPr>
          <p:cNvSpPr txBox="1"/>
          <p:nvPr/>
        </p:nvSpPr>
        <p:spPr>
          <a:xfrm>
            <a:off x="4223659" y="2590799"/>
            <a:ext cx="674911" cy="646331"/>
          </a:xfrm>
          <a:prstGeom prst="rect">
            <a:avLst/>
          </a:prstGeom>
          <a:noFill/>
        </p:spPr>
        <p:txBody>
          <a:bodyPr wrap="square" rtlCol="0">
            <a:spAutoFit/>
          </a:bodyPr>
          <a:lstStyle/>
          <a:p>
            <a:r>
              <a:rPr lang="en-US" dirty="0">
                <a:solidFill>
                  <a:srgbClr val="FF0000"/>
                </a:solidFill>
              </a:rPr>
              <a:t>6</a:t>
            </a:r>
            <a:r>
              <a:rPr lang="en-US" baseline="30000" dirty="0">
                <a:solidFill>
                  <a:srgbClr val="FF0000"/>
                </a:solidFill>
              </a:rPr>
              <a:t>th</a:t>
            </a:r>
            <a:r>
              <a:rPr lang="en-US" dirty="0">
                <a:solidFill>
                  <a:srgbClr val="FF0000"/>
                </a:solidFill>
              </a:rPr>
              <a:t>: 5-3</a:t>
            </a:r>
          </a:p>
        </p:txBody>
      </p:sp>
      <p:sp>
        <p:nvSpPr>
          <p:cNvPr id="15" name="Rectangle 14">
            <a:extLst>
              <a:ext uri="{FF2B5EF4-FFF2-40B4-BE49-F238E27FC236}">
                <a16:creationId xmlns:a16="http://schemas.microsoft.com/office/drawing/2014/main" id="{A4BE18B4-79BA-4266-8A68-88AB789F83B8}"/>
              </a:ext>
            </a:extLst>
          </p:cNvPr>
          <p:cNvSpPr/>
          <p:nvPr/>
        </p:nvSpPr>
        <p:spPr>
          <a:xfrm>
            <a:off x="1527790" y="5268686"/>
            <a:ext cx="4404924" cy="8141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4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4"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endParaRPr lang="en-US" dirty="0"/>
          </a:p>
          <a:p>
            <a:endParaRPr lang="en-US" dirty="0"/>
          </a:p>
        </p:txBody>
      </p:sp>
      <p:pic>
        <p:nvPicPr>
          <p:cNvPr id="5" name="Picture 4">
            <a:hlinkClick r:id="rId3"/>
            <a:extLst>
              <a:ext uri="{FF2B5EF4-FFF2-40B4-BE49-F238E27FC236}">
                <a16:creationId xmlns:a16="http://schemas.microsoft.com/office/drawing/2014/main" id="{D56C108F-8A2A-433F-847B-6B287D50A68B}"/>
              </a:ext>
            </a:extLst>
          </p:cNvPr>
          <p:cNvPicPr>
            <a:picLocks noChangeAspect="1"/>
          </p:cNvPicPr>
          <p:nvPr/>
        </p:nvPicPr>
        <p:blipFill>
          <a:blip r:embed="rId4"/>
          <a:stretch>
            <a:fillRect/>
          </a:stretch>
        </p:blipFill>
        <p:spPr>
          <a:xfrm>
            <a:off x="1006868" y="1690688"/>
            <a:ext cx="5514955" cy="4465795"/>
          </a:xfrm>
          <a:prstGeom prst="rect">
            <a:avLst/>
          </a:prstGeom>
        </p:spPr>
      </p:pic>
      <p:sp>
        <p:nvSpPr>
          <p:cNvPr id="7" name="TextBox 6">
            <a:extLst>
              <a:ext uri="{FF2B5EF4-FFF2-40B4-BE49-F238E27FC236}">
                <a16:creationId xmlns:a16="http://schemas.microsoft.com/office/drawing/2014/main" id="{80FD703F-0F5D-4006-95EE-5D3F227D408E}"/>
              </a:ext>
            </a:extLst>
          </p:cNvPr>
          <p:cNvSpPr txBox="1"/>
          <p:nvPr/>
        </p:nvSpPr>
        <p:spPr>
          <a:xfrm>
            <a:off x="6822040" y="3226085"/>
            <a:ext cx="4531760" cy="1384995"/>
          </a:xfrm>
          <a:prstGeom prst="rect">
            <a:avLst/>
          </a:prstGeom>
          <a:noFill/>
        </p:spPr>
        <p:txBody>
          <a:bodyPr wrap="square" rtlCol="0">
            <a:spAutoFit/>
          </a:bodyPr>
          <a:lstStyle/>
          <a:p>
            <a:r>
              <a:rPr lang="en-US" sz="2800" dirty="0"/>
              <a:t>When information is limited, we can use simulation to approximate probabilities!</a:t>
            </a:r>
          </a:p>
        </p:txBody>
      </p:sp>
      <p:sp>
        <p:nvSpPr>
          <p:cNvPr id="8" name="Oval 7">
            <a:extLst>
              <a:ext uri="{FF2B5EF4-FFF2-40B4-BE49-F238E27FC236}">
                <a16:creationId xmlns:a16="http://schemas.microsoft.com/office/drawing/2014/main" id="{AB1A2645-67B5-4248-82E1-CD8A79999D92}"/>
              </a:ext>
            </a:extLst>
          </p:cNvPr>
          <p:cNvSpPr/>
          <p:nvPr/>
        </p:nvSpPr>
        <p:spPr>
          <a:xfrm>
            <a:off x="2841171" y="2242457"/>
            <a:ext cx="489858" cy="2394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538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b="1" dirty="0"/>
                  <a:t>Second Law of Probability: </a:t>
                </a:r>
              </a:p>
              <a:p>
                <a:pPr marL="457200" indent="-457200">
                  <a:buFont typeface="Arial" panose="020B0604020202020204" pitchFamily="34" charset="0"/>
                  <a:buChar char="•"/>
                </a:pPr>
                <a:r>
                  <a:rPr lang="en-US" dirty="0"/>
                  <a:t>If A and B are mutually exclusive events, then…</a:t>
                </a:r>
              </a:p>
              <a:p>
                <a:endParaRPr lang="en-US" dirty="0"/>
              </a:p>
              <a:p>
                <a:r>
                  <a:rPr lang="en-US" dirty="0"/>
                  <a:t>			 </a:t>
                </a:r>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𝑨</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rPr>
                      <m:t>𝑩</m:t>
                    </m:r>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𝑨</m:t>
                    </m:r>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𝑩</m:t>
                    </m:r>
                    <m:r>
                      <a:rPr lang="en-US" b="1" i="1" dirty="0" smtClean="0">
                        <a:latin typeface="Cambria Math" panose="02040503050406030204" pitchFamily="18" charset="0"/>
                      </a:rPr>
                      <m:t>)</m:t>
                    </m:r>
                  </m:oMath>
                </a14:m>
                <a:endParaRPr lang="en-US" b="1" dirty="0"/>
              </a:p>
              <a:p>
                <a:endParaRPr lang="en-US" dirty="0"/>
              </a:p>
              <a:p>
                <a:pPr marL="457200" indent="-457200">
                  <a:buFont typeface="Arial" panose="020B0604020202020204" pitchFamily="34" charset="0"/>
                  <a:buChar char="•"/>
                </a:pPr>
                <a:r>
                  <a:rPr lang="en-US" dirty="0"/>
                  <a:t>If A and B are not mutually exclusive events, then…	</a:t>
                </a:r>
              </a:p>
              <a:p>
                <a:endParaRPr lang="en-US" dirty="0"/>
              </a:p>
              <a:p>
                <a:r>
                  <a:rPr lang="en-US" dirty="0"/>
                  <a:t>		    	</a:t>
                </a:r>
                <a14:m>
                  <m:oMath xmlns:m="http://schemas.openxmlformats.org/officeDocument/2006/math">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𝑨</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rPr>
                          <m:t>𝑩</m:t>
                        </m:r>
                      </m:e>
                    </m:d>
                    <m:r>
                      <a:rPr lang="en-US" b="1" i="1" dirty="0">
                        <a:latin typeface="Cambria Math" panose="02040503050406030204" pitchFamily="18" charset="0"/>
                      </a:rPr>
                      <m:t>=</m:t>
                    </m:r>
                    <m:r>
                      <a:rPr lang="en-US" b="1" i="1" dirty="0">
                        <a:latin typeface="Cambria Math" panose="02040503050406030204" pitchFamily="18" charset="0"/>
                      </a:rPr>
                      <m:t>𝑷</m:t>
                    </m:r>
                    <m:d>
                      <m:dPr>
                        <m:ctrlPr>
                          <a:rPr lang="en-US" b="1" i="1" dirty="0">
                            <a:latin typeface="Cambria Math" panose="02040503050406030204" pitchFamily="18" charset="0"/>
                          </a:rPr>
                        </m:ctrlPr>
                      </m:dPr>
                      <m:e>
                        <m:r>
                          <a:rPr lang="en-US" b="1" i="1" dirty="0">
                            <a:latin typeface="Cambria Math" panose="02040503050406030204" pitchFamily="18" charset="0"/>
                          </a:rPr>
                          <m:t>𝑨</m:t>
                        </m:r>
                      </m:e>
                    </m:d>
                    <m:r>
                      <a:rPr lang="en-US" b="1" i="1" dirty="0">
                        <a:latin typeface="Cambria Math" panose="02040503050406030204" pitchFamily="18" charset="0"/>
                      </a:rPr>
                      <m:t>+</m:t>
                    </m:r>
                    <m:r>
                      <a:rPr lang="en-US" b="1" i="1" dirty="0">
                        <a:latin typeface="Cambria Math" panose="02040503050406030204" pitchFamily="18" charset="0"/>
                      </a:rPr>
                      <m:t>𝑷</m:t>
                    </m:r>
                    <m:d>
                      <m:dPr>
                        <m:ctrlPr>
                          <a:rPr lang="en-US" b="1" i="1" dirty="0">
                            <a:latin typeface="Cambria Math" panose="02040503050406030204" pitchFamily="18" charset="0"/>
                          </a:rPr>
                        </m:ctrlPr>
                      </m:dPr>
                      <m:e>
                        <m:r>
                          <a:rPr lang="en-US" b="1" i="1" dirty="0">
                            <a:latin typeface="Cambria Math" panose="02040503050406030204" pitchFamily="18" charset="0"/>
                          </a:rPr>
                          <m:t>𝑩</m:t>
                        </m:r>
                      </m:e>
                    </m:d>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𝑨</m:t>
                    </m:r>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𝑩</m:t>
                    </m:r>
                    <m:r>
                      <a:rPr lang="en-US" b="1" i="1" dirty="0" smtClean="0">
                        <a:latin typeface="Cambria Math" panose="02040503050406030204" pitchFamily="18" charset="0"/>
                        <a:ea typeface="Cambria Math" panose="02040503050406030204" pitchFamily="18" charset="0"/>
                      </a:rPr>
                      <m:t>)</m:t>
                    </m:r>
                  </m:oMath>
                </a14:m>
                <a:r>
                  <a:rPr lang="en-US" b="1" dirty="0"/>
                  <a:t> </a:t>
                </a:r>
              </a:p>
              <a:p>
                <a:endParaRPr lang="en-US" dirty="0"/>
              </a:p>
              <a:p>
                <a:endParaRPr lang="en-US" dirty="0"/>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158" t="-237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CC0BD78E-4754-42D8-9AA5-DD90237CF50C}"/>
              </a:ext>
            </a:extLst>
          </p:cNvPr>
          <p:cNvSpPr/>
          <p:nvPr/>
        </p:nvSpPr>
        <p:spPr>
          <a:xfrm>
            <a:off x="4407491" y="3429000"/>
            <a:ext cx="359228"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8BB53DE-4570-42CA-A090-5C7089A6D03C}"/>
              </a:ext>
            </a:extLst>
          </p:cNvPr>
          <p:cNvSpPr txBox="1"/>
          <p:nvPr/>
        </p:nvSpPr>
        <p:spPr>
          <a:xfrm>
            <a:off x="4158343" y="2993571"/>
            <a:ext cx="816428" cy="369332"/>
          </a:xfrm>
          <a:prstGeom prst="rect">
            <a:avLst/>
          </a:prstGeom>
          <a:noFill/>
        </p:spPr>
        <p:txBody>
          <a:bodyPr wrap="square" rtlCol="0">
            <a:spAutoFit/>
          </a:bodyPr>
          <a:lstStyle/>
          <a:p>
            <a:r>
              <a:rPr lang="en-US" dirty="0">
                <a:solidFill>
                  <a:srgbClr val="FF0000"/>
                </a:solidFill>
              </a:rPr>
              <a:t>Union</a:t>
            </a:r>
          </a:p>
        </p:txBody>
      </p:sp>
    </p:spTree>
    <p:extLst>
      <p:ext uri="{BB962C8B-B14F-4D97-AF65-F5344CB8AC3E}">
        <p14:creationId xmlns:p14="http://schemas.microsoft.com/office/powerpoint/2010/main" val="2232858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100"/>
                                  </p:iterate>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ln>
            <a:solidFill>
              <a:schemeClr val="bg1"/>
            </a:solidFill>
          </a:ln>
        </p:spPr>
        <p:style>
          <a:lnRef idx="2">
            <a:schemeClr val="accent6"/>
          </a:lnRef>
          <a:fillRef idx="1">
            <a:schemeClr val="lt1"/>
          </a:fillRef>
          <a:effectRef idx="0">
            <a:schemeClr val="accent6"/>
          </a:effectRef>
          <a:fontRef idx="minor">
            <a:schemeClr val="dk1"/>
          </a:fontRef>
        </p:style>
        <p:txBody>
          <a:bodyPr>
            <a:normAutofit/>
          </a:bodyPr>
          <a:lstStyle/>
          <a:p>
            <a:r>
              <a:rPr lang="en-US" dirty="0"/>
              <a:t>A standard deck of card has 52 cards.</a:t>
            </a:r>
          </a:p>
        </p:txBody>
      </p:sp>
      <p:pic>
        <p:nvPicPr>
          <p:cNvPr id="5" name="Picture 4">
            <a:extLst>
              <a:ext uri="{FF2B5EF4-FFF2-40B4-BE49-F238E27FC236}">
                <a16:creationId xmlns:a16="http://schemas.microsoft.com/office/drawing/2014/main" id="{6F77B4E2-76E4-274E-8969-0D4469C3A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241" y="2381250"/>
            <a:ext cx="5791200" cy="2095500"/>
          </a:xfrm>
          <a:prstGeom prst="rect">
            <a:avLst/>
          </a:prstGeom>
        </p:spPr>
      </p:pic>
      <p:sp>
        <p:nvSpPr>
          <p:cNvPr id="4" name="TextBox 3">
            <a:extLst>
              <a:ext uri="{FF2B5EF4-FFF2-40B4-BE49-F238E27FC236}">
                <a16:creationId xmlns:a16="http://schemas.microsoft.com/office/drawing/2014/main" id="{2DBFFA29-76CC-46B8-9EF8-DD2AD033BE82}"/>
              </a:ext>
            </a:extLst>
          </p:cNvPr>
          <p:cNvSpPr txBox="1"/>
          <p:nvPr/>
        </p:nvSpPr>
        <p:spPr>
          <a:xfrm>
            <a:off x="3211286" y="4561114"/>
            <a:ext cx="2884714" cy="369332"/>
          </a:xfrm>
          <a:prstGeom prst="rect">
            <a:avLst/>
          </a:prstGeom>
          <a:noFill/>
        </p:spPr>
        <p:txBody>
          <a:bodyPr wrap="square" rtlCol="0">
            <a:spAutoFit/>
          </a:bodyPr>
          <a:lstStyle/>
          <a:p>
            <a:pPr algn="ctr"/>
            <a:r>
              <a:rPr lang="en-US" dirty="0"/>
              <a:t>Mutually Exclusive</a:t>
            </a:r>
          </a:p>
        </p:txBody>
      </p:sp>
      <p:sp>
        <p:nvSpPr>
          <p:cNvPr id="7" name="TextBox 6">
            <a:extLst>
              <a:ext uri="{FF2B5EF4-FFF2-40B4-BE49-F238E27FC236}">
                <a16:creationId xmlns:a16="http://schemas.microsoft.com/office/drawing/2014/main" id="{15F374DE-35AE-4ECE-94B5-3A52C474F99F}"/>
              </a:ext>
            </a:extLst>
          </p:cNvPr>
          <p:cNvSpPr txBox="1"/>
          <p:nvPr/>
        </p:nvSpPr>
        <p:spPr>
          <a:xfrm>
            <a:off x="6146270" y="4561114"/>
            <a:ext cx="2884714" cy="369332"/>
          </a:xfrm>
          <a:prstGeom prst="rect">
            <a:avLst/>
          </a:prstGeom>
          <a:noFill/>
        </p:spPr>
        <p:txBody>
          <a:bodyPr wrap="square" rtlCol="0">
            <a:spAutoFit/>
          </a:bodyPr>
          <a:lstStyle/>
          <a:p>
            <a:pPr algn="ctr"/>
            <a:r>
              <a:rPr lang="en-US" dirty="0"/>
              <a:t>Not Mutually Exclusive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1FAB23E-C331-42F9-ABF2-76821D688F94}"/>
                  </a:ext>
                </a:extLst>
              </p:cNvPr>
              <p:cNvSpPr txBox="1"/>
              <p:nvPr/>
            </p:nvSpPr>
            <p:spPr>
              <a:xfrm>
                <a:off x="1143000" y="4930446"/>
                <a:ext cx="6063343" cy="889795"/>
              </a:xfrm>
              <a:prstGeom prst="rect">
                <a:avLst/>
              </a:prstGeom>
              <a:noFill/>
              <a:ln>
                <a:solidFill>
                  <a:schemeClr val="bg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𝐴</m:t>
                          </m:r>
                          <m:r>
                            <a:rPr lang="en-US" b="0" i="1" dirty="0" smtClean="0">
                              <a:latin typeface="Cambria Math" panose="02040503050406030204" pitchFamily="18" charset="0"/>
                            </a:rPr>
                            <m:t>𝑐𝑒</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𝐾𝑖𝑛𝑔</m:t>
                          </m:r>
                        </m:e>
                      </m:d>
                      <m:r>
                        <a:rPr lang="en-US" i="1" dirty="0" smtClean="0">
                          <a:latin typeface="Cambria Math" panose="02040503050406030204" pitchFamily="18" charset="0"/>
                        </a:rPr>
                        <m:t>=</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𝐴</m:t>
                          </m:r>
                          <m:r>
                            <a:rPr lang="en-US" b="0" i="1" dirty="0" smtClean="0">
                              <a:latin typeface="Cambria Math" panose="02040503050406030204" pitchFamily="18" charset="0"/>
                            </a:rPr>
                            <m:t>𝑐𝑒</m:t>
                          </m:r>
                        </m:e>
                      </m:d>
                      <m:r>
                        <a:rPr lang="en-US" i="1" dirty="0" smtClean="0">
                          <a:latin typeface="Cambria Math" panose="02040503050406030204" pitchFamily="18" charset="0"/>
                        </a:rPr>
                        <m:t>+</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𝐾𝑖𝑛𝑔</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52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52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8</m:t>
                          </m:r>
                        </m:num>
                        <m:den>
                          <m:r>
                            <a:rPr lang="en-US" b="0" i="1" dirty="0" smtClean="0">
                              <a:latin typeface="Cambria Math" panose="02040503050406030204" pitchFamily="18" charset="0"/>
                            </a:rPr>
                            <m:t>52</m:t>
                          </m:r>
                        </m:den>
                      </m:f>
                    </m:oMath>
                  </m:oMathPara>
                </a14:m>
                <a:endParaRPr lang="en-US" dirty="0"/>
              </a:p>
              <a:p>
                <a:endParaRPr lang="en-US" dirty="0"/>
              </a:p>
            </p:txBody>
          </p:sp>
        </mc:Choice>
        <mc:Fallback xmlns="">
          <p:sp>
            <p:nvSpPr>
              <p:cNvPr id="10" name="TextBox 9">
                <a:extLst>
                  <a:ext uri="{FF2B5EF4-FFF2-40B4-BE49-F238E27FC236}">
                    <a16:creationId xmlns:a16="http://schemas.microsoft.com/office/drawing/2014/main" id="{D1FAB23E-C331-42F9-ABF2-76821D688F94}"/>
                  </a:ext>
                </a:extLst>
              </p:cNvPr>
              <p:cNvSpPr txBox="1">
                <a:spLocks noRot="1" noChangeAspect="1" noMove="1" noResize="1" noEditPoints="1" noAdjustHandles="1" noChangeArrowheads="1" noChangeShapeType="1" noTextEdit="1"/>
              </p:cNvSpPr>
              <p:nvPr/>
            </p:nvSpPr>
            <p:spPr>
              <a:xfrm>
                <a:off x="1143000" y="4930446"/>
                <a:ext cx="6063343" cy="88979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148947-8927-4E94-95ED-75866067C879}"/>
                  </a:ext>
                </a:extLst>
              </p:cNvPr>
              <p:cNvSpPr txBox="1"/>
              <p:nvPr/>
            </p:nvSpPr>
            <p:spPr>
              <a:xfrm>
                <a:off x="1143000" y="5665231"/>
                <a:ext cx="8545286" cy="88979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𝐻𝑒𝑎𝑟𝑡</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𝐾𝑖𝑛𝑔</m:t>
                          </m:r>
                        </m:e>
                      </m:d>
                      <m:r>
                        <a:rPr lang="en-US" i="1" dirty="0" smtClean="0">
                          <a:latin typeface="Cambria Math" panose="02040503050406030204" pitchFamily="18" charset="0"/>
                        </a:rPr>
                        <m:t>=</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𝐻𝑒𝑎𝑟𝑡</m:t>
                          </m:r>
                        </m:e>
                      </m:d>
                      <m:r>
                        <a:rPr lang="en-US" i="1" dirty="0" smtClean="0">
                          <a:latin typeface="Cambria Math" panose="02040503050406030204" pitchFamily="18" charset="0"/>
                        </a:rPr>
                        <m:t>+</m:t>
                      </m:r>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b="0" i="1" dirty="0" smtClean="0">
                              <a:latin typeface="Cambria Math" panose="02040503050406030204" pitchFamily="18" charset="0"/>
                            </a:rPr>
                            <m:t>𝐾𝑖𝑛𝑔</m:t>
                          </m:r>
                        </m:e>
                      </m:d>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𝐻𝑒𝑎𝑟𝑡</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𝐾𝑖𝑛𝑔</m:t>
                      </m:r>
                      <m:r>
                        <a:rPr lang="en-US" b="0" i="1" dirty="0" smtClean="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13</m:t>
                          </m:r>
                        </m:num>
                        <m:den>
                          <m:r>
                            <a:rPr lang="en-US" b="0" i="1" dirty="0" smtClean="0">
                              <a:latin typeface="Cambria Math" panose="02040503050406030204" pitchFamily="18" charset="0"/>
                            </a:rPr>
                            <m:t>52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4</m:t>
                          </m:r>
                        </m:num>
                        <m:den>
                          <m:r>
                            <a:rPr lang="en-US" b="0" i="1" dirty="0" smtClean="0">
                              <a:latin typeface="Cambria Math" panose="02040503050406030204" pitchFamily="18" charset="0"/>
                            </a:rPr>
                            <m:t>52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52</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16</m:t>
                          </m:r>
                        </m:num>
                        <m:den>
                          <m:r>
                            <a:rPr lang="en-US" b="0" i="1" dirty="0" smtClean="0">
                              <a:latin typeface="Cambria Math" panose="02040503050406030204" pitchFamily="18" charset="0"/>
                            </a:rPr>
                            <m:t>52</m:t>
                          </m:r>
                        </m:den>
                      </m:f>
                    </m:oMath>
                  </m:oMathPara>
                </a14:m>
                <a:endParaRPr lang="en-US" dirty="0"/>
              </a:p>
              <a:p>
                <a:endParaRPr lang="en-US" dirty="0"/>
              </a:p>
            </p:txBody>
          </p:sp>
        </mc:Choice>
        <mc:Fallback xmlns="">
          <p:sp>
            <p:nvSpPr>
              <p:cNvPr id="12" name="TextBox 11">
                <a:extLst>
                  <a:ext uri="{FF2B5EF4-FFF2-40B4-BE49-F238E27FC236}">
                    <a16:creationId xmlns:a16="http://schemas.microsoft.com/office/drawing/2014/main" id="{AB148947-8927-4E94-95ED-75866067C879}"/>
                  </a:ext>
                </a:extLst>
              </p:cNvPr>
              <p:cNvSpPr txBox="1">
                <a:spLocks noRot="1" noChangeAspect="1" noMove="1" noResize="1" noEditPoints="1" noAdjustHandles="1" noChangeArrowheads="1" noChangeShapeType="1" noTextEdit="1"/>
              </p:cNvSpPr>
              <p:nvPr/>
            </p:nvSpPr>
            <p:spPr>
              <a:xfrm>
                <a:off x="1143000" y="5665231"/>
                <a:ext cx="8545286" cy="889795"/>
              </a:xfrm>
              <a:prstGeom prst="rect">
                <a:avLst/>
              </a:prstGeom>
              <a:blipFill>
                <a:blip r:embed="rId4"/>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D20DD443-B966-4BAF-88D5-7E5E6014D475}"/>
              </a:ext>
            </a:extLst>
          </p:cNvPr>
          <p:cNvSpPr/>
          <p:nvPr/>
        </p:nvSpPr>
        <p:spPr>
          <a:xfrm>
            <a:off x="1850571" y="5116286"/>
            <a:ext cx="217715" cy="261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E1E1BB6-3F93-40D9-8B25-0355197C013E}"/>
              </a:ext>
            </a:extLst>
          </p:cNvPr>
          <p:cNvSpPr txBox="1"/>
          <p:nvPr/>
        </p:nvSpPr>
        <p:spPr>
          <a:xfrm>
            <a:off x="1719944" y="4683696"/>
            <a:ext cx="576943" cy="369332"/>
          </a:xfrm>
          <a:prstGeom prst="rect">
            <a:avLst/>
          </a:prstGeom>
          <a:noFill/>
        </p:spPr>
        <p:txBody>
          <a:bodyPr wrap="square" rtlCol="0">
            <a:spAutoFit/>
          </a:bodyPr>
          <a:lstStyle/>
          <a:p>
            <a:r>
              <a:rPr lang="en-US" dirty="0">
                <a:solidFill>
                  <a:srgbClr val="FF0000"/>
                </a:solidFill>
              </a:rPr>
              <a:t>OR</a:t>
            </a:r>
          </a:p>
        </p:txBody>
      </p:sp>
      <p:sp>
        <p:nvSpPr>
          <p:cNvPr id="15" name="Rectangle 14">
            <a:extLst>
              <a:ext uri="{FF2B5EF4-FFF2-40B4-BE49-F238E27FC236}">
                <a16:creationId xmlns:a16="http://schemas.microsoft.com/office/drawing/2014/main" id="{181981B9-B6FD-4053-807A-ABF25540863C}"/>
              </a:ext>
            </a:extLst>
          </p:cNvPr>
          <p:cNvSpPr/>
          <p:nvPr/>
        </p:nvSpPr>
        <p:spPr>
          <a:xfrm>
            <a:off x="2721429" y="5053028"/>
            <a:ext cx="2122714" cy="4896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E0ED515-54C2-4F5A-B5C1-718EAEE0CD9A}"/>
              </a:ext>
            </a:extLst>
          </p:cNvPr>
          <p:cNvSpPr/>
          <p:nvPr/>
        </p:nvSpPr>
        <p:spPr>
          <a:xfrm>
            <a:off x="4844143" y="4930446"/>
            <a:ext cx="1687286" cy="6122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3E4B64-B920-4F05-BB2D-29257D7014D7}"/>
              </a:ext>
            </a:extLst>
          </p:cNvPr>
          <p:cNvSpPr/>
          <p:nvPr/>
        </p:nvSpPr>
        <p:spPr>
          <a:xfrm>
            <a:off x="1143000" y="4683696"/>
            <a:ext cx="1898274" cy="780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42AB342-172B-4AB1-9121-F5862CBE3940}"/>
              </a:ext>
            </a:extLst>
          </p:cNvPr>
          <p:cNvSpPr/>
          <p:nvPr/>
        </p:nvSpPr>
        <p:spPr>
          <a:xfrm>
            <a:off x="962526" y="5665231"/>
            <a:ext cx="2078748" cy="5837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D65EEBD-2B7A-48B8-8CC6-D7A2DD473A38}"/>
              </a:ext>
            </a:extLst>
          </p:cNvPr>
          <p:cNvSpPr/>
          <p:nvPr/>
        </p:nvSpPr>
        <p:spPr>
          <a:xfrm>
            <a:off x="3009046" y="5641310"/>
            <a:ext cx="4295268" cy="576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A06A1B-D630-48D3-BF39-A23769156F13}"/>
              </a:ext>
            </a:extLst>
          </p:cNvPr>
          <p:cNvSpPr/>
          <p:nvPr/>
        </p:nvSpPr>
        <p:spPr>
          <a:xfrm>
            <a:off x="7304314" y="5672939"/>
            <a:ext cx="2546399" cy="576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75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100"/>
                                  </p:iterate>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heel(1)">
                                      <p:cBhvr>
                                        <p:cTn id="25" dur="20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16"/>
                                        </p:tgtEl>
                                      </p:cBhvr>
                                    </p:animEffect>
                                    <p:set>
                                      <p:cBhvr>
                                        <p:cTn id="40" dur="1" fill="hold">
                                          <p:stCondLst>
                                            <p:cond delay="4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20"/>
                                        </p:tgtEl>
                                      </p:cBhvr>
                                    </p:animEffect>
                                    <p:set>
                                      <p:cBhvr>
                                        <p:cTn id="45" dur="1" fill="hold">
                                          <p:stCondLst>
                                            <p:cond delay="499"/>
                                          </p:stCondLst>
                                        </p:cTn>
                                        <p:tgtEl>
                                          <p:spTgt spid="2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24"/>
                                        </p:tgtEl>
                                      </p:cBhvr>
                                    </p:animEffect>
                                    <p:set>
                                      <p:cBhvr>
                                        <p:cTn id="55"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3" grpId="0" animBg="1"/>
      <p:bldP spid="14" grpId="0"/>
      <p:bldP spid="15" grpId="0" animBg="1"/>
      <p:bldP spid="16" grpId="0" animBg="1"/>
      <p:bldP spid="17" grpId="0" animBg="1"/>
      <p:bldP spid="20" grpId="0" animBg="1"/>
      <p:bldP spid="22" grpId="0" animBg="1"/>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b="1" dirty="0"/>
                  <a:t>Third Law of Probability: </a:t>
                </a:r>
                <a:r>
                  <a:rPr lang="en-US" dirty="0"/>
                  <a:t>For events A and B:</a:t>
                </a:r>
              </a:p>
              <a:p>
                <a:endParaRPr lang="en-US" dirty="0"/>
              </a:p>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𝑷</m:t>
                      </m:r>
                      <m:d>
                        <m:dPr>
                          <m:ctrlPr>
                            <a:rPr lang="en-US" b="1" i="1">
                              <a:latin typeface="Cambria Math" panose="02040503050406030204" pitchFamily="18" charset="0"/>
                            </a:rPr>
                          </m:ctrlPr>
                        </m:dPr>
                        <m:e>
                          <m:r>
                            <a:rPr lang="en-US" b="1" i="1">
                              <a:latin typeface="Cambria Math" panose="02040503050406030204" pitchFamily="18" charset="0"/>
                            </a:rPr>
                            <m:t>𝑨</m:t>
                          </m:r>
                          <m:r>
                            <a:rPr lang="en-US" b="1" i="1" smtClean="0">
                              <a:latin typeface="Cambria Math" panose="02040503050406030204" pitchFamily="18" charset="0"/>
                            </a:rPr>
                            <m:t>|</m:t>
                          </m:r>
                          <m:r>
                            <a:rPr lang="en-US" b="1" i="1">
                              <a:latin typeface="Cambria Math" panose="02040503050406030204" pitchFamily="18" charset="0"/>
                            </a:rPr>
                            <m:t>𝑩</m:t>
                          </m:r>
                        </m:e>
                      </m:d>
                      <m:r>
                        <a:rPr lang="en-US" b="1" i="1">
                          <a:latin typeface="Cambria Math" panose="02040503050406030204" pitchFamily="18" charset="0"/>
                        </a:rPr>
                        <m:t>=</m:t>
                      </m:r>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rPr>
                            <m:t>𝑷</m:t>
                          </m:r>
                          <m:d>
                            <m:dPr>
                              <m:ctrlPr>
                                <a:rPr lang="en-US" b="1" i="1">
                                  <a:latin typeface="Cambria Math" panose="02040503050406030204" pitchFamily="18" charset="0"/>
                                </a:rPr>
                              </m:ctrlPr>
                            </m:dPr>
                            <m:e>
                              <m:r>
                                <a:rPr lang="en-US" b="1" i="1">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𝑩</m:t>
                              </m:r>
                            </m:e>
                          </m:d>
                        </m:num>
                        <m:den>
                          <m:r>
                            <a:rPr lang="en-US" b="1" i="1">
                              <a:latin typeface="Cambria Math" panose="02040503050406030204" pitchFamily="18" charset="0"/>
                              <a:ea typeface="Cambria Math" panose="02040503050406030204" pitchFamily="18" charset="0"/>
                            </a:rPr>
                            <m:t>𝑷</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𝑩</m:t>
                              </m:r>
                            </m:e>
                          </m:d>
                        </m:den>
                      </m:f>
                    </m:oMath>
                  </m:oMathPara>
                </a14:m>
                <a:endParaRPr lang="en-US" b="1" dirty="0">
                  <a:ea typeface="Cambria Math" panose="02040503050406030204" pitchFamily="18" charset="0"/>
                </a:endParaRPr>
              </a:p>
              <a:p>
                <a:endParaRPr lang="en-US" b="1" dirty="0"/>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1158" t="-237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0DFB173-4FB2-437C-8D72-546BB7551CDA}"/>
              </a:ext>
            </a:extLst>
          </p:cNvPr>
          <p:cNvSpPr/>
          <p:nvPr/>
        </p:nvSpPr>
        <p:spPr>
          <a:xfrm>
            <a:off x="838200" y="4001294"/>
            <a:ext cx="1611085" cy="1567543"/>
          </a:xfrm>
          <a:prstGeom prst="ellipse">
            <a:avLst/>
          </a:prstGeom>
          <a:solidFill>
            <a:schemeClr val="tx2">
              <a:lumMod val="25000"/>
              <a:lumOff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8C7B89A-EB8F-4D9C-B912-30878500AFF7}"/>
              </a:ext>
            </a:extLst>
          </p:cNvPr>
          <p:cNvSpPr/>
          <p:nvPr/>
        </p:nvSpPr>
        <p:spPr>
          <a:xfrm>
            <a:off x="1882653" y="4001294"/>
            <a:ext cx="1611085" cy="1567543"/>
          </a:xfrm>
          <a:prstGeom prst="ellipse">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5C2EAE1-57F8-411A-80CC-1BA9B2270467}"/>
              </a:ext>
            </a:extLst>
          </p:cNvPr>
          <p:cNvSpPr txBox="1"/>
          <p:nvPr/>
        </p:nvSpPr>
        <p:spPr>
          <a:xfrm>
            <a:off x="1290816" y="4545704"/>
            <a:ext cx="559755" cy="461665"/>
          </a:xfrm>
          <a:prstGeom prst="rect">
            <a:avLst/>
          </a:prstGeom>
          <a:noFill/>
        </p:spPr>
        <p:txBody>
          <a:bodyPr wrap="square" rtlCol="0">
            <a:spAutoFit/>
          </a:bodyPr>
          <a:lstStyle/>
          <a:p>
            <a:r>
              <a:rPr lang="en-US" sz="2400" b="1" dirty="0"/>
              <a:t>10</a:t>
            </a:r>
          </a:p>
        </p:txBody>
      </p:sp>
      <p:sp>
        <p:nvSpPr>
          <p:cNvPr id="10" name="TextBox 9">
            <a:extLst>
              <a:ext uri="{FF2B5EF4-FFF2-40B4-BE49-F238E27FC236}">
                <a16:creationId xmlns:a16="http://schemas.microsoft.com/office/drawing/2014/main" id="{0A9A3E53-FE6D-47D1-AB40-16284856AFCE}"/>
              </a:ext>
            </a:extLst>
          </p:cNvPr>
          <p:cNvSpPr txBox="1"/>
          <p:nvPr/>
        </p:nvSpPr>
        <p:spPr>
          <a:xfrm>
            <a:off x="2002968" y="4545703"/>
            <a:ext cx="481263" cy="461665"/>
          </a:xfrm>
          <a:prstGeom prst="rect">
            <a:avLst/>
          </a:prstGeom>
          <a:noFill/>
        </p:spPr>
        <p:txBody>
          <a:bodyPr wrap="square" rtlCol="0">
            <a:spAutoFit/>
          </a:bodyPr>
          <a:lstStyle/>
          <a:p>
            <a:r>
              <a:rPr lang="en-US" sz="2400" b="1" dirty="0"/>
              <a:t>8</a:t>
            </a:r>
          </a:p>
        </p:txBody>
      </p:sp>
      <p:sp>
        <p:nvSpPr>
          <p:cNvPr id="12" name="TextBox 11">
            <a:extLst>
              <a:ext uri="{FF2B5EF4-FFF2-40B4-BE49-F238E27FC236}">
                <a16:creationId xmlns:a16="http://schemas.microsoft.com/office/drawing/2014/main" id="{0C90424B-E873-4DA0-9561-0425F81EAED5}"/>
              </a:ext>
            </a:extLst>
          </p:cNvPr>
          <p:cNvSpPr txBox="1"/>
          <p:nvPr/>
        </p:nvSpPr>
        <p:spPr>
          <a:xfrm>
            <a:off x="2649044" y="4545704"/>
            <a:ext cx="643215" cy="461665"/>
          </a:xfrm>
          <a:prstGeom prst="rect">
            <a:avLst/>
          </a:prstGeom>
          <a:noFill/>
        </p:spPr>
        <p:txBody>
          <a:bodyPr wrap="square" rtlCol="0">
            <a:spAutoFit/>
          </a:bodyPr>
          <a:lstStyle/>
          <a:p>
            <a:r>
              <a:rPr lang="en-US" sz="2400" b="1" dirty="0"/>
              <a:t>12</a:t>
            </a:r>
          </a:p>
        </p:txBody>
      </p:sp>
      <p:sp>
        <p:nvSpPr>
          <p:cNvPr id="13" name="TextBox 12">
            <a:extLst>
              <a:ext uri="{FF2B5EF4-FFF2-40B4-BE49-F238E27FC236}">
                <a16:creationId xmlns:a16="http://schemas.microsoft.com/office/drawing/2014/main" id="{A95AC4F9-E04D-4141-8BC8-9C84A68FBF94}"/>
              </a:ext>
            </a:extLst>
          </p:cNvPr>
          <p:cNvSpPr txBox="1"/>
          <p:nvPr/>
        </p:nvSpPr>
        <p:spPr>
          <a:xfrm>
            <a:off x="1416003" y="3539629"/>
            <a:ext cx="356076" cy="461665"/>
          </a:xfrm>
          <a:prstGeom prst="rect">
            <a:avLst/>
          </a:prstGeom>
          <a:noFill/>
        </p:spPr>
        <p:txBody>
          <a:bodyPr wrap="square" rtlCol="0">
            <a:spAutoFit/>
          </a:bodyPr>
          <a:lstStyle/>
          <a:p>
            <a:r>
              <a:rPr lang="en-US" sz="2400" b="1" dirty="0"/>
              <a:t>A</a:t>
            </a:r>
          </a:p>
        </p:txBody>
      </p:sp>
      <p:sp>
        <p:nvSpPr>
          <p:cNvPr id="15" name="TextBox 14">
            <a:extLst>
              <a:ext uri="{FF2B5EF4-FFF2-40B4-BE49-F238E27FC236}">
                <a16:creationId xmlns:a16="http://schemas.microsoft.com/office/drawing/2014/main" id="{2737D5B3-09BA-4609-9EAB-CF9C4323D32F}"/>
              </a:ext>
            </a:extLst>
          </p:cNvPr>
          <p:cNvSpPr txBox="1"/>
          <p:nvPr/>
        </p:nvSpPr>
        <p:spPr>
          <a:xfrm>
            <a:off x="2524956" y="3539629"/>
            <a:ext cx="356076" cy="461665"/>
          </a:xfrm>
          <a:prstGeom prst="rect">
            <a:avLst/>
          </a:prstGeom>
          <a:noFill/>
        </p:spPr>
        <p:txBody>
          <a:bodyPr wrap="square" rtlCol="0">
            <a:spAutoFit/>
          </a:bodyPr>
          <a:lstStyle/>
          <a:p>
            <a:r>
              <a:rPr lang="en-US" sz="2400" b="1" dirty="0"/>
              <a:t>B</a:t>
            </a:r>
          </a:p>
        </p:txBody>
      </p:sp>
      <p:cxnSp>
        <p:nvCxnSpPr>
          <p:cNvPr id="17" name="Straight Arrow Connector 16">
            <a:extLst>
              <a:ext uri="{FF2B5EF4-FFF2-40B4-BE49-F238E27FC236}">
                <a16:creationId xmlns:a16="http://schemas.microsoft.com/office/drawing/2014/main" id="{85C59F61-901F-49EE-B905-56D15ED8E685}"/>
              </a:ext>
            </a:extLst>
          </p:cNvPr>
          <p:cNvCxnSpPr/>
          <p:nvPr/>
        </p:nvCxnSpPr>
        <p:spPr>
          <a:xfrm>
            <a:off x="2163389" y="5007368"/>
            <a:ext cx="0" cy="8319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4053FC5-50E7-4C2B-9CA9-8EAC5376D88E}"/>
                  </a:ext>
                </a:extLst>
              </p:cNvPr>
              <p:cNvSpPr txBox="1"/>
              <p:nvPr/>
            </p:nvSpPr>
            <p:spPr>
              <a:xfrm>
                <a:off x="1248008" y="5882413"/>
                <a:ext cx="183076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𝑨</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𝑩</m:t>
                      </m:r>
                    </m:oMath>
                  </m:oMathPara>
                </a14:m>
                <a:endParaRPr lang="en-US" sz="2400" b="1" dirty="0"/>
              </a:p>
            </p:txBody>
          </p:sp>
        </mc:Choice>
        <mc:Fallback xmlns="">
          <p:sp>
            <p:nvSpPr>
              <p:cNvPr id="18" name="TextBox 17">
                <a:extLst>
                  <a:ext uri="{FF2B5EF4-FFF2-40B4-BE49-F238E27FC236}">
                    <a16:creationId xmlns:a16="http://schemas.microsoft.com/office/drawing/2014/main" id="{44053FC5-50E7-4C2B-9CA9-8EAC5376D88E}"/>
                  </a:ext>
                </a:extLst>
              </p:cNvPr>
              <p:cNvSpPr txBox="1">
                <a:spLocks noRot="1" noChangeAspect="1" noMove="1" noResize="1" noEditPoints="1" noAdjustHandles="1" noChangeArrowheads="1" noChangeShapeType="1" noTextEdit="1"/>
              </p:cNvSpPr>
              <p:nvPr/>
            </p:nvSpPr>
            <p:spPr>
              <a:xfrm>
                <a:off x="1248008" y="5882413"/>
                <a:ext cx="1830762" cy="461665"/>
              </a:xfrm>
              <a:prstGeom prst="rect">
                <a:avLst/>
              </a:prstGeom>
              <a:blipFill>
                <a:blip r:embed="rId4"/>
                <a:stretch>
                  <a:fillRect/>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7DA04D57-7002-4DC4-A585-AF13747FA259}"/>
              </a:ext>
            </a:extLst>
          </p:cNvPr>
          <p:cNvSpPr/>
          <p:nvPr/>
        </p:nvSpPr>
        <p:spPr>
          <a:xfrm>
            <a:off x="5117432" y="2967789"/>
            <a:ext cx="256673" cy="4612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C6A9DD4-384A-45A0-9C48-B0928D885D29}"/>
              </a:ext>
            </a:extLst>
          </p:cNvPr>
          <p:cNvSpPr txBox="1"/>
          <p:nvPr/>
        </p:nvSpPr>
        <p:spPr>
          <a:xfrm>
            <a:off x="4884821" y="2535354"/>
            <a:ext cx="978568" cy="369332"/>
          </a:xfrm>
          <a:prstGeom prst="rect">
            <a:avLst/>
          </a:prstGeom>
          <a:noFill/>
        </p:spPr>
        <p:txBody>
          <a:bodyPr wrap="square" rtlCol="0">
            <a:spAutoFit/>
          </a:bodyPr>
          <a:lstStyle/>
          <a:p>
            <a:r>
              <a:rPr lang="en-US" dirty="0">
                <a:solidFill>
                  <a:srgbClr val="FF0000"/>
                </a:solidFill>
              </a:rPr>
              <a:t>Given</a:t>
            </a:r>
          </a:p>
        </p:txBody>
      </p:sp>
      <p:sp>
        <p:nvSpPr>
          <p:cNvPr id="21" name="Oval 20">
            <a:extLst>
              <a:ext uri="{FF2B5EF4-FFF2-40B4-BE49-F238E27FC236}">
                <a16:creationId xmlns:a16="http://schemas.microsoft.com/office/drawing/2014/main" id="{76095A85-C9F5-4D19-A842-4D8061744048}"/>
              </a:ext>
            </a:extLst>
          </p:cNvPr>
          <p:cNvSpPr/>
          <p:nvPr/>
        </p:nvSpPr>
        <p:spPr>
          <a:xfrm>
            <a:off x="6824275" y="2720020"/>
            <a:ext cx="368968" cy="3693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FC38685-8868-4B6C-9BE8-A31F827E44D1}"/>
              </a:ext>
            </a:extLst>
          </p:cNvPr>
          <p:cNvSpPr txBox="1"/>
          <p:nvPr/>
        </p:nvSpPr>
        <p:spPr>
          <a:xfrm>
            <a:off x="6328613" y="2314760"/>
            <a:ext cx="1700463" cy="369332"/>
          </a:xfrm>
          <a:prstGeom prst="rect">
            <a:avLst/>
          </a:prstGeom>
          <a:noFill/>
        </p:spPr>
        <p:txBody>
          <a:bodyPr wrap="square" rtlCol="0">
            <a:spAutoFit/>
          </a:bodyPr>
          <a:lstStyle/>
          <a:p>
            <a:r>
              <a:rPr lang="en-US" dirty="0">
                <a:solidFill>
                  <a:srgbClr val="FF0000"/>
                </a:solidFill>
              </a:rPr>
              <a:t>Intersection</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7E1A0F5-4FE1-47A1-95E0-1ABE4E30A929}"/>
                  </a:ext>
                </a:extLst>
              </p:cNvPr>
              <p:cNvSpPr txBox="1"/>
              <p:nvPr/>
            </p:nvSpPr>
            <p:spPr>
              <a:xfrm>
                <a:off x="4377773" y="4621777"/>
                <a:ext cx="325654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=8/20</m:t>
                      </m:r>
                    </m:oMath>
                  </m:oMathPara>
                </a14:m>
                <a:endParaRPr lang="en-US" sz="2400" dirty="0"/>
              </a:p>
            </p:txBody>
          </p:sp>
        </mc:Choice>
        <mc:Fallback xmlns="">
          <p:sp>
            <p:nvSpPr>
              <p:cNvPr id="23" name="TextBox 22">
                <a:extLst>
                  <a:ext uri="{FF2B5EF4-FFF2-40B4-BE49-F238E27FC236}">
                    <a16:creationId xmlns:a16="http://schemas.microsoft.com/office/drawing/2014/main" id="{E7E1A0F5-4FE1-47A1-95E0-1ABE4E30A929}"/>
                  </a:ext>
                </a:extLst>
              </p:cNvPr>
              <p:cNvSpPr txBox="1">
                <a:spLocks noRot="1" noChangeAspect="1" noMove="1" noResize="1" noEditPoints="1" noAdjustHandles="1" noChangeArrowheads="1" noChangeShapeType="1" noTextEdit="1"/>
              </p:cNvSpPr>
              <p:nvPr/>
            </p:nvSpPr>
            <p:spPr>
              <a:xfrm>
                <a:off x="4377773" y="4621777"/>
                <a:ext cx="3256548"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BBB5E71-2621-4AA8-9E79-B15FEEA476BC}"/>
                  </a:ext>
                </a:extLst>
              </p:cNvPr>
              <p:cNvSpPr txBox="1"/>
              <p:nvPr/>
            </p:nvSpPr>
            <p:spPr>
              <a:xfrm>
                <a:off x="7623730" y="2732216"/>
                <a:ext cx="1491046" cy="8559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8/100</m:t>
                          </m:r>
                        </m:num>
                        <m:den>
                          <m:r>
                            <a:rPr lang="en-US" sz="2400" b="0" i="1" smtClean="0">
                              <a:latin typeface="Cambria Math" panose="02040503050406030204" pitchFamily="18" charset="0"/>
                            </a:rPr>
                            <m:t>20/100</m:t>
                          </m:r>
                        </m:den>
                      </m:f>
                    </m:oMath>
                  </m:oMathPara>
                </a14:m>
                <a:endParaRPr lang="en-US" sz="2400" dirty="0"/>
              </a:p>
            </p:txBody>
          </p:sp>
        </mc:Choice>
        <mc:Fallback xmlns="">
          <p:sp>
            <p:nvSpPr>
              <p:cNvPr id="26" name="TextBox 25">
                <a:extLst>
                  <a:ext uri="{FF2B5EF4-FFF2-40B4-BE49-F238E27FC236}">
                    <a16:creationId xmlns:a16="http://schemas.microsoft.com/office/drawing/2014/main" id="{9BBB5E71-2621-4AA8-9E79-B15FEEA476BC}"/>
                  </a:ext>
                </a:extLst>
              </p:cNvPr>
              <p:cNvSpPr txBox="1">
                <a:spLocks noRot="1" noChangeAspect="1" noMove="1" noResize="1" noEditPoints="1" noAdjustHandles="1" noChangeArrowheads="1" noChangeShapeType="1" noTextEdit="1"/>
              </p:cNvSpPr>
              <p:nvPr/>
            </p:nvSpPr>
            <p:spPr>
              <a:xfrm>
                <a:off x="7623730" y="2732216"/>
                <a:ext cx="1491046" cy="855940"/>
              </a:xfrm>
              <a:prstGeom prst="rect">
                <a:avLst/>
              </a:prstGeom>
              <a:blipFill>
                <a:blip r:embed="rId6"/>
                <a:stretch>
                  <a:fillRect/>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id="{9F95B277-1A2C-4390-B7A5-1111B06A78CD}"/>
              </a:ext>
            </a:extLst>
          </p:cNvPr>
          <p:cNvCxnSpPr/>
          <p:nvPr/>
        </p:nvCxnSpPr>
        <p:spPr>
          <a:xfrm>
            <a:off x="8523514" y="2732216"/>
            <a:ext cx="337457" cy="3571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08693CF-87E8-4FFA-A329-14589819CCFC}"/>
              </a:ext>
            </a:extLst>
          </p:cNvPr>
          <p:cNvCxnSpPr/>
          <p:nvPr/>
        </p:nvCxnSpPr>
        <p:spPr>
          <a:xfrm>
            <a:off x="8618384" y="3224253"/>
            <a:ext cx="337457" cy="35713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666561F-8797-4289-A547-0AF011D31F21}"/>
              </a:ext>
            </a:extLst>
          </p:cNvPr>
          <p:cNvSpPr/>
          <p:nvPr/>
        </p:nvSpPr>
        <p:spPr>
          <a:xfrm>
            <a:off x="533400" y="3429000"/>
            <a:ext cx="3500381" cy="2915078"/>
          </a:xfrm>
          <a:prstGeom prst="rect">
            <a:avLst/>
          </a:prstGeom>
          <a:noFill/>
          <a:ln>
            <a:solidFill>
              <a:schemeClr val="accent3">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476FF8-1785-450A-807A-7618DC7C4702}"/>
              </a:ext>
            </a:extLst>
          </p:cNvPr>
          <p:cNvSpPr txBox="1"/>
          <p:nvPr/>
        </p:nvSpPr>
        <p:spPr>
          <a:xfrm>
            <a:off x="3292259" y="5724029"/>
            <a:ext cx="583054" cy="461665"/>
          </a:xfrm>
          <a:prstGeom prst="rect">
            <a:avLst/>
          </a:prstGeom>
          <a:noFill/>
        </p:spPr>
        <p:txBody>
          <a:bodyPr wrap="square" rtlCol="0">
            <a:spAutoFit/>
          </a:bodyPr>
          <a:lstStyle/>
          <a:p>
            <a:r>
              <a:rPr lang="en-US" sz="2400" b="1" dirty="0"/>
              <a:t>70</a:t>
            </a:r>
          </a:p>
        </p:txBody>
      </p:sp>
    </p:spTree>
    <p:extLst>
      <p:ext uri="{BB962C8B-B14F-4D97-AF65-F5344CB8AC3E}">
        <p14:creationId xmlns:p14="http://schemas.microsoft.com/office/powerpoint/2010/main" val="141655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heel(1)">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ppt_x"/>
                                          </p:val>
                                        </p:tav>
                                        <p:tav tm="100000">
                                          <p:val>
                                            <p:strVal val="#ppt_x"/>
                                          </p:val>
                                        </p:tav>
                                      </p:tavLst>
                                    </p:anim>
                                    <p:anim calcmode="lin" valueType="num">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additive="base">
                                        <p:cTn id="69" dur="500" fill="hold"/>
                                        <p:tgtEl>
                                          <p:spTgt spid="5"/>
                                        </p:tgtEl>
                                        <p:attrNameLst>
                                          <p:attrName>ppt_x</p:attrName>
                                        </p:attrNameLst>
                                      </p:cBhvr>
                                      <p:tavLst>
                                        <p:tav tm="0">
                                          <p:val>
                                            <p:strVal val="#ppt_x"/>
                                          </p:val>
                                        </p:tav>
                                        <p:tav tm="100000">
                                          <p:val>
                                            <p:strVal val="#ppt_x"/>
                                          </p:val>
                                        </p:tav>
                                      </p:tavLst>
                                    </p:anim>
                                    <p:anim calcmode="lin" valueType="num">
                                      <p:cBhvr additive="base">
                                        <p:cTn id="7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additive="base">
                                        <p:cTn id="75" dur="500" fill="hold"/>
                                        <p:tgtEl>
                                          <p:spTgt spid="6"/>
                                        </p:tgtEl>
                                        <p:attrNameLst>
                                          <p:attrName>ppt_x</p:attrName>
                                        </p:attrNameLst>
                                      </p:cBhvr>
                                      <p:tavLst>
                                        <p:tav tm="0">
                                          <p:val>
                                            <p:strVal val="#ppt_x"/>
                                          </p:val>
                                        </p:tav>
                                        <p:tav tm="100000">
                                          <p:val>
                                            <p:strVal val="#ppt_x"/>
                                          </p:val>
                                        </p:tav>
                                      </p:tavLst>
                                    </p:anim>
                                    <p:anim calcmode="lin" valueType="num">
                                      <p:cBhvr additive="base">
                                        <p:cTn id="7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fade">
                                      <p:cBhvr>
                                        <p:cTn id="81" dur="500"/>
                                        <p:tgtEl>
                                          <p:spTgt spid="17"/>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 calcmode="lin" valueType="num">
                                      <p:cBhvr additive="base">
                                        <p:cTn id="86" dur="500" fill="hold"/>
                                        <p:tgtEl>
                                          <p:spTgt spid="18"/>
                                        </p:tgtEl>
                                        <p:attrNameLst>
                                          <p:attrName>ppt_x</p:attrName>
                                        </p:attrNameLst>
                                      </p:cBhvr>
                                      <p:tavLst>
                                        <p:tav tm="0">
                                          <p:val>
                                            <p:strVal val="#ppt_x"/>
                                          </p:val>
                                        </p:tav>
                                        <p:tav tm="100000">
                                          <p:val>
                                            <p:strVal val="#ppt_x"/>
                                          </p:val>
                                        </p:tav>
                                      </p:tavLst>
                                    </p:anim>
                                    <p:anim calcmode="lin" valueType="num">
                                      <p:cBhvr additive="base">
                                        <p:cTn id="8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13"/>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8"/>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fade">
                                      <p:cBhvr>
                                        <p:cTn id="100" dur="500"/>
                                        <p:tgtEl>
                                          <p:spTgt spid="23"/>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2" nodeType="clickEffect">
                                  <p:stCondLst>
                                    <p:cond delay="0"/>
                                  </p:stCondLst>
                                  <p:childTnLst>
                                    <p:set>
                                      <p:cBhvr>
                                        <p:cTn id="104" dur="1" fill="hold">
                                          <p:stCondLst>
                                            <p:cond delay="0"/>
                                          </p:stCondLst>
                                        </p:cTn>
                                        <p:tgtEl>
                                          <p:spTgt spid="4"/>
                                        </p:tgtEl>
                                        <p:attrNameLst>
                                          <p:attrName>style.visibility</p:attrName>
                                        </p:attrNameLst>
                                      </p:cBhvr>
                                      <p:to>
                                        <p:strVal val="visible"/>
                                      </p:to>
                                    </p:set>
                                    <p:anim calcmode="lin" valueType="num">
                                      <p:cBhvr additive="base">
                                        <p:cTn id="105" dur="500" fill="hold"/>
                                        <p:tgtEl>
                                          <p:spTgt spid="4"/>
                                        </p:tgtEl>
                                        <p:attrNameLst>
                                          <p:attrName>ppt_x</p:attrName>
                                        </p:attrNameLst>
                                      </p:cBhvr>
                                      <p:tavLst>
                                        <p:tav tm="0">
                                          <p:val>
                                            <p:strVal val="#ppt_x"/>
                                          </p:val>
                                        </p:tav>
                                        <p:tav tm="100000">
                                          <p:val>
                                            <p:strVal val="#ppt_x"/>
                                          </p:val>
                                        </p:tav>
                                      </p:tavLst>
                                    </p:anim>
                                    <p:anim calcmode="lin" valueType="num">
                                      <p:cBhvr additive="base">
                                        <p:cTn id="10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2" nodeType="clickEffect">
                                  <p:stCondLst>
                                    <p:cond delay="0"/>
                                  </p:stCondLst>
                                  <p:childTnLst>
                                    <p:set>
                                      <p:cBhvr>
                                        <p:cTn id="110" dur="1" fill="hold">
                                          <p:stCondLst>
                                            <p:cond delay="0"/>
                                          </p:stCondLst>
                                        </p:cTn>
                                        <p:tgtEl>
                                          <p:spTgt spid="8"/>
                                        </p:tgtEl>
                                        <p:attrNameLst>
                                          <p:attrName>style.visibility</p:attrName>
                                        </p:attrNameLst>
                                      </p:cBhvr>
                                      <p:to>
                                        <p:strVal val="visible"/>
                                      </p:to>
                                    </p:set>
                                    <p:anim calcmode="lin" valueType="num">
                                      <p:cBhvr additive="base">
                                        <p:cTn id="111" dur="500" fill="hold"/>
                                        <p:tgtEl>
                                          <p:spTgt spid="8"/>
                                        </p:tgtEl>
                                        <p:attrNameLst>
                                          <p:attrName>ppt_x</p:attrName>
                                        </p:attrNameLst>
                                      </p:cBhvr>
                                      <p:tavLst>
                                        <p:tav tm="0">
                                          <p:val>
                                            <p:strVal val="#ppt_x"/>
                                          </p:val>
                                        </p:tav>
                                        <p:tav tm="100000">
                                          <p:val>
                                            <p:strVal val="#ppt_x"/>
                                          </p:val>
                                        </p:tav>
                                      </p:tavLst>
                                    </p:anim>
                                    <p:anim calcmode="lin" valueType="num">
                                      <p:cBhvr additive="base">
                                        <p:cTn id="1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2" nodeType="clickEffect">
                                  <p:stCondLst>
                                    <p:cond delay="0"/>
                                  </p:stCondLst>
                                  <p:childTnLst>
                                    <p:set>
                                      <p:cBhvr>
                                        <p:cTn id="116" dur="1" fill="hold">
                                          <p:stCondLst>
                                            <p:cond delay="0"/>
                                          </p:stCondLst>
                                        </p:cTn>
                                        <p:tgtEl>
                                          <p:spTgt spid="13"/>
                                        </p:tgtEl>
                                        <p:attrNameLst>
                                          <p:attrName>style.visibility</p:attrName>
                                        </p:attrNameLst>
                                      </p:cBhvr>
                                      <p:to>
                                        <p:strVal val="visible"/>
                                      </p:to>
                                    </p:set>
                                    <p:anim calcmode="lin" valueType="num">
                                      <p:cBhvr additive="base">
                                        <p:cTn id="117" dur="500" fill="hold"/>
                                        <p:tgtEl>
                                          <p:spTgt spid="13"/>
                                        </p:tgtEl>
                                        <p:attrNameLst>
                                          <p:attrName>ppt_x</p:attrName>
                                        </p:attrNameLst>
                                      </p:cBhvr>
                                      <p:tavLst>
                                        <p:tav tm="0">
                                          <p:val>
                                            <p:strVal val="#ppt_x"/>
                                          </p:val>
                                        </p:tav>
                                        <p:tav tm="100000">
                                          <p:val>
                                            <p:strVal val="#ppt_x"/>
                                          </p:val>
                                        </p:tav>
                                      </p:tavLst>
                                    </p:anim>
                                    <p:anim calcmode="lin" valueType="num">
                                      <p:cBhvr additive="base">
                                        <p:cTn id="1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26"/>
                                        </p:tgtEl>
                                        <p:attrNameLst>
                                          <p:attrName>style.visibility</p:attrName>
                                        </p:attrNameLst>
                                      </p:cBhvr>
                                      <p:to>
                                        <p:strVal val="visible"/>
                                      </p:to>
                                    </p:set>
                                    <p:animEffect transition="in" filter="fade">
                                      <p:cBhvr>
                                        <p:cTn id="123" dur="500"/>
                                        <p:tgtEl>
                                          <p:spTgt spid="26"/>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1" fill="hold" nodeType="clickEffect">
                                  <p:stCondLst>
                                    <p:cond delay="0"/>
                                  </p:stCondLst>
                                  <p:childTnLst>
                                    <p:set>
                                      <p:cBhvr>
                                        <p:cTn id="127" dur="1" fill="hold">
                                          <p:stCondLst>
                                            <p:cond delay="0"/>
                                          </p:stCondLst>
                                        </p:cTn>
                                        <p:tgtEl>
                                          <p:spTgt spid="28"/>
                                        </p:tgtEl>
                                        <p:attrNameLst>
                                          <p:attrName>style.visibility</p:attrName>
                                        </p:attrNameLst>
                                      </p:cBhvr>
                                      <p:to>
                                        <p:strVal val="visible"/>
                                      </p:to>
                                    </p:set>
                                    <p:animEffect transition="in" filter="wheel(1)">
                                      <p:cBhvr>
                                        <p:cTn id="128" dur="500"/>
                                        <p:tgtEl>
                                          <p:spTgt spid="28"/>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1" fill="hold" nodeType="click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wheel(1)">
                                      <p:cBhvr>
                                        <p:cTn id="13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7" grpId="0" animBg="1"/>
      <p:bldP spid="8" grpId="0"/>
      <p:bldP spid="8" grpId="1"/>
      <p:bldP spid="8" grpId="2"/>
      <p:bldP spid="10" grpId="0"/>
      <p:bldP spid="12" grpId="0"/>
      <p:bldP spid="13" grpId="0"/>
      <p:bldP spid="13" grpId="1"/>
      <p:bldP spid="13" grpId="2"/>
      <p:bldP spid="15" grpId="0"/>
      <p:bldP spid="18" grpId="0"/>
      <p:bldP spid="19" grpId="0" animBg="1"/>
      <p:bldP spid="20" grpId="0"/>
      <p:bldP spid="21" grpId="0" animBg="1"/>
      <p:bldP spid="22" grpId="0"/>
      <p:bldP spid="23" grpId="0"/>
      <p:bldP spid="26" grpId="0"/>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656-8F6F-4B84-9516-E4375E373170}"/>
              </a:ext>
            </a:extLst>
          </p:cNvPr>
          <p:cNvSpPr>
            <a:spLocks noGrp="1"/>
          </p:cNvSpPr>
          <p:nvPr>
            <p:ph type="ctrTitle"/>
          </p:nvPr>
        </p:nvSpPr>
        <p:spPr/>
        <p:txBody>
          <a:bodyPr/>
          <a:lstStyle/>
          <a:p>
            <a:r>
              <a:rPr lang="en-US" dirty="0"/>
              <a:t>Expected Value</a:t>
            </a:r>
          </a:p>
        </p:txBody>
      </p:sp>
    </p:spTree>
    <p:extLst>
      <p:ext uri="{BB962C8B-B14F-4D97-AF65-F5344CB8AC3E}">
        <p14:creationId xmlns:p14="http://schemas.microsoft.com/office/powerpoint/2010/main" val="413270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b="1" dirty="0"/>
                  <a:t>Fourth Law of Probability: </a:t>
                </a:r>
                <a:r>
                  <a:rPr lang="en-US" dirty="0"/>
                  <a:t>If A and B are independent then </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1" dirty="0">
                          <a:latin typeface="Cambria Math" panose="02040503050406030204" pitchFamily="18" charset="0"/>
                        </a:rPr>
                        <m:t>𝑷</m:t>
                      </m:r>
                      <m:r>
                        <a:rPr lang="en-US" b="1" i="1" dirty="0">
                          <a:latin typeface="Cambria Math" panose="02040503050406030204" pitchFamily="18" charset="0"/>
                        </a:rPr>
                        <m:t>(</m:t>
                      </m:r>
                      <m:r>
                        <a:rPr lang="en-US" b="1" i="1" dirty="0">
                          <a:latin typeface="Cambria Math" panose="02040503050406030204" pitchFamily="18" charset="0"/>
                        </a:rPr>
                        <m:t>𝑨</m:t>
                      </m:r>
                      <m:r>
                        <a:rPr lang="en-US" b="1" i="1" dirty="0" smtClean="0">
                          <a:latin typeface="Cambria Math" panose="02040503050406030204" pitchFamily="18" charset="0"/>
                        </a:rPr>
                        <m:t>|</m:t>
                      </m:r>
                      <m:r>
                        <a:rPr lang="en-US" b="1" i="1" dirty="0">
                          <a:latin typeface="Cambria Math" panose="02040503050406030204" pitchFamily="18" charset="0"/>
                        </a:rPr>
                        <m:t>𝑩</m:t>
                      </m:r>
                      <m:r>
                        <a:rPr lang="en-US" b="1" i="1" dirty="0">
                          <a:latin typeface="Cambria Math" panose="02040503050406030204" pitchFamily="18" charset="0"/>
                        </a:rPr>
                        <m:t>)=</m:t>
                      </m:r>
                      <m:r>
                        <a:rPr lang="en-US" b="1" i="1" dirty="0">
                          <a:latin typeface="Cambria Math" panose="02040503050406030204" pitchFamily="18" charset="0"/>
                        </a:rPr>
                        <m:t>𝑷</m:t>
                      </m:r>
                      <m:r>
                        <a:rPr lang="en-US" b="1" i="1" dirty="0">
                          <a:latin typeface="Cambria Math" panose="02040503050406030204" pitchFamily="18" charset="0"/>
                        </a:rPr>
                        <m:t>(</m:t>
                      </m:r>
                      <m:r>
                        <a:rPr lang="en-US" b="1" i="1" dirty="0">
                          <a:latin typeface="Cambria Math" panose="02040503050406030204" pitchFamily="18" charset="0"/>
                        </a:rPr>
                        <m:t>𝑨</m:t>
                      </m:r>
                      <m:r>
                        <a:rPr lang="en-US" b="1" i="1" dirty="0">
                          <a:latin typeface="Cambria Math" panose="02040503050406030204" pitchFamily="18" charset="0"/>
                        </a:rPr>
                        <m:t>)</m:t>
                      </m:r>
                    </m:oMath>
                  </m:oMathPara>
                </a14:m>
                <a:endParaRPr lang="en-US" b="1" dirty="0"/>
              </a:p>
              <a:p>
                <a:endParaRPr lang="en-US" dirty="0">
                  <a:ea typeface="Cambria Math" panose="02040503050406030204" pitchFamily="18" charset="0"/>
                </a:endParaRPr>
              </a:p>
              <a:p>
                <a:endParaRPr lang="en-US" b="1" dirty="0"/>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1158" t="-237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0DFB173-4FB2-437C-8D72-546BB7551CDA}"/>
              </a:ext>
            </a:extLst>
          </p:cNvPr>
          <p:cNvSpPr/>
          <p:nvPr/>
        </p:nvSpPr>
        <p:spPr>
          <a:xfrm>
            <a:off x="838200" y="4001294"/>
            <a:ext cx="1611085" cy="1567543"/>
          </a:xfrm>
          <a:prstGeom prst="ellipse">
            <a:avLst/>
          </a:prstGeom>
          <a:solidFill>
            <a:schemeClr val="tx2">
              <a:lumMod val="25000"/>
              <a:lumOff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8C7B89A-EB8F-4D9C-B912-30878500AFF7}"/>
              </a:ext>
            </a:extLst>
          </p:cNvPr>
          <p:cNvSpPr/>
          <p:nvPr/>
        </p:nvSpPr>
        <p:spPr>
          <a:xfrm>
            <a:off x="1882653" y="4001294"/>
            <a:ext cx="1611085" cy="1567543"/>
          </a:xfrm>
          <a:prstGeom prst="ellipse">
            <a:avLst/>
          </a:prstGeom>
          <a:solidFill>
            <a:srgbClr val="0070C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5C2EAE1-57F8-411A-80CC-1BA9B2270467}"/>
              </a:ext>
            </a:extLst>
          </p:cNvPr>
          <p:cNvSpPr txBox="1"/>
          <p:nvPr/>
        </p:nvSpPr>
        <p:spPr>
          <a:xfrm>
            <a:off x="1225500" y="4545704"/>
            <a:ext cx="547339" cy="461665"/>
          </a:xfrm>
          <a:prstGeom prst="rect">
            <a:avLst/>
          </a:prstGeom>
          <a:noFill/>
        </p:spPr>
        <p:txBody>
          <a:bodyPr wrap="square" rtlCol="0">
            <a:spAutoFit/>
          </a:bodyPr>
          <a:lstStyle/>
          <a:p>
            <a:r>
              <a:rPr lang="en-US" sz="2400" b="1" dirty="0"/>
              <a:t>10</a:t>
            </a:r>
          </a:p>
        </p:txBody>
      </p:sp>
      <p:sp>
        <p:nvSpPr>
          <p:cNvPr id="10" name="TextBox 9">
            <a:extLst>
              <a:ext uri="{FF2B5EF4-FFF2-40B4-BE49-F238E27FC236}">
                <a16:creationId xmlns:a16="http://schemas.microsoft.com/office/drawing/2014/main" id="{0A9A3E53-FE6D-47D1-AB40-16284856AFCE}"/>
              </a:ext>
            </a:extLst>
          </p:cNvPr>
          <p:cNvSpPr txBox="1"/>
          <p:nvPr/>
        </p:nvSpPr>
        <p:spPr>
          <a:xfrm>
            <a:off x="1915880" y="4545703"/>
            <a:ext cx="556891" cy="461665"/>
          </a:xfrm>
          <a:prstGeom prst="rect">
            <a:avLst/>
          </a:prstGeom>
          <a:noFill/>
        </p:spPr>
        <p:txBody>
          <a:bodyPr wrap="square" rtlCol="0">
            <a:spAutoFit/>
          </a:bodyPr>
          <a:lstStyle/>
          <a:p>
            <a:r>
              <a:rPr lang="en-US" sz="2400" b="1" dirty="0"/>
              <a:t>15</a:t>
            </a:r>
          </a:p>
        </p:txBody>
      </p:sp>
      <p:sp>
        <p:nvSpPr>
          <p:cNvPr id="12" name="TextBox 11">
            <a:extLst>
              <a:ext uri="{FF2B5EF4-FFF2-40B4-BE49-F238E27FC236}">
                <a16:creationId xmlns:a16="http://schemas.microsoft.com/office/drawing/2014/main" id="{0C90424B-E873-4DA0-9561-0425F81EAED5}"/>
              </a:ext>
            </a:extLst>
          </p:cNvPr>
          <p:cNvSpPr txBox="1"/>
          <p:nvPr/>
        </p:nvSpPr>
        <p:spPr>
          <a:xfrm>
            <a:off x="2681702" y="4545704"/>
            <a:ext cx="643215" cy="461665"/>
          </a:xfrm>
          <a:prstGeom prst="rect">
            <a:avLst/>
          </a:prstGeom>
          <a:noFill/>
        </p:spPr>
        <p:txBody>
          <a:bodyPr wrap="square" rtlCol="0">
            <a:spAutoFit/>
          </a:bodyPr>
          <a:lstStyle/>
          <a:p>
            <a:r>
              <a:rPr lang="en-US" sz="2400" b="1" dirty="0"/>
              <a:t>45</a:t>
            </a:r>
          </a:p>
        </p:txBody>
      </p:sp>
      <p:sp>
        <p:nvSpPr>
          <p:cNvPr id="13" name="TextBox 12">
            <a:extLst>
              <a:ext uri="{FF2B5EF4-FFF2-40B4-BE49-F238E27FC236}">
                <a16:creationId xmlns:a16="http://schemas.microsoft.com/office/drawing/2014/main" id="{A95AC4F9-E04D-4141-8BC8-9C84A68FBF94}"/>
              </a:ext>
            </a:extLst>
          </p:cNvPr>
          <p:cNvSpPr txBox="1"/>
          <p:nvPr/>
        </p:nvSpPr>
        <p:spPr>
          <a:xfrm>
            <a:off x="1416003" y="3539629"/>
            <a:ext cx="356076" cy="461665"/>
          </a:xfrm>
          <a:prstGeom prst="rect">
            <a:avLst/>
          </a:prstGeom>
          <a:noFill/>
        </p:spPr>
        <p:txBody>
          <a:bodyPr wrap="square" rtlCol="0">
            <a:spAutoFit/>
          </a:bodyPr>
          <a:lstStyle/>
          <a:p>
            <a:r>
              <a:rPr lang="en-US" sz="2400" b="1" dirty="0"/>
              <a:t>A</a:t>
            </a:r>
          </a:p>
        </p:txBody>
      </p:sp>
      <p:sp>
        <p:nvSpPr>
          <p:cNvPr id="15" name="TextBox 14">
            <a:extLst>
              <a:ext uri="{FF2B5EF4-FFF2-40B4-BE49-F238E27FC236}">
                <a16:creationId xmlns:a16="http://schemas.microsoft.com/office/drawing/2014/main" id="{2737D5B3-09BA-4609-9EAB-CF9C4323D32F}"/>
              </a:ext>
            </a:extLst>
          </p:cNvPr>
          <p:cNvSpPr txBox="1"/>
          <p:nvPr/>
        </p:nvSpPr>
        <p:spPr>
          <a:xfrm>
            <a:off x="2524956" y="3539629"/>
            <a:ext cx="356076" cy="461665"/>
          </a:xfrm>
          <a:prstGeom prst="rect">
            <a:avLst/>
          </a:prstGeom>
          <a:noFill/>
        </p:spPr>
        <p:txBody>
          <a:bodyPr wrap="square" rtlCol="0">
            <a:spAutoFit/>
          </a:bodyPr>
          <a:lstStyle/>
          <a:p>
            <a:r>
              <a:rPr lang="en-US" sz="2400" b="1" dirty="0"/>
              <a:t>B</a:t>
            </a:r>
          </a:p>
        </p:txBody>
      </p:sp>
      <p:cxnSp>
        <p:nvCxnSpPr>
          <p:cNvPr id="6" name="Straight Arrow Connector 5">
            <a:extLst>
              <a:ext uri="{FF2B5EF4-FFF2-40B4-BE49-F238E27FC236}">
                <a16:creationId xmlns:a16="http://schemas.microsoft.com/office/drawing/2014/main" id="{5776998B-A327-4076-B77F-A532630E35DB}"/>
              </a:ext>
            </a:extLst>
          </p:cNvPr>
          <p:cNvCxnSpPr/>
          <p:nvPr/>
        </p:nvCxnSpPr>
        <p:spPr>
          <a:xfrm>
            <a:off x="2166257" y="5007368"/>
            <a:ext cx="0" cy="8164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3A4C97E-CD90-49F5-A728-86EE4AE750A0}"/>
                  </a:ext>
                </a:extLst>
              </p:cNvPr>
              <p:cNvSpPr txBox="1"/>
              <p:nvPr/>
            </p:nvSpPr>
            <p:spPr>
              <a:xfrm>
                <a:off x="1687286" y="5929085"/>
                <a:ext cx="99441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𝑩</m:t>
                      </m:r>
                    </m:oMath>
                  </m:oMathPara>
                </a14:m>
                <a:endParaRPr lang="en-US" b="1" dirty="0"/>
              </a:p>
            </p:txBody>
          </p:sp>
        </mc:Choice>
        <mc:Fallback xmlns="">
          <p:sp>
            <p:nvSpPr>
              <p:cNvPr id="9" name="TextBox 8">
                <a:extLst>
                  <a:ext uri="{FF2B5EF4-FFF2-40B4-BE49-F238E27FC236}">
                    <a16:creationId xmlns:a16="http://schemas.microsoft.com/office/drawing/2014/main" id="{63A4C97E-CD90-49F5-A728-86EE4AE750A0}"/>
                  </a:ext>
                </a:extLst>
              </p:cNvPr>
              <p:cNvSpPr txBox="1">
                <a:spLocks noRot="1" noChangeAspect="1" noMove="1" noResize="1" noEditPoints="1" noAdjustHandles="1" noChangeArrowheads="1" noChangeShapeType="1" noTextEdit="1"/>
              </p:cNvSpPr>
              <p:nvPr/>
            </p:nvSpPr>
            <p:spPr>
              <a:xfrm>
                <a:off x="1687286" y="5929085"/>
                <a:ext cx="99441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2DD91F-5B32-45EE-BC24-DCD171D098EE}"/>
                  </a:ext>
                </a:extLst>
              </p:cNvPr>
              <p:cNvSpPr txBox="1"/>
              <p:nvPr/>
            </p:nvSpPr>
            <p:spPr>
              <a:xfrm>
                <a:off x="4631857" y="4001294"/>
                <a:ext cx="5315856" cy="1240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b="0" i="1" smtClean="0">
                              <a:latin typeface="Cambria Math" panose="02040503050406030204" pitchFamily="18" charset="0"/>
                            </a:rPr>
                            <m:t>|</m:t>
                          </m:r>
                          <m:r>
                            <a:rPr lang="en-US" sz="2400" i="1">
                              <a:latin typeface="Cambria Math" panose="02040503050406030204" pitchFamily="18" charset="0"/>
                            </a:rPr>
                            <m:t>𝐵</m:t>
                          </m:r>
                        </m:e>
                      </m:d>
                      <m:r>
                        <a:rPr lang="en-US" sz="2400" i="1">
                          <a:latin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𝐵</m:t>
                              </m:r>
                            </m:e>
                          </m:d>
                        </m:num>
                        <m:den>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𝐵</m:t>
                              </m:r>
                            </m:e>
                          </m:d>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15/100</m:t>
                          </m:r>
                        </m:num>
                        <m:den>
                          <m:r>
                            <a:rPr lang="en-US" sz="2400" b="0" i="1" smtClean="0">
                              <a:latin typeface="Cambria Math" panose="02040503050406030204" pitchFamily="18" charset="0"/>
                              <a:ea typeface="Cambria Math" panose="02040503050406030204" pitchFamily="18" charset="0"/>
                            </a:rPr>
                            <m:t>60/100</m:t>
                          </m:r>
                        </m:den>
                      </m:f>
                      <m:r>
                        <a:rPr lang="en-US" sz="2400" b="0" i="1" smtClean="0">
                          <a:latin typeface="Cambria Math" panose="02040503050406030204" pitchFamily="18" charset="0"/>
                          <a:ea typeface="Cambria Math" panose="02040503050406030204" pitchFamily="18" charset="0"/>
                        </a:rPr>
                        <m:t>=0.25</m:t>
                      </m:r>
                    </m:oMath>
                  </m:oMathPara>
                </a14:m>
                <a:endParaRPr lang="en-US" sz="2400" b="0" dirty="0">
                  <a:ea typeface="Cambria Math" panose="02040503050406030204" pitchFamily="18" charset="0"/>
                </a:endParaRPr>
              </a:p>
              <a:p>
                <a:endParaRPr lang="en-US" sz="2400" dirty="0"/>
              </a:p>
            </p:txBody>
          </p:sp>
        </mc:Choice>
        <mc:Fallback xmlns="">
          <p:sp>
            <p:nvSpPr>
              <p:cNvPr id="11" name="TextBox 10">
                <a:extLst>
                  <a:ext uri="{FF2B5EF4-FFF2-40B4-BE49-F238E27FC236}">
                    <a16:creationId xmlns:a16="http://schemas.microsoft.com/office/drawing/2014/main" id="{152DD91F-5B32-45EE-BC24-DCD171D098EE}"/>
                  </a:ext>
                </a:extLst>
              </p:cNvPr>
              <p:cNvSpPr txBox="1">
                <a:spLocks noRot="1" noChangeAspect="1" noMove="1" noResize="1" noEditPoints="1" noAdjustHandles="1" noChangeArrowheads="1" noChangeShapeType="1" noTextEdit="1"/>
              </p:cNvSpPr>
              <p:nvPr/>
            </p:nvSpPr>
            <p:spPr>
              <a:xfrm>
                <a:off x="4631857" y="4001294"/>
                <a:ext cx="5315856" cy="12406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AAE876D-6B0F-4A20-8099-F66A73B3DD2A}"/>
                  </a:ext>
                </a:extLst>
              </p:cNvPr>
              <p:cNvSpPr txBox="1"/>
              <p:nvPr/>
            </p:nvSpPr>
            <p:spPr>
              <a:xfrm>
                <a:off x="4766029" y="5236996"/>
                <a:ext cx="3385453" cy="79367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i="1">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25</m:t>
                          </m:r>
                        </m:num>
                        <m:den>
                          <m:r>
                            <a:rPr lang="en-US" sz="2400" b="0" i="1" smtClean="0">
                              <a:latin typeface="Cambria Math" panose="02040503050406030204" pitchFamily="18" charset="0"/>
                            </a:rPr>
                            <m:t>100</m:t>
                          </m:r>
                        </m:den>
                      </m:f>
                      <m:r>
                        <a:rPr lang="en-US" sz="2400" b="0" i="0" smtClean="0">
                          <a:latin typeface="Cambria Math" panose="02040503050406030204" pitchFamily="18" charset="0"/>
                        </a:rPr>
                        <m:t>=0.25</m:t>
                      </m:r>
                    </m:oMath>
                  </m:oMathPara>
                </a14:m>
                <a:endParaRPr lang="en-US" sz="2400" dirty="0"/>
              </a:p>
            </p:txBody>
          </p:sp>
        </mc:Choice>
        <mc:Fallback xmlns="">
          <p:sp>
            <p:nvSpPr>
              <p:cNvPr id="14" name="TextBox 13">
                <a:extLst>
                  <a:ext uri="{FF2B5EF4-FFF2-40B4-BE49-F238E27FC236}">
                    <a16:creationId xmlns:a16="http://schemas.microsoft.com/office/drawing/2014/main" id="{0AAE876D-6B0F-4A20-8099-F66A73B3DD2A}"/>
                  </a:ext>
                </a:extLst>
              </p:cNvPr>
              <p:cNvSpPr txBox="1">
                <a:spLocks noRot="1" noChangeAspect="1" noMove="1" noResize="1" noEditPoints="1" noAdjustHandles="1" noChangeArrowheads="1" noChangeShapeType="1" noTextEdit="1"/>
              </p:cNvSpPr>
              <p:nvPr/>
            </p:nvSpPr>
            <p:spPr>
              <a:xfrm>
                <a:off x="4766029" y="5236996"/>
                <a:ext cx="3385453" cy="793679"/>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3AD738B7-B1B7-4764-B1F3-E0F620073BE8}"/>
              </a:ext>
            </a:extLst>
          </p:cNvPr>
          <p:cNvSpPr/>
          <p:nvPr/>
        </p:nvSpPr>
        <p:spPr>
          <a:xfrm>
            <a:off x="370114" y="3539629"/>
            <a:ext cx="3752701" cy="2751293"/>
          </a:xfrm>
          <a:prstGeom prst="rect">
            <a:avLst/>
          </a:prstGeom>
          <a:noFill/>
          <a:ln w="19050">
            <a:solidFill>
              <a:schemeClr val="accent3">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0C14227-D77F-496C-BA7B-E6FC6C00EBD1}"/>
              </a:ext>
            </a:extLst>
          </p:cNvPr>
          <p:cNvSpPr txBox="1"/>
          <p:nvPr/>
        </p:nvSpPr>
        <p:spPr>
          <a:xfrm>
            <a:off x="3324916" y="5693617"/>
            <a:ext cx="506845" cy="461665"/>
          </a:xfrm>
          <a:prstGeom prst="rect">
            <a:avLst/>
          </a:prstGeom>
          <a:noFill/>
        </p:spPr>
        <p:txBody>
          <a:bodyPr wrap="square" rtlCol="0">
            <a:spAutoFit/>
          </a:bodyPr>
          <a:lstStyle/>
          <a:p>
            <a:r>
              <a:rPr lang="en-US" sz="2400" b="1" dirty="0"/>
              <a:t>30</a:t>
            </a:r>
          </a:p>
        </p:txBody>
      </p:sp>
    </p:spTree>
    <p:extLst>
      <p:ext uri="{BB962C8B-B14F-4D97-AF65-F5344CB8AC3E}">
        <p14:creationId xmlns:p14="http://schemas.microsoft.com/office/powerpoint/2010/main" val="60655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additive="base">
                                        <p:cTn id="65" dur="500" fill="hold"/>
                                        <p:tgtEl>
                                          <p:spTgt spid="24"/>
                                        </p:tgtEl>
                                        <p:attrNameLst>
                                          <p:attrName>ppt_x</p:attrName>
                                        </p:attrNameLst>
                                      </p:cBhvr>
                                      <p:tavLst>
                                        <p:tav tm="0">
                                          <p:val>
                                            <p:strVal val="#ppt_x"/>
                                          </p:val>
                                        </p:tav>
                                        <p:tav tm="100000">
                                          <p:val>
                                            <p:strVal val="#ppt_x"/>
                                          </p:val>
                                        </p:tav>
                                      </p:tavLst>
                                    </p:anim>
                                    <p:anim calcmode="lin" valueType="num">
                                      <p:cBhvr additive="base">
                                        <p:cTn id="6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grpId="1" nodeType="clickEffect">
                                  <p:stCondLst>
                                    <p:cond delay="0"/>
                                  </p:stCondLst>
                                  <p:childTnLst>
                                    <p:anim calcmode="lin" valueType="num">
                                      <p:cBhvr additive="base">
                                        <p:cTn id="70" dur="500"/>
                                        <p:tgtEl>
                                          <p:spTgt spid="4"/>
                                        </p:tgtEl>
                                        <p:attrNameLst>
                                          <p:attrName>ppt_x</p:attrName>
                                        </p:attrNameLst>
                                      </p:cBhvr>
                                      <p:tavLst>
                                        <p:tav tm="0">
                                          <p:val>
                                            <p:strVal val="ppt_x"/>
                                          </p:val>
                                        </p:tav>
                                        <p:tav tm="100000">
                                          <p:val>
                                            <p:strVal val="ppt_x"/>
                                          </p:val>
                                        </p:tav>
                                      </p:tavLst>
                                    </p:anim>
                                    <p:anim calcmode="lin" valueType="num">
                                      <p:cBhvr additive="base">
                                        <p:cTn id="71" dur="500"/>
                                        <p:tgtEl>
                                          <p:spTgt spid="4"/>
                                        </p:tgtEl>
                                        <p:attrNameLst>
                                          <p:attrName>ppt_y</p:attrName>
                                        </p:attrNameLst>
                                      </p:cBhvr>
                                      <p:tavLst>
                                        <p:tav tm="0">
                                          <p:val>
                                            <p:strVal val="ppt_y"/>
                                          </p:val>
                                        </p:tav>
                                        <p:tav tm="100000">
                                          <p:val>
                                            <p:strVal val="1+ppt_h/2"/>
                                          </p:val>
                                        </p:tav>
                                      </p:tavLst>
                                    </p:anim>
                                    <p:set>
                                      <p:cBhvr>
                                        <p:cTn id="72" dur="1" fill="hold">
                                          <p:stCondLst>
                                            <p:cond delay="499"/>
                                          </p:stCondLst>
                                        </p:cTn>
                                        <p:tgtEl>
                                          <p:spTgt spid="4"/>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13"/>
                                        </p:tgtEl>
                                        <p:attrNameLst>
                                          <p:attrName>ppt_x</p:attrName>
                                        </p:attrNameLst>
                                      </p:cBhvr>
                                      <p:tavLst>
                                        <p:tav tm="0">
                                          <p:val>
                                            <p:strVal val="ppt_x"/>
                                          </p:val>
                                        </p:tav>
                                        <p:tav tm="100000">
                                          <p:val>
                                            <p:strVal val="ppt_x"/>
                                          </p:val>
                                        </p:tav>
                                      </p:tavLst>
                                    </p:anim>
                                    <p:anim calcmode="lin" valueType="num">
                                      <p:cBhvr additive="base">
                                        <p:cTn id="75" dur="500"/>
                                        <p:tgtEl>
                                          <p:spTgt spid="13"/>
                                        </p:tgtEl>
                                        <p:attrNameLst>
                                          <p:attrName>ppt_y</p:attrName>
                                        </p:attrNameLst>
                                      </p:cBhvr>
                                      <p:tavLst>
                                        <p:tav tm="0">
                                          <p:val>
                                            <p:strVal val="ppt_y"/>
                                          </p:val>
                                        </p:tav>
                                        <p:tav tm="100000">
                                          <p:val>
                                            <p:strVal val="1+ppt_h/2"/>
                                          </p:val>
                                        </p:tav>
                                      </p:tavLst>
                                    </p:anim>
                                    <p:set>
                                      <p:cBhvr>
                                        <p:cTn id="76" dur="1" fill="hold">
                                          <p:stCondLst>
                                            <p:cond delay="499"/>
                                          </p:stCondLst>
                                        </p:cTn>
                                        <p:tgtEl>
                                          <p:spTgt spid="13"/>
                                        </p:tgtEl>
                                        <p:attrNameLst>
                                          <p:attrName>style.visibility</p:attrName>
                                        </p:attrNameLst>
                                      </p:cBhvr>
                                      <p:to>
                                        <p:strVal val="hidden"/>
                                      </p:to>
                                    </p:set>
                                  </p:childTnLst>
                                </p:cTn>
                              </p:par>
                              <p:par>
                                <p:cTn id="77" presetID="2" presetClass="exit" presetSubtype="4" fill="hold" grpId="1" nodeType="withEffect">
                                  <p:stCondLst>
                                    <p:cond delay="0"/>
                                  </p:stCondLst>
                                  <p:childTnLst>
                                    <p:anim calcmode="lin" valueType="num">
                                      <p:cBhvr additive="base">
                                        <p:cTn id="78" dur="500"/>
                                        <p:tgtEl>
                                          <p:spTgt spid="8"/>
                                        </p:tgtEl>
                                        <p:attrNameLst>
                                          <p:attrName>ppt_x</p:attrName>
                                        </p:attrNameLst>
                                      </p:cBhvr>
                                      <p:tavLst>
                                        <p:tav tm="0">
                                          <p:val>
                                            <p:strVal val="ppt_x"/>
                                          </p:val>
                                        </p:tav>
                                        <p:tav tm="100000">
                                          <p:val>
                                            <p:strVal val="ppt_x"/>
                                          </p:val>
                                        </p:tav>
                                      </p:tavLst>
                                    </p:anim>
                                    <p:anim calcmode="lin" valueType="num">
                                      <p:cBhvr additive="base">
                                        <p:cTn id="79" dur="500"/>
                                        <p:tgtEl>
                                          <p:spTgt spid="8"/>
                                        </p:tgtEl>
                                        <p:attrNameLst>
                                          <p:attrName>ppt_y</p:attrName>
                                        </p:attrNameLst>
                                      </p:cBhvr>
                                      <p:tavLst>
                                        <p:tav tm="0">
                                          <p:val>
                                            <p:strVal val="ppt_y"/>
                                          </p:val>
                                        </p:tav>
                                        <p:tav tm="100000">
                                          <p:val>
                                            <p:strVal val="1+ppt_h/2"/>
                                          </p:val>
                                        </p:tav>
                                      </p:tavLst>
                                    </p:anim>
                                    <p:set>
                                      <p:cBhvr>
                                        <p:cTn id="80" dur="1" fill="hold">
                                          <p:stCondLst>
                                            <p:cond delay="499"/>
                                          </p:stCondLst>
                                        </p:cTn>
                                        <p:tgtEl>
                                          <p:spTgt spid="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fade">
                                      <p:cBhvr>
                                        <p:cTn id="85" dur="500"/>
                                        <p:tgtEl>
                                          <p:spTgt spid="9"/>
                                        </p:tgtEl>
                                      </p:cBhvr>
                                    </p:animEffect>
                                  </p:childTnLst>
                                </p:cTn>
                              </p:par>
                              <p:par>
                                <p:cTn id="86" presetID="10" presetClass="entr" presetSubtype="0" fill="hold" nodeType="with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fade">
                                      <p:cBhvr>
                                        <p:cTn id="88" dur="500"/>
                                        <p:tgtEl>
                                          <p:spTgt spid="6"/>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500"/>
                                        <p:tgtEl>
                                          <p:spTgt spid="11"/>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500"/>
                                        <p:tgtEl>
                                          <p:spTgt spid="9"/>
                                        </p:tgtEl>
                                      </p:cBhvr>
                                    </p:animEffect>
                                    <p:set>
                                      <p:cBhvr>
                                        <p:cTn id="98" dur="1" fill="hold">
                                          <p:stCondLst>
                                            <p:cond delay="499"/>
                                          </p:stCondLst>
                                        </p:cTn>
                                        <p:tgtEl>
                                          <p:spTgt spid="9"/>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6"/>
                                        </p:tgtEl>
                                      </p:cBhvr>
                                    </p:animEffect>
                                    <p:set>
                                      <p:cBhvr>
                                        <p:cTn id="101" dur="1" fill="hold">
                                          <p:stCondLst>
                                            <p:cond delay="499"/>
                                          </p:stCondLst>
                                        </p:cTn>
                                        <p:tgtEl>
                                          <p:spTgt spid="6"/>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2" nodeType="clickEffect">
                                  <p:stCondLst>
                                    <p:cond delay="0"/>
                                  </p:stCondLst>
                                  <p:childTnLst>
                                    <p:set>
                                      <p:cBhvr>
                                        <p:cTn id="105" dur="1" fill="hold">
                                          <p:stCondLst>
                                            <p:cond delay="0"/>
                                          </p:stCondLst>
                                        </p:cTn>
                                        <p:tgtEl>
                                          <p:spTgt spid="4"/>
                                        </p:tgtEl>
                                        <p:attrNameLst>
                                          <p:attrName>style.visibility</p:attrName>
                                        </p:attrNameLst>
                                      </p:cBhvr>
                                      <p:to>
                                        <p:strVal val="visible"/>
                                      </p:to>
                                    </p:set>
                                    <p:anim calcmode="lin" valueType="num">
                                      <p:cBhvr additive="base">
                                        <p:cTn id="106" dur="500" fill="hold"/>
                                        <p:tgtEl>
                                          <p:spTgt spid="4"/>
                                        </p:tgtEl>
                                        <p:attrNameLst>
                                          <p:attrName>ppt_x</p:attrName>
                                        </p:attrNameLst>
                                      </p:cBhvr>
                                      <p:tavLst>
                                        <p:tav tm="0">
                                          <p:val>
                                            <p:strVal val="#ppt_x"/>
                                          </p:val>
                                        </p:tav>
                                        <p:tav tm="100000">
                                          <p:val>
                                            <p:strVal val="#ppt_x"/>
                                          </p:val>
                                        </p:tav>
                                      </p:tavLst>
                                    </p:anim>
                                    <p:anim calcmode="lin" valueType="num">
                                      <p:cBhvr additive="base">
                                        <p:cTn id="107" dur="500" fill="hold"/>
                                        <p:tgtEl>
                                          <p:spTgt spid="4"/>
                                        </p:tgtEl>
                                        <p:attrNameLst>
                                          <p:attrName>ppt_y</p:attrName>
                                        </p:attrNameLst>
                                      </p:cBhvr>
                                      <p:tavLst>
                                        <p:tav tm="0">
                                          <p:val>
                                            <p:strVal val="1+#ppt_h/2"/>
                                          </p:val>
                                        </p:tav>
                                        <p:tav tm="100000">
                                          <p:val>
                                            <p:strVal val="#ppt_y"/>
                                          </p:val>
                                        </p:tav>
                                      </p:tavLst>
                                    </p:anim>
                                  </p:childTnLst>
                                </p:cTn>
                              </p:par>
                              <p:par>
                                <p:cTn id="108" presetID="2" presetClass="entr" presetSubtype="4" fill="hold" grpId="2" nodeType="withEffect">
                                  <p:stCondLst>
                                    <p:cond delay="0"/>
                                  </p:stCondLst>
                                  <p:childTnLst>
                                    <p:set>
                                      <p:cBhvr>
                                        <p:cTn id="109" dur="1" fill="hold">
                                          <p:stCondLst>
                                            <p:cond delay="0"/>
                                          </p:stCondLst>
                                        </p:cTn>
                                        <p:tgtEl>
                                          <p:spTgt spid="13"/>
                                        </p:tgtEl>
                                        <p:attrNameLst>
                                          <p:attrName>style.visibility</p:attrName>
                                        </p:attrNameLst>
                                      </p:cBhvr>
                                      <p:to>
                                        <p:strVal val="visible"/>
                                      </p:to>
                                    </p:set>
                                    <p:anim calcmode="lin" valueType="num">
                                      <p:cBhvr additive="base">
                                        <p:cTn id="110" dur="500" fill="hold"/>
                                        <p:tgtEl>
                                          <p:spTgt spid="13"/>
                                        </p:tgtEl>
                                        <p:attrNameLst>
                                          <p:attrName>ppt_x</p:attrName>
                                        </p:attrNameLst>
                                      </p:cBhvr>
                                      <p:tavLst>
                                        <p:tav tm="0">
                                          <p:val>
                                            <p:strVal val="#ppt_x"/>
                                          </p:val>
                                        </p:tav>
                                        <p:tav tm="100000">
                                          <p:val>
                                            <p:strVal val="#ppt_x"/>
                                          </p:val>
                                        </p:tav>
                                      </p:tavLst>
                                    </p:anim>
                                    <p:anim calcmode="lin" valueType="num">
                                      <p:cBhvr additive="base">
                                        <p:cTn id="111" dur="500" fill="hold"/>
                                        <p:tgtEl>
                                          <p:spTgt spid="13"/>
                                        </p:tgtEl>
                                        <p:attrNameLst>
                                          <p:attrName>ppt_y</p:attrName>
                                        </p:attrNameLst>
                                      </p:cBhvr>
                                      <p:tavLst>
                                        <p:tav tm="0">
                                          <p:val>
                                            <p:strVal val="1+#ppt_h/2"/>
                                          </p:val>
                                        </p:tav>
                                        <p:tav tm="100000">
                                          <p:val>
                                            <p:strVal val="#ppt_y"/>
                                          </p:val>
                                        </p:tav>
                                      </p:tavLst>
                                    </p:anim>
                                  </p:childTnLst>
                                </p:cTn>
                              </p:par>
                              <p:par>
                                <p:cTn id="112" presetID="2" presetClass="entr" presetSubtype="4" fill="hold" grpId="2" nodeType="withEffect">
                                  <p:stCondLst>
                                    <p:cond delay="0"/>
                                  </p:stCondLst>
                                  <p:childTnLst>
                                    <p:set>
                                      <p:cBhvr>
                                        <p:cTn id="113" dur="1" fill="hold">
                                          <p:stCondLst>
                                            <p:cond delay="0"/>
                                          </p:stCondLst>
                                        </p:cTn>
                                        <p:tgtEl>
                                          <p:spTgt spid="8"/>
                                        </p:tgtEl>
                                        <p:attrNameLst>
                                          <p:attrName>style.visibility</p:attrName>
                                        </p:attrNameLst>
                                      </p:cBhvr>
                                      <p:to>
                                        <p:strVal val="visible"/>
                                      </p:to>
                                    </p:set>
                                    <p:anim calcmode="lin" valueType="num">
                                      <p:cBhvr additive="base">
                                        <p:cTn id="114" dur="500" fill="hold"/>
                                        <p:tgtEl>
                                          <p:spTgt spid="8"/>
                                        </p:tgtEl>
                                        <p:attrNameLst>
                                          <p:attrName>ppt_x</p:attrName>
                                        </p:attrNameLst>
                                      </p:cBhvr>
                                      <p:tavLst>
                                        <p:tav tm="0">
                                          <p:val>
                                            <p:strVal val="#ppt_x"/>
                                          </p:val>
                                        </p:tav>
                                        <p:tav tm="100000">
                                          <p:val>
                                            <p:strVal val="#ppt_x"/>
                                          </p:val>
                                        </p:tav>
                                      </p:tavLst>
                                    </p:anim>
                                    <p:anim calcmode="lin" valueType="num">
                                      <p:cBhvr additive="base">
                                        <p:cTn id="1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fade">
                                      <p:cBhvr>
                                        <p:cTn id="1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7" grpId="0" animBg="1"/>
      <p:bldP spid="8" grpId="0"/>
      <p:bldP spid="8" grpId="1"/>
      <p:bldP spid="8" grpId="2"/>
      <p:bldP spid="10" grpId="0"/>
      <p:bldP spid="12" grpId="0"/>
      <p:bldP spid="13" grpId="0"/>
      <p:bldP spid="13" grpId="1"/>
      <p:bldP spid="13" grpId="2"/>
      <p:bldP spid="15" grpId="0"/>
      <p:bldP spid="9" grpId="0"/>
      <p:bldP spid="9" grpId="1"/>
      <p:bldP spid="11" grpId="0"/>
      <p:bldP spid="14" grpId="0"/>
      <p:bldP spid="16" grpId="0" animBg="1"/>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Probability Review</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b="1" dirty="0"/>
                  <a:t>Law of Total Probability:</a:t>
                </a:r>
                <a:endParaRPr lang="en-US" dirty="0"/>
              </a:p>
              <a:p>
                <a:endParaRPr lang="en-US" i="1" dirty="0">
                  <a:latin typeface="Cambria Math" panose="02040503050406030204" pitchFamily="18" charset="0"/>
                </a:endParaRPr>
              </a:p>
              <a:p>
                <a:r>
                  <a:rPr lang="en-US" b="1" dirty="0"/>
                  <a:t>				</a:t>
                </a:r>
                <a14:m>
                  <m:oMath xmlns:m="http://schemas.openxmlformats.org/officeDocument/2006/math">
                    <m:r>
                      <a:rPr lang="en-US" b="1" i="1" dirty="0">
                        <a:latin typeface="Cambria Math" panose="02040503050406030204" pitchFamily="18" charset="0"/>
                      </a:rPr>
                      <m:t>𝑷</m:t>
                    </m:r>
                    <m:d>
                      <m:dPr>
                        <m:ctrlPr>
                          <a:rPr lang="en-US" b="1" i="1" dirty="0">
                            <a:latin typeface="Cambria Math" panose="02040503050406030204" pitchFamily="18" charset="0"/>
                          </a:rPr>
                        </m:ctrlPr>
                      </m:dPr>
                      <m:e>
                        <m:r>
                          <a:rPr lang="en-US" b="1" i="1" dirty="0" smtClean="0">
                            <a:latin typeface="Cambria Math" panose="02040503050406030204" pitchFamily="18" charset="0"/>
                          </a:rPr>
                          <m:t>𝑨</m:t>
                        </m:r>
                      </m:e>
                    </m:d>
                    <m:r>
                      <a:rPr lang="en-US" b="1" i="1" dirty="0">
                        <a:latin typeface="Cambria Math" panose="02040503050406030204" pitchFamily="18" charset="0"/>
                      </a:rPr>
                      <m:t>=</m:t>
                    </m:r>
                    <m:r>
                      <a:rPr lang="en-US" b="1" i="1" dirty="0">
                        <a:latin typeface="Cambria Math" panose="02040503050406030204" pitchFamily="18" charset="0"/>
                      </a:rPr>
                      <m:t>𝑷</m:t>
                    </m:r>
                    <m:d>
                      <m:dPr>
                        <m:ctrlPr>
                          <a:rPr lang="en-US" b="1" i="1" dirty="0">
                            <a:latin typeface="Cambria Math" panose="02040503050406030204" pitchFamily="18" charset="0"/>
                          </a:rPr>
                        </m:ctrlPr>
                      </m:dPr>
                      <m:e>
                        <m:r>
                          <a:rPr lang="en-US" b="1" i="1" dirty="0" smtClean="0">
                            <a:latin typeface="Cambria Math" panose="02040503050406030204" pitchFamily="18" charset="0"/>
                          </a:rPr>
                          <m:t>𝑨</m:t>
                        </m:r>
                        <m:r>
                          <a:rPr lang="en-US" b="1" i="1" dirty="0" smtClean="0">
                            <a:latin typeface="Cambria Math" panose="02040503050406030204" pitchFamily="18" charset="0"/>
                          </a:rPr>
                          <m:t>|</m:t>
                        </m:r>
                        <m:r>
                          <a:rPr lang="en-US" b="1" i="1" dirty="0" smtClean="0">
                            <a:latin typeface="Cambria Math" panose="02040503050406030204" pitchFamily="18" charset="0"/>
                          </a:rPr>
                          <m:t>𝑩</m:t>
                        </m:r>
                      </m:e>
                    </m:d>
                    <m:r>
                      <a:rPr lang="en-US" b="1" i="1" dirty="0" smtClean="0">
                        <a:latin typeface="Cambria Math" panose="02040503050406030204" pitchFamily="18" charset="0"/>
                        <a:ea typeface="Cambria Math" panose="02040503050406030204" pitchFamily="18" charset="0"/>
                      </a:rPr>
                      <m:t>𝑷</m:t>
                    </m:r>
                    <m:d>
                      <m:dPr>
                        <m:ctrlPr>
                          <a:rPr lang="en-US" b="1" i="1" dirty="0" smtClean="0">
                            <a:latin typeface="Cambria Math" panose="02040503050406030204" pitchFamily="18" charset="0"/>
                            <a:ea typeface="Cambria Math" panose="02040503050406030204" pitchFamily="18" charset="0"/>
                          </a:rPr>
                        </m:ctrlPr>
                      </m:dPr>
                      <m:e>
                        <m:r>
                          <a:rPr lang="en-US" b="1" i="1" dirty="0" smtClean="0">
                            <a:latin typeface="Cambria Math" panose="02040503050406030204" pitchFamily="18" charset="0"/>
                            <a:ea typeface="Cambria Math" panose="02040503050406030204" pitchFamily="18" charset="0"/>
                          </a:rPr>
                          <m:t>𝑩</m:t>
                        </m:r>
                      </m:e>
                    </m:d>
                    <m:r>
                      <a:rPr lang="en-US" b="1" i="1" dirty="0" smtClean="0">
                        <a:latin typeface="Cambria Math" panose="02040503050406030204" pitchFamily="18" charset="0"/>
                        <a:ea typeface="Cambria Math" panose="02040503050406030204" pitchFamily="18" charset="0"/>
                      </a:rPr>
                      <m:t>+</m:t>
                    </m:r>
                    <m:r>
                      <a:rPr lang="en-US" b="1" i="1" dirty="0" smtClean="0">
                        <a:latin typeface="Cambria Math" panose="02040503050406030204" pitchFamily="18" charset="0"/>
                        <a:ea typeface="Cambria Math" panose="02040503050406030204" pitchFamily="18" charset="0"/>
                      </a:rPr>
                      <m:t>𝑷</m:t>
                    </m:r>
                    <m:d>
                      <m:dPr>
                        <m:ctrlPr>
                          <a:rPr lang="en-US" b="1" i="1" dirty="0" smtClean="0">
                            <a:latin typeface="Cambria Math" panose="02040503050406030204" pitchFamily="18" charset="0"/>
                            <a:ea typeface="Cambria Math" panose="02040503050406030204" pitchFamily="18" charset="0"/>
                          </a:rPr>
                        </m:ctrlPr>
                      </m:dPr>
                      <m:e>
                        <m:r>
                          <a:rPr lang="en-US" b="1" i="1" dirty="0" smtClean="0">
                            <a:latin typeface="Cambria Math" panose="02040503050406030204" pitchFamily="18" charset="0"/>
                            <a:ea typeface="Cambria Math" panose="02040503050406030204" pitchFamily="18" charset="0"/>
                          </a:rPr>
                          <m:t>𝑨</m:t>
                        </m:r>
                        <m:r>
                          <a:rPr lang="en-US" b="1" i="1" dirty="0" smtClean="0">
                            <a:latin typeface="Cambria Math" panose="02040503050406030204" pitchFamily="18" charset="0"/>
                            <a:ea typeface="Cambria Math" panose="02040503050406030204" pitchFamily="18" charset="0"/>
                          </a:rPr>
                          <m:t>|</m:t>
                        </m:r>
                        <m:sSup>
                          <m:sSupPr>
                            <m:ctrlPr>
                              <a:rPr lang="en-US" b="1" i="1" dirty="0" smtClean="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𝑩</m:t>
                            </m:r>
                          </m:e>
                          <m:sup>
                            <m:r>
                              <a:rPr lang="en-US" b="1" i="1" dirty="0" smtClean="0">
                                <a:latin typeface="Cambria Math" panose="02040503050406030204" pitchFamily="18" charset="0"/>
                                <a:ea typeface="Cambria Math" panose="02040503050406030204" pitchFamily="18" charset="0"/>
                              </a:rPr>
                              <m:t>𝒄</m:t>
                            </m:r>
                          </m:sup>
                        </m:sSup>
                      </m:e>
                    </m:d>
                    <m:r>
                      <a:rPr lang="en-US" b="1" i="1" dirty="0" smtClean="0">
                        <a:latin typeface="Cambria Math" panose="02040503050406030204" pitchFamily="18" charset="0"/>
                        <a:ea typeface="Cambria Math" panose="02040503050406030204" pitchFamily="18" charset="0"/>
                      </a:rPr>
                      <m:t>𝑷</m:t>
                    </m:r>
                    <m:r>
                      <a:rPr lang="en-US" b="1" i="1" dirty="0" smtClean="0">
                        <a:latin typeface="Cambria Math" panose="02040503050406030204" pitchFamily="18" charset="0"/>
                        <a:ea typeface="Cambria Math" panose="02040503050406030204" pitchFamily="18" charset="0"/>
                      </a:rPr>
                      <m:t>(</m:t>
                    </m:r>
                    <m:sSup>
                      <m:sSupPr>
                        <m:ctrlPr>
                          <a:rPr lang="en-US" b="1" i="1" dirty="0" smtClean="0">
                            <a:latin typeface="Cambria Math" panose="02040503050406030204" pitchFamily="18" charset="0"/>
                            <a:ea typeface="Cambria Math" panose="02040503050406030204" pitchFamily="18" charset="0"/>
                          </a:rPr>
                        </m:ctrlPr>
                      </m:sSupPr>
                      <m:e>
                        <m:r>
                          <a:rPr lang="en-US" b="1" i="1" dirty="0" smtClean="0">
                            <a:latin typeface="Cambria Math" panose="02040503050406030204" pitchFamily="18" charset="0"/>
                            <a:ea typeface="Cambria Math" panose="02040503050406030204" pitchFamily="18" charset="0"/>
                          </a:rPr>
                          <m:t>𝑩</m:t>
                        </m:r>
                      </m:e>
                      <m:sup>
                        <m:r>
                          <a:rPr lang="en-US" b="1" i="1" dirty="0" smtClean="0">
                            <a:latin typeface="Cambria Math" panose="02040503050406030204" pitchFamily="18" charset="0"/>
                            <a:ea typeface="Cambria Math" panose="02040503050406030204" pitchFamily="18" charset="0"/>
                          </a:rPr>
                          <m:t>𝒄</m:t>
                        </m:r>
                      </m:sup>
                    </m:sSup>
                    <m:r>
                      <a:rPr lang="en-US" b="1" i="1" dirty="0" smtClean="0">
                        <a:latin typeface="Cambria Math" panose="02040503050406030204" pitchFamily="18" charset="0"/>
                        <a:ea typeface="Cambria Math" panose="02040503050406030204" pitchFamily="18" charset="0"/>
                      </a:rPr>
                      <m:t>)</m:t>
                    </m:r>
                  </m:oMath>
                </a14:m>
                <a:endParaRPr lang="en-US" b="1" dirty="0"/>
              </a:p>
              <a:p>
                <a:endParaRPr lang="en-US" dirty="0">
                  <a:ea typeface="Cambria Math" panose="02040503050406030204" pitchFamily="18" charset="0"/>
                </a:endParaRPr>
              </a:p>
              <a:p>
                <a:endParaRPr lang="en-US" b="1" dirty="0"/>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1158" t="-2371"/>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A88CD295-C3D3-4B7B-BE2E-194879CCA02A}"/>
              </a:ext>
            </a:extLst>
          </p:cNvPr>
          <p:cNvSpPr/>
          <p:nvPr/>
        </p:nvSpPr>
        <p:spPr>
          <a:xfrm>
            <a:off x="8923962" y="2830288"/>
            <a:ext cx="435428" cy="446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1BB7F50-61C8-4092-BE15-B5B303C6C6A8}"/>
              </a:ext>
            </a:extLst>
          </p:cNvPr>
          <p:cNvSpPr/>
          <p:nvPr/>
        </p:nvSpPr>
        <p:spPr>
          <a:xfrm>
            <a:off x="9849868" y="2829676"/>
            <a:ext cx="435428" cy="446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5685635-2D12-44F1-8853-BCB811ABA88E}"/>
              </a:ext>
            </a:extLst>
          </p:cNvPr>
          <p:cNvSpPr txBox="1"/>
          <p:nvPr/>
        </p:nvSpPr>
        <p:spPr>
          <a:xfrm>
            <a:off x="9024259" y="2242457"/>
            <a:ext cx="1458686" cy="369332"/>
          </a:xfrm>
          <a:prstGeom prst="rect">
            <a:avLst/>
          </a:prstGeom>
          <a:noFill/>
        </p:spPr>
        <p:txBody>
          <a:bodyPr wrap="square" rtlCol="0">
            <a:spAutoFit/>
          </a:bodyPr>
          <a:lstStyle/>
          <a:p>
            <a:r>
              <a:rPr lang="en-US" dirty="0">
                <a:solidFill>
                  <a:srgbClr val="FF0000"/>
                </a:solidFill>
              </a:rPr>
              <a:t>Complement</a:t>
            </a:r>
          </a:p>
        </p:txBody>
      </p:sp>
      <p:sp>
        <p:nvSpPr>
          <p:cNvPr id="19" name="Rectangle 18">
            <a:extLst>
              <a:ext uri="{FF2B5EF4-FFF2-40B4-BE49-F238E27FC236}">
                <a16:creationId xmlns:a16="http://schemas.microsoft.com/office/drawing/2014/main" id="{A2D85A75-37B0-4818-A63A-573EA3D804E1}"/>
              </a:ext>
            </a:extLst>
          </p:cNvPr>
          <p:cNvSpPr/>
          <p:nvPr/>
        </p:nvSpPr>
        <p:spPr>
          <a:xfrm>
            <a:off x="587829" y="2925941"/>
            <a:ext cx="1621971" cy="1317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BCE1E0-9EBC-43C8-9367-1B77D2524A23}"/>
              </a:ext>
            </a:extLst>
          </p:cNvPr>
          <p:cNvSpPr/>
          <p:nvPr/>
        </p:nvSpPr>
        <p:spPr>
          <a:xfrm>
            <a:off x="2604250" y="2925534"/>
            <a:ext cx="1621971" cy="1317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3F440D3-488E-4958-8A57-C399EB5B0F3E}"/>
              </a:ext>
            </a:extLst>
          </p:cNvPr>
          <p:cNvSpPr/>
          <p:nvPr/>
        </p:nvSpPr>
        <p:spPr>
          <a:xfrm>
            <a:off x="1636862" y="4603085"/>
            <a:ext cx="1621971" cy="1317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76705E1E-286F-4261-A835-5FC2823066F7}"/>
              </a:ext>
            </a:extLst>
          </p:cNvPr>
          <p:cNvCxnSpPr/>
          <p:nvPr/>
        </p:nvCxnSpPr>
        <p:spPr>
          <a:xfrm>
            <a:off x="1426062" y="4265834"/>
            <a:ext cx="348342" cy="315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F25F151-1AC7-45FD-824C-AD683F30D81E}"/>
              </a:ext>
            </a:extLst>
          </p:cNvPr>
          <p:cNvCxnSpPr/>
          <p:nvPr/>
        </p:nvCxnSpPr>
        <p:spPr>
          <a:xfrm flipH="1">
            <a:off x="3070414" y="4256304"/>
            <a:ext cx="359229" cy="315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EB6E2C-E947-4407-829B-7F7DFC21022E}"/>
              </a:ext>
            </a:extLst>
          </p:cNvPr>
          <p:cNvCxnSpPr>
            <a:stCxn id="19" idx="0"/>
            <a:endCxn id="19" idx="2"/>
          </p:cNvCxnSpPr>
          <p:nvPr/>
        </p:nvCxnSpPr>
        <p:spPr>
          <a:xfrm>
            <a:off x="1398815" y="2925941"/>
            <a:ext cx="0" cy="13171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7C0F7EF-4B61-48E3-9E52-E7A947B33157}"/>
              </a:ext>
            </a:extLst>
          </p:cNvPr>
          <p:cNvCxnSpPr/>
          <p:nvPr/>
        </p:nvCxnSpPr>
        <p:spPr>
          <a:xfrm>
            <a:off x="2436959" y="4601729"/>
            <a:ext cx="0" cy="131717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A5857072-8AF1-42E6-AFCC-3B83728D07A5}"/>
              </a:ext>
            </a:extLst>
          </p:cNvPr>
          <p:cNvSpPr/>
          <p:nvPr/>
        </p:nvSpPr>
        <p:spPr>
          <a:xfrm>
            <a:off x="2983966" y="3114869"/>
            <a:ext cx="854529" cy="870857"/>
          </a:xfrm>
          <a:prstGeom prst="ellipse">
            <a:avLst/>
          </a:prstGeom>
          <a:solidFill>
            <a:srgbClr val="0070C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6E8C861-44B8-48BB-9098-2EC383DA142E}"/>
              </a:ext>
            </a:extLst>
          </p:cNvPr>
          <p:cNvSpPr/>
          <p:nvPr/>
        </p:nvSpPr>
        <p:spPr>
          <a:xfrm>
            <a:off x="577584" y="2925534"/>
            <a:ext cx="810984" cy="1317171"/>
          </a:xfrm>
          <a:prstGeom prst="rect">
            <a:avLst/>
          </a:prstGeom>
          <a:solidFill>
            <a:schemeClr val="accent1">
              <a:lumMod val="50000"/>
              <a:lumOff val="5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F82E302-6ABE-4EDB-AFB4-777B9B8D7A33}"/>
              </a:ext>
            </a:extLst>
          </p:cNvPr>
          <p:cNvSpPr/>
          <p:nvPr/>
        </p:nvSpPr>
        <p:spPr>
          <a:xfrm>
            <a:off x="1423537" y="2927100"/>
            <a:ext cx="792987" cy="1317170"/>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4998E4D-232A-475C-A6EE-FA8FE8948741}"/>
              </a:ext>
            </a:extLst>
          </p:cNvPr>
          <p:cNvSpPr/>
          <p:nvPr/>
        </p:nvSpPr>
        <p:spPr>
          <a:xfrm>
            <a:off x="1639579" y="4601729"/>
            <a:ext cx="786495" cy="1317171"/>
          </a:xfrm>
          <a:prstGeom prst="rect">
            <a:avLst/>
          </a:prstGeom>
          <a:solidFill>
            <a:schemeClr val="accent1">
              <a:lumMod val="50000"/>
              <a:lumOff val="5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04093B91-CBDA-46B7-9AAF-0A85E689A1C6}"/>
              </a:ext>
            </a:extLst>
          </p:cNvPr>
          <p:cNvSpPr/>
          <p:nvPr/>
        </p:nvSpPr>
        <p:spPr>
          <a:xfrm>
            <a:off x="2447847" y="4604128"/>
            <a:ext cx="810985" cy="1317170"/>
          </a:xfrm>
          <a:prstGeom prst="rect">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C83227D-E45E-413C-AF92-B12E08169E25}"/>
                  </a:ext>
                </a:extLst>
              </p:cNvPr>
              <p:cNvSpPr txBox="1"/>
              <p:nvPr/>
            </p:nvSpPr>
            <p:spPr>
              <a:xfrm>
                <a:off x="820664" y="3365631"/>
                <a:ext cx="3893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oMath>
                  </m:oMathPara>
                </a14:m>
                <a:endParaRPr lang="en-US" b="1" dirty="0"/>
              </a:p>
            </p:txBody>
          </p:sp>
        </mc:Choice>
        <mc:Fallback xmlns="">
          <p:sp>
            <p:nvSpPr>
              <p:cNvPr id="38" name="TextBox 37">
                <a:extLst>
                  <a:ext uri="{FF2B5EF4-FFF2-40B4-BE49-F238E27FC236}">
                    <a16:creationId xmlns:a16="http://schemas.microsoft.com/office/drawing/2014/main" id="{0C83227D-E45E-413C-AF92-B12E08169E25}"/>
                  </a:ext>
                </a:extLst>
              </p:cNvPr>
              <p:cNvSpPr txBox="1">
                <a:spLocks noRot="1" noChangeAspect="1" noMove="1" noResize="1" noEditPoints="1" noAdjustHandles="1" noChangeArrowheads="1" noChangeShapeType="1" noTextEdit="1"/>
              </p:cNvSpPr>
              <p:nvPr/>
            </p:nvSpPr>
            <p:spPr>
              <a:xfrm>
                <a:off x="820664" y="3365631"/>
                <a:ext cx="389318"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2CAE0D1-2F36-4149-BD38-DF106551B690}"/>
                  </a:ext>
                </a:extLst>
              </p:cNvPr>
              <p:cNvSpPr txBox="1"/>
              <p:nvPr/>
            </p:nvSpPr>
            <p:spPr>
              <a:xfrm>
                <a:off x="1599401" y="3365631"/>
                <a:ext cx="3893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𝑩</m:t>
                          </m:r>
                        </m:e>
                        <m:sup>
                          <m:r>
                            <a:rPr lang="en-US" b="1" i="1" smtClean="0">
                              <a:latin typeface="Cambria Math" panose="02040503050406030204" pitchFamily="18" charset="0"/>
                            </a:rPr>
                            <m:t>𝒄</m:t>
                          </m:r>
                        </m:sup>
                      </m:sSup>
                    </m:oMath>
                  </m:oMathPara>
                </a14:m>
                <a:endParaRPr lang="en-US" b="1" dirty="0"/>
              </a:p>
            </p:txBody>
          </p:sp>
        </mc:Choice>
        <mc:Fallback xmlns="">
          <p:sp>
            <p:nvSpPr>
              <p:cNvPr id="40" name="TextBox 39">
                <a:extLst>
                  <a:ext uri="{FF2B5EF4-FFF2-40B4-BE49-F238E27FC236}">
                    <a16:creationId xmlns:a16="http://schemas.microsoft.com/office/drawing/2014/main" id="{72CAE0D1-2F36-4149-BD38-DF106551B690}"/>
                  </a:ext>
                </a:extLst>
              </p:cNvPr>
              <p:cNvSpPr txBox="1">
                <a:spLocks noRot="1" noChangeAspect="1" noMove="1" noResize="1" noEditPoints="1" noAdjustHandles="1" noChangeArrowheads="1" noChangeShapeType="1" noTextEdit="1"/>
              </p:cNvSpPr>
              <p:nvPr/>
            </p:nvSpPr>
            <p:spPr>
              <a:xfrm>
                <a:off x="1599401" y="3365631"/>
                <a:ext cx="389318"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CBE0B8B-C455-475F-9B9C-15E1233A2902}"/>
                  </a:ext>
                </a:extLst>
              </p:cNvPr>
              <p:cNvSpPr txBox="1"/>
              <p:nvPr/>
            </p:nvSpPr>
            <p:spPr>
              <a:xfrm>
                <a:off x="3204401" y="3365631"/>
                <a:ext cx="38931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oMath>
                  </m:oMathPara>
                </a14:m>
                <a:endParaRPr lang="en-US" b="1" dirty="0"/>
              </a:p>
            </p:txBody>
          </p:sp>
        </mc:Choice>
        <mc:Fallback xmlns="">
          <p:sp>
            <p:nvSpPr>
              <p:cNvPr id="42" name="TextBox 41">
                <a:extLst>
                  <a:ext uri="{FF2B5EF4-FFF2-40B4-BE49-F238E27FC236}">
                    <a16:creationId xmlns:a16="http://schemas.microsoft.com/office/drawing/2014/main" id="{DCBE0B8B-C455-475F-9B9C-15E1233A2902}"/>
                  </a:ext>
                </a:extLst>
              </p:cNvPr>
              <p:cNvSpPr txBox="1">
                <a:spLocks noRot="1" noChangeAspect="1" noMove="1" noResize="1" noEditPoints="1" noAdjustHandles="1" noChangeArrowheads="1" noChangeShapeType="1" noTextEdit="1"/>
              </p:cNvSpPr>
              <p:nvPr/>
            </p:nvSpPr>
            <p:spPr>
              <a:xfrm>
                <a:off x="3204401" y="3365631"/>
                <a:ext cx="389318" cy="369332"/>
              </a:xfrm>
              <a:prstGeom prst="rect">
                <a:avLst/>
              </a:prstGeom>
              <a:blipFill>
                <a:blip r:embed="rId6"/>
                <a:stretch>
                  <a:fillRect/>
                </a:stretch>
              </a:blipFill>
            </p:spPr>
            <p:txBody>
              <a:bodyPr/>
              <a:lstStyle/>
              <a:p>
                <a:r>
                  <a:rPr lang="en-US">
                    <a:noFill/>
                  </a:rPr>
                  <a:t> </a:t>
                </a:r>
              </a:p>
            </p:txBody>
          </p:sp>
        </mc:Fallback>
      </mc:AlternateContent>
      <p:sp>
        <p:nvSpPr>
          <p:cNvPr id="44" name="Oval 43">
            <a:extLst>
              <a:ext uri="{FF2B5EF4-FFF2-40B4-BE49-F238E27FC236}">
                <a16:creationId xmlns:a16="http://schemas.microsoft.com/office/drawing/2014/main" id="{2B0BE4B2-057D-4897-8746-7F7BF3710E86}"/>
              </a:ext>
            </a:extLst>
          </p:cNvPr>
          <p:cNvSpPr/>
          <p:nvPr/>
        </p:nvSpPr>
        <p:spPr>
          <a:xfrm>
            <a:off x="2020581" y="4835771"/>
            <a:ext cx="854529" cy="870857"/>
          </a:xfrm>
          <a:prstGeom prst="ellipse">
            <a:avLst/>
          </a:prstGeom>
          <a:solidFill>
            <a:srgbClr val="0070C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1239C6EC-9AAF-4B77-8E39-92729F38EEE3}"/>
              </a:ext>
            </a:extLst>
          </p:cNvPr>
          <p:cNvSpPr txBox="1"/>
          <p:nvPr/>
        </p:nvSpPr>
        <p:spPr>
          <a:xfrm>
            <a:off x="4517569" y="3584119"/>
            <a:ext cx="5977054" cy="461665"/>
          </a:xfrm>
          <a:prstGeom prst="rect">
            <a:avLst/>
          </a:prstGeom>
          <a:noFill/>
        </p:spPr>
        <p:txBody>
          <a:bodyPr wrap="square" rtlCol="0">
            <a:spAutoFit/>
          </a:bodyPr>
          <a:lstStyle/>
          <a:p>
            <a:r>
              <a:rPr lang="en-US" sz="2400" dirty="0"/>
              <a:t>By using the third law…</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E721C98C-446B-4C91-9A45-38C2FD8AFF6B}"/>
                  </a:ext>
                </a:extLst>
              </p:cNvPr>
              <p:cNvSpPr txBox="1"/>
              <p:nvPr/>
            </p:nvSpPr>
            <p:spPr>
              <a:xfrm>
                <a:off x="4554842" y="4265240"/>
                <a:ext cx="5128612" cy="47699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𝑷</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e>
                      </m:d>
                      <m:r>
                        <a:rPr lang="en-US" sz="2400" b="1" i="1" smtClean="0">
                          <a:latin typeface="Cambria Math" panose="02040503050406030204" pitchFamily="18" charset="0"/>
                        </a:rPr>
                        <m:t>=</m:t>
                      </m:r>
                      <m:r>
                        <a:rPr lang="en-US" sz="2400" b="1" i="1" smtClean="0">
                          <a:latin typeface="Cambria Math" panose="02040503050406030204" pitchFamily="18" charset="0"/>
                        </a:rPr>
                        <m:t>𝑷</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𝑩</m:t>
                          </m:r>
                        </m:e>
                      </m:d>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𝑷</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r>
                        <a:rPr lang="en-US" sz="2400" b="1" i="1" smtClean="0">
                          <a:latin typeface="Cambria Math" panose="02040503050406030204" pitchFamily="18" charset="0"/>
                          <a:ea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𝑩</m:t>
                          </m:r>
                        </m:e>
                        <m:sup>
                          <m:r>
                            <a:rPr lang="en-US" sz="2400" b="1" i="1" smtClean="0">
                              <a:latin typeface="Cambria Math" panose="02040503050406030204" pitchFamily="18" charset="0"/>
                              <a:ea typeface="Cambria Math" panose="02040503050406030204" pitchFamily="18" charset="0"/>
                            </a:rPr>
                            <m:t>𝒄</m:t>
                          </m:r>
                        </m:sup>
                      </m:sSup>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47" name="TextBox 46">
                <a:extLst>
                  <a:ext uri="{FF2B5EF4-FFF2-40B4-BE49-F238E27FC236}">
                    <a16:creationId xmlns:a16="http://schemas.microsoft.com/office/drawing/2014/main" id="{E721C98C-446B-4C91-9A45-38C2FD8AFF6B}"/>
                  </a:ext>
                </a:extLst>
              </p:cNvPr>
              <p:cNvSpPr txBox="1">
                <a:spLocks noRot="1" noChangeAspect="1" noMove="1" noResize="1" noEditPoints="1" noAdjustHandles="1" noChangeArrowheads="1" noChangeShapeType="1" noTextEdit="1"/>
              </p:cNvSpPr>
              <p:nvPr/>
            </p:nvSpPr>
            <p:spPr>
              <a:xfrm>
                <a:off x="4554842" y="4265240"/>
                <a:ext cx="5128612" cy="476990"/>
              </a:xfrm>
              <a:prstGeom prst="rect">
                <a:avLst/>
              </a:prstGeom>
              <a:blipFill>
                <a:blip r:embed="rId7"/>
                <a:stretch>
                  <a:fillRect l="-238" b="-14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C36BA963-FC49-433F-8A8D-E6F4C7BC28BA}"/>
                  </a:ext>
                </a:extLst>
              </p:cNvPr>
              <p:cNvSpPr txBox="1"/>
              <p:nvPr/>
            </p:nvSpPr>
            <p:spPr>
              <a:xfrm>
                <a:off x="4554841" y="4981027"/>
                <a:ext cx="5449135" cy="79367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1" i="1" smtClean="0">
                          <a:latin typeface="Cambria Math" panose="02040503050406030204" pitchFamily="18" charset="0"/>
                        </a:rPr>
                        <m:t>𝑷</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e>
                      </m:d>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𝟏𝟓</m:t>
                          </m:r>
                        </m:num>
                        <m:den>
                          <m:r>
                            <a:rPr lang="en-US" sz="2400" b="1" i="1" smtClean="0">
                              <a:latin typeface="Cambria Math" panose="02040503050406030204" pitchFamily="18" charset="0"/>
                            </a:rPr>
                            <m:t>𝟏𝟎𝟎</m:t>
                          </m:r>
                        </m:den>
                      </m:f>
                      <m:r>
                        <a:rPr lang="en-US" sz="2400" b="1" i="1" smtClean="0">
                          <a:latin typeface="Cambria Math" panose="02040503050406030204" pitchFamily="18" charset="0"/>
                          <a:ea typeface="Cambria Math" panose="02040503050406030204" pitchFamily="18" charset="0"/>
                        </a:rPr>
                        <m:t>+</m:t>
                      </m:r>
                      <m:f>
                        <m:fPr>
                          <m:ctrlPr>
                            <a:rPr lang="en-US" sz="2400" b="1" i="1" smtClean="0">
                              <a:latin typeface="Cambria Math" panose="02040503050406030204" pitchFamily="18" charset="0"/>
                              <a:ea typeface="Cambria Math" panose="02040503050406030204" pitchFamily="18" charset="0"/>
                            </a:rPr>
                          </m:ctrlPr>
                        </m:fPr>
                        <m:num>
                          <m:r>
                            <a:rPr lang="en-US" sz="2400" b="1" i="1" smtClean="0">
                              <a:latin typeface="Cambria Math" panose="02040503050406030204" pitchFamily="18" charset="0"/>
                              <a:ea typeface="Cambria Math" panose="02040503050406030204" pitchFamily="18" charset="0"/>
                            </a:rPr>
                            <m:t>𝟏𝟎</m:t>
                          </m:r>
                        </m:num>
                        <m:den>
                          <m:r>
                            <a:rPr lang="en-US" sz="2400" b="1" i="1" smtClean="0">
                              <a:latin typeface="Cambria Math" panose="02040503050406030204" pitchFamily="18" charset="0"/>
                              <a:ea typeface="Cambria Math" panose="02040503050406030204" pitchFamily="18" charset="0"/>
                            </a:rPr>
                            <m:t>𝟏𝟎𝟎</m:t>
                          </m:r>
                        </m:den>
                      </m:f>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𝟎</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𝟐𝟓</m:t>
                      </m:r>
                    </m:oMath>
                  </m:oMathPara>
                </a14:m>
                <a:endParaRPr lang="en-US" sz="2400" b="1" dirty="0"/>
              </a:p>
            </p:txBody>
          </p:sp>
        </mc:Choice>
        <mc:Fallback xmlns="">
          <p:sp>
            <p:nvSpPr>
              <p:cNvPr id="49" name="TextBox 48">
                <a:extLst>
                  <a:ext uri="{FF2B5EF4-FFF2-40B4-BE49-F238E27FC236}">
                    <a16:creationId xmlns:a16="http://schemas.microsoft.com/office/drawing/2014/main" id="{C36BA963-FC49-433F-8A8D-E6F4C7BC28BA}"/>
                  </a:ext>
                </a:extLst>
              </p:cNvPr>
              <p:cNvSpPr txBox="1">
                <a:spLocks noRot="1" noChangeAspect="1" noMove="1" noResize="1" noEditPoints="1" noAdjustHandles="1" noChangeArrowheads="1" noChangeShapeType="1" noTextEdit="1"/>
              </p:cNvSpPr>
              <p:nvPr/>
            </p:nvSpPr>
            <p:spPr>
              <a:xfrm>
                <a:off x="4554841" y="4981027"/>
                <a:ext cx="5449135" cy="79367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AE07928-F73C-4DBF-942E-22B0EB85EC62}"/>
                  </a:ext>
                </a:extLst>
              </p:cNvPr>
              <p:cNvSpPr txBox="1"/>
              <p:nvPr/>
            </p:nvSpPr>
            <p:spPr>
              <a:xfrm>
                <a:off x="1916012" y="5136715"/>
                <a:ext cx="601023" cy="1846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00" b="1" i="1" smtClean="0">
                          <a:latin typeface="Cambria Math" panose="02040503050406030204" pitchFamily="18" charset="0"/>
                        </a:rPr>
                        <m:t>𝑷</m:t>
                      </m:r>
                      <m:d>
                        <m:dPr>
                          <m:ctrlPr>
                            <a:rPr lang="en-US" sz="600" b="1" i="1" smtClean="0">
                              <a:latin typeface="Cambria Math" panose="02040503050406030204" pitchFamily="18" charset="0"/>
                            </a:rPr>
                          </m:ctrlPr>
                        </m:dPr>
                        <m:e>
                          <m:r>
                            <a:rPr lang="en-US" sz="600" b="1" i="1" smtClean="0">
                              <a:latin typeface="Cambria Math" panose="02040503050406030204" pitchFamily="18" charset="0"/>
                            </a:rPr>
                            <m:t>𝑨</m:t>
                          </m:r>
                          <m:r>
                            <a:rPr lang="en-US" sz="600" b="1" i="1" smtClean="0">
                              <a:latin typeface="Cambria Math" panose="02040503050406030204" pitchFamily="18" charset="0"/>
                              <a:ea typeface="Cambria Math" panose="02040503050406030204" pitchFamily="18" charset="0"/>
                            </a:rPr>
                            <m:t>∩</m:t>
                          </m:r>
                          <m:r>
                            <a:rPr lang="en-US" sz="600" b="1" i="1" smtClean="0">
                              <a:latin typeface="Cambria Math" panose="02040503050406030204" pitchFamily="18" charset="0"/>
                              <a:ea typeface="Cambria Math" panose="02040503050406030204" pitchFamily="18" charset="0"/>
                            </a:rPr>
                            <m:t>𝑩</m:t>
                          </m:r>
                        </m:e>
                      </m:d>
                    </m:oMath>
                  </m:oMathPara>
                </a14:m>
                <a:endParaRPr lang="en-US" sz="600" dirty="0"/>
              </a:p>
            </p:txBody>
          </p:sp>
        </mc:Choice>
        <mc:Fallback xmlns="">
          <p:sp>
            <p:nvSpPr>
              <p:cNvPr id="51" name="TextBox 50">
                <a:extLst>
                  <a:ext uri="{FF2B5EF4-FFF2-40B4-BE49-F238E27FC236}">
                    <a16:creationId xmlns:a16="http://schemas.microsoft.com/office/drawing/2014/main" id="{5AE07928-F73C-4DBF-942E-22B0EB85EC62}"/>
                  </a:ext>
                </a:extLst>
              </p:cNvPr>
              <p:cNvSpPr txBox="1">
                <a:spLocks noRot="1" noChangeAspect="1" noMove="1" noResize="1" noEditPoints="1" noAdjustHandles="1" noChangeArrowheads="1" noChangeShapeType="1" noTextEdit="1"/>
              </p:cNvSpPr>
              <p:nvPr/>
            </p:nvSpPr>
            <p:spPr>
              <a:xfrm>
                <a:off x="1916012" y="5136715"/>
                <a:ext cx="601023" cy="18466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FD00E6F-DC25-45C9-B9C6-D3D4E8C603F7}"/>
                  </a:ext>
                </a:extLst>
              </p:cNvPr>
              <p:cNvSpPr txBox="1"/>
              <p:nvPr/>
            </p:nvSpPr>
            <p:spPr>
              <a:xfrm>
                <a:off x="2407845" y="5135359"/>
                <a:ext cx="541054" cy="1846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600" b="1" i="1" smtClean="0">
                          <a:latin typeface="Cambria Math" panose="02040503050406030204" pitchFamily="18" charset="0"/>
                          <a:ea typeface="Cambria Math" panose="02040503050406030204" pitchFamily="18" charset="0"/>
                        </a:rPr>
                        <m:t>𝑷</m:t>
                      </m:r>
                      <m:r>
                        <a:rPr lang="en-US" sz="600" b="1" i="1" smtClean="0">
                          <a:latin typeface="Cambria Math" panose="02040503050406030204" pitchFamily="18" charset="0"/>
                          <a:ea typeface="Cambria Math" panose="02040503050406030204" pitchFamily="18" charset="0"/>
                        </a:rPr>
                        <m:t>(</m:t>
                      </m:r>
                      <m:r>
                        <a:rPr lang="en-US" sz="600" b="1" i="1" smtClean="0">
                          <a:latin typeface="Cambria Math" panose="02040503050406030204" pitchFamily="18" charset="0"/>
                          <a:ea typeface="Cambria Math" panose="02040503050406030204" pitchFamily="18" charset="0"/>
                        </a:rPr>
                        <m:t>𝑨</m:t>
                      </m:r>
                      <m:r>
                        <a:rPr lang="en-US" sz="600" b="1" i="1" smtClean="0">
                          <a:latin typeface="Cambria Math" panose="02040503050406030204" pitchFamily="18" charset="0"/>
                          <a:ea typeface="Cambria Math" panose="02040503050406030204" pitchFamily="18" charset="0"/>
                        </a:rPr>
                        <m:t>∩</m:t>
                      </m:r>
                      <m:sSup>
                        <m:sSupPr>
                          <m:ctrlPr>
                            <a:rPr lang="en-US" sz="600" b="1" i="1" smtClean="0">
                              <a:latin typeface="Cambria Math" panose="02040503050406030204" pitchFamily="18" charset="0"/>
                              <a:ea typeface="Cambria Math" panose="02040503050406030204" pitchFamily="18" charset="0"/>
                            </a:rPr>
                          </m:ctrlPr>
                        </m:sSupPr>
                        <m:e>
                          <m:r>
                            <a:rPr lang="en-US" sz="600" b="1" i="1" smtClean="0">
                              <a:latin typeface="Cambria Math" panose="02040503050406030204" pitchFamily="18" charset="0"/>
                              <a:ea typeface="Cambria Math" panose="02040503050406030204" pitchFamily="18" charset="0"/>
                            </a:rPr>
                            <m:t>𝑩</m:t>
                          </m:r>
                        </m:e>
                        <m:sup>
                          <m:r>
                            <a:rPr lang="en-US" sz="600" b="1" i="1" smtClean="0">
                              <a:latin typeface="Cambria Math" panose="02040503050406030204" pitchFamily="18" charset="0"/>
                              <a:ea typeface="Cambria Math" panose="02040503050406030204" pitchFamily="18" charset="0"/>
                            </a:rPr>
                            <m:t>𝒄</m:t>
                          </m:r>
                        </m:sup>
                      </m:sSup>
                      <m:r>
                        <a:rPr lang="en-US" sz="600" b="1" i="1" smtClean="0">
                          <a:latin typeface="Cambria Math" panose="02040503050406030204" pitchFamily="18" charset="0"/>
                          <a:ea typeface="Cambria Math" panose="02040503050406030204" pitchFamily="18" charset="0"/>
                        </a:rPr>
                        <m:t>)</m:t>
                      </m:r>
                    </m:oMath>
                  </m:oMathPara>
                </a14:m>
                <a:endParaRPr lang="en-US" sz="600" dirty="0"/>
              </a:p>
            </p:txBody>
          </p:sp>
        </mc:Choice>
        <mc:Fallback xmlns="">
          <p:sp>
            <p:nvSpPr>
              <p:cNvPr id="55" name="TextBox 54">
                <a:extLst>
                  <a:ext uri="{FF2B5EF4-FFF2-40B4-BE49-F238E27FC236}">
                    <a16:creationId xmlns:a16="http://schemas.microsoft.com/office/drawing/2014/main" id="{EFD00E6F-DC25-45C9-B9C6-D3D4E8C603F7}"/>
                  </a:ext>
                </a:extLst>
              </p:cNvPr>
              <p:cNvSpPr txBox="1">
                <a:spLocks noRot="1" noChangeAspect="1" noMove="1" noResize="1" noEditPoints="1" noAdjustHandles="1" noChangeArrowheads="1" noChangeShapeType="1" noTextEdit="1"/>
              </p:cNvSpPr>
              <p:nvPr/>
            </p:nvSpPr>
            <p:spPr>
              <a:xfrm>
                <a:off x="2407845" y="5135359"/>
                <a:ext cx="541054" cy="184666"/>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5881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50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heel(1)">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100"/>
                                  </p:iterate>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0-#ppt_w/2"/>
                                          </p:val>
                                        </p:tav>
                                        <p:tav tm="100000">
                                          <p:val>
                                            <p:strVal val="#ppt_x"/>
                                          </p:val>
                                        </p:tav>
                                      </p:tavLst>
                                    </p:anim>
                                    <p:anim calcmode="lin" valueType="num">
                                      <p:cBhvr additive="base">
                                        <p:cTn id="32" dur="500" fill="hold"/>
                                        <p:tgtEl>
                                          <p:spTgt spid="29"/>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1+#ppt_w/2"/>
                                          </p:val>
                                        </p:tav>
                                        <p:tav tm="100000">
                                          <p:val>
                                            <p:strVal val="#ppt_x"/>
                                          </p:val>
                                        </p:tav>
                                      </p:tavLst>
                                    </p:anim>
                                    <p:anim calcmode="lin" valueType="num">
                                      <p:cBhvr additive="base">
                                        <p:cTn id="36" dur="500" fill="hold"/>
                                        <p:tgtEl>
                                          <p:spTgt spid="32"/>
                                        </p:tgtEl>
                                        <p:attrNameLst>
                                          <p:attrName>ppt_y</p:attrName>
                                        </p:attrNameLst>
                                      </p:cBhvr>
                                      <p:tavLst>
                                        <p:tav tm="0">
                                          <p:val>
                                            <p:strVal val="#ppt_y"/>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0-#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0-#ppt_w/2"/>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par>
                                <p:cTn id="45" presetID="2" presetClass="entr" presetSubtype="3"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500" fill="hold"/>
                                        <p:tgtEl>
                                          <p:spTgt spid="40"/>
                                        </p:tgtEl>
                                        <p:attrNameLst>
                                          <p:attrName>ppt_x</p:attrName>
                                        </p:attrNameLst>
                                      </p:cBhvr>
                                      <p:tavLst>
                                        <p:tav tm="0">
                                          <p:val>
                                            <p:strVal val="1+#ppt_w/2"/>
                                          </p:val>
                                        </p:tav>
                                        <p:tav tm="100000">
                                          <p:val>
                                            <p:strVal val="#ppt_x"/>
                                          </p:val>
                                        </p:tav>
                                      </p:tavLst>
                                    </p:anim>
                                    <p:anim calcmode="lin" valueType="num">
                                      <p:cBhvr additive="base">
                                        <p:cTn id="48"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100"/>
                                  </p:iterate>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iterate type="lt">
                                    <p:tmAbs val="100"/>
                                  </p:iterate>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 calcmode="lin" valueType="num">
                                      <p:cBhvr additive="base">
                                        <p:cTn id="65" dur="500" fill="hold"/>
                                        <p:tgtEl>
                                          <p:spTgt spid="31"/>
                                        </p:tgtEl>
                                        <p:attrNameLst>
                                          <p:attrName>ppt_x</p:attrName>
                                        </p:attrNameLst>
                                      </p:cBhvr>
                                      <p:tavLst>
                                        <p:tav tm="0">
                                          <p:val>
                                            <p:strVal val="#ppt_x"/>
                                          </p:val>
                                        </p:tav>
                                        <p:tav tm="100000">
                                          <p:val>
                                            <p:strVal val="#ppt_x"/>
                                          </p:val>
                                        </p:tav>
                                      </p:tavLst>
                                    </p:anim>
                                    <p:anim calcmode="lin" valueType="num">
                                      <p:cBhvr additive="base">
                                        <p:cTn id="66" dur="500" fill="hold"/>
                                        <p:tgtEl>
                                          <p:spTgt spid="3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additive="base">
                                        <p:cTn id="69" dur="500" fill="hold"/>
                                        <p:tgtEl>
                                          <p:spTgt spid="42"/>
                                        </p:tgtEl>
                                        <p:attrNameLst>
                                          <p:attrName>ppt_x</p:attrName>
                                        </p:attrNameLst>
                                      </p:cBhvr>
                                      <p:tavLst>
                                        <p:tav tm="0">
                                          <p:val>
                                            <p:strVal val="#ppt_x"/>
                                          </p:val>
                                        </p:tav>
                                        <p:tav tm="100000">
                                          <p:val>
                                            <p:strVal val="#ppt_x"/>
                                          </p:val>
                                        </p:tav>
                                      </p:tavLst>
                                    </p:anim>
                                    <p:anim calcmode="lin" valueType="num">
                                      <p:cBhvr additive="base">
                                        <p:cTn id="7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ppt_x"/>
                                          </p:val>
                                        </p:tav>
                                        <p:tav tm="100000">
                                          <p:val>
                                            <p:strVal val="#ppt_x"/>
                                          </p:val>
                                        </p:tav>
                                      </p:tavLst>
                                    </p:anim>
                                    <p:anim calcmode="lin" valueType="num">
                                      <p:cBhvr additive="base">
                                        <p:cTn id="80" dur="500" fill="hold"/>
                                        <p:tgtEl>
                                          <p:spTgt spid="3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ppt_x"/>
                                          </p:val>
                                        </p:tav>
                                        <p:tav tm="100000">
                                          <p:val>
                                            <p:strVal val="#ppt_x"/>
                                          </p:val>
                                        </p:tav>
                                      </p:tavLst>
                                    </p:anim>
                                    <p:anim calcmode="lin" valueType="num">
                                      <p:cBhvr additive="base">
                                        <p:cTn id="84" dur="500" fill="hold"/>
                                        <p:tgtEl>
                                          <p:spTgt spid="3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 calcmode="lin" valueType="num">
                                      <p:cBhvr additive="base">
                                        <p:cTn id="87" dur="500" fill="hold"/>
                                        <p:tgtEl>
                                          <p:spTgt spid="37"/>
                                        </p:tgtEl>
                                        <p:attrNameLst>
                                          <p:attrName>ppt_x</p:attrName>
                                        </p:attrNameLst>
                                      </p:cBhvr>
                                      <p:tavLst>
                                        <p:tav tm="0">
                                          <p:val>
                                            <p:strVal val="#ppt_x"/>
                                          </p:val>
                                        </p:tav>
                                        <p:tav tm="100000">
                                          <p:val>
                                            <p:strVal val="#ppt_x"/>
                                          </p:val>
                                        </p:tav>
                                      </p:tavLst>
                                    </p:anim>
                                    <p:anim calcmode="lin" valueType="num">
                                      <p:cBhvr additive="base">
                                        <p:cTn id="88" dur="500" fill="hold"/>
                                        <p:tgtEl>
                                          <p:spTgt spid="3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500" fill="hold"/>
                                        <p:tgtEl>
                                          <p:spTgt spid="44"/>
                                        </p:tgtEl>
                                        <p:attrNameLst>
                                          <p:attrName>ppt_x</p:attrName>
                                        </p:attrNameLst>
                                      </p:cBhvr>
                                      <p:tavLst>
                                        <p:tav tm="0">
                                          <p:val>
                                            <p:strVal val="#ppt_x"/>
                                          </p:val>
                                        </p:tav>
                                        <p:tav tm="100000">
                                          <p:val>
                                            <p:strVal val="#ppt_x"/>
                                          </p:val>
                                        </p:tav>
                                      </p:tavLst>
                                    </p:anim>
                                    <p:anim calcmode="lin" valueType="num">
                                      <p:cBhvr additive="base">
                                        <p:cTn id="92" dur="500" fill="hold"/>
                                        <p:tgtEl>
                                          <p:spTgt spid="44"/>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500" fill="hold"/>
                                        <p:tgtEl>
                                          <p:spTgt spid="25"/>
                                        </p:tgtEl>
                                        <p:attrNameLst>
                                          <p:attrName>ppt_x</p:attrName>
                                        </p:attrNameLst>
                                      </p:cBhvr>
                                      <p:tavLst>
                                        <p:tav tm="0">
                                          <p:val>
                                            <p:strVal val="#ppt_x"/>
                                          </p:val>
                                        </p:tav>
                                        <p:tav tm="100000">
                                          <p:val>
                                            <p:strVal val="#ppt_x"/>
                                          </p:val>
                                        </p:tav>
                                      </p:tavLst>
                                    </p:anim>
                                    <p:anim calcmode="lin" valueType="num">
                                      <p:cBhvr additive="base">
                                        <p:cTn id="10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fade">
                                      <p:cBhvr>
                                        <p:cTn id="105" dur="500"/>
                                        <p:tgtEl>
                                          <p:spTgt spid="5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fade">
                                      <p:cBhvr>
                                        <p:cTn id="108" dur="500"/>
                                        <p:tgtEl>
                                          <p:spTgt spid="5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iterate type="lt">
                                    <p:tmAbs val="100"/>
                                  </p:iterate>
                                  <p:childTnLst>
                                    <p:set>
                                      <p:cBhvr>
                                        <p:cTn id="11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18" grpId="0"/>
      <p:bldP spid="19" grpId="0" animBg="1"/>
      <p:bldP spid="21" grpId="0" animBg="1"/>
      <p:bldP spid="23" grpId="0" animBg="1"/>
      <p:bldP spid="31" grpId="0" animBg="1"/>
      <p:bldP spid="32" grpId="0" animBg="1"/>
      <p:bldP spid="33" grpId="0" animBg="1"/>
      <p:bldP spid="35" grpId="0" animBg="1"/>
      <p:bldP spid="37" grpId="0" animBg="1"/>
      <p:bldP spid="38" grpId="0"/>
      <p:bldP spid="40" grpId="0"/>
      <p:bldP spid="42" grpId="0"/>
      <p:bldP spid="44" grpId="0" animBg="1"/>
      <p:bldP spid="46" grpId="0"/>
      <p:bldP spid="47" grpId="0"/>
      <p:bldP spid="49" grpId="0"/>
      <p:bldP spid="51" grpId="0"/>
      <p:bldP spid="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656-8F6F-4B84-9516-E4375E373170}"/>
              </a:ext>
            </a:extLst>
          </p:cNvPr>
          <p:cNvSpPr>
            <a:spLocks noGrp="1"/>
          </p:cNvSpPr>
          <p:nvPr>
            <p:ph type="ctrTitle"/>
          </p:nvPr>
        </p:nvSpPr>
        <p:spPr/>
        <p:txBody>
          <a:bodyPr/>
          <a:lstStyle/>
          <a:p>
            <a:r>
              <a:rPr lang="en-US" dirty="0"/>
              <a:t>Bayes’ Theorem</a:t>
            </a:r>
          </a:p>
        </p:txBody>
      </p:sp>
    </p:spTree>
    <p:extLst>
      <p:ext uri="{BB962C8B-B14F-4D97-AF65-F5344CB8AC3E}">
        <p14:creationId xmlns:p14="http://schemas.microsoft.com/office/powerpoint/2010/main" val="191452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3156" y="1875354"/>
            <a:ext cx="10523918" cy="4368800"/>
          </a:xfrm>
        </p:spPr>
        <p:txBody>
          <a:bodyPr>
            <a:normAutofit/>
          </a:bodyPr>
          <a:lstStyle/>
          <a:p>
            <a:r>
              <a:rPr lang="en-US" dirty="0"/>
              <a:t>How does new information affect our prior expectations?</a:t>
            </a:r>
          </a:p>
          <a:p>
            <a:endParaRPr lang="en-US" dirty="0"/>
          </a:p>
        </p:txBody>
      </p:sp>
      <p:sp>
        <p:nvSpPr>
          <p:cNvPr id="7" name="TextBox 6">
            <a:extLst>
              <a:ext uri="{FF2B5EF4-FFF2-40B4-BE49-F238E27FC236}">
                <a16:creationId xmlns:a16="http://schemas.microsoft.com/office/drawing/2014/main" id="{467776BC-8F47-454A-BB38-6DBE7001B7F0}"/>
              </a:ext>
            </a:extLst>
          </p:cNvPr>
          <p:cNvSpPr txBox="1"/>
          <p:nvPr/>
        </p:nvSpPr>
        <p:spPr>
          <a:xfrm>
            <a:off x="914401" y="2814114"/>
            <a:ext cx="1491342" cy="707886"/>
          </a:xfrm>
          <a:prstGeom prst="rect">
            <a:avLst/>
          </a:prstGeom>
          <a:solidFill>
            <a:schemeClr val="accent1">
              <a:lumMod val="50000"/>
              <a:lumOff val="50000"/>
            </a:schemeClr>
          </a:solidFill>
          <a:ln>
            <a:solidFill>
              <a:schemeClr val="accent5">
                <a:lumMod val="75000"/>
              </a:schemeClr>
            </a:solidFill>
          </a:ln>
        </p:spPr>
        <p:txBody>
          <a:bodyPr wrap="square" rtlCol="0">
            <a:spAutoFit/>
          </a:bodyPr>
          <a:lstStyle/>
          <a:p>
            <a:pPr algn="ctr"/>
            <a:r>
              <a:rPr lang="en-US" sz="2000" dirty="0"/>
              <a:t>Prior probabilities</a:t>
            </a:r>
          </a:p>
        </p:txBody>
      </p:sp>
      <p:cxnSp>
        <p:nvCxnSpPr>
          <p:cNvPr id="9" name="Straight Arrow Connector 8">
            <a:extLst>
              <a:ext uri="{FF2B5EF4-FFF2-40B4-BE49-F238E27FC236}">
                <a16:creationId xmlns:a16="http://schemas.microsoft.com/office/drawing/2014/main" id="{CC937E6D-05C5-4150-ACF4-7B0FAFD1AF98}"/>
              </a:ext>
            </a:extLst>
          </p:cNvPr>
          <p:cNvCxnSpPr/>
          <p:nvPr/>
        </p:nvCxnSpPr>
        <p:spPr>
          <a:xfrm>
            <a:off x="2405743" y="3168057"/>
            <a:ext cx="348343" cy="0"/>
          </a:xfrm>
          <a:prstGeom prst="straightConnector1">
            <a:avLst/>
          </a:prstGeom>
          <a:ln w="19050">
            <a:solidFill>
              <a:schemeClr val="accent3">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19236BA-744F-4EEA-B4AE-5007B3FE4BD0}"/>
              </a:ext>
            </a:extLst>
          </p:cNvPr>
          <p:cNvSpPr txBox="1"/>
          <p:nvPr/>
        </p:nvSpPr>
        <p:spPr>
          <a:xfrm>
            <a:off x="2754086" y="2814114"/>
            <a:ext cx="1491342" cy="707886"/>
          </a:xfrm>
          <a:prstGeom prst="rect">
            <a:avLst/>
          </a:prstGeom>
          <a:solidFill>
            <a:schemeClr val="accent1">
              <a:lumMod val="50000"/>
              <a:lumOff val="50000"/>
              <a:alpha val="50000"/>
            </a:schemeClr>
          </a:solidFill>
          <a:ln>
            <a:solidFill>
              <a:schemeClr val="accent5">
                <a:lumMod val="75000"/>
              </a:schemeClr>
            </a:solidFill>
          </a:ln>
        </p:spPr>
        <p:txBody>
          <a:bodyPr wrap="square" rtlCol="0">
            <a:spAutoFit/>
          </a:bodyPr>
          <a:lstStyle/>
          <a:p>
            <a:pPr algn="ctr"/>
            <a:r>
              <a:rPr lang="en-US" sz="2000" dirty="0"/>
              <a:t>Information observed</a:t>
            </a:r>
          </a:p>
        </p:txBody>
      </p:sp>
      <p:cxnSp>
        <p:nvCxnSpPr>
          <p:cNvPr id="13" name="Straight Connector 12">
            <a:extLst>
              <a:ext uri="{FF2B5EF4-FFF2-40B4-BE49-F238E27FC236}">
                <a16:creationId xmlns:a16="http://schemas.microsoft.com/office/drawing/2014/main" id="{7FB0421E-94C7-41B6-8DE8-038B2D99BFD1}"/>
              </a:ext>
            </a:extLst>
          </p:cNvPr>
          <p:cNvCxnSpPr/>
          <p:nvPr/>
        </p:nvCxnSpPr>
        <p:spPr>
          <a:xfrm>
            <a:off x="4245428" y="3168057"/>
            <a:ext cx="28302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FAA454D-BF07-41F1-8076-D86EB2E857AA}"/>
              </a:ext>
            </a:extLst>
          </p:cNvPr>
          <p:cNvSpPr txBox="1"/>
          <p:nvPr/>
        </p:nvSpPr>
        <p:spPr>
          <a:xfrm>
            <a:off x="4501240" y="2983391"/>
            <a:ext cx="1730829" cy="369332"/>
          </a:xfrm>
          <a:prstGeom prst="rect">
            <a:avLst/>
          </a:prstGeom>
          <a:noFill/>
        </p:spPr>
        <p:txBody>
          <a:bodyPr wrap="square" rtlCol="0">
            <a:spAutoFit/>
          </a:bodyPr>
          <a:lstStyle/>
          <a:p>
            <a:r>
              <a:rPr lang="en-US" dirty="0"/>
              <a:t>Bayes’ Theorem</a:t>
            </a:r>
          </a:p>
        </p:txBody>
      </p:sp>
      <p:cxnSp>
        <p:nvCxnSpPr>
          <p:cNvPr id="15" name="Straight Arrow Connector 14">
            <a:extLst>
              <a:ext uri="{FF2B5EF4-FFF2-40B4-BE49-F238E27FC236}">
                <a16:creationId xmlns:a16="http://schemas.microsoft.com/office/drawing/2014/main" id="{1A5D4375-9E31-4D10-993F-BDF403CB9FE3}"/>
              </a:ext>
            </a:extLst>
          </p:cNvPr>
          <p:cNvCxnSpPr/>
          <p:nvPr/>
        </p:nvCxnSpPr>
        <p:spPr>
          <a:xfrm>
            <a:off x="6091841" y="3168057"/>
            <a:ext cx="348343" cy="0"/>
          </a:xfrm>
          <a:prstGeom prst="straightConnector1">
            <a:avLst/>
          </a:prstGeom>
          <a:ln w="19050">
            <a:solidFill>
              <a:schemeClr val="accent3">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3929D07-0CD1-4C71-A674-F45E84D8C9CB}"/>
              </a:ext>
            </a:extLst>
          </p:cNvPr>
          <p:cNvSpPr txBox="1"/>
          <p:nvPr/>
        </p:nvSpPr>
        <p:spPr>
          <a:xfrm>
            <a:off x="6440184" y="2814114"/>
            <a:ext cx="1491342" cy="707886"/>
          </a:xfrm>
          <a:prstGeom prst="rect">
            <a:avLst/>
          </a:prstGeom>
          <a:solidFill>
            <a:srgbClr val="0070C0">
              <a:alpha val="40000"/>
            </a:srgbClr>
          </a:solidFill>
          <a:ln>
            <a:solidFill>
              <a:schemeClr val="accent5">
                <a:lumMod val="75000"/>
              </a:schemeClr>
            </a:solidFill>
          </a:ln>
        </p:spPr>
        <p:txBody>
          <a:bodyPr wrap="square" rtlCol="0">
            <a:spAutoFit/>
          </a:bodyPr>
          <a:lstStyle/>
          <a:p>
            <a:pPr algn="ctr"/>
            <a:r>
              <a:rPr lang="en-US" sz="2000" dirty="0"/>
              <a:t>Posterior probabilities</a:t>
            </a:r>
          </a:p>
        </p:txBody>
      </p:sp>
      <p:pic>
        <p:nvPicPr>
          <p:cNvPr id="23" name="Picture 22">
            <a:hlinkClick r:id="rId3"/>
            <a:extLst>
              <a:ext uri="{FF2B5EF4-FFF2-40B4-BE49-F238E27FC236}">
                <a16:creationId xmlns:a16="http://schemas.microsoft.com/office/drawing/2014/main" id="{62219F82-7576-4F0E-9B8A-BD9B8D3B3685}"/>
              </a:ext>
            </a:extLst>
          </p:cNvPr>
          <p:cNvPicPr>
            <a:picLocks noChangeAspect="1"/>
          </p:cNvPicPr>
          <p:nvPr/>
        </p:nvPicPr>
        <p:blipFill>
          <a:blip r:embed="rId4"/>
          <a:stretch>
            <a:fillRect/>
          </a:stretch>
        </p:blipFill>
        <p:spPr>
          <a:xfrm>
            <a:off x="624008" y="3706666"/>
            <a:ext cx="4219575" cy="2695575"/>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96E412C-733E-43D8-8F1F-70905655D86D}"/>
                  </a:ext>
                </a:extLst>
              </p:cNvPr>
              <p:cNvSpPr txBox="1"/>
              <p:nvPr/>
            </p:nvSpPr>
            <p:spPr>
              <a:xfrm>
                <a:off x="6993259" y="4739111"/>
                <a:ext cx="914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𝑷</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28" name="TextBox 27">
                <a:extLst>
                  <a:ext uri="{FF2B5EF4-FFF2-40B4-BE49-F238E27FC236}">
                    <a16:creationId xmlns:a16="http://schemas.microsoft.com/office/drawing/2014/main" id="{296E412C-733E-43D8-8F1F-70905655D86D}"/>
                  </a:ext>
                </a:extLst>
              </p:cNvPr>
              <p:cNvSpPr txBox="1">
                <a:spLocks noRot="1" noChangeAspect="1" noMove="1" noResize="1" noEditPoints="1" noAdjustHandles="1" noChangeArrowheads="1" noChangeShapeType="1" noTextEdit="1"/>
              </p:cNvSpPr>
              <p:nvPr/>
            </p:nvSpPr>
            <p:spPr>
              <a:xfrm>
                <a:off x="6993259" y="4739111"/>
                <a:ext cx="914400" cy="461665"/>
              </a:xfrm>
              <a:prstGeom prst="rect">
                <a:avLst/>
              </a:prstGeom>
              <a:blipFill>
                <a:blip r:embed="rId5"/>
                <a:stretch>
                  <a:fillRect r="-2667" b="-17105"/>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3DA83A6E-1B14-4F25-8D03-2F1EAD66B845}"/>
              </a:ext>
            </a:extLst>
          </p:cNvPr>
          <p:cNvSpPr txBox="1"/>
          <p:nvPr/>
        </p:nvSpPr>
        <p:spPr>
          <a:xfrm>
            <a:off x="7133128" y="5164938"/>
            <a:ext cx="698925" cy="369332"/>
          </a:xfrm>
          <a:prstGeom prst="rect">
            <a:avLst/>
          </a:prstGeom>
          <a:noFill/>
        </p:spPr>
        <p:txBody>
          <a:bodyPr wrap="square" rtlCol="0">
            <a:spAutoFit/>
          </a:bodyPr>
          <a:lstStyle/>
          <a:p>
            <a:r>
              <a:rPr lang="en-US" dirty="0"/>
              <a:t>Prior</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C860239-F159-439A-9098-71BBCCDD6FD2}"/>
                  </a:ext>
                </a:extLst>
              </p:cNvPr>
              <p:cNvSpPr txBox="1"/>
              <p:nvPr/>
            </p:nvSpPr>
            <p:spPr>
              <a:xfrm>
                <a:off x="7907659" y="4535267"/>
                <a:ext cx="1393375" cy="883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e>
                          </m:d>
                        </m:num>
                        <m:den>
                          <m:r>
                            <a:rPr lang="en-US" sz="2400" b="1" i="1" smtClean="0">
                              <a:latin typeface="Cambria Math" panose="02040503050406030204" pitchFamily="18" charset="0"/>
                              <a:ea typeface="Cambria Math" panose="02040503050406030204" pitchFamily="18" charset="0"/>
                            </a:rPr>
                            <m:t>𝑷</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den>
                      </m:f>
                    </m:oMath>
                  </m:oMathPara>
                </a14:m>
                <a:endParaRPr lang="en-US" sz="2400" b="1" dirty="0"/>
              </a:p>
            </p:txBody>
          </p:sp>
        </mc:Choice>
        <mc:Fallback xmlns="">
          <p:sp>
            <p:nvSpPr>
              <p:cNvPr id="30" name="TextBox 29">
                <a:extLst>
                  <a:ext uri="{FF2B5EF4-FFF2-40B4-BE49-F238E27FC236}">
                    <a16:creationId xmlns:a16="http://schemas.microsoft.com/office/drawing/2014/main" id="{2C860239-F159-439A-9098-71BBCCDD6FD2}"/>
                  </a:ext>
                </a:extLst>
              </p:cNvPr>
              <p:cNvSpPr txBox="1">
                <a:spLocks noRot="1" noChangeAspect="1" noMove="1" noResize="1" noEditPoints="1" noAdjustHandles="1" noChangeArrowheads="1" noChangeShapeType="1" noTextEdit="1"/>
              </p:cNvSpPr>
              <p:nvPr/>
            </p:nvSpPr>
            <p:spPr>
              <a:xfrm>
                <a:off x="7907659" y="4535267"/>
                <a:ext cx="1393375" cy="883575"/>
              </a:xfrm>
              <a:prstGeom prst="rect">
                <a:avLst/>
              </a:prstGeom>
              <a:blipFill>
                <a:blip r:embed="rId6"/>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4184F973-8435-4D9A-B5B4-CBF860BA39D4}"/>
              </a:ext>
            </a:extLst>
          </p:cNvPr>
          <p:cNvSpPr txBox="1"/>
          <p:nvPr/>
        </p:nvSpPr>
        <p:spPr>
          <a:xfrm>
            <a:off x="7774234" y="5404622"/>
            <a:ext cx="1678012" cy="369332"/>
          </a:xfrm>
          <a:prstGeom prst="rect">
            <a:avLst/>
          </a:prstGeom>
          <a:noFill/>
        </p:spPr>
        <p:txBody>
          <a:bodyPr wrap="square" rtlCol="0">
            <a:spAutoFit/>
          </a:bodyPr>
          <a:lstStyle/>
          <a:p>
            <a:r>
              <a:rPr lang="en-US" dirty="0"/>
              <a:t>Informativeness</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AA9855E-8D6B-400A-A8EF-C209B6360343}"/>
                  </a:ext>
                </a:extLst>
              </p:cNvPr>
              <p:cNvSpPr txBox="1"/>
              <p:nvPr/>
            </p:nvSpPr>
            <p:spPr>
              <a:xfrm>
                <a:off x="9117452" y="4739112"/>
                <a:ext cx="167801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r>
                        <a:rPr lang="en-US" sz="2400" b="1" i="1" smtClean="0">
                          <a:latin typeface="Cambria Math" panose="02040503050406030204" pitchFamily="18" charset="0"/>
                        </a:rPr>
                        <m:t>𝑷</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rPr>
                            <m:t>|</m:t>
                          </m:r>
                          <m:r>
                            <a:rPr lang="en-US" sz="2400" b="1" i="1" smtClean="0">
                              <a:latin typeface="Cambria Math" panose="02040503050406030204" pitchFamily="18" charset="0"/>
                            </a:rPr>
                            <m:t>𝑩</m:t>
                          </m:r>
                        </m:e>
                      </m:d>
                    </m:oMath>
                  </m:oMathPara>
                </a14:m>
                <a:endParaRPr lang="en-US" sz="2400" b="1" dirty="0"/>
              </a:p>
            </p:txBody>
          </p:sp>
        </mc:Choice>
        <mc:Fallback xmlns="">
          <p:sp>
            <p:nvSpPr>
              <p:cNvPr id="33" name="TextBox 32">
                <a:extLst>
                  <a:ext uri="{FF2B5EF4-FFF2-40B4-BE49-F238E27FC236}">
                    <a16:creationId xmlns:a16="http://schemas.microsoft.com/office/drawing/2014/main" id="{DAA9855E-8D6B-400A-A8EF-C209B6360343}"/>
                  </a:ext>
                </a:extLst>
              </p:cNvPr>
              <p:cNvSpPr txBox="1">
                <a:spLocks noRot="1" noChangeAspect="1" noMove="1" noResize="1" noEditPoints="1" noAdjustHandles="1" noChangeArrowheads="1" noChangeShapeType="1" noTextEdit="1"/>
              </p:cNvSpPr>
              <p:nvPr/>
            </p:nvSpPr>
            <p:spPr>
              <a:xfrm>
                <a:off x="9117452" y="4739112"/>
                <a:ext cx="1678012" cy="461665"/>
              </a:xfrm>
              <a:prstGeom prst="rect">
                <a:avLst/>
              </a:prstGeom>
              <a:blipFill>
                <a:blip r:embed="rId7"/>
                <a:stretch>
                  <a:fillRect b="-17105"/>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35F7D393-51D0-4671-A916-65D32F6337C3}"/>
              </a:ext>
            </a:extLst>
          </p:cNvPr>
          <p:cNvSpPr txBox="1"/>
          <p:nvPr/>
        </p:nvSpPr>
        <p:spPr>
          <a:xfrm>
            <a:off x="9608413" y="5200777"/>
            <a:ext cx="1092423" cy="369332"/>
          </a:xfrm>
          <a:prstGeom prst="rect">
            <a:avLst/>
          </a:prstGeom>
          <a:noFill/>
        </p:spPr>
        <p:txBody>
          <a:bodyPr wrap="square" rtlCol="0">
            <a:spAutoFit/>
          </a:bodyPr>
          <a:lstStyle/>
          <a:p>
            <a:r>
              <a:rPr lang="en-US" dirty="0"/>
              <a:t>Posterior</a:t>
            </a:r>
          </a:p>
        </p:txBody>
      </p:sp>
    </p:spTree>
    <p:extLst>
      <p:ext uri="{BB962C8B-B14F-4D97-AF65-F5344CB8AC3E}">
        <p14:creationId xmlns:p14="http://schemas.microsoft.com/office/powerpoint/2010/main" val="13525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20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additive="base">
                                        <p:cTn id="58" dur="500" fill="hold"/>
                                        <p:tgtEl>
                                          <p:spTgt spid="29"/>
                                        </p:tgtEl>
                                        <p:attrNameLst>
                                          <p:attrName>ppt_x</p:attrName>
                                        </p:attrNameLst>
                                      </p:cBhvr>
                                      <p:tavLst>
                                        <p:tav tm="0">
                                          <p:val>
                                            <p:strVal val="#ppt_x"/>
                                          </p:val>
                                        </p:tav>
                                        <p:tav tm="100000">
                                          <p:val>
                                            <p:strVal val="#ppt_x"/>
                                          </p:val>
                                        </p:tav>
                                      </p:tavLst>
                                    </p:anim>
                                    <p:anim calcmode="lin" valueType="num">
                                      <p:cBhvr additive="base">
                                        <p:cTn id="5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500" fill="hold"/>
                                        <p:tgtEl>
                                          <p:spTgt spid="30"/>
                                        </p:tgtEl>
                                        <p:attrNameLst>
                                          <p:attrName>ppt_x</p:attrName>
                                        </p:attrNameLst>
                                      </p:cBhvr>
                                      <p:tavLst>
                                        <p:tav tm="0">
                                          <p:val>
                                            <p:strVal val="#ppt_x"/>
                                          </p:val>
                                        </p:tav>
                                        <p:tav tm="100000">
                                          <p:val>
                                            <p:strVal val="#ppt_x"/>
                                          </p:val>
                                        </p:tav>
                                      </p:tavLst>
                                    </p:anim>
                                    <p:anim calcmode="lin" valueType="num">
                                      <p:cBhvr additive="base">
                                        <p:cTn id="65" dur="500" fill="hold"/>
                                        <p:tgtEl>
                                          <p:spTgt spid="30"/>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additive="base">
                                        <p:cTn id="68" dur="500" fill="hold"/>
                                        <p:tgtEl>
                                          <p:spTgt spid="32"/>
                                        </p:tgtEl>
                                        <p:attrNameLst>
                                          <p:attrName>ppt_x</p:attrName>
                                        </p:attrNameLst>
                                      </p:cBhvr>
                                      <p:tavLst>
                                        <p:tav tm="0">
                                          <p:val>
                                            <p:strVal val="#ppt_x"/>
                                          </p:val>
                                        </p:tav>
                                        <p:tav tm="100000">
                                          <p:val>
                                            <p:strVal val="#ppt_x"/>
                                          </p:val>
                                        </p:tav>
                                      </p:tavLst>
                                    </p:anim>
                                    <p:anim calcmode="lin" valueType="num">
                                      <p:cBhvr additive="base">
                                        <p:cTn id="6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 calcmode="lin" valueType="num">
                                      <p:cBhvr additive="base">
                                        <p:cTn id="74" dur="500" fill="hold"/>
                                        <p:tgtEl>
                                          <p:spTgt spid="33"/>
                                        </p:tgtEl>
                                        <p:attrNameLst>
                                          <p:attrName>ppt_x</p:attrName>
                                        </p:attrNameLst>
                                      </p:cBhvr>
                                      <p:tavLst>
                                        <p:tav tm="0">
                                          <p:val>
                                            <p:strVal val="#ppt_x"/>
                                          </p:val>
                                        </p:tav>
                                        <p:tav tm="100000">
                                          <p:val>
                                            <p:strVal val="#ppt_x"/>
                                          </p:val>
                                        </p:tav>
                                      </p:tavLst>
                                    </p:anim>
                                    <p:anim calcmode="lin" valueType="num">
                                      <p:cBhvr additive="base">
                                        <p:cTn id="75" dur="500" fill="hold"/>
                                        <p:tgtEl>
                                          <p:spTgt spid="33"/>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additive="base">
                                        <p:cTn id="78" dur="500" fill="hold"/>
                                        <p:tgtEl>
                                          <p:spTgt spid="35"/>
                                        </p:tgtEl>
                                        <p:attrNameLst>
                                          <p:attrName>ppt_x</p:attrName>
                                        </p:attrNameLst>
                                      </p:cBhvr>
                                      <p:tavLst>
                                        <p:tav tm="0">
                                          <p:val>
                                            <p:strVal val="#ppt_x"/>
                                          </p:val>
                                        </p:tav>
                                        <p:tav tm="100000">
                                          <p:val>
                                            <p:strVal val="#ppt_x"/>
                                          </p:val>
                                        </p:tav>
                                      </p:tavLst>
                                    </p:anim>
                                    <p:anim calcmode="lin" valueType="num">
                                      <p:cBhvr additive="base">
                                        <p:cTn id="7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4" grpId="0"/>
      <p:bldP spid="17" grpId="0" animBg="1"/>
      <p:bldP spid="28" grpId="0"/>
      <p:bldP spid="29" grpId="0"/>
      <p:bldP spid="30" grpId="0"/>
      <p:bldP spid="32" grpId="0"/>
      <p:bldP spid="33" grpId="0"/>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endParaRPr lang="en-US" i="1" dirty="0">
              <a:latin typeface="Cambria Math" panose="02040503050406030204" pitchFamily="18" charset="0"/>
            </a:endParaRPr>
          </a:p>
          <a:p>
            <a:endParaRPr lang="en-US" i="1" dirty="0">
              <a:latin typeface="Cambria Math" panose="02040503050406030204" pitchFamily="18" charset="0"/>
            </a:endParaRP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A4E1223-8B60-48A8-90BB-7EBAF8F970C2}"/>
                  </a:ext>
                </a:extLst>
              </p:cNvPr>
              <p:cNvSpPr txBox="1"/>
              <p:nvPr/>
            </p:nvSpPr>
            <p:spPr>
              <a:xfrm>
                <a:off x="4586858" y="2097202"/>
                <a:ext cx="3679371" cy="883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𝑷</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rPr>
                            <m:t>|</m:t>
                          </m:r>
                          <m:r>
                            <a:rPr lang="en-US" sz="2400" b="1" i="1" smtClean="0">
                              <a:latin typeface="Cambria Math" panose="02040503050406030204" pitchFamily="18" charset="0"/>
                            </a:rPr>
                            <m:t>𝑩</m:t>
                          </m:r>
                        </m:e>
                      </m:d>
                      <m:r>
                        <a:rPr lang="en-US" sz="2400" b="1" i="1" smtClean="0">
                          <a:latin typeface="Cambria Math" panose="02040503050406030204" pitchFamily="18" charset="0"/>
                          <a:ea typeface="Cambria Math" panose="02040503050406030204" pitchFamily="18" charset="0"/>
                        </a:rPr>
                        <m:t>=</m:t>
                      </m:r>
                      <m:f>
                        <m:fPr>
                          <m:ctrlPr>
                            <a:rPr lang="en-US" sz="2400" b="1" i="1" smtClean="0">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e>
                          </m:d>
                          <m:r>
                            <a:rPr lang="en-US" sz="2400" b="1" i="1">
                              <a:latin typeface="Cambria Math" panose="02040503050406030204" pitchFamily="18" charset="0"/>
                              <a:ea typeface="Cambria Math" panose="02040503050406030204" pitchFamily="18" charset="0"/>
                            </a:rPr>
                            <m:t>𝑷</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𝑨</m:t>
                          </m:r>
                          <m:r>
                            <a:rPr lang="en-US" sz="2400" b="1" i="1">
                              <a:latin typeface="Cambria Math" panose="02040503050406030204" pitchFamily="18" charset="0"/>
                              <a:ea typeface="Cambria Math" panose="02040503050406030204" pitchFamily="18" charset="0"/>
                            </a:rPr>
                            <m:t>)</m:t>
                          </m:r>
                        </m:num>
                        <m:den>
                          <m:r>
                            <a:rPr lang="en-US" sz="2400" b="1" i="1" smtClean="0">
                              <a:latin typeface="Cambria Math" panose="02040503050406030204" pitchFamily="18" charset="0"/>
                              <a:ea typeface="Cambria Math" panose="02040503050406030204" pitchFamily="18" charset="0"/>
                            </a:rPr>
                            <m:t>𝑷</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den>
                      </m:f>
                    </m:oMath>
                  </m:oMathPara>
                </a14:m>
                <a:endParaRPr lang="en-US" sz="2400" b="1" dirty="0"/>
              </a:p>
            </p:txBody>
          </p:sp>
        </mc:Choice>
        <mc:Fallback xmlns="">
          <p:sp>
            <p:nvSpPr>
              <p:cNvPr id="5" name="TextBox 4">
                <a:extLst>
                  <a:ext uri="{FF2B5EF4-FFF2-40B4-BE49-F238E27FC236}">
                    <a16:creationId xmlns:a16="http://schemas.microsoft.com/office/drawing/2014/main" id="{0A4E1223-8B60-48A8-90BB-7EBAF8F970C2}"/>
                  </a:ext>
                </a:extLst>
              </p:cNvPr>
              <p:cNvSpPr txBox="1">
                <a:spLocks noRot="1" noChangeAspect="1" noMove="1" noResize="1" noEditPoints="1" noAdjustHandles="1" noChangeArrowheads="1" noChangeShapeType="1" noTextEdit="1"/>
              </p:cNvSpPr>
              <p:nvPr/>
            </p:nvSpPr>
            <p:spPr>
              <a:xfrm>
                <a:off x="4586858" y="2097202"/>
                <a:ext cx="3679371" cy="883575"/>
              </a:xfrm>
              <a:prstGeom prst="rect">
                <a:avLst/>
              </a:prstGeom>
              <a:blipFill>
                <a:blip r:embed="rId2"/>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8936C353-B337-445C-9B55-D09E5F19F881}"/>
              </a:ext>
            </a:extLst>
          </p:cNvPr>
          <p:cNvPicPr>
            <a:picLocks noChangeAspect="1"/>
          </p:cNvPicPr>
          <p:nvPr/>
        </p:nvPicPr>
        <p:blipFill>
          <a:blip r:embed="rId3"/>
          <a:stretch>
            <a:fillRect/>
          </a:stretch>
        </p:blipFill>
        <p:spPr>
          <a:xfrm>
            <a:off x="838200" y="1943099"/>
            <a:ext cx="2802627" cy="436880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11B2A9B-E2DF-4425-9328-07A96EE339EA}"/>
                  </a:ext>
                </a:extLst>
              </p:cNvPr>
              <p:cNvSpPr txBox="1"/>
              <p:nvPr/>
            </p:nvSpPr>
            <p:spPr>
              <a:xfrm>
                <a:off x="4443871" y="2817697"/>
                <a:ext cx="6164258" cy="1428596"/>
              </a:xfrm>
              <a:prstGeom prst="rect">
                <a:avLst/>
              </a:prstGeom>
              <a:noFill/>
            </p:spPr>
            <p:txBody>
              <a:bodyPr wrap="square" rtlCol="0">
                <a:spAutoFit/>
              </a:bodyPr>
              <a:lstStyle/>
              <a:p>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𝑷</m:t>
                      </m:r>
                      <m:d>
                        <m:dPr>
                          <m:ctrlPr>
                            <a:rPr lang="en-US" sz="2400" b="1" i="1">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rPr>
                            <m:t>|</m:t>
                          </m:r>
                          <m:r>
                            <a:rPr lang="en-US" sz="2400" b="1" i="1" smtClean="0">
                              <a:latin typeface="Cambria Math" panose="02040503050406030204" pitchFamily="18" charset="0"/>
                            </a:rPr>
                            <m:t>𝑩</m:t>
                          </m:r>
                        </m:e>
                      </m:d>
                      <m:r>
                        <a:rPr lang="en-US" sz="2400" b="1" i="1">
                          <a:latin typeface="Cambria Math" panose="02040503050406030204" pitchFamily="18" charset="0"/>
                          <a:ea typeface="Cambria Math" panose="02040503050406030204" pitchFamily="18" charset="0"/>
                        </a:rPr>
                        <m:t>=</m:t>
                      </m:r>
                      <m:f>
                        <m:fPr>
                          <m:ctrlPr>
                            <a:rPr lang="en-US" sz="2400" b="1" i="1">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e>
                          </m:d>
                          <m:r>
                            <a:rPr lang="en-US" sz="2400" b="1" i="1">
                              <a:latin typeface="Cambria Math" panose="02040503050406030204" pitchFamily="18" charset="0"/>
                              <a:ea typeface="Cambria Math" panose="02040503050406030204" pitchFamily="18" charset="0"/>
                            </a:rPr>
                            <m:t>𝑷</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𝑨</m:t>
                          </m:r>
                          <m:r>
                            <a:rPr lang="en-US" sz="2400" b="1" i="1">
                              <a:latin typeface="Cambria Math" panose="02040503050406030204" pitchFamily="18" charset="0"/>
                              <a:ea typeface="Cambria Math" panose="02040503050406030204" pitchFamily="18" charset="0"/>
                            </a:rPr>
                            <m:t>)</m:t>
                          </m:r>
                        </m:num>
                        <m:den>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e>
                          </m:d>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𝑨</m:t>
                              </m:r>
                            </m:e>
                          </m:d>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𝑨</m:t>
                                  </m:r>
                                </m:e>
                                <m:sup>
                                  <m:r>
                                    <a:rPr lang="en-US" sz="2400" b="1" i="1" smtClean="0">
                                      <a:latin typeface="Cambria Math" panose="02040503050406030204" pitchFamily="18" charset="0"/>
                                      <a:ea typeface="Cambria Math" panose="02040503050406030204" pitchFamily="18" charset="0"/>
                                    </a:rPr>
                                    <m:t>𝒄</m:t>
                                  </m:r>
                                </m:sup>
                              </m:sSup>
                            </m:e>
                          </m:d>
                          <m:r>
                            <a:rPr lang="en-US" sz="2400" b="1" i="1">
                              <a:latin typeface="Cambria Math" panose="02040503050406030204" pitchFamily="18" charset="0"/>
                              <a:ea typeface="Cambria Math" panose="02040503050406030204" pitchFamily="18" charset="0"/>
                            </a:rPr>
                            <m:t>𝑷</m:t>
                          </m:r>
                          <m:r>
                            <a:rPr lang="en-US" sz="2400" b="1" i="1">
                              <a:latin typeface="Cambria Math" panose="02040503050406030204" pitchFamily="18" charset="0"/>
                              <a:ea typeface="Cambria Math" panose="02040503050406030204" pitchFamily="18" charset="0"/>
                            </a:rPr>
                            <m:t>(</m:t>
                          </m:r>
                          <m:sSup>
                            <m:sSupPr>
                              <m:ctrlPr>
                                <a:rPr lang="en-US" sz="2400" b="1" i="1">
                                  <a:latin typeface="Cambria Math" panose="02040503050406030204" pitchFamily="18" charset="0"/>
                                  <a:ea typeface="Cambria Math" panose="02040503050406030204" pitchFamily="18" charset="0"/>
                                </a:rPr>
                              </m:ctrlPr>
                            </m:sSupPr>
                            <m:e>
                              <m:r>
                                <a:rPr lang="en-US" sz="2400" b="1" i="1">
                                  <a:latin typeface="Cambria Math" panose="02040503050406030204" pitchFamily="18" charset="0"/>
                                  <a:ea typeface="Cambria Math" panose="02040503050406030204" pitchFamily="18" charset="0"/>
                                </a:rPr>
                                <m:t>𝑨</m:t>
                              </m:r>
                            </m:e>
                            <m:sup>
                              <m:r>
                                <a:rPr lang="en-US" sz="2400" b="1" i="1">
                                  <a:latin typeface="Cambria Math" panose="02040503050406030204" pitchFamily="18" charset="0"/>
                                  <a:ea typeface="Cambria Math" panose="02040503050406030204" pitchFamily="18" charset="0"/>
                                </a:rPr>
                                <m:t>𝒄</m:t>
                              </m:r>
                            </m:sup>
                          </m:sSup>
                          <m:r>
                            <a:rPr lang="en-US" sz="2400" b="1" i="1">
                              <a:latin typeface="Cambria Math" panose="02040503050406030204" pitchFamily="18" charset="0"/>
                              <a:ea typeface="Cambria Math" panose="02040503050406030204" pitchFamily="18" charset="0"/>
                            </a:rPr>
                            <m:t>)</m:t>
                          </m:r>
                        </m:den>
                      </m:f>
                    </m:oMath>
                  </m:oMathPara>
                </a14:m>
                <a:endParaRPr lang="en-US" sz="2400" b="1" dirty="0"/>
              </a:p>
            </p:txBody>
          </p:sp>
        </mc:Choice>
        <mc:Fallback xmlns="">
          <p:sp>
            <p:nvSpPr>
              <p:cNvPr id="10" name="TextBox 9">
                <a:extLst>
                  <a:ext uri="{FF2B5EF4-FFF2-40B4-BE49-F238E27FC236}">
                    <a16:creationId xmlns:a16="http://schemas.microsoft.com/office/drawing/2014/main" id="{811B2A9B-E2DF-4425-9328-07A96EE339EA}"/>
                  </a:ext>
                </a:extLst>
              </p:cNvPr>
              <p:cNvSpPr txBox="1">
                <a:spLocks noRot="1" noChangeAspect="1" noMove="1" noResize="1" noEditPoints="1" noAdjustHandles="1" noChangeArrowheads="1" noChangeShapeType="1" noTextEdit="1"/>
              </p:cNvSpPr>
              <p:nvPr/>
            </p:nvSpPr>
            <p:spPr>
              <a:xfrm>
                <a:off x="4443871" y="2817697"/>
                <a:ext cx="6164258" cy="142859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A3FB65-C14F-48D7-B937-FD8F30C7FF76}"/>
                  </a:ext>
                </a:extLst>
              </p:cNvPr>
              <p:cNvSpPr txBox="1"/>
              <p:nvPr/>
            </p:nvSpPr>
            <p:spPr>
              <a:xfrm>
                <a:off x="4586858" y="4722429"/>
                <a:ext cx="4825315" cy="8835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𝑷</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𝑨</m:t>
                          </m:r>
                          <m:r>
                            <a:rPr lang="en-US" sz="2400" b="1" i="1" smtClean="0">
                              <a:latin typeface="Cambria Math" panose="02040503050406030204" pitchFamily="18" charset="0"/>
                            </a:rPr>
                            <m:t>|</m:t>
                          </m:r>
                          <m:r>
                            <a:rPr lang="en-US" sz="2400" b="1" i="1" smtClean="0">
                              <a:latin typeface="Cambria Math" panose="02040503050406030204" pitchFamily="18" charset="0"/>
                            </a:rPr>
                            <m:t>𝑩</m:t>
                          </m:r>
                        </m:e>
                      </m:d>
                      <m:r>
                        <a:rPr lang="en-US" sz="2400" b="1" i="1">
                          <a:latin typeface="Cambria Math" panose="02040503050406030204" pitchFamily="18" charset="0"/>
                          <a:ea typeface="Cambria Math" panose="02040503050406030204" pitchFamily="18" charset="0"/>
                        </a:rPr>
                        <m:t>=</m:t>
                      </m:r>
                      <m:f>
                        <m:fPr>
                          <m:ctrlPr>
                            <a:rPr lang="en-US" sz="2400" b="1" i="1">
                              <a:latin typeface="Cambria Math" panose="02040503050406030204" pitchFamily="18" charset="0"/>
                              <a:ea typeface="Cambria Math" panose="02040503050406030204" pitchFamily="18" charset="0"/>
                            </a:rPr>
                          </m:ctrlPr>
                        </m:fPr>
                        <m:num>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e>
                          </m:d>
                          <m:r>
                            <a:rPr lang="en-US" sz="2400" b="1" i="1">
                              <a:latin typeface="Cambria Math" panose="02040503050406030204" pitchFamily="18" charset="0"/>
                              <a:ea typeface="Cambria Math" panose="02040503050406030204" pitchFamily="18" charset="0"/>
                            </a:rPr>
                            <m:t>𝑷</m:t>
                          </m:r>
                          <m:r>
                            <a:rPr lang="en-US" sz="2400" b="1" i="1">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𝑨</m:t>
                          </m:r>
                          <m:r>
                            <a:rPr lang="en-US" sz="2400" b="1" i="1">
                              <a:latin typeface="Cambria Math" panose="02040503050406030204" pitchFamily="18" charset="0"/>
                              <a:ea typeface="Cambria Math" panose="02040503050406030204" pitchFamily="18" charset="0"/>
                            </a:rPr>
                            <m:t>)</m:t>
                          </m:r>
                        </m:num>
                        <m:den>
                          <m:r>
                            <a:rPr lang="en-US" sz="2400" b="1" i="1">
                              <a:latin typeface="Cambria Math" panose="02040503050406030204" pitchFamily="18" charset="0"/>
                              <a:ea typeface="Cambria Math" panose="02040503050406030204" pitchFamily="18" charset="0"/>
                            </a:rPr>
                            <m:t>𝑷</m:t>
                          </m:r>
                          <m:d>
                            <m:dPr>
                              <m:ctrlPr>
                                <a:rPr lang="en-US" sz="2400" b="1" i="1">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𝑨</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𝑩</m:t>
                              </m:r>
                            </m:e>
                          </m:d>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𝑷</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𝑨</m:t>
                          </m:r>
                          <m:r>
                            <a:rPr lang="en-US" sz="2400" b="1" i="1" smtClean="0">
                              <a:latin typeface="Cambria Math" panose="02040503050406030204" pitchFamily="18" charset="0"/>
                              <a:ea typeface="Cambria Math" panose="02040503050406030204" pitchFamily="18" charset="0"/>
                            </a:rPr>
                            <m:t>∩</m:t>
                          </m:r>
                          <m:sSup>
                            <m:sSupPr>
                              <m:ctrlPr>
                                <a:rPr lang="en-US" sz="2400" b="1" i="1" smtClean="0">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𝑩</m:t>
                              </m:r>
                            </m:e>
                            <m:sup>
                              <m:r>
                                <a:rPr lang="en-US" sz="2400" b="1" i="1" smtClean="0">
                                  <a:latin typeface="Cambria Math" panose="02040503050406030204" pitchFamily="18" charset="0"/>
                                  <a:ea typeface="Cambria Math" panose="02040503050406030204" pitchFamily="18" charset="0"/>
                                </a:rPr>
                                <m:t>𝒄</m:t>
                              </m:r>
                            </m:sup>
                          </m:sSup>
                          <m:r>
                            <a:rPr lang="en-US" sz="2400" b="1" i="1" smtClean="0">
                              <a:latin typeface="Cambria Math" panose="02040503050406030204" pitchFamily="18" charset="0"/>
                              <a:ea typeface="Cambria Math" panose="02040503050406030204" pitchFamily="18" charset="0"/>
                            </a:rPr>
                            <m:t>)</m:t>
                          </m:r>
                        </m:den>
                      </m:f>
                    </m:oMath>
                  </m:oMathPara>
                </a14:m>
                <a:endParaRPr lang="en-US" sz="2400" b="1" dirty="0"/>
              </a:p>
            </p:txBody>
          </p:sp>
        </mc:Choice>
        <mc:Fallback xmlns="">
          <p:sp>
            <p:nvSpPr>
              <p:cNvPr id="11" name="TextBox 10">
                <a:extLst>
                  <a:ext uri="{FF2B5EF4-FFF2-40B4-BE49-F238E27FC236}">
                    <a16:creationId xmlns:a16="http://schemas.microsoft.com/office/drawing/2014/main" id="{C0A3FB65-C14F-48D7-B937-FD8F30C7FF76}"/>
                  </a:ext>
                </a:extLst>
              </p:cNvPr>
              <p:cNvSpPr txBox="1">
                <a:spLocks noRot="1" noChangeAspect="1" noMove="1" noResize="1" noEditPoints="1" noAdjustHandles="1" noChangeArrowheads="1" noChangeShapeType="1" noTextEdit="1"/>
              </p:cNvSpPr>
              <p:nvPr/>
            </p:nvSpPr>
            <p:spPr>
              <a:xfrm>
                <a:off x="4586858" y="4722429"/>
                <a:ext cx="4825315" cy="883575"/>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6842D61-DC4F-42A5-B882-E3CEF9398513}"/>
              </a:ext>
            </a:extLst>
          </p:cNvPr>
          <p:cNvSpPr txBox="1"/>
          <p:nvPr/>
        </p:nvSpPr>
        <p:spPr>
          <a:xfrm>
            <a:off x="6967277" y="5954861"/>
            <a:ext cx="1060072" cy="461665"/>
          </a:xfrm>
          <a:prstGeom prst="rect">
            <a:avLst/>
          </a:prstGeom>
          <a:noFill/>
        </p:spPr>
        <p:txBody>
          <a:bodyPr wrap="square" rtlCol="0">
            <a:spAutoFit/>
          </a:bodyPr>
          <a:lstStyle/>
          <a:p>
            <a:r>
              <a:rPr lang="en-US" sz="2400" dirty="0"/>
              <a:t>...........</a:t>
            </a:r>
          </a:p>
        </p:txBody>
      </p:sp>
      <p:sp>
        <p:nvSpPr>
          <p:cNvPr id="4" name="TextBox 3">
            <a:extLst>
              <a:ext uri="{FF2B5EF4-FFF2-40B4-BE49-F238E27FC236}">
                <a16:creationId xmlns:a16="http://schemas.microsoft.com/office/drawing/2014/main" id="{173A8984-AA44-415B-AB50-0AA78E022E9B}"/>
              </a:ext>
            </a:extLst>
          </p:cNvPr>
          <p:cNvSpPr txBox="1"/>
          <p:nvPr/>
        </p:nvSpPr>
        <p:spPr>
          <a:xfrm>
            <a:off x="4787757" y="1573136"/>
            <a:ext cx="4078841" cy="369332"/>
          </a:xfrm>
          <a:prstGeom prst="rect">
            <a:avLst/>
          </a:prstGeom>
          <a:noFill/>
        </p:spPr>
        <p:txBody>
          <a:bodyPr wrap="square" rtlCol="0">
            <a:spAutoFit/>
          </a:bodyPr>
          <a:lstStyle/>
          <a:p>
            <a:r>
              <a:rPr lang="en-US" b="1" dirty="0"/>
              <a:t>EXPRESSIONS OF BAYES…</a:t>
            </a:r>
          </a:p>
        </p:txBody>
      </p:sp>
    </p:spTree>
    <p:extLst>
      <p:ext uri="{BB962C8B-B14F-4D97-AF65-F5344CB8AC3E}">
        <p14:creationId xmlns:p14="http://schemas.microsoft.com/office/powerpoint/2010/main" val="132023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iterate type="lt">
                                    <p:tmAbs val="100"/>
                                  </p:iterate>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wd">
                                    <p:tmAbs val="100"/>
                                  </p:iterate>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wd">
                                    <p:tmAbs val="100"/>
                                  </p:iterate>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wd">
                                    <p:tmAbs val="100"/>
                                  </p:iterate>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300"/>
                                  </p:iterate>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EDA4BE-5D13-4A46-9A3C-435DFBCC69CF}"/>
              </a:ext>
            </a:extLst>
          </p:cNvPr>
          <p:cNvSpPr/>
          <p:nvPr/>
        </p:nvSpPr>
        <p:spPr>
          <a:xfrm>
            <a:off x="829882" y="1690688"/>
            <a:ext cx="9968747" cy="4495006"/>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 (Example)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690688"/>
            <a:ext cx="9968747" cy="4495006"/>
          </a:xfrm>
        </p:spPr>
        <p:txBody>
          <a:bodyPr>
            <a:normAutofit fontScale="92500" lnSpcReduction="20000"/>
          </a:bodyPr>
          <a:lstStyle/>
          <a:p>
            <a:r>
              <a:rPr lang="en-US" dirty="0"/>
              <a:t>Probability of having a kind of cancer </a:t>
            </a:r>
            <a:r>
              <a:rPr lang="en-US" b="1" dirty="0"/>
              <a:t>P(C)=1%</a:t>
            </a:r>
            <a:endParaRPr lang="en-US" dirty="0"/>
          </a:p>
          <a:p>
            <a:endParaRPr lang="en-US" dirty="0"/>
          </a:p>
          <a:p>
            <a:r>
              <a:rPr lang="en-US" dirty="0"/>
              <a:t>Probability of testing positive when not having cancer (NC) </a:t>
            </a:r>
          </a:p>
          <a:p>
            <a:r>
              <a:rPr lang="en-US" b="1" dirty="0"/>
              <a:t>P(+|NC)=10%	</a:t>
            </a:r>
            <a:r>
              <a:rPr lang="en-US" dirty="0"/>
              <a:t>False Positive	(T1)		</a:t>
            </a:r>
            <a:r>
              <a:rPr lang="en-US" b="1" dirty="0"/>
              <a:t>P(-|NC)=90%</a:t>
            </a:r>
          </a:p>
          <a:p>
            <a:endParaRPr lang="en-US" dirty="0"/>
          </a:p>
          <a:p>
            <a:r>
              <a:rPr lang="en-US" dirty="0"/>
              <a:t>Probability of testing negative when having the disease (C)  </a:t>
            </a:r>
          </a:p>
          <a:p>
            <a:r>
              <a:rPr lang="en-US" b="1" dirty="0"/>
              <a:t>P(-|C)=5%		</a:t>
            </a:r>
            <a:r>
              <a:rPr lang="en-US" dirty="0"/>
              <a:t>False Negative (T2)		</a:t>
            </a:r>
            <a:r>
              <a:rPr lang="en-US" b="1" dirty="0"/>
              <a:t>P(+|C)=95%</a:t>
            </a:r>
          </a:p>
          <a:p>
            <a:endParaRPr lang="en-US" dirty="0"/>
          </a:p>
          <a:p>
            <a:r>
              <a:rPr lang="en-US" dirty="0"/>
              <a:t>What is the probability of having the disease given that the test was positive?</a:t>
            </a:r>
          </a:p>
          <a:p>
            <a:r>
              <a:rPr lang="en-US" b="1" dirty="0"/>
              <a:t>P(C|+)=?</a:t>
            </a:r>
          </a:p>
        </p:txBody>
      </p:sp>
    </p:spTree>
    <p:extLst>
      <p:ext uri="{BB962C8B-B14F-4D97-AF65-F5344CB8AC3E}">
        <p14:creationId xmlns:p14="http://schemas.microsoft.com/office/powerpoint/2010/main" val="398215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B7C40846-168A-469C-ACBC-21AF8DBB7DD1}"/>
              </a:ext>
            </a:extLst>
          </p:cNvPr>
          <p:cNvGraphicFramePr>
            <a:graphicFrameLocks noGrp="1"/>
          </p:cNvGraphicFramePr>
          <p:nvPr>
            <p:extLst>
              <p:ext uri="{D42A27DB-BD31-4B8C-83A1-F6EECF244321}">
                <p14:modId xmlns:p14="http://schemas.microsoft.com/office/powerpoint/2010/main" val="2161496308"/>
              </p:ext>
            </p:extLst>
          </p:nvPr>
        </p:nvGraphicFramePr>
        <p:xfrm>
          <a:off x="9729261" y="353854"/>
          <a:ext cx="1632857" cy="1463040"/>
        </p:xfrm>
        <a:graphic>
          <a:graphicData uri="http://schemas.openxmlformats.org/drawingml/2006/table">
            <a:tbl>
              <a:tblPr/>
              <a:tblGrid>
                <a:gridCol w="1632857">
                  <a:extLst>
                    <a:ext uri="{9D8B030D-6E8A-4147-A177-3AD203B41FA5}">
                      <a16:colId xmlns:a16="http://schemas.microsoft.com/office/drawing/2014/main" val="1502190499"/>
                    </a:ext>
                  </a:extLst>
                </a:gridCol>
              </a:tblGrid>
              <a:tr h="9035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P(C)=1%</a:t>
                      </a:r>
                      <a:endParaRPr lang="en-US" dirty="0"/>
                    </a:p>
                    <a:p>
                      <a:r>
                        <a:rPr lang="en-US" b="1" dirty="0"/>
                        <a:t>P(+|NC)=10%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P(-|NC)=90%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P(+|C)=95%</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08126297"/>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A1001A-BA9C-4AC7-81EA-B0E3261E0B8C}"/>
                  </a:ext>
                </a:extLst>
              </p:cNvPr>
              <p:cNvSpPr txBox="1"/>
              <p:nvPr/>
            </p:nvSpPr>
            <p:spPr>
              <a:xfrm>
                <a:off x="838201" y="2209799"/>
                <a:ext cx="1371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47A1001A-BA9C-4AC7-81EA-B0E3261E0B8C}"/>
                  </a:ext>
                </a:extLst>
              </p:cNvPr>
              <p:cNvSpPr txBox="1">
                <a:spLocks noRot="1" noChangeAspect="1" noMove="1" noResize="1" noEditPoints="1" noAdjustHandles="1" noChangeArrowheads="1" noChangeShapeType="1" noTextEdit="1"/>
              </p:cNvSpPr>
              <p:nvPr/>
            </p:nvSpPr>
            <p:spPr>
              <a:xfrm>
                <a:off x="838201" y="2209799"/>
                <a:ext cx="1371600" cy="369332"/>
              </a:xfrm>
              <a:prstGeom prst="rect">
                <a:avLst/>
              </a:prstGeom>
              <a:blipFill>
                <a:blip r:embed="rId2"/>
                <a:stretch>
                  <a:fillRect b="-1311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CCAF2E6-99DA-4C1F-B2F6-2332A272DEFD}"/>
              </a:ext>
            </a:extLst>
          </p:cNvPr>
          <p:cNvSpPr txBox="1"/>
          <p:nvPr/>
        </p:nvSpPr>
        <p:spPr>
          <a:xfrm>
            <a:off x="2481944" y="2211975"/>
            <a:ext cx="2721428" cy="369332"/>
          </a:xfrm>
          <a:prstGeom prst="rect">
            <a:avLst/>
          </a:prstGeom>
          <a:noFill/>
        </p:spPr>
        <p:txBody>
          <a:bodyPr wrap="square" rtlCol="0">
            <a:spAutoFit/>
          </a:bodyPr>
          <a:lstStyle/>
          <a:p>
            <a:r>
              <a:rPr lang="en-US" dirty="0"/>
              <a:t>Using Bayes’ Theorem…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48A459-01AF-4B38-ADA0-39E8891F0709}"/>
                  </a:ext>
                </a:extLst>
              </p:cNvPr>
              <p:cNvSpPr txBox="1"/>
              <p:nvPr/>
            </p:nvSpPr>
            <p:spPr>
              <a:xfrm>
                <a:off x="4550229" y="2051582"/>
                <a:ext cx="2721428" cy="6857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𝐶</m:t>
                              </m:r>
                            </m:e>
                          </m:d>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den>
                      </m:f>
                    </m:oMath>
                  </m:oMathPara>
                </a14:m>
                <a:endParaRPr lang="en-US" dirty="0"/>
              </a:p>
            </p:txBody>
          </p:sp>
        </mc:Choice>
        <mc:Fallback xmlns="">
          <p:sp>
            <p:nvSpPr>
              <p:cNvPr id="9" name="TextBox 8">
                <a:extLst>
                  <a:ext uri="{FF2B5EF4-FFF2-40B4-BE49-F238E27FC236}">
                    <a16:creationId xmlns:a16="http://schemas.microsoft.com/office/drawing/2014/main" id="{9448A459-01AF-4B38-ADA0-39E8891F0709}"/>
                  </a:ext>
                </a:extLst>
              </p:cNvPr>
              <p:cNvSpPr txBox="1">
                <a:spLocks noRot="1" noChangeAspect="1" noMove="1" noResize="1" noEditPoints="1" noAdjustHandles="1" noChangeArrowheads="1" noChangeShapeType="1" noTextEdit="1"/>
              </p:cNvSpPr>
              <p:nvPr/>
            </p:nvSpPr>
            <p:spPr>
              <a:xfrm>
                <a:off x="4550229" y="2051582"/>
                <a:ext cx="2721428" cy="685765"/>
              </a:xfrm>
              <a:prstGeom prst="rect">
                <a:avLst/>
              </a:prstGeom>
              <a:blipFill>
                <a:blip r:embed="rId3"/>
                <a:stretch>
                  <a:fillRect/>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2E2653D0-A6B8-407D-B7D9-7BFE5FADFD7C}"/>
              </a:ext>
            </a:extLst>
          </p:cNvPr>
          <p:cNvSpPr/>
          <p:nvPr/>
        </p:nvSpPr>
        <p:spPr>
          <a:xfrm>
            <a:off x="5715000" y="2051582"/>
            <a:ext cx="849086" cy="369332"/>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340711-7CAD-40DC-A152-EAE64DD44931}"/>
              </a:ext>
            </a:extLst>
          </p:cNvPr>
          <p:cNvSpPr/>
          <p:nvPr/>
        </p:nvSpPr>
        <p:spPr>
          <a:xfrm>
            <a:off x="9729261" y="1458833"/>
            <a:ext cx="1297968" cy="369332"/>
          </a:xfrm>
          <a:prstGeom prst="ellipse">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13C24C8-1515-4E1B-BE5A-0698DE1F51E2}"/>
              </a:ext>
            </a:extLst>
          </p:cNvPr>
          <p:cNvSpPr/>
          <p:nvPr/>
        </p:nvSpPr>
        <p:spPr>
          <a:xfrm>
            <a:off x="5203372" y="2040559"/>
            <a:ext cx="484414"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DC1000A-B666-4C2E-95DB-D11F71F74D74}"/>
              </a:ext>
            </a:extLst>
          </p:cNvPr>
          <p:cNvSpPr/>
          <p:nvPr/>
        </p:nvSpPr>
        <p:spPr>
          <a:xfrm>
            <a:off x="9745589" y="380159"/>
            <a:ext cx="944181" cy="29214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419F507-AAA3-4FFC-A953-741ECE3AA107}"/>
                  </a:ext>
                </a:extLst>
              </p:cNvPr>
              <p:cNvSpPr txBox="1"/>
              <p:nvPr/>
            </p:nvSpPr>
            <p:spPr>
              <a:xfrm>
                <a:off x="903514" y="3039438"/>
                <a:ext cx="1513115"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5419F507-AAA3-4FFC-A953-741ECE3AA107}"/>
                  </a:ext>
                </a:extLst>
              </p:cNvPr>
              <p:cNvSpPr txBox="1">
                <a:spLocks noRot="1" noChangeAspect="1" noMove="1" noResize="1" noEditPoints="1" noAdjustHandles="1" noChangeArrowheads="1" noChangeShapeType="1" noTextEdit="1"/>
              </p:cNvSpPr>
              <p:nvPr/>
            </p:nvSpPr>
            <p:spPr>
              <a:xfrm>
                <a:off x="903514" y="3039438"/>
                <a:ext cx="1513115" cy="369332"/>
              </a:xfrm>
              <a:prstGeom prst="rect">
                <a:avLst/>
              </a:prstGeom>
              <a:blipFill>
                <a:blip r:embed="rId4"/>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A714959B-F598-4060-830D-A913D8F1863F}"/>
              </a:ext>
            </a:extLst>
          </p:cNvPr>
          <p:cNvSpPr txBox="1"/>
          <p:nvPr/>
        </p:nvSpPr>
        <p:spPr>
          <a:xfrm>
            <a:off x="2481944" y="3039439"/>
            <a:ext cx="3233056" cy="369332"/>
          </a:xfrm>
          <a:prstGeom prst="rect">
            <a:avLst/>
          </a:prstGeom>
          <a:noFill/>
        </p:spPr>
        <p:txBody>
          <a:bodyPr wrap="square" rtlCol="0">
            <a:spAutoFit/>
          </a:bodyPr>
          <a:lstStyle/>
          <a:p>
            <a:r>
              <a:rPr lang="en-US" dirty="0"/>
              <a:t>Using the Law of Total Prob…</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D619B32-93EB-4EED-BE25-364F9A07C6A0}"/>
                  </a:ext>
                </a:extLst>
              </p:cNvPr>
              <p:cNvSpPr txBox="1"/>
              <p:nvPr/>
            </p:nvSpPr>
            <p:spPr>
              <a:xfrm>
                <a:off x="5633358" y="3039438"/>
                <a:ext cx="3891642"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𝑁𝐶</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𝑁𝐶</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8D619B32-93EB-4EED-BE25-364F9A07C6A0}"/>
                  </a:ext>
                </a:extLst>
              </p:cNvPr>
              <p:cNvSpPr txBox="1">
                <a:spLocks noRot="1" noChangeAspect="1" noMove="1" noResize="1" noEditPoints="1" noAdjustHandles="1" noChangeArrowheads="1" noChangeShapeType="1" noTextEdit="1"/>
              </p:cNvSpPr>
              <p:nvPr/>
            </p:nvSpPr>
            <p:spPr>
              <a:xfrm>
                <a:off x="5633358" y="3039438"/>
                <a:ext cx="3891642" cy="369332"/>
              </a:xfrm>
              <a:prstGeom prst="rect">
                <a:avLst/>
              </a:prstGeom>
              <a:blipFill>
                <a:blip r:embed="rId5"/>
                <a:stretch>
                  <a:fillRect b="-13333"/>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770786A1-2C61-477F-A3D9-5C3C94F4A426}"/>
              </a:ext>
            </a:extLst>
          </p:cNvPr>
          <p:cNvSpPr txBox="1"/>
          <p:nvPr/>
        </p:nvSpPr>
        <p:spPr>
          <a:xfrm>
            <a:off x="5633358" y="3559629"/>
            <a:ext cx="2547257" cy="369332"/>
          </a:xfrm>
          <a:prstGeom prst="rect">
            <a:avLst/>
          </a:prstGeom>
          <a:noFill/>
        </p:spPr>
        <p:txBody>
          <a:bodyPr wrap="square" rtlCol="0">
            <a:spAutoFit/>
          </a:bodyPr>
          <a:lstStyle/>
          <a:p>
            <a:r>
              <a:rPr lang="en-US" dirty="0"/>
              <a:t>Substituting…</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A65E92A-38AA-44B4-AAFD-5CFE64915995}"/>
                  </a:ext>
                </a:extLst>
              </p:cNvPr>
              <p:cNvSpPr txBox="1"/>
              <p:nvPr/>
            </p:nvSpPr>
            <p:spPr>
              <a:xfrm>
                <a:off x="5633358" y="4079818"/>
                <a:ext cx="3891642" cy="369332"/>
              </a:xfrm>
              <a:prstGeom prst="rect">
                <a:avLst/>
              </a:prstGeom>
              <a:noFill/>
            </p:spPr>
            <p:txBody>
              <a:bodyPr wrap="square" rtlCol="0">
                <a:spAutoFit/>
              </a:bodyPr>
              <a:lstStyle/>
              <a:p>
                <a:r>
                  <a:rPr lang="en-US" b="0" dirty="0"/>
                  <a:t>0.95*0.01</a:t>
                </a:r>
                <a14:m>
                  <m:oMath xmlns:m="http://schemas.openxmlformats.org/officeDocument/2006/math">
                    <m:r>
                      <a:rPr lang="en-US" b="0" i="1" smtClean="0">
                        <a:latin typeface="Cambria Math" panose="02040503050406030204" pitchFamily="18" charset="0"/>
                      </a:rPr>
                      <m:t>+0.1∗0.99=</m:t>
                    </m:r>
                  </m:oMath>
                </a14:m>
                <a:endParaRPr lang="en-US" dirty="0"/>
              </a:p>
            </p:txBody>
          </p:sp>
        </mc:Choice>
        <mc:Fallback xmlns="">
          <p:sp>
            <p:nvSpPr>
              <p:cNvPr id="24" name="TextBox 23">
                <a:extLst>
                  <a:ext uri="{FF2B5EF4-FFF2-40B4-BE49-F238E27FC236}">
                    <a16:creationId xmlns:a16="http://schemas.microsoft.com/office/drawing/2014/main" id="{4A65E92A-38AA-44B4-AAFD-5CFE64915995}"/>
                  </a:ext>
                </a:extLst>
              </p:cNvPr>
              <p:cNvSpPr txBox="1">
                <a:spLocks noRot="1" noChangeAspect="1" noMove="1" noResize="1" noEditPoints="1" noAdjustHandles="1" noChangeArrowheads="1" noChangeShapeType="1" noTextEdit="1"/>
              </p:cNvSpPr>
              <p:nvPr/>
            </p:nvSpPr>
            <p:spPr>
              <a:xfrm>
                <a:off x="5633358" y="4079818"/>
                <a:ext cx="3891642" cy="369332"/>
              </a:xfrm>
              <a:prstGeom prst="rect">
                <a:avLst/>
              </a:prstGeom>
              <a:blipFill>
                <a:blip r:embed="rId6"/>
                <a:stretch>
                  <a:fillRect l="-1252" t="-8197" b="-2459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0DE6584-8616-4173-AD17-ABA9361F0C6A}"/>
              </a:ext>
            </a:extLst>
          </p:cNvPr>
          <p:cNvSpPr txBox="1"/>
          <p:nvPr/>
        </p:nvSpPr>
        <p:spPr>
          <a:xfrm>
            <a:off x="8180614" y="4079818"/>
            <a:ext cx="898071" cy="369332"/>
          </a:xfrm>
          <a:prstGeom prst="rect">
            <a:avLst/>
          </a:prstGeom>
          <a:noFill/>
        </p:spPr>
        <p:txBody>
          <a:bodyPr wrap="square" rtlCol="0">
            <a:spAutoFit/>
          </a:bodyPr>
          <a:lstStyle/>
          <a:p>
            <a:r>
              <a:rPr lang="en-US" dirty="0"/>
              <a:t>0.1085</a:t>
            </a:r>
          </a:p>
        </p:txBody>
      </p:sp>
      <p:sp>
        <p:nvSpPr>
          <p:cNvPr id="26" name="Rectangle 25">
            <a:extLst>
              <a:ext uri="{FF2B5EF4-FFF2-40B4-BE49-F238E27FC236}">
                <a16:creationId xmlns:a16="http://schemas.microsoft.com/office/drawing/2014/main" id="{9FFC4673-B4BF-40B1-A9A7-DD6FAE30A2D5}"/>
              </a:ext>
            </a:extLst>
          </p:cNvPr>
          <p:cNvSpPr/>
          <p:nvPr/>
        </p:nvSpPr>
        <p:spPr>
          <a:xfrm>
            <a:off x="8180614" y="4079818"/>
            <a:ext cx="810986" cy="369332"/>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A663D68-65B8-4DB3-B120-EF277E4F5940}"/>
              </a:ext>
            </a:extLst>
          </p:cNvPr>
          <p:cNvSpPr/>
          <p:nvPr/>
        </p:nvSpPr>
        <p:spPr>
          <a:xfrm>
            <a:off x="5633358" y="2409891"/>
            <a:ext cx="566056" cy="327456"/>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CB3B65A-9939-4902-89CB-FCE5EC107B2B}"/>
              </a:ext>
            </a:extLst>
          </p:cNvPr>
          <p:cNvSpPr txBox="1"/>
          <p:nvPr/>
        </p:nvSpPr>
        <p:spPr>
          <a:xfrm>
            <a:off x="6833507" y="2204287"/>
            <a:ext cx="1583872" cy="369332"/>
          </a:xfrm>
          <a:prstGeom prst="rect">
            <a:avLst/>
          </a:prstGeom>
          <a:noFill/>
        </p:spPr>
        <p:txBody>
          <a:bodyPr wrap="square" rtlCol="0">
            <a:spAutoFit/>
          </a:bodyPr>
          <a:lstStyle/>
          <a:p>
            <a:r>
              <a:rPr lang="en-US" dirty="0"/>
              <a:t>Substituting…</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8DD5CCC-DA81-4F0E-84EE-E37AC3FB70E2}"/>
                  </a:ext>
                </a:extLst>
              </p:cNvPr>
              <p:cNvSpPr txBox="1"/>
              <p:nvPr/>
            </p:nvSpPr>
            <p:spPr>
              <a:xfrm>
                <a:off x="8164286" y="2204286"/>
                <a:ext cx="27214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0.01∗8.</m:t>
                      </m:r>
                      <m:r>
                        <a:rPr lang="en-US" i="1" dirty="0" smtClean="0">
                          <a:latin typeface="Cambria Math" panose="02040503050406030204" pitchFamily="18" charset="0"/>
                        </a:rPr>
                        <m:t>7558</m:t>
                      </m:r>
                      <m:r>
                        <a:rPr lang="en-US" b="0" i="1" dirty="0" smtClean="0">
                          <a:latin typeface="Cambria Math" panose="02040503050406030204" pitchFamily="18" charset="0"/>
                        </a:rPr>
                        <m:t>=8.75%</m:t>
                      </m:r>
                    </m:oMath>
                  </m:oMathPara>
                </a14:m>
                <a:endParaRPr lang="en-US" dirty="0"/>
              </a:p>
            </p:txBody>
          </p:sp>
        </mc:Choice>
        <mc:Fallback xmlns="">
          <p:sp>
            <p:nvSpPr>
              <p:cNvPr id="29" name="TextBox 28">
                <a:extLst>
                  <a:ext uri="{FF2B5EF4-FFF2-40B4-BE49-F238E27FC236}">
                    <a16:creationId xmlns:a16="http://schemas.microsoft.com/office/drawing/2014/main" id="{68DD5CCC-DA81-4F0E-84EE-E37AC3FB70E2}"/>
                  </a:ext>
                </a:extLst>
              </p:cNvPr>
              <p:cNvSpPr txBox="1">
                <a:spLocks noRot="1" noChangeAspect="1" noMove="1" noResize="1" noEditPoints="1" noAdjustHandles="1" noChangeArrowheads="1" noChangeShapeType="1" noTextEdit="1"/>
              </p:cNvSpPr>
              <p:nvPr/>
            </p:nvSpPr>
            <p:spPr>
              <a:xfrm>
                <a:off x="8164286" y="2204286"/>
                <a:ext cx="2721427" cy="369332"/>
              </a:xfrm>
              <a:prstGeom prst="rect">
                <a:avLst/>
              </a:prstGeom>
              <a:blipFill>
                <a:blip r:embed="rId7"/>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BEDB4ACF-CBAF-4735-BDB9-9B8C41320716}"/>
              </a:ext>
            </a:extLst>
          </p:cNvPr>
          <p:cNvSpPr txBox="1"/>
          <p:nvPr/>
        </p:nvSpPr>
        <p:spPr>
          <a:xfrm>
            <a:off x="903514" y="5168334"/>
            <a:ext cx="9056914" cy="461665"/>
          </a:xfrm>
          <a:prstGeom prst="rect">
            <a:avLst/>
          </a:prstGeom>
          <a:noFill/>
        </p:spPr>
        <p:txBody>
          <a:bodyPr wrap="square" rtlCol="0">
            <a:spAutoFit/>
          </a:bodyPr>
          <a:lstStyle/>
          <a:p>
            <a:r>
              <a:rPr lang="en-US" sz="2400" dirty="0"/>
              <a:t>Getting a positive test is relatively rare and the test has high recall.</a:t>
            </a:r>
          </a:p>
        </p:txBody>
      </p:sp>
    </p:spTree>
    <p:extLst>
      <p:ext uri="{BB962C8B-B14F-4D97-AF65-F5344CB8AC3E}">
        <p14:creationId xmlns:p14="http://schemas.microsoft.com/office/powerpoint/2010/main" val="71414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100"/>
                                  </p:iterate>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100"/>
                                  </p:iterate>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100"/>
                                  </p:iterate>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heel(1)">
                                      <p:cBhvr>
                                        <p:cTn id="25" dur="1000"/>
                                        <p:tgtEl>
                                          <p:spTgt spid="14"/>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1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heel(1)">
                                      <p:cBhvr>
                                        <p:cTn id="33" dur="1000"/>
                                        <p:tgtEl>
                                          <p:spTgt spid="10"/>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heel(1)">
                                      <p:cBhvr>
                                        <p:cTn id="36" dur="10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iterate type="lt">
                                    <p:tmAbs val="100"/>
                                  </p:iterate>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100"/>
                                  </p:iterate>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type="lt">
                                    <p:tmAbs val="100"/>
                                  </p:iterate>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100"/>
                                  </p:iterate>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iterate type="lt">
                                    <p:tmAbs val="100"/>
                                  </p:iterate>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21" presetClass="entr" presetSubtype="1"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heel(1)">
                                      <p:cBhvr>
                                        <p:cTn id="66" dur="1000"/>
                                        <p:tgtEl>
                                          <p:spTgt spid="26"/>
                                        </p:tgtEl>
                                      </p:cBhvr>
                                    </p:animEffect>
                                  </p:childTnLst>
                                </p:cTn>
                              </p:par>
                              <p:par>
                                <p:cTn id="67" presetID="21" presetClass="entr" presetSubtype="1"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heel(1)">
                                      <p:cBhvr>
                                        <p:cTn id="69" dur="10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iterate type="lt">
                                    <p:tmAbs val="100"/>
                                  </p:iterate>
                                  <p:childTnLst>
                                    <p:set>
                                      <p:cBhvr>
                                        <p:cTn id="73" dur="1" fill="hold">
                                          <p:stCondLst>
                                            <p:cond delay="0"/>
                                          </p:stCondLst>
                                        </p:cTn>
                                        <p:tgtEl>
                                          <p:spTgt spid="2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iterate type="lt">
                                    <p:tmAbs val="100"/>
                                  </p:iterate>
                                  <p:childTnLst>
                                    <p:set>
                                      <p:cBhvr>
                                        <p:cTn id="77" dur="1" fill="hold">
                                          <p:stCondLst>
                                            <p:cond delay="0"/>
                                          </p:stCondLst>
                                        </p:cTn>
                                        <p:tgtEl>
                                          <p:spTgt spid="29"/>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2" grpId="0" animBg="1"/>
      <p:bldP spid="14" grpId="0" animBg="1"/>
      <p:bldP spid="16" grpId="0" animBg="1"/>
      <p:bldP spid="17" grpId="0"/>
      <p:bldP spid="19" grpId="0"/>
      <p:bldP spid="21" grpId="0"/>
      <p:bldP spid="22" grpId="0"/>
      <p:bldP spid="24" grpId="0"/>
      <p:bldP spid="25" grpId="0"/>
      <p:bldP spid="26" grpId="0" animBg="1"/>
      <p:bldP spid="27" grpId="0" animBg="1"/>
      <p:bldP spid="28" grpId="0"/>
      <p:bldP spid="29"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a:xfrm>
            <a:off x="838200" y="278040"/>
            <a:ext cx="10515600" cy="1325563"/>
          </a:xfrm>
        </p:spPr>
        <p:txBody>
          <a:bodyPr/>
          <a:lstStyle/>
          <a:p>
            <a:r>
              <a:rPr lang="en-US" dirty="0"/>
              <a:t>Bayes’ Theorem</a:t>
            </a:r>
          </a:p>
        </p:txBody>
      </p:sp>
      <p:sp>
        <p:nvSpPr>
          <p:cNvPr id="4" name="TextBox 3">
            <a:extLst>
              <a:ext uri="{FF2B5EF4-FFF2-40B4-BE49-F238E27FC236}">
                <a16:creationId xmlns:a16="http://schemas.microsoft.com/office/drawing/2014/main" id="{5F3570B8-B5F7-6C40-9DCC-E77C20D56EDD}"/>
              </a:ext>
            </a:extLst>
          </p:cNvPr>
          <p:cNvSpPr txBox="1"/>
          <p:nvPr/>
        </p:nvSpPr>
        <p:spPr>
          <a:xfrm>
            <a:off x="5726467" y="843240"/>
            <a:ext cx="3711447" cy="377532"/>
          </a:xfrm>
          <a:prstGeom prst="rect">
            <a:avLst/>
          </a:prstGeom>
          <a:noFill/>
        </p:spPr>
        <p:txBody>
          <a:bodyPr wrap="square" rtlCol="0">
            <a:spAutoFit/>
          </a:bodyPr>
          <a:lstStyle/>
          <a:p>
            <a:r>
              <a:rPr lang="en-US" dirty="0"/>
              <a:t>Let’s assume a sample of 10,000…</a:t>
            </a:r>
          </a:p>
        </p:txBody>
      </p:sp>
      <p:pic>
        <p:nvPicPr>
          <p:cNvPr id="5" name="Picture 4">
            <a:extLst>
              <a:ext uri="{FF2B5EF4-FFF2-40B4-BE49-F238E27FC236}">
                <a16:creationId xmlns:a16="http://schemas.microsoft.com/office/drawing/2014/main" id="{A072FEAC-C600-A747-BE3A-DAE5ED366B1E}"/>
              </a:ext>
            </a:extLst>
          </p:cNvPr>
          <p:cNvPicPr>
            <a:picLocks noChangeAspect="1"/>
          </p:cNvPicPr>
          <p:nvPr/>
        </p:nvPicPr>
        <p:blipFill>
          <a:blip r:embed="rId2"/>
          <a:stretch>
            <a:fillRect/>
          </a:stretch>
        </p:blipFill>
        <p:spPr>
          <a:xfrm>
            <a:off x="829882" y="1861345"/>
            <a:ext cx="4124325" cy="3543300"/>
          </a:xfrm>
          <a:prstGeom prst="rect">
            <a:avLst/>
          </a:prstGeom>
        </p:spPr>
      </p:pic>
      <p:graphicFrame>
        <p:nvGraphicFramePr>
          <p:cNvPr id="7" name="Table 6">
            <a:extLst>
              <a:ext uri="{FF2B5EF4-FFF2-40B4-BE49-F238E27FC236}">
                <a16:creationId xmlns:a16="http://schemas.microsoft.com/office/drawing/2014/main" id="{6223FCD7-91DB-4F3A-84F7-9573FAF62A67}"/>
              </a:ext>
            </a:extLst>
          </p:cNvPr>
          <p:cNvGraphicFramePr>
            <a:graphicFrameLocks noGrp="1"/>
          </p:cNvGraphicFramePr>
          <p:nvPr>
            <p:extLst>
              <p:ext uri="{D42A27DB-BD31-4B8C-83A1-F6EECF244321}">
                <p14:modId xmlns:p14="http://schemas.microsoft.com/office/powerpoint/2010/main" val="3759029708"/>
              </p:ext>
            </p:extLst>
          </p:nvPr>
        </p:nvGraphicFramePr>
        <p:xfrm>
          <a:off x="10136872" y="1027906"/>
          <a:ext cx="1793849" cy="4206240"/>
        </p:xfrm>
        <a:graphic>
          <a:graphicData uri="http://schemas.openxmlformats.org/drawingml/2006/table">
            <a:tbl>
              <a:tblPr/>
              <a:tblGrid>
                <a:gridCol w="1793849">
                  <a:extLst>
                    <a:ext uri="{9D8B030D-6E8A-4147-A177-3AD203B41FA5}">
                      <a16:colId xmlns:a16="http://schemas.microsoft.com/office/drawing/2014/main" val="1502190499"/>
                    </a:ext>
                  </a:extLst>
                </a:gridCol>
              </a:tblGrid>
              <a:tr h="37151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u="sng" dirty="0"/>
                        <a:t>Marginal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P(NC)=99%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P(+)=10.85%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P(-)=89.15%</a:t>
                      </a:r>
                    </a:p>
                    <a:p>
                      <a:endParaRPr lang="en-US" b="1" dirty="0"/>
                    </a:p>
                    <a:p>
                      <a:r>
                        <a:rPr lang="en-US" b="1" i="1" u="sng" dirty="0"/>
                        <a:t>Conditional</a:t>
                      </a:r>
                    </a:p>
                    <a:p>
                      <a:r>
                        <a:rPr lang="en-US" b="1" dirty="0"/>
                        <a:t>P(+|NC)=10%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P(-|NC)=90%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P(+|C)=95%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P(C|+)=8.75%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P(NC|+)=91.25%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P(C|-)=95%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P(NC|-)=95%</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208126297"/>
                  </a:ext>
                </a:extLst>
              </a:tr>
            </a:tbl>
          </a:graphicData>
        </a:graphic>
      </p:graphicFrame>
      <p:sp>
        <p:nvSpPr>
          <p:cNvPr id="8" name="TextBox 7">
            <a:extLst>
              <a:ext uri="{FF2B5EF4-FFF2-40B4-BE49-F238E27FC236}">
                <a16:creationId xmlns:a16="http://schemas.microsoft.com/office/drawing/2014/main" id="{F7C3C791-2D08-4469-8E4F-8801ABFD2482}"/>
              </a:ext>
            </a:extLst>
          </p:cNvPr>
          <p:cNvSpPr txBox="1"/>
          <p:nvPr/>
        </p:nvSpPr>
        <p:spPr>
          <a:xfrm>
            <a:off x="5823858" y="1797666"/>
            <a:ext cx="1153886" cy="403741"/>
          </a:xfrm>
          <a:prstGeom prst="rect">
            <a:avLst/>
          </a:prstGeom>
          <a:noFill/>
        </p:spPr>
        <p:txBody>
          <a:bodyPr wrap="square" rtlCol="0">
            <a:spAutoFit/>
          </a:bodyPr>
          <a:lstStyle/>
          <a:p>
            <a:r>
              <a:rPr lang="en-US" sz="2000" dirty="0"/>
              <a:t>Accuracy</a:t>
            </a:r>
          </a:p>
        </p:txBody>
      </p:sp>
      <p:sp>
        <p:nvSpPr>
          <p:cNvPr id="9" name="Rectangle 8">
            <a:extLst>
              <a:ext uri="{FF2B5EF4-FFF2-40B4-BE49-F238E27FC236}">
                <a16:creationId xmlns:a16="http://schemas.microsoft.com/office/drawing/2014/main" id="{0FC8A30F-2BE6-47C8-ADCA-FFD2356251F0}"/>
              </a:ext>
            </a:extLst>
          </p:cNvPr>
          <p:cNvSpPr/>
          <p:nvPr/>
        </p:nvSpPr>
        <p:spPr>
          <a:xfrm>
            <a:off x="2427513" y="2732315"/>
            <a:ext cx="794657" cy="1012372"/>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AC7D3C9-2037-43B8-AFCC-4BD027A64EBA}"/>
              </a:ext>
            </a:extLst>
          </p:cNvPr>
          <p:cNvSpPr/>
          <p:nvPr/>
        </p:nvSpPr>
        <p:spPr>
          <a:xfrm>
            <a:off x="3232444" y="3744687"/>
            <a:ext cx="794657" cy="1012372"/>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08A6363-1433-4796-A6BD-97B43DE64B9D}"/>
              </a:ext>
            </a:extLst>
          </p:cNvPr>
          <p:cNvSpPr/>
          <p:nvPr/>
        </p:nvSpPr>
        <p:spPr>
          <a:xfrm>
            <a:off x="3232443" y="2732315"/>
            <a:ext cx="794657" cy="1012372"/>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4F353FFC-E38B-4D95-9494-9A663A563D73}"/>
              </a:ext>
            </a:extLst>
          </p:cNvPr>
          <p:cNvSpPr/>
          <p:nvPr/>
        </p:nvSpPr>
        <p:spPr>
          <a:xfrm>
            <a:off x="2427512" y="3744687"/>
            <a:ext cx="794657" cy="1012372"/>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7EE86F-6C53-4852-8AE9-C6755E6F0A17}"/>
              </a:ext>
            </a:extLst>
          </p:cNvPr>
          <p:cNvSpPr/>
          <p:nvPr/>
        </p:nvSpPr>
        <p:spPr>
          <a:xfrm>
            <a:off x="4035416" y="3744687"/>
            <a:ext cx="794657" cy="1012372"/>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766020E-998B-471A-9147-3695D13698E1}"/>
              </a:ext>
            </a:extLst>
          </p:cNvPr>
          <p:cNvSpPr/>
          <p:nvPr/>
        </p:nvSpPr>
        <p:spPr>
          <a:xfrm>
            <a:off x="4035416" y="2732315"/>
            <a:ext cx="794657" cy="1012372"/>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FA7F79C-2D6A-451A-A1B0-A850682E037C}"/>
              </a:ext>
            </a:extLst>
          </p:cNvPr>
          <p:cNvSpPr/>
          <p:nvPr/>
        </p:nvSpPr>
        <p:spPr>
          <a:xfrm>
            <a:off x="4027099" y="4767333"/>
            <a:ext cx="802973" cy="533398"/>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AA40AE7-A844-42EA-B617-CD1E593DE69C}"/>
              </a:ext>
            </a:extLst>
          </p:cNvPr>
          <p:cNvSpPr/>
          <p:nvPr/>
        </p:nvSpPr>
        <p:spPr>
          <a:xfrm>
            <a:off x="3230484" y="4767333"/>
            <a:ext cx="802973" cy="533398"/>
          </a:xfrm>
          <a:prstGeom prst="rect">
            <a:avLst/>
          </a:prstGeom>
          <a:solidFill>
            <a:schemeClr val="tx1">
              <a:lumMod val="25000"/>
              <a:lumOff val="75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7D0D99C6-8152-4354-A48F-0CED5E54F213}"/>
              </a:ext>
            </a:extLst>
          </p:cNvPr>
          <p:cNvSpPr txBox="1"/>
          <p:nvPr/>
        </p:nvSpPr>
        <p:spPr>
          <a:xfrm>
            <a:off x="5823858" y="2299320"/>
            <a:ext cx="1153886" cy="403741"/>
          </a:xfrm>
          <a:prstGeom prst="rect">
            <a:avLst/>
          </a:prstGeom>
          <a:noFill/>
        </p:spPr>
        <p:txBody>
          <a:bodyPr wrap="square" rtlCol="0">
            <a:spAutoFit/>
          </a:bodyPr>
          <a:lstStyle/>
          <a:p>
            <a:r>
              <a:rPr lang="en-US" sz="2000" dirty="0"/>
              <a:t>Precision</a:t>
            </a:r>
          </a:p>
        </p:txBody>
      </p:sp>
      <p:sp>
        <p:nvSpPr>
          <p:cNvPr id="29" name="TextBox 28">
            <a:extLst>
              <a:ext uri="{FF2B5EF4-FFF2-40B4-BE49-F238E27FC236}">
                <a16:creationId xmlns:a16="http://schemas.microsoft.com/office/drawing/2014/main" id="{1D254648-77B5-45D0-AFA2-27BD51C01BBD}"/>
              </a:ext>
            </a:extLst>
          </p:cNvPr>
          <p:cNvSpPr txBox="1"/>
          <p:nvPr/>
        </p:nvSpPr>
        <p:spPr>
          <a:xfrm>
            <a:off x="5823858" y="2800974"/>
            <a:ext cx="1153886" cy="403741"/>
          </a:xfrm>
          <a:prstGeom prst="rect">
            <a:avLst/>
          </a:prstGeom>
          <a:noFill/>
        </p:spPr>
        <p:txBody>
          <a:bodyPr wrap="square" rtlCol="0">
            <a:spAutoFit/>
          </a:bodyPr>
          <a:lstStyle/>
          <a:p>
            <a:r>
              <a:rPr lang="en-US" sz="2000" dirty="0"/>
              <a:t>Recall</a:t>
            </a:r>
          </a:p>
        </p:txBody>
      </p:sp>
      <p:sp>
        <p:nvSpPr>
          <p:cNvPr id="30" name="TextBox 29">
            <a:extLst>
              <a:ext uri="{FF2B5EF4-FFF2-40B4-BE49-F238E27FC236}">
                <a16:creationId xmlns:a16="http://schemas.microsoft.com/office/drawing/2014/main" id="{2A939B5A-D616-437C-8F47-F479E5FD877C}"/>
              </a:ext>
            </a:extLst>
          </p:cNvPr>
          <p:cNvSpPr txBox="1"/>
          <p:nvPr/>
        </p:nvSpPr>
        <p:spPr>
          <a:xfrm>
            <a:off x="7270452" y="1797666"/>
            <a:ext cx="1153886" cy="400110"/>
          </a:xfrm>
          <a:prstGeom prst="rect">
            <a:avLst/>
          </a:prstGeom>
          <a:noFill/>
        </p:spPr>
        <p:txBody>
          <a:bodyPr wrap="square" rtlCol="0">
            <a:spAutoFit/>
          </a:bodyPr>
          <a:lstStyle/>
          <a:p>
            <a:r>
              <a:rPr lang="en-US" sz="2000" dirty="0"/>
              <a:t>90.05%</a:t>
            </a:r>
          </a:p>
        </p:txBody>
      </p:sp>
      <p:sp>
        <p:nvSpPr>
          <p:cNvPr id="32" name="TextBox 31">
            <a:extLst>
              <a:ext uri="{FF2B5EF4-FFF2-40B4-BE49-F238E27FC236}">
                <a16:creationId xmlns:a16="http://schemas.microsoft.com/office/drawing/2014/main" id="{9E1A9B16-A80C-43CF-B864-BA4454F63BCD}"/>
              </a:ext>
            </a:extLst>
          </p:cNvPr>
          <p:cNvSpPr txBox="1"/>
          <p:nvPr/>
        </p:nvSpPr>
        <p:spPr>
          <a:xfrm>
            <a:off x="7270452" y="2297504"/>
            <a:ext cx="1153886" cy="400110"/>
          </a:xfrm>
          <a:prstGeom prst="rect">
            <a:avLst/>
          </a:prstGeom>
          <a:noFill/>
        </p:spPr>
        <p:txBody>
          <a:bodyPr wrap="square" rtlCol="0">
            <a:spAutoFit/>
          </a:bodyPr>
          <a:lstStyle/>
          <a:p>
            <a:r>
              <a:rPr lang="en-US" sz="2000" dirty="0"/>
              <a:t>8.75%</a:t>
            </a:r>
          </a:p>
        </p:txBody>
      </p:sp>
      <p:sp>
        <p:nvSpPr>
          <p:cNvPr id="34" name="TextBox 33">
            <a:extLst>
              <a:ext uri="{FF2B5EF4-FFF2-40B4-BE49-F238E27FC236}">
                <a16:creationId xmlns:a16="http://schemas.microsoft.com/office/drawing/2014/main" id="{5DD1FA34-5F7B-4E73-96CA-6D3E3819F079}"/>
              </a:ext>
            </a:extLst>
          </p:cNvPr>
          <p:cNvSpPr txBox="1"/>
          <p:nvPr/>
        </p:nvSpPr>
        <p:spPr>
          <a:xfrm>
            <a:off x="7270452" y="2802789"/>
            <a:ext cx="1153886" cy="400110"/>
          </a:xfrm>
          <a:prstGeom prst="rect">
            <a:avLst/>
          </a:prstGeom>
          <a:noFill/>
        </p:spPr>
        <p:txBody>
          <a:bodyPr wrap="square" rtlCol="0">
            <a:spAutoFit/>
          </a:bodyPr>
          <a:lstStyle/>
          <a:p>
            <a:r>
              <a:rPr lang="en-US" sz="2000" dirty="0"/>
              <a:t>95%</a:t>
            </a:r>
          </a:p>
        </p:txBody>
      </p:sp>
      <p:sp>
        <p:nvSpPr>
          <p:cNvPr id="36" name="TextBox 35">
            <a:extLst>
              <a:ext uri="{FF2B5EF4-FFF2-40B4-BE49-F238E27FC236}">
                <a16:creationId xmlns:a16="http://schemas.microsoft.com/office/drawing/2014/main" id="{071B1B38-B37F-4C62-9DB8-9C37DD4A51CF}"/>
              </a:ext>
            </a:extLst>
          </p:cNvPr>
          <p:cNvSpPr txBox="1"/>
          <p:nvPr/>
        </p:nvSpPr>
        <p:spPr>
          <a:xfrm>
            <a:off x="5827345" y="3298115"/>
            <a:ext cx="1306285" cy="400110"/>
          </a:xfrm>
          <a:prstGeom prst="rect">
            <a:avLst/>
          </a:prstGeom>
          <a:noFill/>
        </p:spPr>
        <p:txBody>
          <a:bodyPr wrap="square" rtlCol="0">
            <a:spAutoFit/>
          </a:bodyPr>
          <a:lstStyle/>
          <a:p>
            <a:r>
              <a:rPr lang="en-US" sz="2000" dirty="0"/>
              <a:t>Specificity</a:t>
            </a:r>
          </a:p>
        </p:txBody>
      </p:sp>
      <p:sp>
        <p:nvSpPr>
          <p:cNvPr id="38" name="TextBox 37">
            <a:extLst>
              <a:ext uri="{FF2B5EF4-FFF2-40B4-BE49-F238E27FC236}">
                <a16:creationId xmlns:a16="http://schemas.microsoft.com/office/drawing/2014/main" id="{F12230AB-E974-4AD2-B16D-B44764D56B59}"/>
              </a:ext>
            </a:extLst>
          </p:cNvPr>
          <p:cNvSpPr txBox="1"/>
          <p:nvPr/>
        </p:nvSpPr>
        <p:spPr>
          <a:xfrm>
            <a:off x="7270452" y="3297207"/>
            <a:ext cx="1153886" cy="400110"/>
          </a:xfrm>
          <a:prstGeom prst="rect">
            <a:avLst/>
          </a:prstGeom>
          <a:noFill/>
        </p:spPr>
        <p:txBody>
          <a:bodyPr wrap="square" rtlCol="0">
            <a:spAutoFit/>
          </a:bodyPr>
          <a:lstStyle/>
          <a:p>
            <a:r>
              <a:rPr lang="en-US" sz="2000" dirty="0"/>
              <a:t>90%</a:t>
            </a:r>
          </a:p>
        </p:txBody>
      </p:sp>
      <p:sp>
        <p:nvSpPr>
          <p:cNvPr id="40" name="TextBox 39">
            <a:extLst>
              <a:ext uri="{FF2B5EF4-FFF2-40B4-BE49-F238E27FC236}">
                <a16:creationId xmlns:a16="http://schemas.microsoft.com/office/drawing/2014/main" id="{DCF449C2-3F18-49A3-9A89-31FEA9C377BD}"/>
              </a:ext>
            </a:extLst>
          </p:cNvPr>
          <p:cNvSpPr txBox="1"/>
          <p:nvPr/>
        </p:nvSpPr>
        <p:spPr>
          <a:xfrm>
            <a:off x="7260771" y="3791625"/>
            <a:ext cx="1153886" cy="400110"/>
          </a:xfrm>
          <a:prstGeom prst="rect">
            <a:avLst/>
          </a:prstGeom>
          <a:noFill/>
        </p:spPr>
        <p:txBody>
          <a:bodyPr wrap="square" rtlCol="0">
            <a:spAutoFit/>
          </a:bodyPr>
          <a:lstStyle/>
          <a:p>
            <a:r>
              <a:rPr lang="en-US" sz="2000" dirty="0"/>
              <a:t>10%</a:t>
            </a:r>
          </a:p>
        </p:txBody>
      </p:sp>
      <p:sp>
        <p:nvSpPr>
          <p:cNvPr id="42" name="TextBox 41">
            <a:extLst>
              <a:ext uri="{FF2B5EF4-FFF2-40B4-BE49-F238E27FC236}">
                <a16:creationId xmlns:a16="http://schemas.microsoft.com/office/drawing/2014/main" id="{4F2149A1-7D6F-4C18-8989-979D0EEB4461}"/>
              </a:ext>
            </a:extLst>
          </p:cNvPr>
          <p:cNvSpPr txBox="1"/>
          <p:nvPr/>
        </p:nvSpPr>
        <p:spPr>
          <a:xfrm>
            <a:off x="5827345" y="3791625"/>
            <a:ext cx="1306285" cy="400110"/>
          </a:xfrm>
          <a:prstGeom prst="rect">
            <a:avLst/>
          </a:prstGeom>
          <a:noFill/>
        </p:spPr>
        <p:txBody>
          <a:bodyPr wrap="square" rtlCol="0">
            <a:spAutoFit/>
          </a:bodyPr>
          <a:lstStyle/>
          <a:p>
            <a:r>
              <a:rPr lang="en-US" sz="2000" dirty="0"/>
              <a:t>Type I </a:t>
            </a:r>
          </a:p>
        </p:txBody>
      </p:sp>
      <p:sp>
        <p:nvSpPr>
          <p:cNvPr id="44" name="TextBox 43">
            <a:extLst>
              <a:ext uri="{FF2B5EF4-FFF2-40B4-BE49-F238E27FC236}">
                <a16:creationId xmlns:a16="http://schemas.microsoft.com/office/drawing/2014/main" id="{BB675522-2ECE-404D-AD46-73DDC9F8DE35}"/>
              </a:ext>
            </a:extLst>
          </p:cNvPr>
          <p:cNvSpPr txBox="1"/>
          <p:nvPr/>
        </p:nvSpPr>
        <p:spPr>
          <a:xfrm>
            <a:off x="5823858" y="4281447"/>
            <a:ext cx="1306285" cy="400110"/>
          </a:xfrm>
          <a:prstGeom prst="rect">
            <a:avLst/>
          </a:prstGeom>
          <a:noFill/>
        </p:spPr>
        <p:txBody>
          <a:bodyPr wrap="square" rtlCol="0">
            <a:spAutoFit/>
          </a:bodyPr>
          <a:lstStyle/>
          <a:p>
            <a:r>
              <a:rPr lang="en-US" sz="2000" dirty="0"/>
              <a:t>Type II </a:t>
            </a:r>
          </a:p>
        </p:txBody>
      </p:sp>
      <p:sp>
        <p:nvSpPr>
          <p:cNvPr id="46" name="TextBox 45">
            <a:extLst>
              <a:ext uri="{FF2B5EF4-FFF2-40B4-BE49-F238E27FC236}">
                <a16:creationId xmlns:a16="http://schemas.microsoft.com/office/drawing/2014/main" id="{AE15ED77-0804-49BB-97A3-DCEF7FB6773E}"/>
              </a:ext>
            </a:extLst>
          </p:cNvPr>
          <p:cNvSpPr txBox="1"/>
          <p:nvPr/>
        </p:nvSpPr>
        <p:spPr>
          <a:xfrm>
            <a:off x="7270452" y="4293955"/>
            <a:ext cx="1153886" cy="400110"/>
          </a:xfrm>
          <a:prstGeom prst="rect">
            <a:avLst/>
          </a:prstGeom>
          <a:noFill/>
        </p:spPr>
        <p:txBody>
          <a:bodyPr wrap="square" rtlCol="0">
            <a:spAutoFit/>
          </a:bodyPr>
          <a:lstStyle/>
          <a:p>
            <a:r>
              <a:rPr lang="en-US" sz="2000" dirty="0"/>
              <a:t>5%</a:t>
            </a:r>
          </a:p>
        </p:txBody>
      </p:sp>
    </p:spTree>
    <p:extLst>
      <p:ext uri="{BB962C8B-B14F-4D97-AF65-F5344CB8AC3E}">
        <p14:creationId xmlns:p14="http://schemas.microsoft.com/office/powerpoint/2010/main" val="425870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100"/>
                                  </p:iterate>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100"/>
                                  </p:iterate>
                                  <p:childTnLst>
                                    <p:set>
                                      <p:cBhvr>
                                        <p:cTn id="31" dur="1" fill="hold">
                                          <p:stCondLst>
                                            <p:cond delay="0"/>
                                          </p:stCondLst>
                                        </p:cTn>
                                        <p:tgtEl>
                                          <p:spTgt spid="3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100"/>
                                  </p:iterate>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2"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iterate type="lt">
                                    <p:tmAbs val="100"/>
                                  </p:iterate>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3" nodeType="clickEffect">
                                  <p:stCondLst>
                                    <p:cond delay="0"/>
                                  </p:stCondLst>
                                  <p:childTnLst>
                                    <p:animEffect transition="out" filter="fade">
                                      <p:cBhvr>
                                        <p:cTn id="62" dur="500"/>
                                        <p:tgtEl>
                                          <p:spTgt spid="11"/>
                                        </p:tgtEl>
                                      </p:cBhvr>
                                    </p:animEffect>
                                    <p:set>
                                      <p:cBhvr>
                                        <p:cTn id="63" dur="1" fill="hold">
                                          <p:stCondLst>
                                            <p:cond delay="499"/>
                                          </p:stCondLst>
                                        </p:cTn>
                                        <p:tgtEl>
                                          <p:spTgt spid="11"/>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3"/>
                                        </p:tgtEl>
                                      </p:cBhvr>
                                    </p:animEffect>
                                    <p:set>
                                      <p:cBhvr>
                                        <p:cTn id="66" dur="1" fill="hold">
                                          <p:stCondLst>
                                            <p:cond delay="499"/>
                                          </p:stCondLst>
                                        </p:cTn>
                                        <p:tgtEl>
                                          <p:spTgt spid="2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type="lt">
                                    <p:tmAbs val="100"/>
                                  </p:iterate>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4"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iterate type="lt">
                                    <p:tmAbs val="100"/>
                                  </p:iterate>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5" nodeType="clickEffect">
                                  <p:stCondLst>
                                    <p:cond delay="0"/>
                                  </p:stCondLst>
                                  <p:childTnLst>
                                    <p:animEffect transition="out" filter="fade">
                                      <p:cBhvr>
                                        <p:cTn id="86" dur="500"/>
                                        <p:tgtEl>
                                          <p:spTgt spid="11"/>
                                        </p:tgtEl>
                                      </p:cBhvr>
                                    </p:animEffect>
                                    <p:set>
                                      <p:cBhvr>
                                        <p:cTn id="87" dur="1" fill="hold">
                                          <p:stCondLst>
                                            <p:cond delay="499"/>
                                          </p:stCondLst>
                                        </p:cTn>
                                        <p:tgtEl>
                                          <p:spTgt spid="11"/>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7"/>
                                        </p:tgtEl>
                                      </p:cBhvr>
                                    </p:animEffect>
                                    <p:set>
                                      <p:cBhvr>
                                        <p:cTn id="90" dur="1" fill="hold">
                                          <p:stCondLst>
                                            <p:cond delay="499"/>
                                          </p:stCondLst>
                                        </p:cTn>
                                        <p:tgtEl>
                                          <p:spTgt spid="1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iterate type="lt">
                                    <p:tmAbs val="100"/>
                                  </p:iterate>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2" nodeType="clickEffect">
                                  <p:stCondLst>
                                    <p:cond delay="0"/>
                                  </p:stCondLst>
                                  <p:childTnLst>
                                    <p:set>
                                      <p:cBhvr>
                                        <p:cTn id="98" dur="1" fill="hold">
                                          <p:stCondLst>
                                            <p:cond delay="0"/>
                                          </p:stCondLst>
                                        </p:cTn>
                                        <p:tgtEl>
                                          <p:spTgt spid="9"/>
                                        </p:tgtEl>
                                        <p:attrNameLst>
                                          <p:attrName>style.visibility</p:attrName>
                                        </p:attrNameLst>
                                      </p:cBhvr>
                                      <p:to>
                                        <p:strVal val="visible"/>
                                      </p:to>
                                    </p:set>
                                    <p:animEffect transition="in" filter="fade">
                                      <p:cBhvr>
                                        <p:cTn id="99" dur="500"/>
                                        <p:tgtEl>
                                          <p:spTgt spid="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9"/>
                                        </p:tgtEl>
                                        <p:attrNameLst>
                                          <p:attrName>style.visibility</p:attrName>
                                        </p:attrNameLst>
                                      </p:cBhvr>
                                      <p:to>
                                        <p:strVal val="visible"/>
                                      </p:to>
                                    </p:set>
                                    <p:animEffect transition="in" filter="fade">
                                      <p:cBhvr>
                                        <p:cTn id="102" dur="500"/>
                                        <p:tgtEl>
                                          <p:spTgt spid="19"/>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iterate type="lt">
                                    <p:tmAbs val="100"/>
                                  </p:iterate>
                                  <p:childTnLst>
                                    <p:set>
                                      <p:cBhvr>
                                        <p:cTn id="106" dur="1" fill="hold">
                                          <p:stCondLst>
                                            <p:cond delay="0"/>
                                          </p:stCondLst>
                                        </p:cTn>
                                        <p:tgtEl>
                                          <p:spTgt spid="3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3" nodeType="clickEffect">
                                  <p:stCondLst>
                                    <p:cond delay="0"/>
                                  </p:stCondLst>
                                  <p:childTnLst>
                                    <p:animEffect transition="out" filter="fade">
                                      <p:cBhvr>
                                        <p:cTn id="110" dur="500"/>
                                        <p:tgtEl>
                                          <p:spTgt spid="9"/>
                                        </p:tgtEl>
                                      </p:cBhvr>
                                    </p:animEffect>
                                    <p:set>
                                      <p:cBhvr>
                                        <p:cTn id="111" dur="1" fill="hold">
                                          <p:stCondLst>
                                            <p:cond delay="499"/>
                                          </p:stCondLst>
                                        </p:cTn>
                                        <p:tgtEl>
                                          <p:spTgt spid="9"/>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19"/>
                                        </p:tgtEl>
                                      </p:cBhvr>
                                    </p:animEffect>
                                    <p:set>
                                      <p:cBhvr>
                                        <p:cTn id="114" dur="1" fill="hold">
                                          <p:stCondLst>
                                            <p:cond delay="499"/>
                                          </p:stCondLst>
                                        </p:cTn>
                                        <p:tgtEl>
                                          <p:spTgt spid="1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iterate type="lt">
                                    <p:tmAbs val="100"/>
                                  </p:iterate>
                                  <p:childTnLst>
                                    <p:set>
                                      <p:cBhvr>
                                        <p:cTn id="118" dur="1" fill="hold">
                                          <p:stCondLst>
                                            <p:cond delay="0"/>
                                          </p:stCondLst>
                                        </p:cTn>
                                        <p:tgtEl>
                                          <p:spTgt spid="4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2" nodeType="click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500"/>
                                        <p:tgtEl>
                                          <p:spTgt spid="1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3"/>
                                        </p:tgtEl>
                                        <p:attrNameLst>
                                          <p:attrName>style.visibility</p:attrName>
                                        </p:attrNameLst>
                                      </p:cBhvr>
                                      <p:to>
                                        <p:strVal val="visible"/>
                                      </p:to>
                                    </p:set>
                                    <p:animEffect transition="in" filter="fade">
                                      <p:cBhvr>
                                        <p:cTn id="126" dur="500"/>
                                        <p:tgtEl>
                                          <p:spTgt spid="13"/>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iterate type="lt">
                                    <p:tmAbs val="100"/>
                                  </p:iterate>
                                  <p:childTnLst>
                                    <p:set>
                                      <p:cBhvr>
                                        <p:cTn id="130" dur="1" fill="hold">
                                          <p:stCondLst>
                                            <p:cond delay="0"/>
                                          </p:stCondLst>
                                        </p:cTn>
                                        <p:tgtEl>
                                          <p:spTgt spid="4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3" nodeType="clickEffect">
                                  <p:stCondLst>
                                    <p:cond delay="0"/>
                                  </p:stCondLst>
                                  <p:childTnLst>
                                    <p:animEffect transition="out" filter="fade">
                                      <p:cBhvr>
                                        <p:cTn id="134" dur="500"/>
                                        <p:tgtEl>
                                          <p:spTgt spid="19"/>
                                        </p:tgtEl>
                                      </p:cBhvr>
                                    </p:animEffect>
                                    <p:set>
                                      <p:cBhvr>
                                        <p:cTn id="135" dur="1" fill="hold">
                                          <p:stCondLst>
                                            <p:cond delay="499"/>
                                          </p:stCondLst>
                                        </p:cTn>
                                        <p:tgtEl>
                                          <p:spTgt spid="19"/>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13"/>
                                        </p:tgtEl>
                                      </p:cBhvr>
                                    </p:animEffect>
                                    <p:set>
                                      <p:cBhvr>
                                        <p:cTn id="138" dur="1" fill="hold">
                                          <p:stCondLst>
                                            <p:cond delay="499"/>
                                          </p:stCondLst>
                                        </p:cTn>
                                        <p:tgtEl>
                                          <p:spTgt spid="13"/>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iterate type="lt">
                                    <p:tmAbs val="100"/>
                                  </p:iterate>
                                  <p:childTnLst>
                                    <p:set>
                                      <p:cBhvr>
                                        <p:cTn id="142" dur="1" fill="hold">
                                          <p:stCondLst>
                                            <p:cond delay="0"/>
                                          </p:stCondLst>
                                        </p:cTn>
                                        <p:tgtEl>
                                          <p:spTgt spid="4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2" nodeType="clickEffect">
                                  <p:stCondLst>
                                    <p:cond delay="0"/>
                                  </p:stCondLst>
                                  <p:childTnLst>
                                    <p:set>
                                      <p:cBhvr>
                                        <p:cTn id="146" dur="1" fill="hold">
                                          <p:stCondLst>
                                            <p:cond delay="0"/>
                                          </p:stCondLst>
                                        </p:cTn>
                                        <p:tgtEl>
                                          <p:spTgt spid="17"/>
                                        </p:tgtEl>
                                        <p:attrNameLst>
                                          <p:attrName>style.visibility</p:attrName>
                                        </p:attrNameLst>
                                      </p:cBhvr>
                                      <p:to>
                                        <p:strVal val="visible"/>
                                      </p:to>
                                    </p:set>
                                    <p:animEffect transition="in" filter="fade">
                                      <p:cBhvr>
                                        <p:cTn id="147" dur="500"/>
                                        <p:tgtEl>
                                          <p:spTgt spid="17"/>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500"/>
                                        <p:tgtEl>
                                          <p:spTgt spid="15"/>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iterate type="lt">
                                    <p:tmAbs val="100"/>
                                  </p:iterate>
                                  <p:childTnLst>
                                    <p:set>
                                      <p:cBhvr>
                                        <p:cTn id="154" dur="1" fill="hold">
                                          <p:stCondLst>
                                            <p:cond delay="0"/>
                                          </p:stCondLst>
                                        </p:cTn>
                                        <p:tgtEl>
                                          <p:spTgt spid="46"/>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grpId="3" nodeType="clickEffect">
                                  <p:stCondLst>
                                    <p:cond delay="0"/>
                                  </p:stCondLst>
                                  <p:childTnLst>
                                    <p:animEffect transition="out" filter="fade">
                                      <p:cBhvr>
                                        <p:cTn id="158" dur="500"/>
                                        <p:tgtEl>
                                          <p:spTgt spid="17"/>
                                        </p:tgtEl>
                                      </p:cBhvr>
                                    </p:animEffect>
                                    <p:set>
                                      <p:cBhvr>
                                        <p:cTn id="159" dur="1" fill="hold">
                                          <p:stCondLst>
                                            <p:cond delay="499"/>
                                          </p:stCondLst>
                                        </p:cTn>
                                        <p:tgtEl>
                                          <p:spTgt spid="17"/>
                                        </p:tgtEl>
                                        <p:attrNameLst>
                                          <p:attrName>style.visibility</p:attrName>
                                        </p:attrNameLst>
                                      </p:cBhvr>
                                      <p:to>
                                        <p:strVal val="hidden"/>
                                      </p:to>
                                    </p:set>
                                  </p:childTnLst>
                                </p:cTn>
                              </p:par>
                              <p:par>
                                <p:cTn id="160" presetID="10" presetClass="exit" presetSubtype="0" fill="hold" grpId="1" nodeType="withEffect">
                                  <p:stCondLst>
                                    <p:cond delay="0"/>
                                  </p:stCondLst>
                                  <p:childTnLst>
                                    <p:animEffect transition="out" filter="fade">
                                      <p:cBhvr>
                                        <p:cTn id="161" dur="500"/>
                                        <p:tgtEl>
                                          <p:spTgt spid="15"/>
                                        </p:tgtEl>
                                      </p:cBhvr>
                                    </p:animEffect>
                                    <p:set>
                                      <p:cBhvr>
                                        <p:cTn id="16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P spid="9" grpId="1" animBg="1"/>
      <p:bldP spid="9" grpId="2" animBg="1"/>
      <p:bldP spid="9" grpId="3" animBg="1"/>
      <p:bldP spid="11" grpId="0" animBg="1"/>
      <p:bldP spid="11" grpId="1" animBg="1"/>
      <p:bldP spid="11" grpId="2" animBg="1"/>
      <p:bldP spid="11" grpId="3" animBg="1"/>
      <p:bldP spid="11" grpId="4" animBg="1"/>
      <p:bldP spid="11" grpId="5" animBg="1"/>
      <p:bldP spid="13" grpId="0" animBg="1"/>
      <p:bldP spid="13" grpId="1" animBg="1"/>
      <p:bldP spid="15" grpId="0" animBg="1"/>
      <p:bldP spid="15" grpId="1" animBg="1"/>
      <p:bldP spid="17" grpId="0" animBg="1"/>
      <p:bldP spid="17" grpId="1" animBg="1"/>
      <p:bldP spid="17" grpId="2" animBg="1"/>
      <p:bldP spid="17" grpId="3" animBg="1"/>
      <p:bldP spid="19" grpId="0" animBg="1"/>
      <p:bldP spid="19" grpId="1" animBg="1"/>
      <p:bldP spid="19" grpId="2" animBg="1"/>
      <p:bldP spid="19" grpId="3" animBg="1"/>
      <p:bldP spid="21" grpId="0" animBg="1"/>
      <p:bldP spid="21" grpId="1" animBg="1"/>
      <p:bldP spid="23" grpId="0" animBg="1"/>
      <p:bldP spid="23" grpId="1" animBg="1"/>
      <p:bldP spid="27" grpId="0"/>
      <p:bldP spid="29" grpId="0"/>
      <p:bldP spid="30" grpId="0"/>
      <p:bldP spid="32" grpId="0"/>
      <p:bldP spid="34" grpId="0"/>
      <p:bldP spid="36" grpId="0"/>
      <p:bldP spid="38" grpId="0"/>
      <p:bldP spid="40" grpId="0"/>
      <p:bldP spid="42" grpId="0"/>
      <p:bldP spid="44" grpId="0"/>
      <p:bldP spid="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 (Example)</a:t>
            </a:r>
          </a:p>
        </p:txBody>
      </p:sp>
      <p:sp>
        <p:nvSpPr>
          <p:cNvPr id="4" name="TextBox 3">
            <a:extLst>
              <a:ext uri="{FF2B5EF4-FFF2-40B4-BE49-F238E27FC236}">
                <a16:creationId xmlns:a16="http://schemas.microsoft.com/office/drawing/2014/main" id="{BA337BCA-7054-4D11-9EF6-46E6178DE94A}"/>
              </a:ext>
            </a:extLst>
          </p:cNvPr>
          <p:cNvSpPr txBox="1"/>
          <p:nvPr/>
        </p:nvSpPr>
        <p:spPr>
          <a:xfrm>
            <a:off x="838200" y="1690688"/>
            <a:ext cx="10156371" cy="3816429"/>
          </a:xfrm>
          <a:prstGeom prst="rect">
            <a:avLst/>
          </a:prstGeom>
          <a:solidFill>
            <a:schemeClr val="accent1">
              <a:lumMod val="50000"/>
              <a:lumOff val="50000"/>
              <a:alpha val="50000"/>
            </a:schemeClr>
          </a:solidFill>
        </p:spPr>
        <p:txBody>
          <a:bodyPr wrap="square" rtlCol="0">
            <a:spAutoFit/>
          </a:bodyPr>
          <a:lstStyle/>
          <a:p>
            <a:r>
              <a:rPr lang="en-US" sz="2800" dirty="0"/>
              <a:t>Suppose you are tested to see if you have a rare disease. Assume that if you have the disease, your test will always come back positive, but if you do not have the disease, there is still a 0.001 chance that you will test positive. In reality, only 1 of 10,000 people have the disease. Your doctor calls and says that you have tested positive. He is sorry but there is a 99.9% (1−0.001) chance that you have the disease. Is he correct? What is the actual probability that you have the disease?</a:t>
            </a:r>
          </a:p>
          <a:p>
            <a:endParaRPr lang="en-US" dirty="0"/>
          </a:p>
        </p:txBody>
      </p:sp>
      <p:sp>
        <p:nvSpPr>
          <p:cNvPr id="5" name="Rectangle 4">
            <a:extLst>
              <a:ext uri="{FF2B5EF4-FFF2-40B4-BE49-F238E27FC236}">
                <a16:creationId xmlns:a16="http://schemas.microsoft.com/office/drawing/2014/main" id="{D939A3E9-A639-47DC-8B38-6231212403EE}"/>
              </a:ext>
            </a:extLst>
          </p:cNvPr>
          <p:cNvSpPr/>
          <p:nvPr/>
        </p:nvSpPr>
        <p:spPr>
          <a:xfrm>
            <a:off x="5769429" y="2242457"/>
            <a:ext cx="5018314" cy="3483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55BEC7-B271-42B7-8E1E-F51E7D8EC6E0}"/>
                  </a:ext>
                </a:extLst>
              </p:cNvPr>
              <p:cNvSpPr txBox="1"/>
              <p:nvPr/>
            </p:nvSpPr>
            <p:spPr>
              <a:xfrm>
                <a:off x="10994571" y="2247498"/>
                <a:ext cx="10994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6" name="TextBox 5">
                <a:extLst>
                  <a:ext uri="{FF2B5EF4-FFF2-40B4-BE49-F238E27FC236}">
                    <a16:creationId xmlns:a16="http://schemas.microsoft.com/office/drawing/2014/main" id="{4255BEC7-B271-42B7-8E1E-F51E7D8EC6E0}"/>
                  </a:ext>
                </a:extLst>
              </p:cNvPr>
              <p:cNvSpPr txBox="1">
                <a:spLocks noRot="1" noChangeAspect="1" noMove="1" noResize="1" noEditPoints="1" noAdjustHandles="1" noChangeArrowheads="1" noChangeShapeType="1" noTextEdit="1"/>
              </p:cNvSpPr>
              <p:nvPr/>
            </p:nvSpPr>
            <p:spPr>
              <a:xfrm>
                <a:off x="10994571" y="2247498"/>
                <a:ext cx="1099458" cy="369332"/>
              </a:xfrm>
              <a:prstGeom prst="rect">
                <a:avLst/>
              </a:prstGeom>
              <a:blipFill>
                <a:blip r:embed="rId2"/>
                <a:stretch>
                  <a:fillRect b="-13333"/>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BE5F691E-EC76-41D0-B037-B04A0C9052D7}"/>
              </a:ext>
            </a:extLst>
          </p:cNvPr>
          <p:cNvSpPr/>
          <p:nvPr/>
        </p:nvSpPr>
        <p:spPr>
          <a:xfrm>
            <a:off x="7913914" y="2616830"/>
            <a:ext cx="914400" cy="3994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5811C72-F987-4A90-8C7D-65E41EA03E40}"/>
                  </a:ext>
                </a:extLst>
              </p:cNvPr>
              <p:cNvSpPr txBox="1"/>
              <p:nvPr/>
            </p:nvSpPr>
            <p:spPr>
              <a:xfrm>
                <a:off x="10994571" y="2646919"/>
                <a:ext cx="10994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𝑵𝑫</m:t>
                      </m:r>
                      <m:r>
                        <a:rPr lang="en-US" b="1" i="1"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9" name="TextBox 8">
                <a:extLst>
                  <a:ext uri="{FF2B5EF4-FFF2-40B4-BE49-F238E27FC236}">
                    <a16:creationId xmlns:a16="http://schemas.microsoft.com/office/drawing/2014/main" id="{F5811C72-F987-4A90-8C7D-65E41EA03E40}"/>
                  </a:ext>
                </a:extLst>
              </p:cNvPr>
              <p:cNvSpPr txBox="1">
                <a:spLocks noRot="1" noChangeAspect="1" noMove="1" noResize="1" noEditPoints="1" noAdjustHandles="1" noChangeArrowheads="1" noChangeShapeType="1" noTextEdit="1"/>
              </p:cNvSpPr>
              <p:nvPr/>
            </p:nvSpPr>
            <p:spPr>
              <a:xfrm>
                <a:off x="10994571" y="2646919"/>
                <a:ext cx="1099458" cy="369332"/>
              </a:xfrm>
              <a:prstGeom prst="rect">
                <a:avLst/>
              </a:prstGeom>
              <a:blipFill>
                <a:blip r:embed="rId3"/>
                <a:stretch>
                  <a:fillRect r="-4444" b="-13115"/>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92BEED9-DEAD-4A0A-9003-5BB810BCE03D}"/>
              </a:ext>
            </a:extLst>
          </p:cNvPr>
          <p:cNvSpPr/>
          <p:nvPr/>
        </p:nvSpPr>
        <p:spPr>
          <a:xfrm>
            <a:off x="6096000" y="3016251"/>
            <a:ext cx="1719943" cy="4127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345E065-AF38-46DC-8FDA-53B9C59927B7}"/>
                  </a:ext>
                </a:extLst>
              </p:cNvPr>
              <p:cNvSpPr txBox="1"/>
              <p:nvPr/>
            </p:nvSpPr>
            <p:spPr>
              <a:xfrm>
                <a:off x="10934698" y="3044904"/>
                <a:ext cx="10994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12" name="TextBox 11">
                <a:extLst>
                  <a:ext uri="{FF2B5EF4-FFF2-40B4-BE49-F238E27FC236}">
                    <a16:creationId xmlns:a16="http://schemas.microsoft.com/office/drawing/2014/main" id="{9345E065-AF38-46DC-8FDA-53B9C59927B7}"/>
                  </a:ext>
                </a:extLst>
              </p:cNvPr>
              <p:cNvSpPr txBox="1">
                <a:spLocks noRot="1" noChangeAspect="1" noMove="1" noResize="1" noEditPoints="1" noAdjustHandles="1" noChangeArrowheads="1" noChangeShapeType="1" noTextEdit="1"/>
              </p:cNvSpPr>
              <p:nvPr/>
            </p:nvSpPr>
            <p:spPr>
              <a:xfrm>
                <a:off x="10934698" y="3044904"/>
                <a:ext cx="1099458" cy="369332"/>
              </a:xfrm>
              <a:prstGeom prst="rect">
                <a:avLst/>
              </a:prstGeom>
              <a:blipFill>
                <a:blip r:embed="rId4"/>
                <a:stretch>
                  <a:fillRect b="-13115"/>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E111380A-6798-430E-876C-4F9FF5C1475E}"/>
              </a:ext>
            </a:extLst>
          </p:cNvPr>
          <p:cNvSpPr/>
          <p:nvPr/>
        </p:nvSpPr>
        <p:spPr>
          <a:xfrm>
            <a:off x="6585857" y="3494314"/>
            <a:ext cx="3537857" cy="4127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35D07FB-6F29-4544-9D04-F5AC2E3A333D}"/>
                  </a:ext>
                </a:extLst>
              </p:cNvPr>
              <p:cNvSpPr txBox="1"/>
              <p:nvPr/>
            </p:nvSpPr>
            <p:spPr>
              <a:xfrm>
                <a:off x="10994571" y="3494314"/>
                <a:ext cx="10994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𝑫</m:t>
                      </m:r>
                      <m:r>
                        <a:rPr lang="en-US" b="1" i="1" smtClean="0">
                          <a:latin typeface="Cambria Math" panose="02040503050406030204" pitchFamily="18" charset="0"/>
                        </a:rPr>
                        <m:t>|+)</m:t>
                      </m:r>
                    </m:oMath>
                  </m:oMathPara>
                </a14:m>
                <a:endParaRPr lang="en-US" b="1" dirty="0"/>
              </a:p>
            </p:txBody>
          </p:sp>
        </mc:Choice>
        <mc:Fallback xmlns="">
          <p:sp>
            <p:nvSpPr>
              <p:cNvPr id="15" name="TextBox 14">
                <a:extLst>
                  <a:ext uri="{FF2B5EF4-FFF2-40B4-BE49-F238E27FC236}">
                    <a16:creationId xmlns:a16="http://schemas.microsoft.com/office/drawing/2014/main" id="{235D07FB-6F29-4544-9D04-F5AC2E3A333D}"/>
                  </a:ext>
                </a:extLst>
              </p:cNvPr>
              <p:cNvSpPr txBox="1">
                <a:spLocks noRot="1" noChangeAspect="1" noMove="1" noResize="1" noEditPoints="1" noAdjustHandles="1" noChangeArrowheads="1" noChangeShapeType="1" noTextEdit="1"/>
              </p:cNvSpPr>
              <p:nvPr/>
            </p:nvSpPr>
            <p:spPr>
              <a:xfrm>
                <a:off x="10994571" y="3494314"/>
                <a:ext cx="1099458" cy="369332"/>
              </a:xfrm>
              <a:prstGeom prst="rect">
                <a:avLst/>
              </a:prstGeom>
              <a:blipFill>
                <a:blip r:embed="rId5"/>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53327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100"/>
                                  </p:iterate>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100"/>
                                  </p:iterate>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heel(1)">
                                      <p:cBhvr>
                                        <p:cTn id="25" dur="2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type="lt">
                                    <p:tmAbs val="100"/>
                                  </p:iterate>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heel(1)">
                                      <p:cBhvr>
                                        <p:cTn id="34" dur="1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lt">
                                    <p:tmAbs val="100"/>
                                  </p:iterate>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p:bldP spid="10" grpId="0" animBg="1"/>
      <p:bldP spid="12" grpId="0"/>
      <p:bldP spid="13" grpId="0" animBg="1"/>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828718" cy="4368800"/>
              </a:xfrm>
            </p:spPr>
            <p:txBody>
              <a:bodyPr>
                <a:normAutofit lnSpcReduction="10000"/>
              </a:bodyPr>
              <a:lstStyle/>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r>
                      <a:rPr lang="en-US" b="1" i="1" dirty="0" smtClean="0">
                        <a:latin typeface="Cambria Math" panose="02040503050406030204" pitchFamily="18" charset="0"/>
                      </a:rPr>
                      <m:t>𝟎</m:t>
                    </m:r>
                    <m:r>
                      <a:rPr lang="en-US" b="1" i="1" dirty="0" smtClean="0">
                        <a:latin typeface="Cambria Math" panose="02040503050406030204" pitchFamily="18" charset="0"/>
                      </a:rPr>
                      <m:t>.</m:t>
                    </m:r>
                    <m:r>
                      <a:rPr lang="en-US" b="1" i="1" dirty="0" smtClean="0">
                        <a:latin typeface="Cambria Math" panose="02040503050406030204" pitchFamily="18" charset="0"/>
                      </a:rPr>
                      <m:t>𝟎𝟎𝟎𝟏</m:t>
                    </m:r>
                    <m:r>
                      <a:rPr lang="en-US" b="1" i="1" dirty="0" smtClean="0">
                        <a:latin typeface="Cambria Math" panose="02040503050406030204" pitchFamily="18" charset="0"/>
                      </a:rPr>
                      <m:t>   </m:t>
                    </m:r>
                  </m:oMath>
                </a14:m>
                <a:r>
                  <a:rPr lang="en-US" b="1" dirty="0"/>
                  <a:t>		</a:t>
                </a:r>
                <a:r>
                  <a:rPr lang="en-US" dirty="0"/>
                  <a:t>-&gt; Very rare disease</a:t>
                </a:r>
              </a:p>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 = </m:t>
                    </m:r>
                    <m:r>
                      <a:rPr lang="en-US" b="1" i="1" dirty="0" smtClean="0">
                        <a:latin typeface="Cambria Math" panose="02040503050406030204" pitchFamily="18" charset="0"/>
                      </a:rPr>
                      <m:t>𝟏</m:t>
                    </m:r>
                    <m:r>
                      <a:rPr lang="en-US" b="1" i="1" dirty="0" smtClean="0">
                        <a:latin typeface="Cambria Math" panose="02040503050406030204" pitchFamily="18" charset="0"/>
                      </a:rPr>
                      <m:t>     </m:t>
                    </m:r>
                  </m:oMath>
                </a14:m>
                <a:r>
                  <a:rPr lang="en-US" b="1" dirty="0"/>
                  <a:t>		</a:t>
                </a:r>
                <a:r>
                  <a:rPr lang="en-US" dirty="0"/>
                  <a:t>-&gt; The test has perfect recall</a:t>
                </a:r>
              </a:p>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 = </m:t>
                    </m:r>
                    <m:r>
                      <a:rPr lang="en-US" b="1" i="1" dirty="0" smtClean="0">
                        <a:latin typeface="Cambria Math" panose="02040503050406030204" pitchFamily="18" charset="0"/>
                      </a:rPr>
                      <m:t>𝟎</m:t>
                    </m:r>
                  </m:oMath>
                </a14:m>
                <a:r>
                  <a:rPr lang="en-US" dirty="0"/>
                  <a:t>  		-&gt; The test makes no type 2 errors</a:t>
                </a:r>
              </a:p>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𝑵𝑫</m:t>
                    </m:r>
                    <m:r>
                      <a:rPr lang="en-US" b="1" i="1" dirty="0" smtClean="0">
                        <a:latin typeface="Cambria Math" panose="02040503050406030204" pitchFamily="18" charset="0"/>
                      </a:rPr>
                      <m:t>)=</m:t>
                    </m:r>
                    <m:r>
                      <a:rPr lang="en-US" b="1" i="1" dirty="0" smtClean="0">
                        <a:latin typeface="Cambria Math" panose="02040503050406030204" pitchFamily="18" charset="0"/>
                      </a:rPr>
                      <m:t>𝟎</m:t>
                    </m:r>
                    <m:r>
                      <a:rPr lang="en-US" b="1" i="1" dirty="0" smtClean="0">
                        <a:latin typeface="Cambria Math" panose="02040503050406030204" pitchFamily="18" charset="0"/>
                      </a:rPr>
                      <m:t>.</m:t>
                    </m:r>
                    <m:r>
                      <a:rPr lang="en-US" b="1" i="1" dirty="0" smtClean="0">
                        <a:latin typeface="Cambria Math" panose="02040503050406030204" pitchFamily="18" charset="0"/>
                      </a:rPr>
                      <m:t>𝟎𝟎𝟏</m:t>
                    </m:r>
                  </m:oMath>
                </a14:m>
                <a:r>
                  <a:rPr lang="en-US" b="1" dirty="0"/>
                  <a:t>	</a:t>
                </a:r>
                <a:r>
                  <a:rPr lang="en-US" dirty="0"/>
                  <a:t>-&gt; The test has low type 1 errors </a:t>
                </a:r>
              </a:p>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 = </m:t>
                    </m:r>
                    <m:r>
                      <a:rPr lang="en-US" b="1" i="1" dirty="0" smtClean="0">
                        <a:latin typeface="Cambria Math" panose="02040503050406030204" pitchFamily="18" charset="0"/>
                      </a:rPr>
                      <m:t>𝟎</m:t>
                    </m:r>
                    <m:r>
                      <a:rPr lang="en-US" b="1" i="1" dirty="0" smtClean="0">
                        <a:latin typeface="Cambria Math" panose="02040503050406030204" pitchFamily="18" charset="0"/>
                      </a:rPr>
                      <m:t>.</m:t>
                    </m:r>
                    <m:r>
                      <a:rPr lang="en-US" b="1" i="1" dirty="0" smtClean="0">
                        <a:latin typeface="Cambria Math" panose="02040503050406030204" pitchFamily="18" charset="0"/>
                      </a:rPr>
                      <m:t>𝟎𝟎𝟏𝟏</m:t>
                    </m:r>
                    <m:r>
                      <a:rPr lang="en-US" b="1" i="1" dirty="0" smtClean="0">
                        <a:latin typeface="Cambria Math" panose="02040503050406030204" pitchFamily="18" charset="0"/>
                      </a:rPr>
                      <m:t> </m:t>
                    </m:r>
                  </m:oMath>
                </a14:m>
                <a:r>
                  <a:rPr lang="en-US" b="1" dirty="0"/>
                  <a:t>		</a:t>
                </a:r>
                <a:r>
                  <a:rPr lang="en-US" dirty="0"/>
                  <a:t>-&gt; Rare to get a positive test (LTP)</a:t>
                </a:r>
              </a:p>
              <a:p>
                <a:endParaRPr lang="en-US" dirty="0"/>
              </a:p>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 </m:t>
                    </m:r>
                    <m:r>
                      <a:rPr lang="en-US" b="1" i="1" dirty="0" smtClean="0">
                        <a:latin typeface="Cambria Math" panose="02040503050406030204" pitchFamily="18" charset="0"/>
                      </a:rPr>
                      <m:t>𝟗𝟎𝟗</m:t>
                    </m:r>
                    <m:r>
                      <a:rPr lang="en-US" b="1" i="1" dirty="0" smtClean="0">
                        <a:latin typeface="Cambria Math" panose="02040503050406030204" pitchFamily="18" charset="0"/>
                      </a:rPr>
                      <m:t>.</m:t>
                    </m:r>
                    <m:r>
                      <a:rPr lang="en-US" b="1" i="1" dirty="0" smtClean="0">
                        <a:latin typeface="Cambria Math" panose="02040503050406030204" pitchFamily="18" charset="0"/>
                      </a:rPr>
                      <m:t>𝟏𝟕𝟑𝟔</m:t>
                    </m:r>
                  </m:oMath>
                </a14:m>
                <a:r>
                  <a:rPr lang="en-US" b="1" dirty="0"/>
                  <a:t>	</a:t>
                </a:r>
                <a:r>
                  <a:rPr lang="en-US" dirty="0"/>
                  <a:t>-&gt; Informativeness is high</a:t>
                </a:r>
                <a:endParaRPr lang="en-US" b="1" dirty="0"/>
              </a:p>
              <a:p>
                <a14:m>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r>
                      <a:rPr lang="en-US" b="1" i="1" dirty="0" smtClean="0">
                        <a:latin typeface="Cambria Math" panose="02040503050406030204" pitchFamily="18" charset="0"/>
                      </a:rPr>
                      <m:t>𝟎</m:t>
                    </m:r>
                    <m:r>
                      <a:rPr lang="en-US" b="1" i="1" dirty="0" smtClean="0">
                        <a:latin typeface="Cambria Math" panose="02040503050406030204" pitchFamily="18" charset="0"/>
                      </a:rPr>
                      <m:t>.</m:t>
                    </m:r>
                    <m:r>
                      <a:rPr lang="en-US" b="1" i="1" dirty="0" smtClean="0">
                        <a:latin typeface="Cambria Math" panose="02040503050406030204" pitchFamily="18" charset="0"/>
                      </a:rPr>
                      <m:t>𝟎𝟗</m:t>
                    </m:r>
                  </m:oMath>
                </a14:m>
                <a:r>
                  <a:rPr lang="en-US" dirty="0"/>
                  <a:t>		-&gt; The posterior is adjusted upward (Low 					precision)</a:t>
                </a:r>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xfrm>
                <a:off x="829882" y="1816894"/>
                <a:ext cx="10828718" cy="4368800"/>
              </a:xfrm>
              <a:blipFill>
                <a:blip r:embed="rId2"/>
                <a:stretch>
                  <a:fillRect t="-3347"/>
                </a:stretch>
              </a:blipFill>
            </p:spPr>
            <p:txBody>
              <a:bodyPr/>
              <a:lstStyle/>
              <a:p>
                <a:r>
                  <a:rPr lang="en-US">
                    <a:noFill/>
                  </a:rPr>
                  <a:t> </a:t>
                </a:r>
              </a:p>
            </p:txBody>
          </p:sp>
        </mc:Fallback>
      </mc:AlternateContent>
    </p:spTree>
    <p:extLst>
      <p:ext uri="{BB962C8B-B14F-4D97-AF65-F5344CB8AC3E}">
        <p14:creationId xmlns:p14="http://schemas.microsoft.com/office/powerpoint/2010/main" val="355527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Expected Value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When we think about decisions, we face uncertainty. </a:t>
            </a:r>
          </a:p>
          <a:p>
            <a:pPr algn="ctr"/>
            <a:endParaRPr lang="en-US" dirty="0"/>
          </a:p>
          <a:p>
            <a:r>
              <a:rPr lang="en-US" i="1" dirty="0"/>
              <a:t>Ex: weather, traffic, restaurant quality, our mood, etc.</a:t>
            </a:r>
          </a:p>
          <a:p>
            <a:endParaRPr lang="en-US" dirty="0"/>
          </a:p>
          <a:p>
            <a:r>
              <a:rPr lang="en-US" dirty="0"/>
              <a:t>Our objective is to develop a model where decisions interact with probabilities and outcomes. This framework will help us make better decisions on average.</a:t>
            </a:r>
          </a:p>
          <a:p>
            <a:endParaRPr lang="en-US" sz="1600" dirty="0"/>
          </a:p>
        </p:txBody>
      </p:sp>
    </p:spTree>
    <p:extLst>
      <p:ext uri="{BB962C8B-B14F-4D97-AF65-F5344CB8AC3E}">
        <p14:creationId xmlns:p14="http://schemas.microsoft.com/office/powerpoint/2010/main" val="426648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Bayes’ Theorem (Example)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816894"/>
            <a:ext cx="10382404" cy="2338011"/>
          </a:xfrm>
          <a:solidFill>
            <a:schemeClr val="tx2">
              <a:lumMod val="50000"/>
              <a:lumOff val="50000"/>
              <a:alpha val="50000"/>
            </a:schemeClr>
          </a:solidFill>
        </p:spPr>
        <p:txBody>
          <a:bodyPr>
            <a:normAutofit/>
          </a:bodyPr>
          <a:lstStyle/>
          <a:p>
            <a:r>
              <a:rPr lang="en-US" dirty="0"/>
              <a:t>If you believe that 3% of graduate students are enrolled in computer science, and you also believe that the description of Arun is 4 times more likely for a graduate student in that field than in other fields, then Bayes’ rule says you must believe that the probability that Arun is a computer scientist to be…</a:t>
            </a:r>
          </a:p>
        </p:txBody>
      </p:sp>
      <p:sp>
        <p:nvSpPr>
          <p:cNvPr id="5" name="Rectangle 4">
            <a:extLst>
              <a:ext uri="{FF2B5EF4-FFF2-40B4-BE49-F238E27FC236}">
                <a16:creationId xmlns:a16="http://schemas.microsoft.com/office/drawing/2014/main" id="{53F371D7-01DE-40E3-9489-8D5E4ED2F291}"/>
              </a:ext>
            </a:extLst>
          </p:cNvPr>
          <p:cNvSpPr/>
          <p:nvPr/>
        </p:nvSpPr>
        <p:spPr>
          <a:xfrm>
            <a:off x="3614057" y="1816894"/>
            <a:ext cx="555172" cy="4364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024D34-BF77-4A66-B56A-35570C6CFE3E}"/>
              </a:ext>
            </a:extLst>
          </p:cNvPr>
          <p:cNvSpPr/>
          <p:nvPr/>
        </p:nvSpPr>
        <p:spPr>
          <a:xfrm>
            <a:off x="9734120" y="2186945"/>
            <a:ext cx="1190553" cy="4364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A9AC15-6F5C-45CD-B1E0-DF9EB2CD1E70}"/>
              </a:ext>
            </a:extLst>
          </p:cNvPr>
          <p:cNvSpPr/>
          <p:nvPr/>
        </p:nvSpPr>
        <p:spPr>
          <a:xfrm>
            <a:off x="838200" y="2613752"/>
            <a:ext cx="1728537" cy="4364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2CC3CC-1AE7-4948-A507-E5AF84C67F24}"/>
                  </a:ext>
                </a:extLst>
              </p:cNvPr>
              <p:cNvSpPr txBox="1"/>
              <p:nvPr/>
            </p:nvSpPr>
            <p:spPr>
              <a:xfrm>
                <a:off x="838200" y="4568757"/>
                <a:ext cx="13240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𝑪𝑺</m:t>
                      </m:r>
                      <m:r>
                        <a:rPr lang="en-US" b="1" i="1" dirty="0" smtClean="0">
                          <a:latin typeface="Cambria Math" panose="02040503050406030204" pitchFamily="18" charset="0"/>
                        </a:rPr>
                        <m:t>)=</m:t>
                      </m:r>
                      <m:r>
                        <a:rPr lang="en-US" b="1" i="1" dirty="0" smtClean="0">
                          <a:latin typeface="Cambria Math" panose="02040503050406030204" pitchFamily="18" charset="0"/>
                        </a:rPr>
                        <m:t>𝟑</m:t>
                      </m:r>
                      <m:r>
                        <a:rPr lang="en-US" b="1" i="1" dirty="0" smtClean="0">
                          <a:latin typeface="Cambria Math" panose="02040503050406030204" pitchFamily="18" charset="0"/>
                        </a:rPr>
                        <m:t>%</m:t>
                      </m:r>
                    </m:oMath>
                  </m:oMathPara>
                </a14:m>
                <a:endParaRPr lang="en-US" b="1" dirty="0"/>
              </a:p>
            </p:txBody>
          </p:sp>
        </mc:Choice>
        <mc:Fallback xmlns="">
          <p:sp>
            <p:nvSpPr>
              <p:cNvPr id="10" name="TextBox 9">
                <a:extLst>
                  <a:ext uri="{FF2B5EF4-FFF2-40B4-BE49-F238E27FC236}">
                    <a16:creationId xmlns:a16="http://schemas.microsoft.com/office/drawing/2014/main" id="{412CC3CC-1AE7-4948-A507-E5AF84C67F24}"/>
                  </a:ext>
                </a:extLst>
              </p:cNvPr>
              <p:cNvSpPr txBox="1">
                <a:spLocks noRot="1" noChangeAspect="1" noMove="1" noResize="1" noEditPoints="1" noAdjustHandles="1" noChangeArrowheads="1" noChangeShapeType="1" noTextEdit="1"/>
              </p:cNvSpPr>
              <p:nvPr/>
            </p:nvSpPr>
            <p:spPr>
              <a:xfrm>
                <a:off x="838200" y="4568757"/>
                <a:ext cx="1324080" cy="276999"/>
              </a:xfrm>
              <a:prstGeom prst="rect">
                <a:avLst/>
              </a:prstGeom>
              <a:blipFill>
                <a:blip r:embed="rId2"/>
                <a:stretch>
                  <a:fillRect l="-4147" t="-2174" r="-4608"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520AC13-5D0F-4A52-8778-19D18F32EF3E}"/>
                  </a:ext>
                </a:extLst>
              </p:cNvPr>
              <p:cNvSpPr txBox="1"/>
              <p:nvPr/>
            </p:nvSpPr>
            <p:spPr>
              <a:xfrm>
                <a:off x="838200" y="5121108"/>
                <a:ext cx="2628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r>
                        <a:rPr lang="en-US" b="1" i="1" dirty="0" smtClean="0">
                          <a:latin typeface="Cambria Math" panose="02040503050406030204" pitchFamily="18" charset="0"/>
                        </a:rPr>
                        <m:t>𝑪𝑺</m:t>
                      </m:r>
                      <m:r>
                        <a:rPr lang="en-US" b="1" i="1" dirty="0" smtClean="0">
                          <a:latin typeface="Cambria Math" panose="02040503050406030204" pitchFamily="18" charset="0"/>
                        </a:rPr>
                        <m:t>)=</m:t>
                      </m:r>
                      <m:r>
                        <a:rPr lang="en-US" b="1" i="1" dirty="0" smtClean="0">
                          <a:latin typeface="Cambria Math" panose="02040503050406030204" pitchFamily="18" charset="0"/>
                        </a:rPr>
                        <m:t>𝟒</m:t>
                      </m:r>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r>
                        <a:rPr lang="en-US" b="1" i="1" dirty="0" smtClean="0">
                          <a:latin typeface="Cambria Math" panose="02040503050406030204" pitchFamily="18" charset="0"/>
                        </a:rPr>
                        <m:t>𝑵𝑪𝑺</m:t>
                      </m:r>
                      <m:r>
                        <a:rPr lang="en-US" b="1" i="1" dirty="0" smtClean="0">
                          <a:latin typeface="Cambria Math" panose="02040503050406030204" pitchFamily="18" charset="0"/>
                        </a:rPr>
                        <m:t>)</m:t>
                      </m:r>
                    </m:oMath>
                  </m:oMathPara>
                </a14:m>
                <a:endParaRPr lang="en-US" b="1" dirty="0"/>
              </a:p>
            </p:txBody>
          </p:sp>
        </mc:Choice>
        <mc:Fallback xmlns="">
          <p:sp>
            <p:nvSpPr>
              <p:cNvPr id="12" name="TextBox 11">
                <a:extLst>
                  <a:ext uri="{FF2B5EF4-FFF2-40B4-BE49-F238E27FC236}">
                    <a16:creationId xmlns:a16="http://schemas.microsoft.com/office/drawing/2014/main" id="{A520AC13-5D0F-4A52-8778-19D18F32EF3E}"/>
                  </a:ext>
                </a:extLst>
              </p:cNvPr>
              <p:cNvSpPr txBox="1">
                <a:spLocks noRot="1" noChangeAspect="1" noMove="1" noResize="1" noEditPoints="1" noAdjustHandles="1" noChangeArrowheads="1" noChangeShapeType="1" noTextEdit="1"/>
              </p:cNvSpPr>
              <p:nvPr/>
            </p:nvSpPr>
            <p:spPr>
              <a:xfrm>
                <a:off x="838200" y="5121108"/>
                <a:ext cx="2628925" cy="276999"/>
              </a:xfrm>
              <a:prstGeom prst="rect">
                <a:avLst/>
              </a:prstGeom>
              <a:blipFill>
                <a:blip r:embed="rId3"/>
                <a:stretch>
                  <a:fillRect l="-1856" t="-2174" r="-2784" b="-3260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290C6B1C-C965-43A1-96C2-DDB1812E4F48}"/>
              </a:ext>
            </a:extLst>
          </p:cNvPr>
          <p:cNvSpPr txBox="1"/>
          <p:nvPr/>
        </p:nvSpPr>
        <p:spPr>
          <a:xfrm>
            <a:off x="3643167" y="4845756"/>
            <a:ext cx="2452833" cy="373516"/>
          </a:xfrm>
          <a:prstGeom prst="rect">
            <a:avLst/>
          </a:prstGeom>
          <a:noFill/>
        </p:spPr>
        <p:txBody>
          <a:bodyPr wrap="square" rtlCol="0">
            <a:spAutoFit/>
          </a:bodyPr>
          <a:lstStyle/>
          <a:p>
            <a:r>
              <a:rPr lang="en-US" dirty="0"/>
              <a:t>Using Bayes’ Theorem…</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D84F819-12AC-4E9C-8D5E-6662544AFC5B}"/>
                  </a:ext>
                </a:extLst>
              </p:cNvPr>
              <p:cNvSpPr txBox="1"/>
              <p:nvPr/>
            </p:nvSpPr>
            <p:spPr>
              <a:xfrm>
                <a:off x="6191894" y="4418875"/>
                <a:ext cx="2981714"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𝑪𝑺</m:t>
                      </m:r>
                      <m:r>
                        <a:rPr lang="en-US" b="1" i="1" dirty="0" smtClean="0">
                          <a:latin typeface="Cambria Math" panose="02040503050406030204" pitchFamily="18" charset="0"/>
                        </a:rPr>
                        <m:t>|</m:t>
                      </m:r>
                      <m:r>
                        <a:rPr lang="en-US" b="1" i="1" dirty="0" smtClean="0">
                          <a:latin typeface="Cambria Math" panose="02040503050406030204" pitchFamily="18" charset="0"/>
                        </a:rPr>
                        <m:t>𝑫</m:t>
                      </m:r>
                      <m:r>
                        <a:rPr lang="en-US" b="1" i="1" dirty="0" smtClean="0">
                          <a:latin typeface="Cambria Math" panose="02040503050406030204" pitchFamily="18" charset="0"/>
                        </a:rPr>
                        <m:t>)=</m:t>
                      </m:r>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𝑪𝑺</m:t>
                      </m:r>
                      <m:r>
                        <a:rPr lang="en-US" b="1" i="1"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e>
                              <m:r>
                                <a:rPr lang="en-US" b="1" i="1" dirty="0" smtClean="0">
                                  <a:latin typeface="Cambria Math" panose="02040503050406030204" pitchFamily="18" charset="0"/>
                                </a:rPr>
                                <m:t>𝑪𝑺</m:t>
                              </m:r>
                            </m:e>
                          </m:d>
                        </m:num>
                        <m:den>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d>
                        </m:den>
                      </m:f>
                    </m:oMath>
                  </m:oMathPara>
                </a14:m>
                <a:endParaRPr lang="en-US" b="1" dirty="0"/>
              </a:p>
            </p:txBody>
          </p:sp>
        </mc:Choice>
        <mc:Fallback xmlns="">
          <p:sp>
            <p:nvSpPr>
              <p:cNvPr id="15" name="TextBox 14">
                <a:extLst>
                  <a:ext uri="{FF2B5EF4-FFF2-40B4-BE49-F238E27FC236}">
                    <a16:creationId xmlns:a16="http://schemas.microsoft.com/office/drawing/2014/main" id="{ED84F819-12AC-4E9C-8D5E-6662544AFC5B}"/>
                  </a:ext>
                </a:extLst>
              </p:cNvPr>
              <p:cNvSpPr txBox="1">
                <a:spLocks noRot="1" noChangeAspect="1" noMove="1" noResize="1" noEditPoints="1" noAdjustHandles="1" noChangeArrowheads="1" noChangeShapeType="1" noTextEdit="1"/>
              </p:cNvSpPr>
              <p:nvPr/>
            </p:nvSpPr>
            <p:spPr>
              <a:xfrm>
                <a:off x="6191894" y="4418875"/>
                <a:ext cx="2981714" cy="576761"/>
              </a:xfrm>
              <a:prstGeom prst="rect">
                <a:avLst/>
              </a:prstGeom>
              <a:blipFill>
                <a:blip r:embed="rId4"/>
                <a:stretch>
                  <a:fillRect b="-1064"/>
                </a:stretch>
              </a:blipFill>
            </p:spPr>
            <p:txBody>
              <a:bodyPr/>
              <a:lstStyle/>
              <a:p>
                <a:r>
                  <a:rPr lang="en-US">
                    <a:noFill/>
                  </a:rPr>
                  <a:t> </a:t>
                </a:r>
              </a:p>
            </p:txBody>
          </p:sp>
        </mc:Fallback>
      </mc:AlternateContent>
      <p:sp>
        <p:nvSpPr>
          <p:cNvPr id="16" name="Oval 15">
            <a:extLst>
              <a:ext uri="{FF2B5EF4-FFF2-40B4-BE49-F238E27FC236}">
                <a16:creationId xmlns:a16="http://schemas.microsoft.com/office/drawing/2014/main" id="{F9DC8F0A-3D19-45B7-85D8-A881AA193171}"/>
              </a:ext>
            </a:extLst>
          </p:cNvPr>
          <p:cNvSpPr/>
          <p:nvPr/>
        </p:nvSpPr>
        <p:spPr>
          <a:xfrm>
            <a:off x="7397393" y="4568757"/>
            <a:ext cx="719191" cy="27699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C97E49C-E8C5-4B9C-9D8B-AEAF09F7D969}"/>
              </a:ext>
            </a:extLst>
          </p:cNvPr>
          <p:cNvSpPr/>
          <p:nvPr/>
        </p:nvSpPr>
        <p:spPr>
          <a:xfrm>
            <a:off x="1702469" y="4567934"/>
            <a:ext cx="459812" cy="276999"/>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657474B-632F-445D-93DF-C664AE9EF5FD}"/>
              </a:ext>
            </a:extLst>
          </p:cNvPr>
          <p:cNvSpPr/>
          <p:nvPr/>
        </p:nvSpPr>
        <p:spPr>
          <a:xfrm>
            <a:off x="8336873" y="4755515"/>
            <a:ext cx="714662" cy="27882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5313DEA-07C2-4469-9CC3-C75A196379E4}"/>
                  </a:ext>
                </a:extLst>
              </p:cNvPr>
              <p:cNvSpPr txBox="1"/>
              <p:nvPr/>
            </p:nvSpPr>
            <p:spPr>
              <a:xfrm>
                <a:off x="6191894" y="5765791"/>
                <a:ext cx="467731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d>
                      <m:r>
                        <a:rPr lang="en-US" b="1" i="1" dirty="0" smtClean="0">
                          <a:latin typeface="Cambria Math" panose="02040503050406030204" pitchFamily="18" charset="0"/>
                        </a:rPr>
                        <m:t>=</m:t>
                      </m:r>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e>
                          <m:r>
                            <a:rPr lang="en-US" b="1" i="1" dirty="0" smtClean="0">
                              <a:latin typeface="Cambria Math" panose="02040503050406030204" pitchFamily="18" charset="0"/>
                            </a:rPr>
                            <m:t>𝑪𝑺</m:t>
                          </m:r>
                        </m:e>
                      </m:d>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𝑪𝑺</m:t>
                          </m:r>
                        </m:e>
                      </m:d>
                      <m:r>
                        <a:rPr lang="en-US" b="1" i="1" dirty="0" smtClean="0">
                          <a:latin typeface="Cambria Math" panose="02040503050406030204" pitchFamily="18" charset="0"/>
                        </a:rPr>
                        <m:t>+</m:t>
                      </m:r>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e>
                          <m:r>
                            <a:rPr lang="en-US" b="1" i="1" dirty="0" smtClean="0">
                              <a:latin typeface="Cambria Math" panose="02040503050406030204" pitchFamily="18" charset="0"/>
                            </a:rPr>
                            <m:t>𝑵𝑪𝑺</m:t>
                          </m:r>
                        </m:e>
                      </m:d>
                      <m:r>
                        <a:rPr lang="en-US" b="1" i="1" dirty="0" smtClean="0">
                          <a:latin typeface="Cambria Math" panose="02040503050406030204" pitchFamily="18" charset="0"/>
                        </a:rPr>
                        <m:t>𝑷</m:t>
                      </m:r>
                      <m:r>
                        <a:rPr lang="en-US" b="1" i="1" dirty="0" smtClean="0">
                          <a:latin typeface="Cambria Math" panose="02040503050406030204" pitchFamily="18" charset="0"/>
                        </a:rPr>
                        <m:t>(</m:t>
                      </m:r>
                      <m:r>
                        <a:rPr lang="en-US" b="1" i="1" dirty="0" smtClean="0">
                          <a:latin typeface="Cambria Math" panose="02040503050406030204" pitchFamily="18" charset="0"/>
                        </a:rPr>
                        <m:t>𝑵𝑪𝑺</m:t>
                      </m:r>
                      <m:r>
                        <a:rPr lang="en-US" b="1" i="1" dirty="0"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B5313DEA-07C2-4469-9CC3-C75A196379E4}"/>
                  </a:ext>
                </a:extLst>
              </p:cNvPr>
              <p:cNvSpPr txBox="1">
                <a:spLocks noRot="1" noChangeAspect="1" noMove="1" noResize="1" noEditPoints="1" noAdjustHandles="1" noChangeArrowheads="1" noChangeShapeType="1" noTextEdit="1"/>
              </p:cNvSpPr>
              <p:nvPr/>
            </p:nvSpPr>
            <p:spPr>
              <a:xfrm>
                <a:off x="6191894" y="5765791"/>
                <a:ext cx="4677310" cy="369332"/>
              </a:xfrm>
              <a:prstGeom prst="rect">
                <a:avLst/>
              </a:prstGeom>
              <a:blipFill>
                <a:blip r:embed="rId5"/>
                <a:stretch>
                  <a:fillRect b="-13333"/>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254E23F9-74B8-4AD0-9C26-46BE2C2AAC16}"/>
              </a:ext>
            </a:extLst>
          </p:cNvPr>
          <p:cNvSpPr txBox="1"/>
          <p:nvPr/>
        </p:nvSpPr>
        <p:spPr>
          <a:xfrm>
            <a:off x="6191894" y="5259606"/>
            <a:ext cx="3260700" cy="369332"/>
          </a:xfrm>
          <a:prstGeom prst="rect">
            <a:avLst/>
          </a:prstGeom>
          <a:noFill/>
        </p:spPr>
        <p:txBody>
          <a:bodyPr wrap="square" rtlCol="0">
            <a:spAutoFit/>
          </a:bodyPr>
          <a:lstStyle/>
          <a:p>
            <a:r>
              <a:rPr lang="en-US" dirty="0"/>
              <a:t>Using Law of Total Probability…</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E832FE-475E-4756-ABCF-62D431433402}"/>
                  </a:ext>
                </a:extLst>
              </p:cNvPr>
              <p:cNvSpPr txBox="1"/>
              <p:nvPr/>
            </p:nvSpPr>
            <p:spPr>
              <a:xfrm>
                <a:off x="6247363" y="6271976"/>
                <a:ext cx="467731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d>
                      <m:r>
                        <a:rPr lang="en-US" b="1" i="1" dirty="0" smtClean="0">
                          <a:latin typeface="Cambria Math" panose="02040503050406030204" pitchFamily="18" charset="0"/>
                        </a:rPr>
                        <m:t>=</m:t>
                      </m:r>
                      <m:r>
                        <a:rPr lang="en-US" b="1" i="1" dirty="0" smtClean="0">
                          <a:latin typeface="Cambria Math" panose="02040503050406030204" pitchFamily="18" charset="0"/>
                        </a:rPr>
                        <m:t>𝟐𝟕</m:t>
                      </m:r>
                      <m:r>
                        <a:rPr lang="en-US" b="1" i="1" dirty="0" smtClean="0">
                          <a:latin typeface="Cambria Math" panose="02040503050406030204" pitchFamily="18" charset="0"/>
                        </a:rPr>
                        <m:t>.</m:t>
                      </m:r>
                      <m:r>
                        <a:rPr lang="en-US" b="1" i="1" dirty="0" smtClean="0">
                          <a:latin typeface="Cambria Math" panose="02040503050406030204" pitchFamily="18" charset="0"/>
                        </a:rPr>
                        <m:t>𝟐𝟓</m:t>
                      </m:r>
                      <m:r>
                        <a:rPr lang="en-US" b="1" i="1" dirty="0" smtClean="0">
                          <a:latin typeface="Cambria Math" panose="02040503050406030204" pitchFamily="18" charset="0"/>
                        </a:rPr>
                        <m:t>%</m:t>
                      </m:r>
                      <m:r>
                        <a:rPr lang="en-US" b="1" i="1" dirty="0" smtClean="0">
                          <a:latin typeface="Cambria Math" panose="02040503050406030204" pitchFamily="18" charset="0"/>
                        </a:rPr>
                        <m:t>𝑷</m:t>
                      </m:r>
                      <m:d>
                        <m:dPr>
                          <m:ctrlPr>
                            <a:rPr lang="en-US" b="1" i="1" dirty="0" smtClean="0">
                              <a:latin typeface="Cambria Math" panose="02040503050406030204" pitchFamily="18" charset="0"/>
                            </a:rPr>
                          </m:ctrlPr>
                        </m:dPr>
                        <m:e>
                          <m:r>
                            <a:rPr lang="en-US" b="1" i="1" dirty="0" smtClean="0">
                              <a:latin typeface="Cambria Math" panose="02040503050406030204" pitchFamily="18" charset="0"/>
                            </a:rPr>
                            <m:t>𝑫</m:t>
                          </m:r>
                        </m:e>
                        <m:e>
                          <m:r>
                            <a:rPr lang="en-US" b="1" i="1" dirty="0" smtClean="0">
                              <a:latin typeface="Cambria Math" panose="02040503050406030204" pitchFamily="18" charset="0"/>
                            </a:rPr>
                            <m:t>𝑪𝑺</m:t>
                          </m:r>
                        </m:e>
                      </m:d>
                    </m:oMath>
                  </m:oMathPara>
                </a14:m>
                <a:endParaRPr lang="en-US" dirty="0"/>
              </a:p>
            </p:txBody>
          </p:sp>
        </mc:Choice>
        <mc:Fallback xmlns="">
          <p:sp>
            <p:nvSpPr>
              <p:cNvPr id="26" name="TextBox 25">
                <a:extLst>
                  <a:ext uri="{FF2B5EF4-FFF2-40B4-BE49-F238E27FC236}">
                    <a16:creationId xmlns:a16="http://schemas.microsoft.com/office/drawing/2014/main" id="{7FE832FE-475E-4756-ABCF-62D431433402}"/>
                  </a:ext>
                </a:extLst>
              </p:cNvPr>
              <p:cNvSpPr txBox="1">
                <a:spLocks noRot="1" noChangeAspect="1" noMove="1" noResize="1" noEditPoints="1" noAdjustHandles="1" noChangeArrowheads="1" noChangeShapeType="1" noTextEdit="1"/>
              </p:cNvSpPr>
              <p:nvPr/>
            </p:nvSpPr>
            <p:spPr>
              <a:xfrm>
                <a:off x="6247363" y="6271976"/>
                <a:ext cx="4677310" cy="369332"/>
              </a:xfrm>
              <a:prstGeom prst="rect">
                <a:avLst/>
              </a:prstGeom>
              <a:blipFill>
                <a:blip r:embed="rId6"/>
                <a:stretch>
                  <a:fillRect/>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5C6190BD-60DC-4E34-BF62-DC72ECE20B9F}"/>
              </a:ext>
            </a:extLst>
          </p:cNvPr>
          <p:cNvSpPr/>
          <p:nvPr/>
        </p:nvSpPr>
        <p:spPr>
          <a:xfrm>
            <a:off x="7253555" y="6271976"/>
            <a:ext cx="2774023" cy="36933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94A0B39-D248-49A9-BB5E-53CCCFD5907D}"/>
                  </a:ext>
                </a:extLst>
              </p:cNvPr>
              <p:cNvSpPr txBox="1"/>
              <p:nvPr/>
            </p:nvSpPr>
            <p:spPr>
              <a:xfrm>
                <a:off x="9244248" y="4574142"/>
                <a:ext cx="12711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𝟏𝟏</m:t>
                      </m:r>
                      <m:r>
                        <a:rPr lang="en-US" b="1" i="1" smtClean="0">
                          <a:latin typeface="Cambria Math" panose="02040503050406030204" pitchFamily="18" charset="0"/>
                        </a:rPr>
                        <m:t>.</m:t>
                      </m:r>
                      <m:r>
                        <a:rPr lang="en-US" b="1" i="1" smtClean="0">
                          <a:latin typeface="Cambria Math" panose="02040503050406030204" pitchFamily="18" charset="0"/>
                        </a:rPr>
                        <m:t>𝟎𝟎𝟗</m:t>
                      </m:r>
                      <m:r>
                        <a:rPr lang="en-US" b="1" i="1" smtClean="0">
                          <a:latin typeface="Cambria Math" panose="02040503050406030204" pitchFamily="18" charset="0"/>
                        </a:rPr>
                        <m:t>%</m:t>
                      </m:r>
                    </m:oMath>
                  </m:oMathPara>
                </a14:m>
                <a:endParaRPr lang="en-US" b="1" dirty="0"/>
              </a:p>
            </p:txBody>
          </p:sp>
        </mc:Choice>
        <mc:Fallback xmlns="">
          <p:sp>
            <p:nvSpPr>
              <p:cNvPr id="28" name="TextBox 27">
                <a:extLst>
                  <a:ext uri="{FF2B5EF4-FFF2-40B4-BE49-F238E27FC236}">
                    <a16:creationId xmlns:a16="http://schemas.microsoft.com/office/drawing/2014/main" id="{794A0B39-D248-49A9-BB5E-53CCCFD5907D}"/>
                  </a:ext>
                </a:extLst>
              </p:cNvPr>
              <p:cNvSpPr txBox="1">
                <a:spLocks noRot="1" noChangeAspect="1" noMove="1" noResize="1" noEditPoints="1" noAdjustHandles="1" noChangeArrowheads="1" noChangeShapeType="1" noTextEdit="1"/>
              </p:cNvSpPr>
              <p:nvPr/>
            </p:nvSpPr>
            <p:spPr>
              <a:xfrm>
                <a:off x="9244248" y="4574142"/>
                <a:ext cx="1271182" cy="276999"/>
              </a:xfrm>
              <a:prstGeom prst="rect">
                <a:avLst/>
              </a:prstGeom>
              <a:blipFill>
                <a:blip r:embed="rId7"/>
                <a:stretch>
                  <a:fillRect l="-1435" r="-4785" b="-13043"/>
                </a:stretch>
              </a:blipFill>
            </p:spPr>
            <p:txBody>
              <a:bodyPr/>
              <a:lstStyle/>
              <a:p>
                <a:r>
                  <a:rPr lang="en-US">
                    <a:noFill/>
                  </a:rPr>
                  <a:t> </a:t>
                </a:r>
              </a:p>
            </p:txBody>
          </p:sp>
        </mc:Fallback>
      </mc:AlternateContent>
    </p:spTree>
    <p:extLst>
      <p:ext uri="{BB962C8B-B14F-4D97-AF65-F5344CB8AC3E}">
        <p14:creationId xmlns:p14="http://schemas.microsoft.com/office/powerpoint/2010/main" val="726859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100"/>
                                  </p:iterate>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1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100"/>
                                  </p:iterate>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100"/>
                                  </p:iterate>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100"/>
                                  </p:iterate>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heel(1)">
                                      <p:cBhvr>
                                        <p:cTn id="36" dur="1000"/>
                                        <p:tgtEl>
                                          <p:spTgt spid="16"/>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heel(1)">
                                      <p:cBhvr>
                                        <p:cTn id="39" dur="10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lt">
                                    <p:tmAbs val="100"/>
                                  </p:iterate>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type="lt">
                                    <p:tmAbs val="100"/>
                                  </p:iterate>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iterate type="lt">
                                    <p:tmAbs val="100"/>
                                  </p:iterate>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heel(1)">
                                      <p:cBhvr>
                                        <p:cTn id="56" dur="1000"/>
                                        <p:tgtEl>
                                          <p:spTgt spid="27"/>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heel(1)">
                                      <p:cBhvr>
                                        <p:cTn id="59" dur="10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iterate type="lt">
                                    <p:tmAbs val="100"/>
                                  </p:iterate>
                                  <p:childTnLst>
                                    <p:set>
                                      <p:cBhvr>
                                        <p:cTn id="6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p:bldP spid="12" grpId="0"/>
      <p:bldP spid="13" grpId="0"/>
      <p:bldP spid="15" grpId="0"/>
      <p:bldP spid="16" grpId="0" animBg="1"/>
      <p:bldP spid="18" grpId="0" animBg="1"/>
      <p:bldP spid="20" grpId="0" animBg="1"/>
      <p:bldP spid="22" grpId="0"/>
      <p:bldP spid="24" grpId="0"/>
      <p:bldP spid="26" grpId="0"/>
      <p:bldP spid="27" grpId="0" animBg="1"/>
      <p:bldP spid="2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BB98A6-B2C7-42FC-AEA0-2EF6917028F4}"/>
              </a:ext>
            </a:extLst>
          </p:cNvPr>
          <p:cNvSpPr/>
          <p:nvPr/>
        </p:nvSpPr>
        <p:spPr>
          <a:xfrm>
            <a:off x="838200" y="1690688"/>
            <a:ext cx="10515600" cy="4134759"/>
          </a:xfrm>
          <a:prstGeom prst="rect">
            <a:avLst/>
          </a:prstGeom>
          <a:solidFill>
            <a:schemeClr val="accent1">
              <a:lumMod val="25000"/>
              <a:lumOff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Example of Updating Probabilities in Decision Trees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2" y="1690688"/>
            <a:ext cx="10523918" cy="4134759"/>
          </a:xfrm>
          <a:solidFill>
            <a:schemeClr val="accent1">
              <a:lumMod val="50000"/>
              <a:lumOff val="50000"/>
              <a:alpha val="50000"/>
            </a:schemeClr>
          </a:solidFill>
        </p:spPr>
        <p:txBody>
          <a:bodyPr>
            <a:normAutofit fontScale="92500" lnSpcReduction="20000"/>
          </a:bodyPr>
          <a:lstStyle/>
          <a:p>
            <a:r>
              <a:rPr lang="en-US" dirty="0"/>
              <a:t>Caroline Janes is the marketing manager for a consumer products company that is considering whether to produce a new automatic dishwashing detergent called “Suds-Away.” The market for Suds Away will either be weak or it will be strong. If the market is strong, the company will make $18 million on Suds-Away, but if the market is weak the company will lose $8 million. Based on a combination of experience and intuition, Caroline has estimated that there is a 30% chance that the market for Suds-Away will be strong. Prior to deciding whether or not to produce Suds-Away, Caroline can conduct a nationwide market survey  test of Suds-Away. The cost of the market survey would be $2.4 million. Such a market survey is not perfect. Past results indicate that if the market is weak, there is a 10% chance that the test will be positive. Also, if the market is strong, there is a 20% chance that the test will be negative. What should Caroline do?</a:t>
            </a:r>
          </a:p>
        </p:txBody>
      </p:sp>
      <p:sp>
        <p:nvSpPr>
          <p:cNvPr id="5" name="Rectangle 4">
            <a:extLst>
              <a:ext uri="{FF2B5EF4-FFF2-40B4-BE49-F238E27FC236}">
                <a16:creationId xmlns:a16="http://schemas.microsoft.com/office/drawing/2014/main" id="{A51774AC-5364-4479-87F3-95DC67A30223}"/>
              </a:ext>
            </a:extLst>
          </p:cNvPr>
          <p:cNvSpPr/>
          <p:nvPr/>
        </p:nvSpPr>
        <p:spPr>
          <a:xfrm>
            <a:off x="2558142" y="3869688"/>
            <a:ext cx="7572054" cy="3184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A292EF8-13A2-4930-9BC2-9B9C8F332DB6}"/>
                  </a:ext>
                </a:extLst>
              </p:cNvPr>
              <p:cNvSpPr txBox="1"/>
              <p:nvPr/>
            </p:nvSpPr>
            <p:spPr>
              <a:xfrm>
                <a:off x="10537366" y="365125"/>
                <a:ext cx="1436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𝑷</m:t>
                      </m:r>
                      <m:d>
                        <m:dPr>
                          <m:ctrlPr>
                            <a:rPr lang="en-US" sz="1400" b="1" i="1" smtClean="0">
                              <a:latin typeface="Cambria Math" panose="02040503050406030204" pitchFamily="18" charset="0"/>
                            </a:rPr>
                          </m:ctrlPr>
                        </m:dPr>
                        <m:e>
                          <m:r>
                            <a:rPr lang="en-US" sz="1400" b="1" i="1" smtClean="0">
                              <a:latin typeface="Cambria Math" panose="02040503050406030204" pitchFamily="18" charset="0"/>
                            </a:rPr>
                            <m:t>𝑺</m:t>
                          </m:r>
                        </m:e>
                      </m:d>
                      <m:r>
                        <a:rPr lang="en-US" sz="1400" b="1" i="1" smtClean="0">
                          <a:latin typeface="Cambria Math" panose="02040503050406030204" pitchFamily="18" charset="0"/>
                        </a:rPr>
                        <m:t>=</m:t>
                      </m:r>
                      <m:r>
                        <a:rPr lang="en-US" sz="1400" b="1" i="1" smtClean="0">
                          <a:latin typeface="Cambria Math" panose="02040503050406030204" pitchFamily="18" charset="0"/>
                        </a:rPr>
                        <m:t>𝟑𝟎</m:t>
                      </m:r>
                      <m:r>
                        <a:rPr lang="en-US" sz="1400" b="1" i="1" smtClean="0">
                          <a:latin typeface="Cambria Math" panose="02040503050406030204" pitchFamily="18" charset="0"/>
                        </a:rPr>
                        <m:t>%</m:t>
                      </m:r>
                    </m:oMath>
                  </m:oMathPara>
                </a14:m>
                <a:endParaRPr lang="en-US" sz="1400" b="1" dirty="0"/>
              </a:p>
            </p:txBody>
          </p:sp>
        </mc:Choice>
        <mc:Fallback xmlns="">
          <p:sp>
            <p:nvSpPr>
              <p:cNvPr id="6" name="TextBox 5">
                <a:extLst>
                  <a:ext uri="{FF2B5EF4-FFF2-40B4-BE49-F238E27FC236}">
                    <a16:creationId xmlns:a16="http://schemas.microsoft.com/office/drawing/2014/main" id="{6A292EF8-13A2-4930-9BC2-9B9C8F332DB6}"/>
                  </a:ext>
                </a:extLst>
              </p:cNvPr>
              <p:cNvSpPr txBox="1">
                <a:spLocks noRot="1" noChangeAspect="1" noMove="1" noResize="1" noEditPoints="1" noAdjustHandles="1" noChangeArrowheads="1" noChangeShapeType="1" noTextEdit="1"/>
              </p:cNvSpPr>
              <p:nvPr/>
            </p:nvSpPr>
            <p:spPr>
              <a:xfrm>
                <a:off x="10537366" y="365125"/>
                <a:ext cx="1436915" cy="3077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AC4D58-3573-4981-B8B5-8C9335689ED3}"/>
                  </a:ext>
                </a:extLst>
              </p:cNvPr>
              <p:cNvSpPr txBox="1"/>
              <p:nvPr/>
            </p:nvSpPr>
            <p:spPr>
              <a:xfrm>
                <a:off x="10678882" y="672902"/>
                <a:ext cx="1436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𝑷</m:t>
                      </m:r>
                      <m:d>
                        <m:dPr>
                          <m:ctrlPr>
                            <a:rPr lang="en-US" sz="1400" b="1" i="1" smtClean="0">
                              <a:latin typeface="Cambria Math" panose="02040503050406030204" pitchFamily="18" charset="0"/>
                            </a:rPr>
                          </m:ctrlPr>
                        </m:dPr>
                        <m:e>
                          <m:r>
                            <a:rPr lang="en-US" sz="1400" b="1" i="1" smtClean="0">
                              <a:latin typeface="Cambria Math" panose="02040503050406030204" pitchFamily="18" charset="0"/>
                            </a:rPr>
                            <m:t>+|</m:t>
                          </m:r>
                          <m:r>
                            <a:rPr lang="en-US" sz="1400" b="1" i="1" smtClean="0">
                              <a:latin typeface="Cambria Math" panose="02040503050406030204" pitchFamily="18" charset="0"/>
                            </a:rPr>
                            <m:t>𝑾</m:t>
                          </m:r>
                        </m:e>
                      </m:d>
                      <m:r>
                        <a:rPr lang="en-US" sz="1400" b="1" i="1" smtClean="0">
                          <a:latin typeface="Cambria Math" panose="02040503050406030204" pitchFamily="18" charset="0"/>
                        </a:rPr>
                        <m:t>=</m:t>
                      </m:r>
                      <m:r>
                        <a:rPr lang="en-US" sz="1400" b="1" i="1" smtClean="0">
                          <a:latin typeface="Cambria Math" panose="02040503050406030204" pitchFamily="18" charset="0"/>
                        </a:rPr>
                        <m:t>𝟏𝟎</m:t>
                      </m:r>
                      <m:r>
                        <a:rPr lang="en-US" sz="1400" b="1" i="1" smtClean="0">
                          <a:latin typeface="Cambria Math" panose="02040503050406030204" pitchFamily="18" charset="0"/>
                        </a:rPr>
                        <m:t>%</m:t>
                      </m:r>
                    </m:oMath>
                  </m:oMathPara>
                </a14:m>
                <a:endParaRPr lang="en-US" sz="1400" b="1" dirty="0"/>
              </a:p>
            </p:txBody>
          </p:sp>
        </mc:Choice>
        <mc:Fallback xmlns="">
          <p:sp>
            <p:nvSpPr>
              <p:cNvPr id="8" name="TextBox 7">
                <a:extLst>
                  <a:ext uri="{FF2B5EF4-FFF2-40B4-BE49-F238E27FC236}">
                    <a16:creationId xmlns:a16="http://schemas.microsoft.com/office/drawing/2014/main" id="{7AAC4D58-3573-4981-B8B5-8C9335689ED3}"/>
                  </a:ext>
                </a:extLst>
              </p:cNvPr>
              <p:cNvSpPr txBox="1">
                <a:spLocks noRot="1" noChangeAspect="1" noMove="1" noResize="1" noEditPoints="1" noAdjustHandles="1" noChangeArrowheads="1" noChangeShapeType="1" noTextEdit="1"/>
              </p:cNvSpPr>
              <p:nvPr/>
            </p:nvSpPr>
            <p:spPr>
              <a:xfrm>
                <a:off x="10678882" y="672902"/>
                <a:ext cx="1436915" cy="307777"/>
              </a:xfrm>
              <a:prstGeom prst="rect">
                <a:avLst/>
              </a:prstGeom>
              <a:blipFill>
                <a:blip r:embed="rId3"/>
                <a:stretch>
                  <a:fillRect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55A75C8-732F-4AC4-AAED-53F1F60697CE}"/>
                  </a:ext>
                </a:extLst>
              </p:cNvPr>
              <p:cNvSpPr txBox="1"/>
              <p:nvPr/>
            </p:nvSpPr>
            <p:spPr>
              <a:xfrm>
                <a:off x="10657110" y="980679"/>
                <a:ext cx="1436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𝑷</m:t>
                      </m:r>
                      <m:d>
                        <m:dPr>
                          <m:ctrlPr>
                            <a:rPr lang="en-US" sz="1400" b="1" i="1" smtClean="0">
                              <a:latin typeface="Cambria Math" panose="02040503050406030204" pitchFamily="18" charset="0"/>
                            </a:rPr>
                          </m:ctrlPr>
                        </m:dPr>
                        <m:e>
                          <m:r>
                            <a:rPr lang="en-US" sz="1400" b="1" i="1" smtClean="0">
                              <a:latin typeface="Cambria Math" panose="02040503050406030204" pitchFamily="18" charset="0"/>
                            </a:rPr>
                            <m:t>−|</m:t>
                          </m:r>
                          <m:r>
                            <a:rPr lang="en-US" sz="1400" b="1" i="1" smtClean="0">
                              <a:latin typeface="Cambria Math" panose="02040503050406030204" pitchFamily="18" charset="0"/>
                            </a:rPr>
                            <m:t>𝑺</m:t>
                          </m:r>
                        </m:e>
                      </m:d>
                      <m:r>
                        <a:rPr lang="en-US" sz="1400" b="1" i="1" smtClean="0">
                          <a:latin typeface="Cambria Math" panose="02040503050406030204" pitchFamily="18" charset="0"/>
                        </a:rPr>
                        <m:t>=</m:t>
                      </m:r>
                      <m:r>
                        <a:rPr lang="en-US" sz="1400" b="1" i="1" smtClean="0">
                          <a:latin typeface="Cambria Math" panose="02040503050406030204" pitchFamily="18" charset="0"/>
                        </a:rPr>
                        <m:t>𝟐𝟎</m:t>
                      </m:r>
                      <m:r>
                        <a:rPr lang="en-US" sz="1400" b="1" i="1" smtClean="0">
                          <a:latin typeface="Cambria Math" panose="02040503050406030204" pitchFamily="18" charset="0"/>
                        </a:rPr>
                        <m:t>%</m:t>
                      </m:r>
                    </m:oMath>
                  </m:oMathPara>
                </a14:m>
                <a:endParaRPr lang="en-US" sz="1400" b="1" dirty="0"/>
              </a:p>
            </p:txBody>
          </p:sp>
        </mc:Choice>
        <mc:Fallback xmlns="">
          <p:sp>
            <p:nvSpPr>
              <p:cNvPr id="10" name="TextBox 9">
                <a:extLst>
                  <a:ext uri="{FF2B5EF4-FFF2-40B4-BE49-F238E27FC236}">
                    <a16:creationId xmlns:a16="http://schemas.microsoft.com/office/drawing/2014/main" id="{555A75C8-732F-4AC4-AAED-53F1F60697CE}"/>
                  </a:ext>
                </a:extLst>
              </p:cNvPr>
              <p:cNvSpPr txBox="1">
                <a:spLocks noRot="1" noChangeAspect="1" noMove="1" noResize="1" noEditPoints="1" noAdjustHandles="1" noChangeArrowheads="1" noChangeShapeType="1" noTextEdit="1"/>
              </p:cNvSpPr>
              <p:nvPr/>
            </p:nvSpPr>
            <p:spPr>
              <a:xfrm>
                <a:off x="10657110" y="980679"/>
                <a:ext cx="1436915" cy="307777"/>
              </a:xfrm>
              <a:prstGeom prst="rect">
                <a:avLst/>
              </a:prstGeom>
              <a:blipFill>
                <a:blip r:embed="rId4"/>
                <a:stretch>
                  <a:fillRect b="-8000"/>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62CDB989-3568-48C1-A437-E38E3823E68E}"/>
              </a:ext>
            </a:extLst>
          </p:cNvPr>
          <p:cNvSpPr/>
          <p:nvPr/>
        </p:nvSpPr>
        <p:spPr>
          <a:xfrm>
            <a:off x="10624457" y="365125"/>
            <a:ext cx="1436915" cy="923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1DF619-7E3F-4DFD-97B3-277CBAB11178}"/>
              </a:ext>
            </a:extLst>
          </p:cNvPr>
          <p:cNvSpPr/>
          <p:nvPr/>
        </p:nvSpPr>
        <p:spPr>
          <a:xfrm>
            <a:off x="6096000" y="3308279"/>
            <a:ext cx="654121" cy="3184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A73ABED-0C6E-4767-98B2-575F2AD69947}"/>
              </a:ext>
            </a:extLst>
          </p:cNvPr>
          <p:cNvSpPr/>
          <p:nvPr/>
        </p:nvSpPr>
        <p:spPr>
          <a:xfrm>
            <a:off x="2231571" y="4702629"/>
            <a:ext cx="653143" cy="3184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D6CC987-3F09-4EA6-9F81-39BFEF219DAA}"/>
              </a:ext>
            </a:extLst>
          </p:cNvPr>
          <p:cNvSpPr/>
          <p:nvPr/>
        </p:nvSpPr>
        <p:spPr>
          <a:xfrm>
            <a:off x="3222171" y="5021128"/>
            <a:ext cx="740229" cy="3184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88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2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heel(1)">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heel(1)">
                                      <p:cBhvr>
                                        <p:cTn id="40" dur="20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0" grpId="0"/>
      <p:bldP spid="11" grpId="0" animBg="1"/>
      <p:bldP spid="7" grpId="0" animBg="1"/>
      <p:bldP spid="9" grpId="0" animBg="1"/>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table, clock&#10;&#10;Description automatically generated">
            <a:extLst>
              <a:ext uri="{FF2B5EF4-FFF2-40B4-BE49-F238E27FC236}">
                <a16:creationId xmlns:a16="http://schemas.microsoft.com/office/drawing/2014/main" id="{5F329E6D-1358-4A65-8172-FB2E46658528}"/>
              </a:ext>
            </a:extLst>
          </p:cNvPr>
          <p:cNvPicPr>
            <a:picLocks noChangeAspect="1"/>
          </p:cNvPicPr>
          <p:nvPr/>
        </p:nvPicPr>
        <p:blipFill rotWithShape="1">
          <a:blip r:embed="rId2">
            <a:extLst>
              <a:ext uri="{28A0092B-C50C-407E-A947-70E740481C1C}">
                <a14:useLocalDpi xmlns:a14="http://schemas.microsoft.com/office/drawing/2010/main" val="0"/>
              </a:ext>
            </a:extLst>
          </a:blip>
          <a:srcRect r="4428" b="1"/>
          <a:stretch/>
        </p:blipFill>
        <p:spPr>
          <a:xfrm>
            <a:off x="20" y="0"/>
            <a:ext cx="12191980" cy="6856718"/>
          </a:xfrm>
          <a:prstGeom prst="rect">
            <a:avLst/>
          </a:prstGeom>
        </p:spPr>
      </p:pic>
      <p:sp>
        <p:nvSpPr>
          <p:cNvPr id="6" name="Rectangle 5">
            <a:extLst>
              <a:ext uri="{FF2B5EF4-FFF2-40B4-BE49-F238E27FC236}">
                <a16:creationId xmlns:a16="http://schemas.microsoft.com/office/drawing/2014/main" id="{F50FF75E-3857-4686-84E4-3DD718D3A1F5}"/>
              </a:ext>
            </a:extLst>
          </p:cNvPr>
          <p:cNvSpPr/>
          <p:nvPr/>
        </p:nvSpPr>
        <p:spPr>
          <a:xfrm>
            <a:off x="267128" y="955497"/>
            <a:ext cx="4099389" cy="228086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17478E0-43FE-4EA5-A0C2-82465E8B7EFF}"/>
              </a:ext>
            </a:extLst>
          </p:cNvPr>
          <p:cNvSpPr/>
          <p:nvPr/>
        </p:nvSpPr>
        <p:spPr>
          <a:xfrm>
            <a:off x="7929937" y="727753"/>
            <a:ext cx="4099389" cy="343328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5990721-05E6-48F4-B24C-77590CA5F71D}"/>
              </a:ext>
            </a:extLst>
          </p:cNvPr>
          <p:cNvSpPr/>
          <p:nvPr/>
        </p:nvSpPr>
        <p:spPr>
          <a:xfrm>
            <a:off x="881866" y="3236360"/>
            <a:ext cx="1964075" cy="228086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F375498-C309-4BD4-A5AA-DBA37B9B20E4}"/>
              </a:ext>
            </a:extLst>
          </p:cNvPr>
          <p:cNvSpPr/>
          <p:nvPr/>
        </p:nvSpPr>
        <p:spPr>
          <a:xfrm>
            <a:off x="4981255" y="2198669"/>
            <a:ext cx="3032587" cy="45103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8BDBBA5-F31C-4957-9F3F-EBEB5C63E57E}"/>
              </a:ext>
            </a:extLst>
          </p:cNvPr>
          <p:cNvSpPr/>
          <p:nvPr/>
        </p:nvSpPr>
        <p:spPr>
          <a:xfrm>
            <a:off x="2845941" y="3667874"/>
            <a:ext cx="2137024" cy="301032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F8B233-BDC9-4556-B002-1FA1E6BF9971}"/>
                  </a:ext>
                </a:extLst>
              </p:cNvPr>
              <p:cNvSpPr txBox="1"/>
              <p:nvPr/>
            </p:nvSpPr>
            <p:spPr>
              <a:xfrm>
                <a:off x="10265223" y="5055557"/>
                <a:ext cx="1436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bg1"/>
                          </a:solidFill>
                          <a:latin typeface="Cambria Math" panose="02040503050406030204" pitchFamily="18" charset="0"/>
                        </a:rPr>
                        <m:t>𝑷</m:t>
                      </m:r>
                      <m:d>
                        <m:dPr>
                          <m:ctrlPr>
                            <a:rPr lang="en-US" sz="1400" b="1" i="1" smtClean="0">
                              <a:solidFill>
                                <a:schemeClr val="bg1"/>
                              </a:solidFill>
                              <a:latin typeface="Cambria Math" panose="02040503050406030204" pitchFamily="18" charset="0"/>
                            </a:rPr>
                          </m:ctrlPr>
                        </m:dPr>
                        <m:e>
                          <m:r>
                            <a:rPr lang="en-US" sz="1400" b="1" i="1" smtClean="0">
                              <a:solidFill>
                                <a:schemeClr val="bg1"/>
                              </a:solidFill>
                              <a:latin typeface="Cambria Math" panose="02040503050406030204" pitchFamily="18" charset="0"/>
                            </a:rPr>
                            <m:t>𝑺</m:t>
                          </m:r>
                        </m:e>
                      </m:d>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𝟑𝟎</m:t>
                      </m:r>
                      <m:r>
                        <a:rPr lang="en-US" sz="1400" b="1" i="1" smtClean="0">
                          <a:solidFill>
                            <a:schemeClr val="bg1"/>
                          </a:solidFill>
                          <a:latin typeface="Cambria Math" panose="02040503050406030204" pitchFamily="18" charset="0"/>
                        </a:rPr>
                        <m:t>%</m:t>
                      </m:r>
                    </m:oMath>
                  </m:oMathPara>
                </a14:m>
                <a:endParaRPr lang="en-US" sz="1400" b="1" dirty="0">
                  <a:solidFill>
                    <a:schemeClr val="bg1"/>
                  </a:solidFill>
                </a:endParaRPr>
              </a:p>
            </p:txBody>
          </p:sp>
        </mc:Choice>
        <mc:Fallback xmlns="">
          <p:sp>
            <p:nvSpPr>
              <p:cNvPr id="11" name="TextBox 10">
                <a:extLst>
                  <a:ext uri="{FF2B5EF4-FFF2-40B4-BE49-F238E27FC236}">
                    <a16:creationId xmlns:a16="http://schemas.microsoft.com/office/drawing/2014/main" id="{3AF8B233-BDC9-4556-B002-1FA1E6BF9971}"/>
                  </a:ext>
                </a:extLst>
              </p:cNvPr>
              <p:cNvSpPr txBox="1">
                <a:spLocks noRot="1" noChangeAspect="1" noMove="1" noResize="1" noEditPoints="1" noAdjustHandles="1" noChangeArrowheads="1" noChangeShapeType="1" noTextEdit="1"/>
              </p:cNvSpPr>
              <p:nvPr/>
            </p:nvSpPr>
            <p:spPr>
              <a:xfrm>
                <a:off x="10265223" y="5055557"/>
                <a:ext cx="143691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8E5DC26-2A73-431E-8CCA-06255D481AE4}"/>
                  </a:ext>
                </a:extLst>
              </p:cNvPr>
              <p:cNvSpPr txBox="1"/>
              <p:nvPr/>
            </p:nvSpPr>
            <p:spPr>
              <a:xfrm>
                <a:off x="10406739" y="5363334"/>
                <a:ext cx="1436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bg1"/>
                          </a:solidFill>
                          <a:latin typeface="Cambria Math" panose="02040503050406030204" pitchFamily="18" charset="0"/>
                        </a:rPr>
                        <m:t>𝑷</m:t>
                      </m:r>
                      <m:d>
                        <m:dPr>
                          <m:ctrlPr>
                            <a:rPr lang="en-US" sz="1400" b="1" i="1" smtClean="0">
                              <a:solidFill>
                                <a:schemeClr val="bg1"/>
                              </a:solidFill>
                              <a:latin typeface="Cambria Math" panose="02040503050406030204" pitchFamily="18" charset="0"/>
                            </a:rPr>
                          </m:ctrlPr>
                        </m:dPr>
                        <m:e>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𝑾</m:t>
                          </m:r>
                        </m:e>
                      </m:d>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𝟏𝟎</m:t>
                      </m:r>
                      <m:r>
                        <a:rPr lang="en-US" sz="1400" b="1" i="1" smtClean="0">
                          <a:solidFill>
                            <a:schemeClr val="bg1"/>
                          </a:solidFill>
                          <a:latin typeface="Cambria Math" panose="02040503050406030204" pitchFamily="18" charset="0"/>
                        </a:rPr>
                        <m:t>%</m:t>
                      </m:r>
                    </m:oMath>
                  </m:oMathPara>
                </a14:m>
                <a:endParaRPr lang="en-US" sz="1400" b="1" dirty="0">
                  <a:solidFill>
                    <a:schemeClr val="bg1"/>
                  </a:solidFill>
                </a:endParaRPr>
              </a:p>
            </p:txBody>
          </p:sp>
        </mc:Choice>
        <mc:Fallback xmlns="">
          <p:sp>
            <p:nvSpPr>
              <p:cNvPr id="12" name="TextBox 11">
                <a:extLst>
                  <a:ext uri="{FF2B5EF4-FFF2-40B4-BE49-F238E27FC236}">
                    <a16:creationId xmlns:a16="http://schemas.microsoft.com/office/drawing/2014/main" id="{38E5DC26-2A73-431E-8CCA-06255D481AE4}"/>
                  </a:ext>
                </a:extLst>
              </p:cNvPr>
              <p:cNvSpPr txBox="1">
                <a:spLocks noRot="1" noChangeAspect="1" noMove="1" noResize="1" noEditPoints="1" noAdjustHandles="1" noChangeArrowheads="1" noChangeShapeType="1" noTextEdit="1"/>
              </p:cNvSpPr>
              <p:nvPr/>
            </p:nvSpPr>
            <p:spPr>
              <a:xfrm>
                <a:off x="10406739" y="5363334"/>
                <a:ext cx="1436915" cy="307777"/>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94C415-164F-4F54-9A9F-766D9D3D541B}"/>
                  </a:ext>
                </a:extLst>
              </p:cNvPr>
              <p:cNvSpPr txBox="1"/>
              <p:nvPr/>
            </p:nvSpPr>
            <p:spPr>
              <a:xfrm>
                <a:off x="10384967" y="5671111"/>
                <a:ext cx="143691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bg1"/>
                          </a:solidFill>
                          <a:latin typeface="Cambria Math" panose="02040503050406030204" pitchFamily="18" charset="0"/>
                        </a:rPr>
                        <m:t>𝑷</m:t>
                      </m:r>
                      <m:d>
                        <m:dPr>
                          <m:ctrlPr>
                            <a:rPr lang="en-US" sz="1400" b="1" i="1" smtClean="0">
                              <a:solidFill>
                                <a:schemeClr val="bg1"/>
                              </a:solidFill>
                              <a:latin typeface="Cambria Math" panose="02040503050406030204" pitchFamily="18" charset="0"/>
                            </a:rPr>
                          </m:ctrlPr>
                        </m:dPr>
                        <m:e>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𝑺</m:t>
                          </m:r>
                        </m:e>
                      </m:d>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𝟐𝟎</m:t>
                      </m:r>
                      <m:r>
                        <a:rPr lang="en-US" sz="1400" b="1" i="1" smtClean="0">
                          <a:solidFill>
                            <a:schemeClr val="bg1"/>
                          </a:solidFill>
                          <a:latin typeface="Cambria Math" panose="02040503050406030204" pitchFamily="18" charset="0"/>
                        </a:rPr>
                        <m:t>%</m:t>
                      </m:r>
                    </m:oMath>
                  </m:oMathPara>
                </a14:m>
                <a:endParaRPr lang="en-US" sz="1400" b="1" dirty="0">
                  <a:solidFill>
                    <a:schemeClr val="bg1"/>
                  </a:solidFill>
                </a:endParaRPr>
              </a:p>
            </p:txBody>
          </p:sp>
        </mc:Choice>
        <mc:Fallback xmlns="">
          <p:sp>
            <p:nvSpPr>
              <p:cNvPr id="13" name="TextBox 12">
                <a:extLst>
                  <a:ext uri="{FF2B5EF4-FFF2-40B4-BE49-F238E27FC236}">
                    <a16:creationId xmlns:a16="http://schemas.microsoft.com/office/drawing/2014/main" id="{3C94C415-164F-4F54-9A9F-766D9D3D541B}"/>
                  </a:ext>
                </a:extLst>
              </p:cNvPr>
              <p:cNvSpPr txBox="1">
                <a:spLocks noRot="1" noChangeAspect="1" noMove="1" noResize="1" noEditPoints="1" noAdjustHandles="1" noChangeArrowheads="1" noChangeShapeType="1" noTextEdit="1"/>
              </p:cNvSpPr>
              <p:nvPr/>
            </p:nvSpPr>
            <p:spPr>
              <a:xfrm>
                <a:off x="10384967" y="5671111"/>
                <a:ext cx="1436915" cy="307777"/>
              </a:xfrm>
              <a:prstGeom prst="rect">
                <a:avLst/>
              </a:prstGeom>
              <a:blipFill>
                <a:blip r:embed="rId5"/>
                <a:stretch>
                  <a:fillRect b="-5882"/>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CEE524D1-C24A-4855-84CA-6628C2AF318E}"/>
              </a:ext>
            </a:extLst>
          </p:cNvPr>
          <p:cNvSpPr/>
          <p:nvPr/>
        </p:nvSpPr>
        <p:spPr>
          <a:xfrm>
            <a:off x="10352314" y="5055557"/>
            <a:ext cx="1436915" cy="923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359831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0" nodeType="clickEffect">
                                  <p:stCondLst>
                                    <p:cond delay="0"/>
                                  </p:stCondLst>
                                  <p:childTnLst>
                                    <p:animEffect transition="out" filter="fad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8"/>
                                        </p:tgtEl>
                                      </p:cBhvr>
                                    </p:animEffect>
                                    <p:set>
                                      <p:cBhvr>
                                        <p:cTn id="4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8" grpId="0" animBg="1"/>
      <p:bldP spid="19" grpId="0" animBg="1"/>
      <p:bldP spid="11" grpId="0"/>
      <p:bldP spid="12" grpId="0"/>
      <p:bldP spid="13" grpId="0"/>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The Value of Information</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b="1" dirty="0"/>
              <a:t>The Expected Value of Information (EVI):</a:t>
            </a:r>
          </a:p>
          <a:p>
            <a:r>
              <a:rPr lang="en-US" dirty="0"/>
              <a:t>The increase in the expected value that the information generates (i.e. is what we gain by getting the information for free).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D390B8-A870-4365-A496-B37534A88C24}"/>
                  </a:ext>
                </a:extLst>
              </p:cNvPr>
              <p:cNvSpPr txBox="1"/>
              <p:nvPr/>
            </p:nvSpPr>
            <p:spPr>
              <a:xfrm>
                <a:off x="996593" y="4179013"/>
                <a:ext cx="985291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𝐸𝑉𝐼</m:t>
                      </m:r>
                      <m:r>
                        <a:rPr lang="en-US" sz="2400" b="0" i="1" smtClean="0">
                          <a:latin typeface="Cambria Math" panose="02040503050406030204" pitchFamily="18" charset="0"/>
                        </a:rPr>
                        <m:t>=</m:t>
                      </m:r>
                      <m:r>
                        <a:rPr lang="en-US" sz="2400" b="0" i="1" smtClean="0">
                          <a:latin typeface="Cambria Math" panose="02040503050406030204" pitchFamily="18" charset="0"/>
                        </a:rPr>
                        <m:t>𝐸𝑀𝑉</m:t>
                      </m:r>
                      <m:r>
                        <a:rPr lang="en-US" sz="2400" b="0" i="1" smtClean="0">
                          <a:latin typeface="Cambria Math" panose="02040503050406030204" pitchFamily="18" charset="0"/>
                        </a:rPr>
                        <m:t> </m:t>
                      </m:r>
                      <m:r>
                        <a:rPr lang="en-US" sz="2400" b="0" i="1" smtClean="0">
                          <a:latin typeface="Cambria Math" panose="02040503050406030204" pitchFamily="18" charset="0"/>
                        </a:rPr>
                        <m:t>𝑤𝑖𝑡h</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𝑓𝑟𝑒𝑒</m:t>
                          </m:r>
                        </m:e>
                      </m:d>
                      <m:r>
                        <a:rPr lang="en-US" sz="2400" b="0" i="1" smtClean="0">
                          <a:latin typeface="Cambria Math" panose="02040503050406030204" pitchFamily="18" charset="0"/>
                        </a:rPr>
                        <m:t> </m:t>
                      </m:r>
                      <m:r>
                        <a:rPr lang="en-US" sz="2400" b="0" i="1" smtClean="0">
                          <a:latin typeface="Cambria Math" panose="02040503050406030204" pitchFamily="18" charset="0"/>
                        </a:rPr>
                        <m:t>𝑖𝑛𝑓𝑜𝑟𝑚𝑎𝑡𝑖𝑜𝑛</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𝐸𝑀𝑉</m:t>
                      </m:r>
                      <m:r>
                        <a:rPr lang="en-US" sz="2400" b="0" i="1" smtClean="0">
                          <a:latin typeface="Cambria Math" panose="02040503050406030204" pitchFamily="18" charset="0"/>
                        </a:rPr>
                        <m:t> </m:t>
                      </m:r>
                      <m:r>
                        <a:rPr lang="en-US" sz="2400" b="0" i="1" smtClean="0">
                          <a:latin typeface="Cambria Math" panose="02040503050406030204" pitchFamily="18" charset="0"/>
                        </a:rPr>
                        <m:t>𝑤𝑖𝑡h𝑜𝑢𝑡</m:t>
                      </m:r>
                      <m:r>
                        <a:rPr lang="en-US" sz="2400" b="0" i="1" smtClean="0">
                          <a:latin typeface="Cambria Math" panose="02040503050406030204" pitchFamily="18" charset="0"/>
                        </a:rPr>
                        <m:t> </m:t>
                      </m:r>
                      <m:r>
                        <a:rPr lang="en-US" sz="2400" b="0" i="1" smtClean="0">
                          <a:latin typeface="Cambria Math" panose="02040503050406030204" pitchFamily="18" charset="0"/>
                        </a:rPr>
                        <m:t>𝑖𝑛𝑓𝑜𝑟𝑚𝑎𝑡𝑖𝑜𝑛</m:t>
                      </m:r>
                    </m:oMath>
                  </m:oMathPara>
                </a14:m>
                <a:endParaRPr lang="en-US" sz="2400" i="1" dirty="0"/>
              </a:p>
            </p:txBody>
          </p:sp>
        </mc:Choice>
        <mc:Fallback xmlns="">
          <p:sp>
            <p:nvSpPr>
              <p:cNvPr id="5" name="TextBox 4">
                <a:extLst>
                  <a:ext uri="{FF2B5EF4-FFF2-40B4-BE49-F238E27FC236}">
                    <a16:creationId xmlns:a16="http://schemas.microsoft.com/office/drawing/2014/main" id="{27D390B8-A870-4365-A496-B37534A88C24}"/>
                  </a:ext>
                </a:extLst>
              </p:cNvPr>
              <p:cNvSpPr txBox="1">
                <a:spLocks noRot="1" noChangeAspect="1" noMove="1" noResize="1" noEditPoints="1" noAdjustHandles="1" noChangeArrowheads="1" noChangeShapeType="1" noTextEdit="1"/>
              </p:cNvSpPr>
              <p:nvPr/>
            </p:nvSpPr>
            <p:spPr>
              <a:xfrm>
                <a:off x="996593" y="4179013"/>
                <a:ext cx="9852917" cy="461665"/>
              </a:xfrm>
              <a:prstGeom prst="rect">
                <a:avLst/>
              </a:prstGeom>
              <a:blipFill>
                <a:blip r:embed="rId2"/>
                <a:stretch>
                  <a:fillRect b="-1866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951F40F0-06DE-4EF3-83A3-F5B0B109B198}"/>
              </a:ext>
            </a:extLst>
          </p:cNvPr>
          <p:cNvSpPr/>
          <p:nvPr/>
        </p:nvSpPr>
        <p:spPr>
          <a:xfrm>
            <a:off x="1262743" y="4001294"/>
            <a:ext cx="9405257" cy="788420"/>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02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100"/>
                                  </p:iterate>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The Value of Information</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a:xfrm>
            <a:off x="829881" y="1816894"/>
            <a:ext cx="11013775" cy="4368800"/>
          </a:xfrm>
        </p:spPr>
        <p:txBody>
          <a:bodyPr>
            <a:normAutofit/>
          </a:bodyPr>
          <a:lstStyle/>
          <a:p>
            <a:r>
              <a:rPr lang="en-US" b="1" dirty="0"/>
              <a:t>The Expected Value of Free and Perfect Information:</a:t>
            </a:r>
          </a:p>
          <a:p>
            <a:r>
              <a:rPr lang="en-US" dirty="0"/>
              <a:t>The increase in the expected value that the perfect information generates (i.e. is what we gain by getting the free and accurate information).</a:t>
            </a:r>
          </a:p>
          <a:p>
            <a:endParaRPr lang="en-US"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6B3C42D-CAB1-472C-A486-80BE43022A7D}"/>
                  </a:ext>
                </a:extLst>
              </p:cNvPr>
              <p:cNvSpPr txBox="1"/>
              <p:nvPr/>
            </p:nvSpPr>
            <p:spPr>
              <a:xfrm>
                <a:off x="653142" y="4323830"/>
                <a:ext cx="11299371"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𝐸𝑉𝑃𝐼</m:t>
                      </m:r>
                      <m:r>
                        <a:rPr lang="en-US" sz="2400" b="0" i="1" smtClean="0">
                          <a:latin typeface="Cambria Math" panose="02040503050406030204" pitchFamily="18" charset="0"/>
                        </a:rPr>
                        <m:t>=</m:t>
                      </m:r>
                      <m:r>
                        <a:rPr lang="en-US" sz="2400" b="0" i="1" smtClean="0">
                          <a:latin typeface="Cambria Math" panose="02040503050406030204" pitchFamily="18" charset="0"/>
                        </a:rPr>
                        <m:t>𝐸𝑀𝑉</m:t>
                      </m:r>
                      <m:r>
                        <a:rPr lang="en-US" sz="2400" b="0" i="1" smtClean="0">
                          <a:latin typeface="Cambria Math" panose="02040503050406030204" pitchFamily="18" charset="0"/>
                        </a:rPr>
                        <m:t> </m:t>
                      </m:r>
                      <m:r>
                        <a:rPr lang="en-US" sz="2400" b="0" i="1" smtClean="0">
                          <a:latin typeface="Cambria Math" panose="02040503050406030204" pitchFamily="18" charset="0"/>
                        </a:rPr>
                        <m:t>𝑤𝑖𝑡h</m:t>
                      </m:r>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𝑓𝑟𝑒𝑒</m:t>
                          </m:r>
                        </m:e>
                      </m:d>
                      <m:r>
                        <a:rPr lang="en-US" sz="2400" b="0" i="1" smtClean="0">
                          <a:latin typeface="Cambria Math" panose="02040503050406030204" pitchFamily="18" charset="0"/>
                        </a:rPr>
                        <m:t> </m:t>
                      </m:r>
                      <m:r>
                        <a:rPr lang="en-US" sz="2400" b="0" i="1" smtClean="0">
                          <a:latin typeface="Cambria Math" panose="02040503050406030204" pitchFamily="18" charset="0"/>
                        </a:rPr>
                        <m:t>𝑝𝑒𝑟𝑓𝑒𝑐𝑡</m:t>
                      </m:r>
                      <m:r>
                        <a:rPr lang="en-US" sz="2400" b="0" i="1" smtClean="0">
                          <a:latin typeface="Cambria Math" panose="02040503050406030204" pitchFamily="18" charset="0"/>
                        </a:rPr>
                        <m:t> </m:t>
                      </m:r>
                      <m:r>
                        <a:rPr lang="en-US" sz="2400" b="0" i="1" smtClean="0">
                          <a:latin typeface="Cambria Math" panose="02040503050406030204" pitchFamily="18" charset="0"/>
                        </a:rPr>
                        <m:t>𝑖𝑛𝑓𝑜𝑟𝑚𝑎𝑡𝑖𝑜𝑛</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𝐸𝑀𝑉</m:t>
                      </m:r>
                      <m:r>
                        <a:rPr lang="en-US" sz="2400" b="0" i="1" smtClean="0">
                          <a:latin typeface="Cambria Math" panose="02040503050406030204" pitchFamily="18" charset="0"/>
                        </a:rPr>
                        <m:t> </m:t>
                      </m:r>
                      <m:r>
                        <a:rPr lang="en-US" sz="2400" b="0" i="1" smtClean="0">
                          <a:latin typeface="Cambria Math" panose="02040503050406030204" pitchFamily="18" charset="0"/>
                        </a:rPr>
                        <m:t>𝑤𝑖𝑡h𝑜𝑢𝑡</m:t>
                      </m:r>
                      <m:r>
                        <a:rPr lang="en-US" sz="2400" b="0" i="1" smtClean="0">
                          <a:latin typeface="Cambria Math" panose="02040503050406030204" pitchFamily="18" charset="0"/>
                        </a:rPr>
                        <m:t> </m:t>
                      </m:r>
                      <m:r>
                        <a:rPr lang="en-US" sz="2400" b="0" i="1" smtClean="0">
                          <a:latin typeface="Cambria Math" panose="02040503050406030204" pitchFamily="18" charset="0"/>
                        </a:rPr>
                        <m:t>𝑖𝑛𝑓𝑜𝑟𝑚𝑎𝑡𝑖𝑜𝑛</m:t>
                      </m:r>
                    </m:oMath>
                  </m:oMathPara>
                </a14:m>
                <a:endParaRPr lang="en-US" sz="2400" i="1" dirty="0"/>
              </a:p>
              <a:p>
                <a:endParaRPr lang="en-US" dirty="0"/>
              </a:p>
            </p:txBody>
          </p:sp>
        </mc:Choice>
        <mc:Fallback xmlns="">
          <p:sp>
            <p:nvSpPr>
              <p:cNvPr id="4" name="TextBox 3">
                <a:extLst>
                  <a:ext uri="{FF2B5EF4-FFF2-40B4-BE49-F238E27FC236}">
                    <a16:creationId xmlns:a16="http://schemas.microsoft.com/office/drawing/2014/main" id="{36B3C42D-CAB1-472C-A486-80BE43022A7D}"/>
                  </a:ext>
                </a:extLst>
              </p:cNvPr>
              <p:cNvSpPr txBox="1">
                <a:spLocks noRot="1" noChangeAspect="1" noMove="1" noResize="1" noEditPoints="1" noAdjustHandles="1" noChangeArrowheads="1" noChangeShapeType="1" noTextEdit="1"/>
              </p:cNvSpPr>
              <p:nvPr/>
            </p:nvSpPr>
            <p:spPr>
              <a:xfrm>
                <a:off x="653142" y="4323830"/>
                <a:ext cx="11299371" cy="738664"/>
              </a:xfrm>
              <a:prstGeom prst="rect">
                <a:avLst/>
              </a:prstGeom>
              <a:blipFill>
                <a:blip r:embed="rId2"/>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E48911F-7348-41BA-8824-F114DE3FB05C}"/>
              </a:ext>
            </a:extLst>
          </p:cNvPr>
          <p:cNvSpPr/>
          <p:nvPr/>
        </p:nvSpPr>
        <p:spPr>
          <a:xfrm>
            <a:off x="653142" y="3995057"/>
            <a:ext cx="11299371" cy="1221168"/>
          </a:xfrm>
          <a:prstGeom prst="rect">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84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iterate type="lt">
                                    <p:tmAbs val="100"/>
                                  </p:iterate>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656-8F6F-4B84-9516-E4375E373170}"/>
              </a:ext>
            </a:extLst>
          </p:cNvPr>
          <p:cNvSpPr>
            <a:spLocks noGrp="1"/>
          </p:cNvSpPr>
          <p:nvPr>
            <p:ph type="ctrTitle"/>
          </p:nvPr>
        </p:nvSpPr>
        <p:spPr/>
        <p:txBody>
          <a:bodyPr/>
          <a:lstStyle/>
          <a:p>
            <a:r>
              <a:rPr lang="en-US" dirty="0"/>
              <a:t>Risk Profiles</a:t>
            </a:r>
          </a:p>
        </p:txBody>
      </p:sp>
    </p:spTree>
    <p:extLst>
      <p:ext uri="{BB962C8B-B14F-4D97-AF65-F5344CB8AC3E}">
        <p14:creationId xmlns:p14="http://schemas.microsoft.com/office/powerpoint/2010/main" val="301601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Risk Aversion (Back to the Landowner Problem)</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endParaRPr lang="en-US" dirty="0"/>
          </a:p>
          <a:p>
            <a:endParaRPr lang="en-US" dirty="0"/>
          </a:p>
          <a:p>
            <a:endParaRPr lang="en-US" dirty="0"/>
          </a:p>
          <a:p>
            <a:endParaRPr lang="en-US" dirty="0"/>
          </a:p>
          <a:p>
            <a:endParaRPr lang="en-US" dirty="0"/>
          </a:p>
          <a:p>
            <a:endParaRPr lang="en-US" dirty="0"/>
          </a:p>
          <a:p>
            <a:r>
              <a:rPr lang="en-US" dirty="0"/>
              <a:t>How will this problem change if the Landowner doesn’t like risk? What if the she likes risk?</a:t>
            </a:r>
          </a:p>
        </p:txBody>
      </p:sp>
      <p:pic>
        <p:nvPicPr>
          <p:cNvPr id="5" name="Picture 4">
            <a:extLst>
              <a:ext uri="{FF2B5EF4-FFF2-40B4-BE49-F238E27FC236}">
                <a16:creationId xmlns:a16="http://schemas.microsoft.com/office/drawing/2014/main" id="{56BFD687-725A-3F41-823C-D2BC91CA7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748" y="1816894"/>
            <a:ext cx="10515600" cy="2858787"/>
          </a:xfrm>
          <a:prstGeom prst="rect">
            <a:avLst/>
          </a:prstGeom>
        </p:spPr>
      </p:pic>
    </p:spTree>
    <p:extLst>
      <p:ext uri="{BB962C8B-B14F-4D97-AF65-F5344CB8AC3E}">
        <p14:creationId xmlns:p14="http://schemas.microsoft.com/office/powerpoint/2010/main" val="2447108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Risk Aversion</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pPr marL="457200" indent="-457200">
              <a:buFont typeface="Arial" panose="020B0604020202020204" pitchFamily="34" charset="0"/>
              <a:buChar char="•"/>
            </a:pPr>
            <a:r>
              <a:rPr lang="en-US" dirty="0"/>
              <a:t>People that refuse fair gambles (recall matching pennies game) or would pay to avoid risk are called </a:t>
            </a:r>
            <a:r>
              <a:rPr lang="en-US" b="1" dirty="0"/>
              <a:t>risk averse</a:t>
            </a:r>
            <a:r>
              <a:rPr lang="en-US" dirty="0"/>
              <a:t>. Losing affects the person more than winning.</a:t>
            </a:r>
          </a:p>
          <a:p>
            <a:endParaRPr lang="en-US" dirty="0"/>
          </a:p>
          <a:p>
            <a:pPr marL="457200" indent="-457200">
              <a:buFont typeface="Arial" panose="020B0604020202020204" pitchFamily="34" charset="0"/>
              <a:buChar char="•"/>
            </a:pPr>
            <a:r>
              <a:rPr lang="en-US" dirty="0"/>
              <a:t>Since expected profits do not capture risk profiles, we use </a:t>
            </a:r>
            <a:r>
              <a:rPr lang="en-US" b="1" dirty="0"/>
              <a:t>utility</a:t>
            </a:r>
            <a:r>
              <a:rPr lang="en-US" dirty="0"/>
              <a:t> to measure risk aversion.</a:t>
            </a:r>
          </a:p>
          <a:p>
            <a:endParaRPr lang="en-US" dirty="0"/>
          </a:p>
          <a:p>
            <a:r>
              <a:rPr lang="en-US" b="1" dirty="0"/>
              <a:t>Utility:</a:t>
            </a:r>
            <a:r>
              <a:rPr lang="en-US" dirty="0"/>
              <a:t> The pleasure or satisfaction of engaging in economic activity.</a:t>
            </a:r>
          </a:p>
          <a:p>
            <a:endParaRPr lang="en-US" dirty="0"/>
          </a:p>
        </p:txBody>
      </p:sp>
    </p:spTree>
    <p:extLst>
      <p:ext uri="{BB962C8B-B14F-4D97-AF65-F5344CB8AC3E}">
        <p14:creationId xmlns:p14="http://schemas.microsoft.com/office/powerpoint/2010/main" val="359132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Risk Aversion (The value of $3 more dollars)</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b="1" dirty="0"/>
              <a:t>Level 1 ($1-$2 per day):</a:t>
            </a:r>
            <a:r>
              <a:rPr lang="en-US" dirty="0"/>
              <a:t> You start on level 1 with $1 per day. Your five children have to spend hours walking barefoot with your single plastic bucket, back and forth, to fetch water from a dirty mud hole an hour’s walk away. On their way home they gather firewood, and you prepare the same gray porridge that you’ve been eating, every day, for your whole life- except during the months when the meager soil yielded no crops, and you went to bed hungry. One day your youngest daughter develops a nasty cough. Smoke from the indoor fire is weakening her lungs. You can’t afford antibiotics. </a:t>
            </a:r>
            <a:r>
              <a:rPr lang="en-US"/>
              <a:t>This </a:t>
            </a:r>
            <a:r>
              <a:rPr lang="en-US" dirty="0"/>
              <a:t>is extreme poverty.</a:t>
            </a:r>
          </a:p>
          <a:p>
            <a:endParaRPr lang="en-US" dirty="0"/>
          </a:p>
        </p:txBody>
      </p:sp>
    </p:spTree>
    <p:extLst>
      <p:ext uri="{BB962C8B-B14F-4D97-AF65-F5344CB8AC3E}">
        <p14:creationId xmlns:p14="http://schemas.microsoft.com/office/powerpoint/2010/main" val="129332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Risk Aversion (The value of $3 more dollars) </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lnSpcReduction="10000"/>
          </a:bodyPr>
          <a:lstStyle/>
          <a:p>
            <a:r>
              <a:rPr lang="en-US" b="1" dirty="0"/>
              <a:t>Level 2 ($2-$8 per day)</a:t>
            </a:r>
            <a:r>
              <a:rPr lang="en-US" dirty="0"/>
              <a:t>: You earn $4 per day. What are you going to do with all this extra money? Now you can buy food that you didn’t grow yourself and you can afford chickens, which means eggs. You save some money and buy sandals for you children, and a bike, and more plastic buckets. Now it only takes you half an hour to fetch water for the day you buy a gas stove so your children can attend school instead of gathering wood. When there is power, they do their homework under a bulb. But the electricity is too unstable for a freezer. You save up for a mattress, so you don’t have to sleep on a mud floor. Life is much better now, but still uncertain. A single illness and you would have to sell most of your possessions to buy medicine. That will throw you back to Level 1 again.</a:t>
            </a:r>
          </a:p>
          <a:p>
            <a:endParaRPr lang="en-US" dirty="0"/>
          </a:p>
        </p:txBody>
      </p:sp>
    </p:spTree>
    <p:extLst>
      <p:ext uri="{BB962C8B-B14F-4D97-AF65-F5344CB8AC3E}">
        <p14:creationId xmlns:p14="http://schemas.microsoft.com/office/powerpoint/2010/main" val="427720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Expected Value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a:bodyPr>
              <a:lstStyle/>
              <a:p>
                <a:r>
                  <a:rPr lang="en-US" dirty="0"/>
                  <a:t>When playing a gamble several times there is an amount that we are expected to win or lose on average.</a:t>
                </a:r>
              </a:p>
              <a:p>
                <a:endParaRPr lang="en-US" dirty="0"/>
              </a:p>
              <a:p>
                <a:r>
                  <a:rPr lang="en-US" b="1" dirty="0"/>
                  <a:t>Expected Value </a:t>
                </a:r>
                <a:r>
                  <a:rPr lang="en-US" dirty="0"/>
                  <a:t>is the average outcome from an uncertain gamble. It is calculated as a weighted (probabilities) average of values.</a:t>
                </a:r>
              </a:p>
              <a:p>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e>
                          </m:nary>
                        </m:num>
                        <m:den>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e>
                          </m:nary>
                        </m:den>
                      </m:f>
                    </m:oMath>
                  </m:oMathPara>
                </a14:m>
                <a:endParaRPr lang="en-US" dirty="0"/>
              </a:p>
              <a:p>
                <a:endParaRPr lang="en-US" dirty="0"/>
              </a:p>
              <a:p>
                <a:endParaRPr lang="en-US" sz="1600" dirty="0"/>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158" t="-2371" r="-637"/>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E16F10C7-D24B-48AF-B854-1E63B2206170}"/>
              </a:ext>
            </a:extLst>
          </p:cNvPr>
          <p:cNvSpPr/>
          <p:nvPr/>
        </p:nvSpPr>
        <p:spPr>
          <a:xfrm>
            <a:off x="6574971" y="4474029"/>
            <a:ext cx="359229" cy="4463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9F0A00B-8432-4503-8005-2E0D754D2A3F}"/>
              </a:ext>
            </a:extLst>
          </p:cNvPr>
          <p:cNvSpPr txBox="1"/>
          <p:nvPr/>
        </p:nvSpPr>
        <p:spPr>
          <a:xfrm>
            <a:off x="6346370" y="4060373"/>
            <a:ext cx="881743" cy="369332"/>
          </a:xfrm>
          <a:prstGeom prst="rect">
            <a:avLst/>
          </a:prstGeom>
          <a:noFill/>
        </p:spPr>
        <p:txBody>
          <a:bodyPr wrap="square" rtlCol="0">
            <a:spAutoFit/>
          </a:bodyPr>
          <a:lstStyle/>
          <a:p>
            <a:r>
              <a:rPr lang="en-US" dirty="0">
                <a:solidFill>
                  <a:srgbClr val="FF0000"/>
                </a:solidFill>
              </a:rPr>
              <a:t>Values</a:t>
            </a:r>
          </a:p>
        </p:txBody>
      </p:sp>
      <p:sp>
        <p:nvSpPr>
          <p:cNvPr id="6" name="Oval 5">
            <a:extLst>
              <a:ext uri="{FF2B5EF4-FFF2-40B4-BE49-F238E27FC236}">
                <a16:creationId xmlns:a16="http://schemas.microsoft.com/office/drawing/2014/main" id="{7E4CB262-E54F-49F2-ADE8-4AA4953817D2}"/>
              </a:ext>
            </a:extLst>
          </p:cNvPr>
          <p:cNvSpPr/>
          <p:nvPr/>
        </p:nvSpPr>
        <p:spPr>
          <a:xfrm>
            <a:off x="6934200" y="4474029"/>
            <a:ext cx="359229" cy="446314"/>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34EC0DF-7379-4209-B6F9-64E47E68D2A4}"/>
              </a:ext>
            </a:extLst>
          </p:cNvPr>
          <p:cNvSpPr/>
          <p:nvPr/>
        </p:nvSpPr>
        <p:spPr>
          <a:xfrm>
            <a:off x="6749140" y="5018315"/>
            <a:ext cx="359229" cy="446314"/>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5AD1BC1-B72D-469F-9E2E-94886195B4DF}"/>
              </a:ext>
            </a:extLst>
          </p:cNvPr>
          <p:cNvSpPr txBox="1"/>
          <p:nvPr/>
        </p:nvSpPr>
        <p:spPr>
          <a:xfrm>
            <a:off x="6346370" y="5464629"/>
            <a:ext cx="1393372" cy="369332"/>
          </a:xfrm>
          <a:prstGeom prst="rect">
            <a:avLst/>
          </a:prstGeom>
          <a:noFill/>
        </p:spPr>
        <p:txBody>
          <a:bodyPr wrap="square" rtlCol="0">
            <a:spAutoFit/>
          </a:bodyPr>
          <a:lstStyle/>
          <a:p>
            <a:r>
              <a:rPr lang="en-US" dirty="0">
                <a:solidFill>
                  <a:srgbClr val="002060"/>
                </a:solidFill>
              </a:rPr>
              <a:t>Probabilities</a:t>
            </a:r>
          </a:p>
        </p:txBody>
      </p:sp>
    </p:spTree>
    <p:extLst>
      <p:ext uri="{BB962C8B-B14F-4D97-AF65-F5344CB8AC3E}">
        <p14:creationId xmlns:p14="http://schemas.microsoft.com/office/powerpoint/2010/main" val="412104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type="lt">
                                    <p:tmAbs val="100"/>
                                  </p:iterate>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heel(1)">
                                      <p:cBhvr>
                                        <p:cTn id="26" dur="2000"/>
                                        <p:tgtEl>
                                          <p:spTgt spid="8"/>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heel(1)">
                                      <p:cBhvr>
                                        <p:cTn id="29" dur="2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lt">
                                    <p:tmAbs val="100"/>
                                  </p:iterate>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D28572-5D61-4819-8258-34F08A64917A}"/>
              </a:ext>
            </a:extLst>
          </p:cNvPr>
          <p:cNvPicPr>
            <a:picLocks noChangeAspect="1"/>
          </p:cNvPicPr>
          <p:nvPr/>
        </p:nvPicPr>
        <p:blipFill>
          <a:blip r:embed="rId2"/>
          <a:stretch>
            <a:fillRect/>
          </a:stretch>
        </p:blipFill>
        <p:spPr>
          <a:xfrm>
            <a:off x="6096000" y="2169234"/>
            <a:ext cx="5184055" cy="3307859"/>
          </a:xfrm>
          <a:prstGeom prst="rect">
            <a:avLst/>
          </a:prstGeom>
        </p:spPr>
      </p:pic>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Risk Aversion</a:t>
            </a:r>
          </a:p>
        </p:txBody>
      </p:sp>
      <p:pic>
        <p:nvPicPr>
          <p:cNvPr id="4" name="Picture 3">
            <a:extLst>
              <a:ext uri="{FF2B5EF4-FFF2-40B4-BE49-F238E27FC236}">
                <a16:creationId xmlns:a16="http://schemas.microsoft.com/office/drawing/2014/main" id="{2E48E6AC-8E34-40B6-AD6C-2B3397A64745}"/>
              </a:ext>
            </a:extLst>
          </p:cNvPr>
          <p:cNvPicPr>
            <a:picLocks noChangeAspect="1"/>
          </p:cNvPicPr>
          <p:nvPr/>
        </p:nvPicPr>
        <p:blipFill>
          <a:blip r:embed="rId3"/>
          <a:stretch>
            <a:fillRect/>
          </a:stretch>
        </p:blipFill>
        <p:spPr>
          <a:xfrm>
            <a:off x="838200" y="2169234"/>
            <a:ext cx="5340486" cy="3332260"/>
          </a:xfrm>
          <a:prstGeom prst="rect">
            <a:avLst/>
          </a:prstGeom>
        </p:spPr>
      </p:pic>
      <p:sp>
        <p:nvSpPr>
          <p:cNvPr id="8" name="Oval 7">
            <a:extLst>
              <a:ext uri="{FF2B5EF4-FFF2-40B4-BE49-F238E27FC236}">
                <a16:creationId xmlns:a16="http://schemas.microsoft.com/office/drawing/2014/main" id="{EC7048EA-9A02-4B6E-BE5A-C7361C23B95E}"/>
              </a:ext>
            </a:extLst>
          </p:cNvPr>
          <p:cNvSpPr/>
          <p:nvPr/>
        </p:nvSpPr>
        <p:spPr>
          <a:xfrm>
            <a:off x="842905" y="3295970"/>
            <a:ext cx="571558" cy="5368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9412763-43CD-410F-A1A7-CD3407185FF4}"/>
              </a:ext>
            </a:extLst>
          </p:cNvPr>
          <p:cNvSpPr/>
          <p:nvPr/>
        </p:nvSpPr>
        <p:spPr>
          <a:xfrm>
            <a:off x="6167918" y="3006477"/>
            <a:ext cx="571558" cy="5368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6784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heel(1)">
                                      <p:cBhvr>
                                        <p:cTn id="2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Risk Aversion</a:t>
            </a:r>
          </a:p>
        </p:txBody>
      </p:sp>
      <p:pic>
        <p:nvPicPr>
          <p:cNvPr id="4" name="Content Placeholder 4">
            <a:extLst>
              <a:ext uri="{FF2B5EF4-FFF2-40B4-BE49-F238E27FC236}">
                <a16:creationId xmlns:a16="http://schemas.microsoft.com/office/drawing/2014/main" id="{E6967A46-2DBB-8647-A340-6A77A3E10F3D}"/>
              </a:ext>
            </a:extLst>
          </p:cNvPr>
          <p:cNvPicPr>
            <a:picLocks noGrp="1" noChangeAspect="1"/>
          </p:cNvPicPr>
          <p:nvPr>
            <p:ph idx="1"/>
          </p:nvPr>
        </p:nvPicPr>
        <p:blipFill>
          <a:blip r:embed="rId2"/>
          <a:stretch>
            <a:fillRect/>
          </a:stretch>
        </p:blipFill>
        <p:spPr>
          <a:xfrm>
            <a:off x="6207617" y="1801694"/>
            <a:ext cx="5146183" cy="4347316"/>
          </a:xfrm>
          <a:prstGeom prst="rect">
            <a:avLst/>
          </a:prstGeom>
        </p:spPr>
      </p:pic>
      <p:sp>
        <p:nvSpPr>
          <p:cNvPr id="5" name="Text Placeholder 4">
            <a:extLst>
              <a:ext uri="{FF2B5EF4-FFF2-40B4-BE49-F238E27FC236}">
                <a16:creationId xmlns:a16="http://schemas.microsoft.com/office/drawing/2014/main" id="{53CFC651-DE8B-9844-B630-DB40A2C2501C}"/>
              </a:ext>
            </a:extLst>
          </p:cNvPr>
          <p:cNvSpPr txBox="1">
            <a:spLocks noGrp="1"/>
          </p:cNvSpPr>
          <p:nvPr>
            <p:ph type="body" sz="quarter" idx="12"/>
          </p:nvPr>
        </p:nvSpPr>
        <p:spPr>
          <a:xfrm>
            <a:off x="829882" y="1816894"/>
            <a:ext cx="5377735" cy="1255728"/>
          </a:xfrm>
          <a:prstGeom prst="rect">
            <a:avLst/>
          </a:prstGeom>
          <a:noFill/>
        </p:spPr>
        <p:txBody>
          <a:bodyPr wrap="square" rtlCol="0">
            <a:spAutoFit/>
          </a:bodyPr>
          <a:lstStyle/>
          <a:p>
            <a:pPr marL="457200" indent="-457200">
              <a:buFont typeface="Arial" panose="020B0604020202020204" pitchFamily="34" charset="0"/>
              <a:buChar char="•"/>
            </a:pPr>
            <a:r>
              <a:rPr lang="en-US" b="1" dirty="0"/>
              <a:t>Decreasing Marginal Utility:</a:t>
            </a:r>
            <a:r>
              <a:rPr lang="en-US" dirty="0"/>
              <a:t> The increase in utility from an extra dollar of income decreases.</a:t>
            </a:r>
          </a:p>
        </p:txBody>
      </p:sp>
      <p:sp>
        <p:nvSpPr>
          <p:cNvPr id="6" name="TextBox 5">
            <a:extLst>
              <a:ext uri="{FF2B5EF4-FFF2-40B4-BE49-F238E27FC236}">
                <a16:creationId xmlns:a16="http://schemas.microsoft.com/office/drawing/2014/main" id="{405F1E8E-C6AC-974F-9CA5-B60231A485EE}"/>
              </a:ext>
            </a:extLst>
          </p:cNvPr>
          <p:cNvSpPr txBox="1"/>
          <p:nvPr/>
        </p:nvSpPr>
        <p:spPr>
          <a:xfrm>
            <a:off x="838200" y="3534530"/>
            <a:ext cx="481562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183028"/>
                </a:solidFill>
                <a:latin typeface="Segoe UI Light" panose="020B0502040204020203" pitchFamily="34" charset="0"/>
              </a:rPr>
              <a:t>The utility function is concave. U(I).</a:t>
            </a:r>
          </a:p>
          <a:p>
            <a:endParaRPr lang="en-US" sz="2800" dirty="0">
              <a:solidFill>
                <a:srgbClr val="183028"/>
              </a:solidFill>
              <a:latin typeface="Segoe UI Light" panose="020B0502040204020203" pitchFamily="34" charset="0"/>
            </a:endParaRPr>
          </a:p>
          <a:p>
            <a:pPr marL="457200" indent="-457200">
              <a:buFont typeface="Arial" panose="020B0604020202020204" pitchFamily="34" charset="0"/>
              <a:buChar char="•"/>
            </a:pPr>
            <a:r>
              <a:rPr lang="en-US" sz="2800" dirty="0">
                <a:solidFill>
                  <a:srgbClr val="183028"/>
                </a:solidFill>
                <a:latin typeface="Segoe UI Light" panose="020B0502040204020203" pitchFamily="34" charset="0"/>
              </a:rPr>
              <a:t>We model risk aversion by using log, exp, sqrt, and other concave functions.</a:t>
            </a:r>
          </a:p>
        </p:txBody>
      </p:sp>
    </p:spTree>
    <p:extLst>
      <p:ext uri="{BB962C8B-B14F-4D97-AF65-F5344CB8AC3E}">
        <p14:creationId xmlns:p14="http://schemas.microsoft.com/office/powerpoint/2010/main" val="342001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Risk Aversion</a:t>
            </a:r>
          </a:p>
        </p:txBody>
      </p:sp>
      <p:pic>
        <p:nvPicPr>
          <p:cNvPr id="4" name="Content Placeholder 4">
            <a:extLst>
              <a:ext uri="{FF2B5EF4-FFF2-40B4-BE49-F238E27FC236}">
                <a16:creationId xmlns:a16="http://schemas.microsoft.com/office/drawing/2014/main" id="{D5D84F73-895B-AB49-B590-7CE5A44BED60}"/>
              </a:ext>
            </a:extLst>
          </p:cNvPr>
          <p:cNvPicPr>
            <a:picLocks noGrp="1" noChangeAspect="1"/>
          </p:cNvPicPr>
          <p:nvPr>
            <p:ph idx="1"/>
          </p:nvPr>
        </p:nvPicPr>
        <p:blipFill>
          <a:blip r:embed="rId2"/>
          <a:stretch>
            <a:fillRect/>
          </a:stretch>
        </p:blipFill>
        <p:spPr>
          <a:xfrm>
            <a:off x="6399615" y="1816894"/>
            <a:ext cx="4954185" cy="4404705"/>
          </a:xfrm>
          <a:prstGeom prst="rect">
            <a:avLst/>
          </a:prstGeom>
        </p:spPr>
      </p:pic>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48AF8F11-6468-0C4F-9B18-E84A877ED8F9}"/>
                  </a:ext>
                </a:extLst>
              </p:cNvPr>
              <p:cNvSpPr txBox="1">
                <a:spLocks noGrp="1"/>
              </p:cNvSpPr>
              <p:nvPr>
                <p:ph type="body" sz="quarter" idx="12"/>
              </p:nvPr>
            </p:nvSpPr>
            <p:spPr>
              <a:xfrm>
                <a:off x="838200" y="1936347"/>
                <a:ext cx="5791051" cy="3604064"/>
              </a:xfrm>
              <a:prstGeom prst="rect">
                <a:avLst/>
              </a:prstGeom>
              <a:noFill/>
            </p:spPr>
            <p:txBody>
              <a:bodyPr wrap="square" rtlCol="0">
                <a:spAutoFit/>
              </a:bodyPr>
              <a:lstStyle/>
              <a:p>
                <a:r>
                  <a:rPr lang="en-US" sz="1800" dirty="0"/>
                  <a:t>A person has $35. He/she can retain the $35 or face a 50/50 gamble of winning or losing $15.</a:t>
                </a:r>
              </a:p>
              <a:p>
                <a:endParaRPr lang="en-US" sz="1800" dirty="0"/>
              </a:p>
              <a:p>
                <a:r>
                  <a:rPr lang="en-US" sz="1800" dirty="0"/>
                  <a:t>What are the expected winnings of this gamble?</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𝐸𝐸</m:t>
                      </m:r>
                      <m:r>
                        <a:rPr lang="en-US" sz="1800" b="0" i="1" smtClean="0">
                          <a:latin typeface="Cambria Math" panose="02040503050406030204" pitchFamily="18" charset="0"/>
                        </a:rPr>
                        <m:t>=0.5∗15−0.5∗15=0</m:t>
                      </m:r>
                    </m:oMath>
                  </m:oMathPara>
                </a14:m>
                <a:endParaRPr lang="en-US" sz="1800" dirty="0"/>
              </a:p>
              <a:p>
                <a:r>
                  <a:rPr lang="en-US" sz="1800" dirty="0"/>
                  <a:t>What is the expected income level?</a:t>
                </a:r>
              </a:p>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𝐸</m:t>
                      </m:r>
                      <m:r>
                        <a:rPr lang="en-US" sz="1800" b="0" i="1" smtClean="0">
                          <a:latin typeface="Cambria Math" panose="02040503050406030204" pitchFamily="18" charset="0"/>
                        </a:rPr>
                        <m:t>𝐼</m:t>
                      </m:r>
                      <m:r>
                        <a:rPr lang="en-US" sz="1800" i="1">
                          <a:latin typeface="Cambria Math" panose="02040503050406030204" pitchFamily="18" charset="0"/>
                        </a:rPr>
                        <m:t>=0.5∗</m:t>
                      </m:r>
                      <m:r>
                        <a:rPr lang="en-US" sz="1800" b="0" i="1" smtClean="0">
                          <a:latin typeface="Cambria Math" panose="02040503050406030204" pitchFamily="18" charset="0"/>
                        </a:rPr>
                        <m:t>20+</m:t>
                      </m:r>
                      <m:r>
                        <a:rPr lang="en-US" sz="1800" i="1">
                          <a:latin typeface="Cambria Math" panose="02040503050406030204" pitchFamily="18" charset="0"/>
                        </a:rPr>
                        <m:t>0.5∗</m:t>
                      </m:r>
                      <m:r>
                        <a:rPr lang="en-US" sz="1800" b="0" i="1" smtClean="0">
                          <a:latin typeface="Cambria Math" panose="02040503050406030204" pitchFamily="18" charset="0"/>
                        </a:rPr>
                        <m:t>50</m:t>
                      </m:r>
                      <m:r>
                        <a:rPr lang="en-US" sz="1800" i="1">
                          <a:latin typeface="Cambria Math" panose="02040503050406030204" pitchFamily="18" charset="0"/>
                        </a:rPr>
                        <m:t>=</m:t>
                      </m:r>
                      <m:r>
                        <a:rPr lang="en-US" sz="1800" b="0" i="1" smtClean="0">
                          <a:latin typeface="Cambria Math" panose="02040503050406030204" pitchFamily="18" charset="0"/>
                        </a:rPr>
                        <m:t>35</m:t>
                      </m:r>
                    </m:oMath>
                  </m:oMathPara>
                </a14:m>
                <a:endParaRPr lang="en-US" sz="1800" dirty="0"/>
              </a:p>
              <a:p>
                <a:r>
                  <a:rPr lang="en-US" sz="1800" dirty="0"/>
                  <a:t>What is the utility at this income level?</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𝑈</m:t>
                      </m:r>
                      <m:r>
                        <a:rPr lang="en-US" sz="1800" b="0" i="1" smtClean="0">
                          <a:latin typeface="Cambria Math" panose="02040503050406030204" pitchFamily="18" charset="0"/>
                        </a:rPr>
                        <m:t>(35)</m:t>
                      </m:r>
                    </m:oMath>
                  </m:oMathPara>
                </a14:m>
                <a:endParaRPr lang="en-US" sz="1800" dirty="0"/>
              </a:p>
              <a:p>
                <a:r>
                  <a:rPr lang="en-US" sz="1800" dirty="0"/>
                  <a:t>What is the expected utility of facing the gamble?</a:t>
                </a:r>
              </a:p>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𝐸𝑈</m:t>
                      </m:r>
                      <m:r>
                        <a:rPr lang="en-US" sz="1800" b="0" i="1" smtClean="0">
                          <a:latin typeface="Cambria Math" panose="02040503050406030204" pitchFamily="18" charset="0"/>
                        </a:rPr>
                        <m:t>=0.5∗</m:t>
                      </m:r>
                      <m:r>
                        <a:rPr lang="en-US" sz="1800" b="0" i="1" smtClean="0">
                          <a:latin typeface="Cambria Math" panose="02040503050406030204" pitchFamily="18" charset="0"/>
                        </a:rPr>
                        <m:t>𝑈</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20</m:t>
                          </m:r>
                        </m:e>
                      </m:d>
                      <m:r>
                        <a:rPr lang="en-US" sz="1800" b="0" i="1" smtClean="0">
                          <a:latin typeface="Cambria Math" panose="02040503050406030204" pitchFamily="18" charset="0"/>
                        </a:rPr>
                        <m:t>+0.5∗</m:t>
                      </m:r>
                      <m:r>
                        <a:rPr lang="en-US" sz="1800" b="0" i="1" smtClean="0">
                          <a:latin typeface="Cambria Math" panose="02040503050406030204" pitchFamily="18" charset="0"/>
                        </a:rPr>
                        <m:t>𝑈</m:t>
                      </m:r>
                      <m:r>
                        <a:rPr lang="en-US" sz="1800" b="0" i="1" smtClean="0">
                          <a:latin typeface="Cambria Math" panose="02040503050406030204" pitchFamily="18" charset="0"/>
                        </a:rPr>
                        <m:t>(50)</m:t>
                      </m:r>
                    </m:oMath>
                  </m:oMathPara>
                </a14:m>
                <a:endParaRPr lang="en-US" sz="1800" dirty="0"/>
              </a:p>
            </p:txBody>
          </p:sp>
        </mc:Choice>
        <mc:Fallback xmlns="">
          <p:sp>
            <p:nvSpPr>
              <p:cNvPr id="5" name="Text Placeholder 4">
                <a:extLst>
                  <a:ext uri="{FF2B5EF4-FFF2-40B4-BE49-F238E27FC236}">
                    <a16:creationId xmlns:a16="http://schemas.microsoft.com/office/drawing/2014/main" id="{48AF8F11-6468-0C4F-9B18-E84A877ED8F9}"/>
                  </a:ext>
                </a:extLst>
              </p:cNvPr>
              <p:cNvSpPr txBox="1">
                <a:spLocks noGrp="1" noRot="1" noChangeAspect="1" noMove="1" noResize="1" noEditPoints="1" noAdjustHandles="1" noChangeArrowheads="1" noChangeShapeType="1" noTextEdit="1"/>
              </p:cNvSpPr>
              <p:nvPr>
                <p:ph type="body" sz="quarter" idx="12"/>
              </p:nvPr>
            </p:nvSpPr>
            <p:spPr>
              <a:xfrm>
                <a:off x="838200" y="1936347"/>
                <a:ext cx="5791051" cy="3604064"/>
              </a:xfrm>
              <a:prstGeom prst="rect">
                <a:avLst/>
              </a:prstGeom>
              <a:blipFill>
                <a:blip r:embed="rId3"/>
                <a:stretch>
                  <a:fillRect l="-948" t="-1692"/>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257075CA-5826-4C42-966A-C82FF5C33A85}"/>
              </a:ext>
            </a:extLst>
          </p:cNvPr>
          <p:cNvSpPr/>
          <p:nvPr/>
        </p:nvSpPr>
        <p:spPr>
          <a:xfrm>
            <a:off x="838200" y="2220686"/>
            <a:ext cx="3810000" cy="2612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34B3823-C287-445B-94B9-341ADB00B82F}"/>
              </a:ext>
            </a:extLst>
          </p:cNvPr>
          <p:cNvSpPr/>
          <p:nvPr/>
        </p:nvSpPr>
        <p:spPr>
          <a:xfrm>
            <a:off x="9089571" y="5921828"/>
            <a:ext cx="250372" cy="2779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80EA042-9B38-44A5-AE39-A87859392739}"/>
              </a:ext>
            </a:extLst>
          </p:cNvPr>
          <p:cNvSpPr/>
          <p:nvPr/>
        </p:nvSpPr>
        <p:spPr>
          <a:xfrm>
            <a:off x="6640136" y="2526919"/>
            <a:ext cx="522663" cy="3142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64BD512-332B-4D40-A8D6-4526B60BB519}"/>
              </a:ext>
            </a:extLst>
          </p:cNvPr>
          <p:cNvCxnSpPr/>
          <p:nvPr/>
        </p:nvCxnSpPr>
        <p:spPr>
          <a:xfrm flipV="1">
            <a:off x="8153400" y="2405743"/>
            <a:ext cx="2133600" cy="10232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8FB7C35-01AC-465E-A25C-94D1FBD884D1}"/>
              </a:ext>
            </a:extLst>
          </p:cNvPr>
          <p:cNvCxnSpPr/>
          <p:nvPr/>
        </p:nvCxnSpPr>
        <p:spPr>
          <a:xfrm flipH="1">
            <a:off x="7162799" y="2928257"/>
            <a:ext cx="205740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6896FC9-5AB5-4762-BF46-26036A633173}"/>
              </a:ext>
            </a:extLst>
          </p:cNvPr>
          <p:cNvSpPr txBox="1"/>
          <p:nvPr/>
        </p:nvSpPr>
        <p:spPr>
          <a:xfrm>
            <a:off x="6226628" y="2732705"/>
            <a:ext cx="566057" cy="369332"/>
          </a:xfrm>
          <a:prstGeom prst="rect">
            <a:avLst/>
          </a:prstGeom>
          <a:noFill/>
        </p:spPr>
        <p:txBody>
          <a:bodyPr wrap="square" rtlCol="0">
            <a:spAutoFit/>
          </a:bodyPr>
          <a:lstStyle/>
          <a:p>
            <a:r>
              <a:rPr lang="en-US" dirty="0">
                <a:solidFill>
                  <a:srgbClr val="FF0000"/>
                </a:solidFill>
              </a:rPr>
              <a:t>EU</a:t>
            </a:r>
          </a:p>
        </p:txBody>
      </p:sp>
    </p:spTree>
    <p:extLst>
      <p:ext uri="{BB962C8B-B14F-4D97-AF65-F5344CB8AC3E}">
        <p14:creationId xmlns:p14="http://schemas.microsoft.com/office/powerpoint/2010/main" val="257018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iterate type="lt">
                                    <p:tmAbs val="100"/>
                                  </p:iterate>
                                  <p:childTnLst>
                                    <p:set>
                                      <p:cBhvr>
                                        <p:cTn id="1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iterate type="lt">
                                    <p:tmAbs val="100"/>
                                  </p:iterate>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heel(1)">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heel(1)">
                                      <p:cBhvr>
                                        <p:cTn id="30" dur="10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100"/>
                                  </p:iterate>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100"/>
                                  </p:iterate>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 calcmode="lin" valueType="num">
                                      <p:cBhvr additive="base">
                                        <p:cTn id="54" dur="500" fill="hold"/>
                                        <p:tgtEl>
                                          <p:spTgt spid="12"/>
                                        </p:tgtEl>
                                        <p:attrNameLst>
                                          <p:attrName>ppt_x</p:attrName>
                                        </p:attrNameLst>
                                      </p:cBhvr>
                                      <p:tavLst>
                                        <p:tav tm="0">
                                          <p:val>
                                            <p:strVal val="1+#ppt_w/2"/>
                                          </p:val>
                                        </p:tav>
                                        <p:tav tm="100000">
                                          <p:val>
                                            <p:strVal val="#ppt_x"/>
                                          </p:val>
                                        </p:tav>
                                      </p:tavLst>
                                    </p:anim>
                                    <p:anim calcmode="lin" valueType="num">
                                      <p:cBhvr additive="base">
                                        <p:cTn id="55"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8" grpId="0" animBg="1"/>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Risk Aversion</a:t>
            </a:r>
          </a:p>
        </p:txBody>
      </p:sp>
      <p:pic>
        <p:nvPicPr>
          <p:cNvPr id="7" name="Content Placeholder 4">
            <a:extLst>
              <a:ext uri="{FF2B5EF4-FFF2-40B4-BE49-F238E27FC236}">
                <a16:creationId xmlns:a16="http://schemas.microsoft.com/office/drawing/2014/main" id="{AA69CD4A-87CE-C141-89FF-C45A2BE40BA0}"/>
              </a:ext>
            </a:extLst>
          </p:cNvPr>
          <p:cNvPicPr>
            <a:picLocks noGrp="1" noChangeAspect="1"/>
          </p:cNvPicPr>
          <p:nvPr>
            <p:ph idx="1"/>
          </p:nvPr>
        </p:nvPicPr>
        <p:blipFill>
          <a:blip r:embed="rId2"/>
          <a:stretch>
            <a:fillRect/>
          </a:stretch>
        </p:blipFill>
        <p:spPr>
          <a:xfrm>
            <a:off x="6206068" y="1816892"/>
            <a:ext cx="5156050" cy="4368801"/>
          </a:xfrm>
          <a:prstGeom prst="rect">
            <a:avLst/>
          </a:prstGeom>
        </p:spPr>
      </p:pic>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F47D9480-A67E-0943-8057-EAB63F3E47A3}"/>
                  </a:ext>
                </a:extLst>
              </p:cNvPr>
              <p:cNvSpPr txBox="1">
                <a:spLocks noGrp="1"/>
              </p:cNvSpPr>
              <p:nvPr>
                <p:ph type="body" sz="quarter" idx="12"/>
              </p:nvPr>
            </p:nvSpPr>
            <p:spPr>
              <a:xfrm>
                <a:off x="829882" y="2018357"/>
                <a:ext cx="5376186" cy="4125938"/>
              </a:xfrm>
              <a:prstGeom prst="rect">
                <a:avLst/>
              </a:prstGeom>
              <a:noFill/>
            </p:spPr>
            <p:txBody>
              <a:bodyPr wrap="square" rtlCol="0">
                <a:spAutoFit/>
              </a:bodyPr>
              <a:lstStyle/>
              <a:p>
                <a:r>
                  <a:rPr lang="en-US" sz="2000" dirty="0"/>
                  <a:t>The expected utility of a gamble that yields on average 35 is less than the utility of having 35 with no gamble.</a:t>
                </a:r>
              </a:p>
              <a:p>
                <a:endParaRPr lang="en-US" sz="20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𝐸𝑈</m:t>
                      </m:r>
                      <m:r>
                        <a:rPr lang="en-US" sz="2000" b="0" i="1" smtClean="0">
                          <a:latin typeface="Cambria Math" panose="02040503050406030204" pitchFamily="18" charset="0"/>
                        </a:rPr>
                        <m:t>&lt;</m:t>
                      </m:r>
                      <m:r>
                        <a:rPr lang="en-US" sz="2000" b="0" i="1" smtClean="0">
                          <a:latin typeface="Cambria Math" panose="02040503050406030204" pitchFamily="18" charset="0"/>
                        </a:rPr>
                        <m:t>𝑈</m:t>
                      </m:r>
                      <m:r>
                        <a:rPr lang="en-US" sz="2000" b="0" i="1" smtClean="0">
                          <a:latin typeface="Cambria Math" panose="02040503050406030204" pitchFamily="18" charset="0"/>
                        </a:rPr>
                        <m:t>(35)</m:t>
                      </m:r>
                    </m:oMath>
                  </m:oMathPara>
                </a14:m>
                <a:endParaRPr lang="en-US" sz="2000" dirty="0"/>
              </a:p>
              <a:p>
                <a:endParaRPr lang="en-US" sz="2000" dirty="0"/>
              </a:p>
              <a:p>
                <a:pPr/>
                <a14:m>
                  <m:oMathPara xmlns:m="http://schemas.openxmlformats.org/officeDocument/2006/math">
                    <m:oMathParaPr>
                      <m:jc m:val="centerGroup"/>
                    </m:oMathParaPr>
                    <m:oMath xmlns:m="http://schemas.openxmlformats.org/officeDocument/2006/math">
                      <m:f>
                        <m:fPr>
                          <m:ctrlPr>
                            <a:rPr lang="en-US" sz="2000" i="1" dirty="0" smtClean="0">
                              <a:latin typeface="Cambria Math" panose="02040503050406030204" pitchFamily="18" charset="0"/>
                            </a:rPr>
                          </m:ctrlPr>
                        </m:fPr>
                        <m:num>
                          <m:r>
                            <a:rPr lang="en-US" sz="2000" i="1" dirty="0">
                              <a:latin typeface="Cambria Math" panose="02040503050406030204" pitchFamily="18" charset="0"/>
                            </a:rPr>
                            <m:t>𝑈</m:t>
                          </m:r>
                          <m:r>
                            <a:rPr lang="en-US" sz="2000" i="1" dirty="0">
                              <a:latin typeface="Cambria Math" panose="02040503050406030204" pitchFamily="18" charset="0"/>
                            </a:rPr>
                            <m:t>(50)+</m:t>
                          </m:r>
                          <m:r>
                            <a:rPr lang="en-US" sz="2000" i="1" dirty="0">
                              <a:latin typeface="Cambria Math" panose="02040503050406030204" pitchFamily="18" charset="0"/>
                            </a:rPr>
                            <m:t>𝑈</m:t>
                          </m:r>
                          <m:r>
                            <a:rPr lang="en-US" sz="2000" i="1" dirty="0">
                              <a:latin typeface="Cambria Math" panose="02040503050406030204" pitchFamily="18" charset="0"/>
                            </a:rPr>
                            <m:t>(20)</m:t>
                          </m:r>
                        </m:num>
                        <m:den>
                          <m:r>
                            <a:rPr lang="en-US" sz="2000" b="0" i="1" dirty="0" smtClean="0">
                              <a:latin typeface="Cambria Math" panose="02040503050406030204" pitchFamily="18" charset="0"/>
                            </a:rPr>
                            <m:t>2</m:t>
                          </m:r>
                        </m:den>
                      </m:f>
                      <m:r>
                        <a:rPr lang="en-US" sz="2000" i="1" dirty="0" smtClean="0">
                          <a:latin typeface="Cambria Math" panose="02040503050406030204" pitchFamily="18" charset="0"/>
                        </a:rPr>
                        <m:t> &lt;</m:t>
                      </m:r>
                      <m:r>
                        <a:rPr lang="en-US" sz="2000" b="0" i="1" dirty="0" smtClean="0">
                          <a:latin typeface="Cambria Math" panose="02040503050406030204" pitchFamily="18" charset="0"/>
                        </a:rPr>
                        <m:t>𝑈</m:t>
                      </m:r>
                      <m:d>
                        <m:dPr>
                          <m:ctrlPr>
                            <a:rPr lang="en-US" sz="2000" b="0" i="1" dirty="0" smtClean="0">
                              <a:latin typeface="Cambria Math" panose="02040503050406030204" pitchFamily="18" charset="0"/>
                            </a:rPr>
                          </m:ctrlPr>
                        </m:dPr>
                        <m:e>
                          <m:f>
                            <m:fPr>
                              <m:ctrlPr>
                                <a:rPr lang="en-US" sz="2000" i="1" dirty="0">
                                  <a:latin typeface="Cambria Math" panose="02040503050406030204" pitchFamily="18" charset="0"/>
                                </a:rPr>
                              </m:ctrlPr>
                            </m:fPr>
                            <m:num>
                              <m:r>
                                <a:rPr lang="en-US" sz="2000" i="1" dirty="0">
                                  <a:latin typeface="Cambria Math" panose="02040503050406030204" pitchFamily="18" charset="0"/>
                                </a:rPr>
                                <m:t>50+20</m:t>
                              </m:r>
                            </m:num>
                            <m:den>
                              <m:r>
                                <a:rPr lang="en-US" sz="2000" i="1" dirty="0">
                                  <a:latin typeface="Cambria Math" panose="02040503050406030204" pitchFamily="18" charset="0"/>
                                </a:rPr>
                                <m:t>2</m:t>
                              </m:r>
                            </m:den>
                          </m:f>
                        </m:e>
                      </m:d>
                    </m:oMath>
                  </m:oMathPara>
                </a14:m>
                <a:endParaRPr lang="en-US" sz="2000" dirty="0"/>
              </a:p>
              <a:p>
                <a:endParaRPr lang="en-US" sz="2000" dirty="0"/>
              </a:p>
              <a:p>
                <a:r>
                  <a:rPr lang="en-US" sz="2000" dirty="0"/>
                  <a:t>Risk averse people dislike losing more than what they like winning.</a:t>
                </a:r>
              </a:p>
              <a:p>
                <a:r>
                  <a:rPr lang="en-US" sz="2000" dirty="0"/>
                  <a:t>Risk averse people would pay to avoid risk.</a:t>
                </a:r>
              </a:p>
            </p:txBody>
          </p:sp>
        </mc:Choice>
        <mc:Fallback xmlns="">
          <p:sp>
            <p:nvSpPr>
              <p:cNvPr id="8" name="Text Placeholder 7">
                <a:extLst>
                  <a:ext uri="{FF2B5EF4-FFF2-40B4-BE49-F238E27FC236}">
                    <a16:creationId xmlns:a16="http://schemas.microsoft.com/office/drawing/2014/main" id="{F47D9480-A67E-0943-8057-EAB63F3E47A3}"/>
                  </a:ext>
                </a:extLst>
              </p:cNvPr>
              <p:cNvSpPr txBox="1">
                <a:spLocks noGrp="1" noRot="1" noChangeAspect="1" noMove="1" noResize="1" noEditPoints="1" noAdjustHandles="1" noChangeArrowheads="1" noChangeShapeType="1" noTextEdit="1"/>
              </p:cNvSpPr>
              <p:nvPr>
                <p:ph type="body" sz="quarter" idx="12"/>
              </p:nvPr>
            </p:nvSpPr>
            <p:spPr>
              <a:xfrm>
                <a:off x="829882" y="2018357"/>
                <a:ext cx="5376186" cy="4125938"/>
              </a:xfrm>
              <a:prstGeom prst="rect">
                <a:avLst/>
              </a:prstGeom>
              <a:blipFill>
                <a:blip r:embed="rId3"/>
                <a:stretch>
                  <a:fillRect l="-1134" t="-1329" r="-1247" b="-1773"/>
                </a:stretch>
              </a:blipFill>
            </p:spPr>
            <p:txBody>
              <a:bodyPr/>
              <a:lstStyle/>
              <a:p>
                <a:r>
                  <a:rPr lang="en-US">
                    <a:noFill/>
                  </a:rPr>
                  <a:t> </a:t>
                </a:r>
              </a:p>
            </p:txBody>
          </p:sp>
        </mc:Fallback>
      </mc:AlternateContent>
    </p:spTree>
    <p:extLst>
      <p:ext uri="{BB962C8B-B14F-4D97-AF65-F5344CB8AC3E}">
        <p14:creationId xmlns:p14="http://schemas.microsoft.com/office/powerpoint/2010/main" val="370514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iterate type="lt">
                                    <p:tmAbs val="100"/>
                                  </p:iterate>
                                  <p:childTnLst>
                                    <p:set>
                                      <p:cBhvr>
                                        <p:cTn id="11"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iterate type="lt">
                                    <p:tmAbs val="100"/>
                                  </p:iterate>
                                  <p:childTnLst>
                                    <p:set>
                                      <p:cBhvr>
                                        <p:cTn id="15"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xEl>
                                              <p:pRg st="6" end="6"/>
                                            </p:txEl>
                                          </p:spTgt>
                                        </p:tgtEl>
                                        <p:attrNameLst>
                                          <p:attrName>style.visibility</p:attrName>
                                        </p:attrNameLst>
                                      </p:cBhvr>
                                      <p:to>
                                        <p:strVal val="visible"/>
                                      </p:to>
                                    </p:set>
                                    <p:animEffect transition="in" filter="fade">
                                      <p:cBhvr>
                                        <p:cTn id="20" dur="1000"/>
                                        <p:tgtEl>
                                          <p:spTgt spid="8">
                                            <p:txEl>
                                              <p:pRg st="6" end="6"/>
                                            </p:txEl>
                                          </p:spTgt>
                                        </p:tgtEl>
                                      </p:cBhvr>
                                    </p:animEffect>
                                    <p:anim calcmode="lin" valueType="num">
                                      <p:cBhvr>
                                        <p:cTn id="21"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1000"/>
                                        <p:tgtEl>
                                          <p:spTgt spid="8">
                                            <p:txEl>
                                              <p:pRg st="7" end="7"/>
                                            </p:txEl>
                                          </p:spTgt>
                                        </p:tgtEl>
                                      </p:cBhvr>
                                    </p:animEffect>
                                    <p:anim calcmode="lin" valueType="num">
                                      <p:cBhvr>
                                        <p:cTn id="28"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Risk Aversion (Certainty Equivalent)</a:t>
            </a:r>
          </a:p>
        </p:txBody>
      </p:sp>
      <p:pic>
        <p:nvPicPr>
          <p:cNvPr id="9" name="Picture 8">
            <a:extLst>
              <a:ext uri="{FF2B5EF4-FFF2-40B4-BE49-F238E27FC236}">
                <a16:creationId xmlns:a16="http://schemas.microsoft.com/office/drawing/2014/main" id="{03553630-C0D9-1D42-AEF5-ABF811304964}"/>
              </a:ext>
            </a:extLst>
          </p:cNvPr>
          <p:cNvPicPr>
            <a:picLocks noChangeAspect="1"/>
          </p:cNvPicPr>
          <p:nvPr/>
        </p:nvPicPr>
        <p:blipFill>
          <a:blip r:embed="rId3"/>
          <a:stretch>
            <a:fillRect/>
          </a:stretch>
        </p:blipFill>
        <p:spPr>
          <a:xfrm>
            <a:off x="6333424" y="1860740"/>
            <a:ext cx="5020376" cy="4324954"/>
          </a:xfrm>
          <a:prstGeom prst="rect">
            <a:avLst/>
          </a:prstGeom>
        </p:spPr>
      </p:pic>
      <p:sp>
        <p:nvSpPr>
          <p:cNvPr id="10" name="Text Placeholder 9">
            <a:extLst>
              <a:ext uri="{FF2B5EF4-FFF2-40B4-BE49-F238E27FC236}">
                <a16:creationId xmlns:a16="http://schemas.microsoft.com/office/drawing/2014/main" id="{E1D47A35-AFDA-E141-92DF-0F589119886E}"/>
              </a:ext>
            </a:extLst>
          </p:cNvPr>
          <p:cNvSpPr txBox="1">
            <a:spLocks noGrp="1"/>
          </p:cNvSpPr>
          <p:nvPr>
            <p:ph type="body" sz="quarter" idx="12"/>
          </p:nvPr>
        </p:nvSpPr>
        <p:spPr>
          <a:xfrm>
            <a:off x="829882" y="1816894"/>
            <a:ext cx="10523918" cy="4092402"/>
          </a:xfrm>
          <a:prstGeom prst="rect">
            <a:avLst/>
          </a:prstGeom>
          <a:noFill/>
        </p:spPr>
        <p:txBody>
          <a:bodyPr wrap="square" rtlCol="0">
            <a:spAutoFit/>
          </a:bodyPr>
          <a:lstStyle/>
          <a:p>
            <a:r>
              <a:rPr lang="en-US" b="1" dirty="0"/>
              <a:t>Certainty Equivalent: </a:t>
            </a:r>
            <a:r>
              <a:rPr lang="en-US" dirty="0"/>
              <a:t>Sure dollar </a:t>
            </a:r>
          </a:p>
          <a:p>
            <a:r>
              <a:rPr lang="en-US" dirty="0"/>
              <a:t>Amount that the person would </a:t>
            </a:r>
          </a:p>
          <a:p>
            <a:r>
              <a:rPr lang="en-US" dirty="0"/>
              <a:t>accept to avoid the gamble.</a:t>
            </a:r>
          </a:p>
          <a:p>
            <a:endParaRPr lang="en-US" dirty="0"/>
          </a:p>
          <a:p>
            <a:r>
              <a:rPr lang="en-US" dirty="0"/>
              <a:t>How much would this person </a:t>
            </a:r>
          </a:p>
          <a:p>
            <a:r>
              <a:rPr lang="en-US" dirty="0"/>
              <a:t>be willing to pay to avoid the risk?</a:t>
            </a:r>
          </a:p>
          <a:p>
            <a:endParaRPr lang="en-US" dirty="0"/>
          </a:p>
          <a:p>
            <a:endParaRPr lang="en-US" dirty="0"/>
          </a:p>
        </p:txBody>
      </p:sp>
    </p:spTree>
    <p:extLst>
      <p:ext uri="{BB962C8B-B14F-4D97-AF65-F5344CB8AC3E}">
        <p14:creationId xmlns:p14="http://schemas.microsoft.com/office/powerpoint/2010/main" val="102559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fad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Risk Aversion (Example)</a:t>
            </a:r>
          </a:p>
        </p:txBody>
      </p:sp>
      <p:sp>
        <p:nvSpPr>
          <p:cNvPr id="3" name="Rectangle 2">
            <a:extLst>
              <a:ext uri="{FF2B5EF4-FFF2-40B4-BE49-F238E27FC236}">
                <a16:creationId xmlns:a16="http://schemas.microsoft.com/office/drawing/2014/main" id="{8A1BD90C-D4F1-4B9D-A3CA-BA534FF25B10}"/>
              </a:ext>
            </a:extLst>
          </p:cNvPr>
          <p:cNvSpPr/>
          <p:nvPr/>
        </p:nvSpPr>
        <p:spPr>
          <a:xfrm>
            <a:off x="829882" y="1816894"/>
            <a:ext cx="10523918" cy="4333535"/>
          </a:xfrm>
          <a:prstGeom prst="rect">
            <a:avLst/>
          </a:prstGeom>
          <a:noFill/>
          <a:ln>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D4AA5D-3DE3-422F-A438-0108707EC091}"/>
              </a:ext>
            </a:extLst>
          </p:cNvPr>
          <p:cNvSpPr/>
          <p:nvPr/>
        </p:nvSpPr>
        <p:spPr>
          <a:xfrm>
            <a:off x="829882" y="1816894"/>
            <a:ext cx="10532236" cy="4333535"/>
          </a:xfrm>
          <a:prstGeom prst="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 Placeholder 6">
                <a:extLst>
                  <a:ext uri="{FF2B5EF4-FFF2-40B4-BE49-F238E27FC236}">
                    <a16:creationId xmlns:a16="http://schemas.microsoft.com/office/drawing/2014/main" id="{EFB3E395-FB04-4792-ABDA-969D47254A9C}"/>
                  </a:ext>
                </a:extLst>
              </p:cNvPr>
              <p:cNvSpPr>
                <a:spLocks noGrp="1"/>
              </p:cNvSpPr>
              <p:nvPr>
                <p:ph type="body" sz="quarter" idx="12"/>
              </p:nvPr>
            </p:nvSpPr>
            <p:spPr/>
            <p:txBody>
              <a:bodyPr>
                <a:normAutofit lnSpcReduction="10000"/>
              </a:bodyPr>
              <a:lstStyle/>
              <a:p>
                <a:r>
                  <a:rPr lang="en-US" dirty="0"/>
                  <a:t>Jay has $35,000. He faces an unavoidable gamble of winning $15,000 or losing $15,000. The probability of a loss is 50%. His utility function is given by:</a:t>
                </a:r>
                <a:r>
                  <a:rPr lang="en-US" dirty="0">
                    <a:latin typeface="Cambria Math" panose="02040503050406030204" pitchFamily="18" charset="0"/>
                  </a:rPr>
                  <a:t> </a:t>
                </a:r>
                <a14:m>
                  <m:oMath xmlns:m="http://schemas.openxmlformats.org/officeDocument/2006/math">
                    <m:r>
                      <m:rPr>
                        <m:sty m:val="p"/>
                      </m:rPr>
                      <a:rPr lang="en-US">
                        <a:latin typeface="Cambria Math" panose="02040503050406030204" pitchFamily="18" charset="0"/>
                      </a:rPr>
                      <m:t>U</m:t>
                    </m:r>
                    <m:r>
                      <a:rPr lang="en-US">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𝑊</m:t>
                        </m:r>
                      </m:e>
                    </m:rad>
                  </m:oMath>
                </a14:m>
                <a:r>
                  <a:rPr lang="en-US" dirty="0"/>
                  <a:t>; where W is the amount of money Jay has (Wealth).</a:t>
                </a:r>
              </a:p>
              <a:p>
                <a:r>
                  <a:rPr lang="en-US" dirty="0"/>
                  <a:t>What is the expected utility?</a:t>
                </a:r>
              </a:p>
              <a:p>
                <a:r>
                  <a:rPr lang="en-US" dirty="0"/>
                  <a:t>What is the expected wealth?		</a:t>
                </a:r>
              </a:p>
              <a:p>
                <a:r>
                  <a:rPr lang="en-US" dirty="0"/>
                  <a:t>Prove that Jay is risk averse.		</a:t>
                </a:r>
              </a:p>
              <a:p>
                <a:r>
                  <a:rPr lang="en-US" dirty="0"/>
                  <a:t>How much would Jay be willing to pay to avoid the risk?</a:t>
                </a:r>
              </a:p>
              <a:p>
                <a:r>
                  <a:rPr lang="en-US" dirty="0"/>
                  <a:t>Would Jay be risk averse if his utility function were instead U=W?</a:t>
                </a:r>
              </a:p>
              <a:p>
                <a:r>
                  <a:rPr lang="en-US" dirty="0"/>
                  <a:t>Show that Jay would prefer a gamble +/- $5,000 instead.</a:t>
                </a:r>
              </a:p>
              <a:p>
                <a:endParaRPr lang="en-US" dirty="0"/>
              </a:p>
            </p:txBody>
          </p:sp>
        </mc:Choice>
        <mc:Fallback xmlns="">
          <p:sp>
            <p:nvSpPr>
              <p:cNvPr id="7" name="Text Placeholder 6">
                <a:extLst>
                  <a:ext uri="{FF2B5EF4-FFF2-40B4-BE49-F238E27FC236}">
                    <a16:creationId xmlns:a16="http://schemas.microsoft.com/office/drawing/2014/main" id="{EFB3E395-FB04-4792-ABDA-969D47254A9C}"/>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1158" t="-3347" r="-869" b="-2232"/>
                </a:stretch>
              </a:blipFill>
            </p:spPr>
            <p:txBody>
              <a:bodyPr/>
              <a:lstStyle/>
              <a:p>
                <a:r>
                  <a:rPr lang="en-US">
                    <a:noFill/>
                  </a:rPr>
                  <a:t> </a:t>
                </a:r>
              </a:p>
            </p:txBody>
          </p:sp>
        </mc:Fallback>
      </mc:AlternateContent>
    </p:spTree>
    <p:extLst>
      <p:ext uri="{BB962C8B-B14F-4D97-AF65-F5344CB8AC3E}">
        <p14:creationId xmlns:p14="http://schemas.microsoft.com/office/powerpoint/2010/main" val="48317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E1D47A35-AFDA-E141-92DF-0F589119886E}"/>
                  </a:ext>
                </a:extLst>
              </p:cNvPr>
              <p:cNvSpPr txBox="1">
                <a:spLocks noGrp="1"/>
              </p:cNvSpPr>
              <p:nvPr>
                <p:ph type="body" sz="quarter" idx="12"/>
              </p:nvPr>
            </p:nvSpPr>
            <p:spPr>
              <a:xfrm>
                <a:off x="829882" y="1816894"/>
                <a:ext cx="10523918" cy="3850413"/>
              </a:xfrm>
              <a:prstGeom prst="rect">
                <a:avLst/>
              </a:prstGeom>
              <a:noFill/>
            </p:spPr>
            <p:txBody>
              <a:bodyPr wrap="square" rtlCol="0">
                <a:spAutoFit/>
              </a:bodyPr>
              <a:lstStyle/>
              <a:p>
                <a:r>
                  <a:rPr lang="en-US" dirty="0"/>
                  <a:t>Let the utility function be:</a:t>
                </a:r>
              </a:p>
              <a:p>
                <a:r>
                  <a:rPr lang="en-US" dirty="0"/>
                  <a:t> </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𝑊</m:t>
                          </m:r>
                        </m:e>
                      </m:d>
                      <m:r>
                        <a:rPr lang="en-US" i="1">
                          <a:latin typeface="Cambria Math" panose="02040503050406030204" pitchFamily="18" charset="0"/>
                        </a:rPr>
                        <m:t>=1 −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𝑅</m:t>
                          </m:r>
                        </m:sup>
                      </m:sSup>
                    </m:oMath>
                  </m:oMathPara>
                </a14:m>
                <a:endParaRPr lang="en-US" dirty="0"/>
              </a:p>
              <a:p>
                <a:endParaRPr lang="en-US" dirty="0"/>
              </a:p>
              <a:p>
                <a:r>
                  <a:rPr lang="en-US" dirty="0"/>
                  <a:t>where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&gt;0</m:t>
                    </m:r>
                  </m:oMath>
                </a14:m>
                <a:r>
                  <a:rPr lang="en-US" dirty="0"/>
                  <a:t> is the risk tolerance. This can be found by conducting a questionnaire. The higher the risk tolerance, the less risk averse.</a:t>
                </a:r>
              </a:p>
              <a:p>
                <a:endParaRPr lang="en-US" dirty="0"/>
              </a:p>
              <a:p>
                <a:endParaRPr lang="en-US" dirty="0"/>
              </a:p>
            </p:txBody>
          </p:sp>
        </mc:Choice>
        <mc:Fallback xmlns="">
          <p:sp>
            <p:nvSpPr>
              <p:cNvPr id="10" name="Text Placeholder 9">
                <a:extLst>
                  <a:ext uri="{FF2B5EF4-FFF2-40B4-BE49-F238E27FC236}">
                    <a16:creationId xmlns:a16="http://schemas.microsoft.com/office/drawing/2014/main" id="{E1D47A35-AFDA-E141-92DF-0F589119886E}"/>
                  </a:ext>
                </a:extLst>
              </p:cNvPr>
              <p:cNvSpPr txBox="1">
                <a:spLocks noGrp="1" noRot="1" noChangeAspect="1" noMove="1" noResize="1" noEditPoints="1" noAdjustHandles="1" noChangeArrowheads="1" noChangeShapeType="1" noTextEdit="1"/>
              </p:cNvSpPr>
              <p:nvPr>
                <p:ph type="body" sz="quarter" idx="12"/>
              </p:nvPr>
            </p:nvSpPr>
            <p:spPr>
              <a:xfrm>
                <a:off x="829882" y="1816894"/>
                <a:ext cx="10523918" cy="3850413"/>
              </a:xfrm>
              <a:prstGeom prst="rect">
                <a:avLst/>
              </a:prstGeom>
              <a:blipFill>
                <a:blip r:embed="rId3"/>
                <a:stretch>
                  <a:fillRect l="-1158" t="-2690" r="-347"/>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Risk Aversion (Degrees)</a:t>
            </a:r>
          </a:p>
        </p:txBody>
      </p:sp>
      <p:sp>
        <p:nvSpPr>
          <p:cNvPr id="4" name="TextBox 3">
            <a:extLst>
              <a:ext uri="{FF2B5EF4-FFF2-40B4-BE49-F238E27FC236}">
                <a16:creationId xmlns:a16="http://schemas.microsoft.com/office/drawing/2014/main" id="{85EFF622-221A-4FAD-8EC0-38DEEB78303E}"/>
              </a:ext>
            </a:extLst>
          </p:cNvPr>
          <p:cNvSpPr txBox="1"/>
          <p:nvPr/>
        </p:nvSpPr>
        <p:spPr>
          <a:xfrm>
            <a:off x="829881" y="4752907"/>
            <a:ext cx="9587747" cy="954107"/>
          </a:xfrm>
          <a:prstGeom prst="rect">
            <a:avLst/>
          </a:prstGeom>
          <a:solidFill>
            <a:schemeClr val="accent1">
              <a:lumMod val="25000"/>
              <a:lumOff val="75000"/>
            </a:schemeClr>
          </a:solidFill>
        </p:spPr>
        <p:txBody>
          <a:bodyPr wrap="square" rtlCol="0">
            <a:spAutoFit/>
          </a:bodyPr>
          <a:lstStyle/>
          <a:p>
            <a:r>
              <a:rPr lang="en-US" sz="2800" dirty="0">
                <a:solidFill>
                  <a:srgbClr val="183028"/>
                </a:solidFill>
                <a:latin typeface="Segoe UI Light" panose="020B0502040204020203" pitchFamily="34" charset="0"/>
                <a:cs typeface="Segoe UI Light" panose="020B0502040204020203" pitchFamily="34" charset="0"/>
              </a:rPr>
              <a:t>Plot the utility function as a function of W and observe what happens to the curve as R changes. Use the plot function in r.</a:t>
            </a:r>
          </a:p>
        </p:txBody>
      </p:sp>
    </p:spTree>
    <p:extLst>
      <p:ext uri="{BB962C8B-B14F-4D97-AF65-F5344CB8AC3E}">
        <p14:creationId xmlns:p14="http://schemas.microsoft.com/office/powerpoint/2010/main" val="199339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500"/>
                                        <p:tgtEl>
                                          <p:spTgt spid="1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Exponential Utility Plot</a:t>
            </a:r>
          </a:p>
        </p:txBody>
      </p:sp>
      <p:pic>
        <p:nvPicPr>
          <p:cNvPr id="5" name="Picture 4">
            <a:extLst>
              <a:ext uri="{FF2B5EF4-FFF2-40B4-BE49-F238E27FC236}">
                <a16:creationId xmlns:a16="http://schemas.microsoft.com/office/drawing/2014/main" id="{88BC84CF-E3C2-0343-9BA1-C52A566261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157" y="1405764"/>
            <a:ext cx="7263685" cy="5087111"/>
          </a:xfrm>
          <a:prstGeom prst="rect">
            <a:avLst/>
          </a:prstGeom>
        </p:spPr>
      </p:pic>
    </p:spTree>
    <p:extLst>
      <p:ext uri="{BB962C8B-B14F-4D97-AF65-F5344CB8AC3E}">
        <p14:creationId xmlns:p14="http://schemas.microsoft.com/office/powerpoint/2010/main" val="408029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1D47A35-AFDA-E141-92DF-0F589119886E}"/>
              </a:ext>
            </a:extLst>
          </p:cNvPr>
          <p:cNvSpPr txBox="1">
            <a:spLocks noGrp="1"/>
          </p:cNvSpPr>
          <p:nvPr>
            <p:ph type="body" sz="quarter" idx="12"/>
          </p:nvPr>
        </p:nvSpPr>
        <p:spPr>
          <a:xfrm>
            <a:off x="829882" y="1816894"/>
            <a:ext cx="10523918" cy="4244239"/>
          </a:xfrm>
          <a:prstGeom prst="rect">
            <a:avLst/>
          </a:prstGeom>
          <a:solidFill>
            <a:schemeClr val="accent1">
              <a:lumMod val="25000"/>
              <a:lumOff val="75000"/>
            </a:schemeClr>
          </a:solidFill>
        </p:spPr>
        <p:txBody>
          <a:bodyPr wrap="square" rtlCol="0">
            <a:spAutoFit/>
          </a:bodyPr>
          <a:lstStyle/>
          <a:p>
            <a:r>
              <a:rPr lang="en-US" dirty="0"/>
              <a:t>Carlisle Tire and Rubber, Inc., is considering expanding production to meet potential increases in the demand for one of its tire products. Carlisle’s alternatives are to construct a new plant, expand the existing plant, or do nothing in the short run. The market for </a:t>
            </a:r>
            <a:r>
              <a:rPr lang="en-US"/>
              <a:t>this tire </a:t>
            </a:r>
            <a:r>
              <a:rPr lang="en-US" dirty="0"/>
              <a:t>product may expand, remain stable, or contract. Carlisle’s marketing department estimates the probabilities of these market outcomes to be 0.35, 0.35, and 0.30, respectively.</a:t>
            </a:r>
          </a:p>
          <a:p>
            <a:pPr marL="457200" indent="-457200">
              <a:buFont typeface="Arial" panose="020B0604020202020204" pitchFamily="34" charset="0"/>
              <a:buChar char="•"/>
            </a:pPr>
            <a:r>
              <a:rPr lang="en-US" dirty="0"/>
              <a:t>Let r=200,000. Does this change the previous recommendation?</a:t>
            </a:r>
          </a:p>
          <a:p>
            <a:pPr marL="457200" indent="-457200">
              <a:buFont typeface="Arial" panose="020B0604020202020204" pitchFamily="34" charset="0"/>
              <a:buChar char="•"/>
            </a:pPr>
            <a:r>
              <a:rPr lang="en-US" dirty="0"/>
              <a:t>What happens to the certainty equivalent as R increases?</a:t>
            </a:r>
          </a:p>
          <a:p>
            <a:endParaRPr lang="en-US" sz="2000" dirty="0"/>
          </a:p>
        </p:txBody>
      </p:sp>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Back To Carlisle Tire.</a:t>
            </a:r>
          </a:p>
        </p:txBody>
      </p:sp>
    </p:spTree>
    <p:extLst>
      <p:ext uri="{BB962C8B-B14F-4D97-AF65-F5344CB8AC3E}">
        <p14:creationId xmlns:p14="http://schemas.microsoft.com/office/powerpoint/2010/main" val="69805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F312A9-D122-4F9B-B17F-420D775A5461}"/>
              </a:ext>
            </a:extLst>
          </p:cNvPr>
          <p:cNvSpPr/>
          <p:nvPr/>
        </p:nvSpPr>
        <p:spPr>
          <a:xfrm>
            <a:off x="829882" y="1816894"/>
            <a:ext cx="10153804" cy="2515620"/>
          </a:xfrm>
          <a:prstGeom prst="rect">
            <a:avLst/>
          </a:prstGeom>
          <a:solidFill>
            <a:schemeClr val="accent1">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E1D47A35-AFDA-E141-92DF-0F589119886E}"/>
              </a:ext>
            </a:extLst>
          </p:cNvPr>
          <p:cNvSpPr txBox="1">
            <a:spLocks noGrp="1"/>
          </p:cNvSpPr>
          <p:nvPr>
            <p:ph type="body" sz="quarter" idx="12"/>
          </p:nvPr>
        </p:nvSpPr>
        <p:spPr>
          <a:xfrm>
            <a:off x="829882" y="1816894"/>
            <a:ext cx="10523918" cy="1771767"/>
          </a:xfrm>
          <a:prstGeom prst="rect">
            <a:avLst/>
          </a:prstGeom>
          <a:noFill/>
        </p:spPr>
        <p:txBody>
          <a:bodyPr wrap="square" rtlCol="0">
            <a:spAutoFit/>
          </a:bodyPr>
          <a:lstStyle/>
          <a:p>
            <a:r>
              <a:rPr lang="en-US" dirty="0"/>
              <a:t>Let R=500,000. Does this change the previous recommendation?</a:t>
            </a:r>
          </a:p>
          <a:p>
            <a:r>
              <a:rPr lang="en-US" dirty="0"/>
              <a:t>Let R=1,500,000. Is it better for the Company to increase the fixed incentive or the share of revenues to convince the Landowner? Assume the company itself is risk neutral.</a:t>
            </a:r>
          </a:p>
        </p:txBody>
      </p:sp>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Back to the Landowner Problem.</a:t>
            </a:r>
          </a:p>
        </p:txBody>
      </p:sp>
    </p:spTree>
    <p:extLst>
      <p:ext uri="{BB962C8B-B14F-4D97-AF65-F5344CB8AC3E}">
        <p14:creationId xmlns:p14="http://schemas.microsoft.com/office/powerpoint/2010/main" val="250786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Expected Value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lnSpcReduction="10000"/>
          </a:bodyPr>
          <a:lstStyle/>
          <a:p>
            <a:r>
              <a:rPr lang="en-US" dirty="0"/>
              <a:t>Player A wins </a:t>
            </a:r>
            <a:r>
              <a:rPr lang="en-US" b="1" dirty="0"/>
              <a:t>$1</a:t>
            </a:r>
            <a:r>
              <a:rPr lang="en-US" dirty="0"/>
              <a:t> from B </a:t>
            </a:r>
            <a:r>
              <a:rPr lang="en-US" b="1" dirty="0"/>
              <a:t>when not matching</a:t>
            </a:r>
            <a:r>
              <a:rPr lang="en-US" dirty="0"/>
              <a:t>:</a:t>
            </a:r>
          </a:p>
          <a:p>
            <a:r>
              <a:rPr lang="en-US" dirty="0"/>
              <a:t>Player A -&gt; Heads		Player B -&gt; Tails</a:t>
            </a:r>
          </a:p>
          <a:p>
            <a:endParaRPr lang="en-US" dirty="0"/>
          </a:p>
          <a:p>
            <a:r>
              <a:rPr lang="en-US" dirty="0"/>
              <a:t>Player A -&gt; Tails		Player B -&gt; Heads </a:t>
            </a:r>
          </a:p>
          <a:p>
            <a:endParaRPr lang="en-US" dirty="0"/>
          </a:p>
          <a:p>
            <a:r>
              <a:rPr lang="en-US" dirty="0"/>
              <a:t>Player B wins </a:t>
            </a:r>
            <a:r>
              <a:rPr lang="en-US" b="1" dirty="0"/>
              <a:t>$1</a:t>
            </a:r>
            <a:r>
              <a:rPr lang="en-US" dirty="0"/>
              <a:t> from A </a:t>
            </a:r>
            <a:r>
              <a:rPr lang="en-US" b="1" dirty="0"/>
              <a:t>when matching</a:t>
            </a:r>
            <a:r>
              <a:rPr lang="en-US" dirty="0"/>
              <a:t>:	</a:t>
            </a:r>
          </a:p>
          <a:p>
            <a:r>
              <a:rPr lang="en-US" dirty="0"/>
              <a:t>Player A -&gt; Heads		Player B -&gt; Heads</a:t>
            </a:r>
          </a:p>
          <a:p>
            <a:endParaRPr lang="en-US" dirty="0"/>
          </a:p>
          <a:p>
            <a:r>
              <a:rPr lang="en-US" dirty="0"/>
              <a:t>Player A -&gt; Tails		Player B -&gt; Tails </a:t>
            </a:r>
          </a:p>
          <a:p>
            <a:endParaRPr lang="en-US" sz="1600" dirty="0"/>
          </a:p>
        </p:txBody>
      </p:sp>
      <p:pic>
        <p:nvPicPr>
          <p:cNvPr id="1034" name="Picture 10" descr="Presidents On US Coins">
            <a:extLst>
              <a:ext uri="{FF2B5EF4-FFF2-40B4-BE49-F238E27FC236}">
                <a16:creationId xmlns:a16="http://schemas.microsoft.com/office/drawing/2014/main" id="{D54A6118-8B01-4A15-93E6-2A3F74D87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560" y="1997526"/>
            <a:ext cx="877569" cy="8828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descr="Presidents On US Coins">
            <a:extLst>
              <a:ext uri="{FF2B5EF4-FFF2-40B4-BE49-F238E27FC236}">
                <a16:creationId xmlns:a16="http://schemas.microsoft.com/office/drawing/2014/main" id="{896B5906-31DA-489C-856E-32B799DF5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9180" y="2880360"/>
            <a:ext cx="877569" cy="8828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Presidents On US Coins">
            <a:extLst>
              <a:ext uri="{FF2B5EF4-FFF2-40B4-BE49-F238E27FC236}">
                <a16:creationId xmlns:a16="http://schemas.microsoft.com/office/drawing/2014/main" id="{330663A1-97DB-42D2-BD25-7D564FC35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560" y="4418516"/>
            <a:ext cx="877569" cy="8828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Presidents On US Coins">
            <a:extLst>
              <a:ext uri="{FF2B5EF4-FFF2-40B4-BE49-F238E27FC236}">
                <a16:creationId xmlns:a16="http://schemas.microsoft.com/office/drawing/2014/main" id="{E6DF4EDD-9C6B-486C-8AC2-AC293856A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9180" y="4418516"/>
            <a:ext cx="877569" cy="8828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mazon.com: QUICK PICK MAGIC Double Sided Coin 25c (25cent ...">
            <a:extLst>
              <a:ext uri="{FF2B5EF4-FFF2-40B4-BE49-F238E27FC236}">
                <a16:creationId xmlns:a16="http://schemas.microsoft.com/office/drawing/2014/main" id="{A7B46ABF-48AC-4F62-A8FA-3ED64E5B6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9180" y="1996016"/>
            <a:ext cx="877569" cy="8658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Amazon.com: QUICK PICK MAGIC Double Sided Coin 25c (25cent ...">
            <a:extLst>
              <a:ext uri="{FF2B5EF4-FFF2-40B4-BE49-F238E27FC236}">
                <a16:creationId xmlns:a16="http://schemas.microsoft.com/office/drawing/2014/main" id="{A5494B49-CB08-4CCF-A7B1-30CD3953E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559" y="2897326"/>
            <a:ext cx="877569" cy="86586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Amazon.com: QUICK PICK MAGIC Double Sided Coin 25c (25cent ...">
            <a:extLst>
              <a:ext uri="{FF2B5EF4-FFF2-40B4-BE49-F238E27FC236}">
                <a16:creationId xmlns:a16="http://schemas.microsoft.com/office/drawing/2014/main" id="{36E3B715-476E-465B-B5B7-50F13AAC8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558" y="5336792"/>
            <a:ext cx="877569" cy="8658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6" descr="Amazon.com: QUICK PICK MAGIC Double Sided Coin 25c (25cent ...">
            <a:extLst>
              <a:ext uri="{FF2B5EF4-FFF2-40B4-BE49-F238E27FC236}">
                <a16:creationId xmlns:a16="http://schemas.microsoft.com/office/drawing/2014/main" id="{057396F7-3AAC-46C3-A77B-BF061A047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9180" y="5328309"/>
            <a:ext cx="877569" cy="86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96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34"/>
                                        </p:tgtEl>
                                        <p:attrNameLst>
                                          <p:attrName>style.visibility</p:attrName>
                                        </p:attrNameLst>
                                      </p:cBhvr>
                                      <p:to>
                                        <p:strVal val="visible"/>
                                      </p:to>
                                    </p:set>
                                    <p:anim calcmode="lin" valueType="num">
                                      <p:cBhvr additive="base">
                                        <p:cTn id="21" dur="500" fill="hold"/>
                                        <p:tgtEl>
                                          <p:spTgt spid="1034"/>
                                        </p:tgtEl>
                                        <p:attrNameLst>
                                          <p:attrName>ppt_x</p:attrName>
                                        </p:attrNameLst>
                                      </p:cBhvr>
                                      <p:tavLst>
                                        <p:tav tm="0">
                                          <p:val>
                                            <p:strVal val="#ppt_x"/>
                                          </p:val>
                                        </p:tav>
                                        <p:tav tm="100000">
                                          <p:val>
                                            <p:strVal val="#ppt_x"/>
                                          </p:val>
                                        </p:tav>
                                      </p:tavLst>
                                    </p:anim>
                                    <p:anim calcmode="lin" valueType="num">
                                      <p:cBhvr additive="base">
                                        <p:cTn id="22"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40"/>
                                        </p:tgtEl>
                                        <p:attrNameLst>
                                          <p:attrName>style.visibility</p:attrName>
                                        </p:attrNameLst>
                                      </p:cBhvr>
                                      <p:to>
                                        <p:strVal val="visible"/>
                                      </p:to>
                                    </p:set>
                                    <p:anim calcmode="lin" valueType="num">
                                      <p:cBhvr additive="base">
                                        <p:cTn id="27" dur="500" fill="hold"/>
                                        <p:tgtEl>
                                          <p:spTgt spid="1040"/>
                                        </p:tgtEl>
                                        <p:attrNameLst>
                                          <p:attrName>ppt_x</p:attrName>
                                        </p:attrNameLst>
                                      </p:cBhvr>
                                      <p:tavLst>
                                        <p:tav tm="0">
                                          <p:val>
                                            <p:strVal val="#ppt_x"/>
                                          </p:val>
                                        </p:tav>
                                        <p:tav tm="100000">
                                          <p:val>
                                            <p:strVal val="#ppt_x"/>
                                          </p:val>
                                        </p:tav>
                                      </p:tavLst>
                                    </p:anim>
                                    <p:anim calcmode="lin" valueType="num">
                                      <p:cBhvr additive="base">
                                        <p:cTn id="28" dur="500" fill="hold"/>
                                        <p:tgtEl>
                                          <p:spTgt spid="104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ppt_x"/>
                                          </p:val>
                                        </p:tav>
                                        <p:tav tm="100000">
                                          <p:val>
                                            <p:strVal val="#ppt_x"/>
                                          </p:val>
                                        </p:tav>
                                      </p:tavLst>
                                    </p:anim>
                                    <p:anim calcmode="lin" valueType="num">
                                      <p:cBhvr additive="base">
                                        <p:cTn id="4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5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500" fill="hold"/>
                                        <p:tgtEl>
                                          <p:spTgt spid="5"/>
                                        </p:tgtEl>
                                        <p:attrNameLst>
                                          <p:attrName>ppt_x</p:attrName>
                                        </p:attrNameLst>
                                      </p:cBhvr>
                                      <p:tavLst>
                                        <p:tav tm="0">
                                          <p:val>
                                            <p:strVal val="#ppt_x"/>
                                          </p:val>
                                        </p:tav>
                                        <p:tav tm="100000">
                                          <p:val>
                                            <p:strVal val="#ppt_x"/>
                                          </p:val>
                                        </p:tav>
                                      </p:tavLst>
                                    </p:anim>
                                    <p:anim calcmode="lin" valueType="num">
                                      <p:cBhvr additive="base">
                                        <p:cTn id="6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additive="base">
                                        <p:cTn id="66" dur="500" fill="hold"/>
                                        <p:tgtEl>
                                          <p:spTgt spid="6"/>
                                        </p:tgtEl>
                                        <p:attrNameLst>
                                          <p:attrName>ppt_x</p:attrName>
                                        </p:attrNameLst>
                                      </p:cBhvr>
                                      <p:tavLst>
                                        <p:tav tm="0">
                                          <p:val>
                                            <p:strVal val="#ppt_x"/>
                                          </p:val>
                                        </p:tav>
                                        <p:tav tm="100000">
                                          <p:val>
                                            <p:strVal val="#ppt_x"/>
                                          </p:val>
                                        </p:tav>
                                      </p:tavLst>
                                    </p:anim>
                                    <p:anim calcmode="lin" valueType="num">
                                      <p:cBhvr additive="base">
                                        <p:cTn id="6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 calcmode="lin" valueType="num">
                                      <p:cBhvr additive="base">
                                        <p:cTn id="72" dur="500" fill="hold"/>
                                        <p:tgtEl>
                                          <p:spTgt spid="8"/>
                                        </p:tgtEl>
                                        <p:attrNameLst>
                                          <p:attrName>ppt_x</p:attrName>
                                        </p:attrNameLst>
                                      </p:cBhvr>
                                      <p:tavLst>
                                        <p:tav tm="0">
                                          <p:val>
                                            <p:strVal val="#ppt_x"/>
                                          </p:val>
                                        </p:tav>
                                        <p:tav tm="100000">
                                          <p:val>
                                            <p:strVal val="#ppt_x"/>
                                          </p:val>
                                        </p:tav>
                                      </p:tavLst>
                                    </p:anim>
                                    <p:anim calcmode="lin" valueType="num">
                                      <p:cBhvr additive="base">
                                        <p:cTn id="7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fill="hold"/>
                                        <p:tgtEl>
                                          <p:spTgt spid="9"/>
                                        </p:tgtEl>
                                        <p:attrNameLst>
                                          <p:attrName>ppt_x</p:attrName>
                                        </p:attrNameLst>
                                      </p:cBhvr>
                                      <p:tavLst>
                                        <p:tav tm="0">
                                          <p:val>
                                            <p:strVal val="#ppt_x"/>
                                          </p:val>
                                        </p:tav>
                                        <p:tav tm="100000">
                                          <p:val>
                                            <p:strVal val="#ppt_x"/>
                                          </p:val>
                                        </p:tav>
                                      </p:tavLst>
                                    </p:anim>
                                    <p:anim calcmode="lin" valueType="num">
                                      <p:cBhvr additive="base">
                                        <p:cTn id="7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Expected Value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fontScale="92500" lnSpcReduction="10000"/>
              </a:bodyPr>
              <a:lstStyle/>
              <a:p>
                <a:r>
                  <a:rPr lang="en-US" b="1" dirty="0"/>
                  <a:t>Player A</a:t>
                </a:r>
              </a:p>
              <a:p>
                <a:r>
                  <a:rPr lang="en-US" dirty="0"/>
                  <a:t>EV = $1*P(Not Match)-$1*P(Match)		 </a:t>
                </a:r>
                <a14:m>
                  <m:oMath xmlns:m="http://schemas.openxmlformats.org/officeDocument/2006/math">
                    <m:r>
                      <a:rPr lang="en-US" i="1">
                        <a:latin typeface="Cambria Math" panose="02040503050406030204" pitchFamily="18" charset="0"/>
                      </a:rPr>
                      <m:t>𝐸𝑉</m:t>
                    </m:r>
                    <m:r>
                      <a:rPr lang="en-US" i="1">
                        <a:latin typeface="Cambria Math" panose="02040503050406030204" pitchFamily="18" charset="0"/>
                      </a:rPr>
                      <m:t>=</m:t>
                    </m:r>
                    <m:f>
                      <m:fPr>
                        <m:ctrlPr>
                          <a:rPr lang="en-US" i="1">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e>
                        </m:nary>
                      </m:num>
                      <m:den>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𝑖</m:t>
                                </m:r>
                              </m:sub>
                            </m:sSub>
                          </m:e>
                        </m:nary>
                      </m:den>
                    </m:f>
                  </m:oMath>
                </a14:m>
                <a:endParaRPr lang="en-US" dirty="0"/>
              </a:p>
              <a:p>
                <a:r>
                  <a:rPr lang="en-US" dirty="0"/>
                  <a:t>EV = $1*1/2-$1*1/2</a:t>
                </a:r>
              </a:p>
              <a:p>
                <a:r>
                  <a:rPr lang="en-US" dirty="0"/>
                  <a:t>EV = 0</a:t>
                </a:r>
              </a:p>
              <a:p>
                <a:endParaRPr lang="en-US" dirty="0"/>
              </a:p>
              <a:p>
                <a:r>
                  <a:rPr lang="en-US" b="1" dirty="0"/>
                  <a:t>Player B</a:t>
                </a:r>
              </a:p>
              <a:p>
                <a:r>
                  <a:rPr lang="en-US" dirty="0"/>
                  <a:t>EV = $1*P(Match)-$1*P(Not Match)</a:t>
                </a:r>
              </a:p>
              <a:p>
                <a:r>
                  <a:rPr lang="en-US" dirty="0"/>
                  <a:t>EV = $1*1/2-$1*1/2</a:t>
                </a:r>
              </a:p>
              <a:p>
                <a:r>
                  <a:rPr lang="en-US" dirty="0"/>
                  <a:t>EV = 0</a:t>
                </a:r>
              </a:p>
              <a:p>
                <a:endParaRPr lang="en-US" sz="1600" dirty="0"/>
              </a:p>
            </p:txBody>
          </p:sp>
        </mc:Choice>
        <mc:Fallback xmlns="">
          <p:sp>
            <p:nvSpPr>
              <p:cNvPr id="3" name="Text Placeholder 2">
                <a:extLst>
                  <a:ext uri="{FF2B5EF4-FFF2-40B4-BE49-F238E27FC236}">
                    <a16:creationId xmlns:a16="http://schemas.microsoft.com/office/drawing/2014/main" id="{600BF4A5-EC22-4EA7-9985-66D8CB9C1D3F}"/>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042" t="-2929"/>
                </a:stretch>
              </a:blipFill>
            </p:spPr>
            <p:txBody>
              <a:bodyPr/>
              <a:lstStyle/>
              <a:p>
                <a:r>
                  <a:rPr lang="en-US">
                    <a:noFill/>
                  </a:rPr>
                  <a:t> </a:t>
                </a:r>
              </a:p>
            </p:txBody>
          </p:sp>
        </mc:Fallback>
      </mc:AlternateContent>
    </p:spTree>
    <p:extLst>
      <p:ext uri="{BB962C8B-B14F-4D97-AF65-F5344CB8AC3E}">
        <p14:creationId xmlns:p14="http://schemas.microsoft.com/office/powerpoint/2010/main" val="400195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dirty="0"/>
              <a:t>Expected Value</a:t>
            </a:r>
          </a:p>
        </p:txBody>
      </p:sp>
      <p:sp>
        <p:nvSpPr>
          <p:cNvPr id="3" name="Text Placeholder 2">
            <a:extLst>
              <a:ext uri="{FF2B5EF4-FFF2-40B4-BE49-F238E27FC236}">
                <a16:creationId xmlns:a16="http://schemas.microsoft.com/office/drawing/2014/main" id="{600BF4A5-EC22-4EA7-9985-66D8CB9C1D3F}"/>
              </a:ext>
            </a:extLst>
          </p:cNvPr>
          <p:cNvSpPr>
            <a:spLocks noGrp="1"/>
          </p:cNvSpPr>
          <p:nvPr>
            <p:ph type="body" sz="quarter" idx="12"/>
          </p:nvPr>
        </p:nvSpPr>
        <p:spPr/>
        <p:txBody>
          <a:bodyPr>
            <a:normAutofit fontScale="85000" lnSpcReduction="20000"/>
          </a:bodyPr>
          <a:lstStyle/>
          <a:p>
            <a:r>
              <a:rPr lang="en-US" dirty="0"/>
              <a:t>Player A wins </a:t>
            </a:r>
            <a:r>
              <a:rPr lang="en-US" b="1" dirty="0"/>
              <a:t>$10 </a:t>
            </a:r>
            <a:r>
              <a:rPr lang="en-US" dirty="0"/>
              <a:t>from B </a:t>
            </a:r>
            <a:r>
              <a:rPr lang="en-US" b="1" dirty="0"/>
              <a:t>when not</a:t>
            </a:r>
            <a:r>
              <a:rPr lang="en-US" dirty="0"/>
              <a:t> matching:</a:t>
            </a:r>
          </a:p>
          <a:p>
            <a:endParaRPr lang="en-US" dirty="0"/>
          </a:p>
          <a:p>
            <a:r>
              <a:rPr lang="en-US" dirty="0"/>
              <a:t>Player B wins </a:t>
            </a:r>
            <a:r>
              <a:rPr lang="en-US" b="1" dirty="0"/>
              <a:t>$1</a:t>
            </a:r>
            <a:r>
              <a:rPr lang="en-US" dirty="0"/>
              <a:t> from A </a:t>
            </a:r>
            <a:r>
              <a:rPr lang="en-US" b="1" dirty="0"/>
              <a:t>when</a:t>
            </a:r>
            <a:r>
              <a:rPr lang="en-US" dirty="0"/>
              <a:t> matching:</a:t>
            </a:r>
          </a:p>
          <a:p>
            <a:endParaRPr lang="en-US" dirty="0"/>
          </a:p>
          <a:p>
            <a:r>
              <a:rPr lang="en-US" dirty="0"/>
              <a:t>What is Player A’s EV?</a:t>
            </a:r>
          </a:p>
          <a:p>
            <a:r>
              <a:rPr lang="en-US" dirty="0"/>
              <a:t>What is Player B’s EV?</a:t>
            </a:r>
          </a:p>
          <a:p>
            <a:endParaRPr lang="en-US" dirty="0"/>
          </a:p>
          <a:p>
            <a:r>
              <a:rPr lang="en-US" dirty="0"/>
              <a:t>Would Player A want to play the game? Would player B want to play the game?</a:t>
            </a:r>
          </a:p>
          <a:p>
            <a:endParaRPr lang="en-US" dirty="0"/>
          </a:p>
          <a:p>
            <a:r>
              <a:rPr lang="en-US" b="1" i="1" dirty="0"/>
              <a:t>The EV allows us to rank decisions that involve uncertainty.</a:t>
            </a:r>
          </a:p>
          <a:p>
            <a:r>
              <a:rPr lang="en-US" dirty="0"/>
              <a:t>	</a:t>
            </a:r>
          </a:p>
          <a:p>
            <a:endParaRPr lang="en-US" sz="1600" dirty="0"/>
          </a:p>
        </p:txBody>
      </p:sp>
    </p:spTree>
    <p:extLst>
      <p:ext uri="{BB962C8B-B14F-4D97-AF65-F5344CB8AC3E}">
        <p14:creationId xmlns:p14="http://schemas.microsoft.com/office/powerpoint/2010/main" val="178308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656-8F6F-4B84-9516-E4375E373170}"/>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315521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2019 MSOB Brand">
      <a:dk1>
        <a:srgbClr val="183028"/>
      </a:dk1>
      <a:lt1>
        <a:sysClr val="window" lastClr="FFFFFF"/>
      </a:lt1>
      <a:dk2>
        <a:srgbClr val="183028"/>
      </a:dk2>
      <a:lt2>
        <a:srgbClr val="FFFFFF"/>
      </a:lt2>
      <a:accent1>
        <a:srgbClr val="183028"/>
      </a:accent1>
      <a:accent2>
        <a:srgbClr val="789D4A"/>
      </a:accent2>
      <a:accent3>
        <a:srgbClr val="D0D3D4"/>
      </a:accent3>
      <a:accent4>
        <a:srgbClr val="F0B323"/>
      </a:accent4>
      <a:accent5>
        <a:srgbClr val="115740"/>
      </a:accent5>
      <a:accent6>
        <a:srgbClr val="B9975B"/>
      </a:accent6>
      <a:hlink>
        <a:srgbClr val="789D4A"/>
      </a:hlink>
      <a:folHlink>
        <a:srgbClr val="954F72"/>
      </a:folHlink>
    </a:clrScheme>
    <a:fontScheme name="2019 MSOB Brand">
      <a:majorFont>
        <a:latin typeface="Muli SemiBold"/>
        <a:ea typeface=""/>
        <a:cs typeface=""/>
      </a:majorFont>
      <a:minorFont>
        <a:latin typeface="Muli Extra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24129</TotalTime>
  <Words>3863</Words>
  <Application>Microsoft Office PowerPoint</Application>
  <PresentationFormat>Widescreen</PresentationFormat>
  <Paragraphs>433</Paragraphs>
  <Slides>59</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Muli ExtraLight</vt:lpstr>
      <vt:lpstr>Arial</vt:lpstr>
      <vt:lpstr>Calibri</vt:lpstr>
      <vt:lpstr>Cambria Math</vt:lpstr>
      <vt:lpstr>Courier New</vt:lpstr>
      <vt:lpstr>Segoe UI</vt:lpstr>
      <vt:lpstr>Segoe UI Light</vt:lpstr>
      <vt:lpstr>Segoe UI Semibold</vt:lpstr>
      <vt:lpstr>Wingdings</vt:lpstr>
      <vt:lpstr>Office Theme</vt:lpstr>
      <vt:lpstr>Stochastic Modeling</vt:lpstr>
      <vt:lpstr>What You Will Learn</vt:lpstr>
      <vt:lpstr>Expected Value</vt:lpstr>
      <vt:lpstr>Expected Value</vt:lpstr>
      <vt:lpstr>Expected Value</vt:lpstr>
      <vt:lpstr>Expected Value</vt:lpstr>
      <vt:lpstr>Expected Value</vt:lpstr>
      <vt:lpstr>Expected Value</vt:lpstr>
      <vt:lpstr>Decision Trees</vt:lpstr>
      <vt:lpstr>Decisions Trees</vt:lpstr>
      <vt:lpstr>Decision Trees</vt:lpstr>
      <vt:lpstr>Solving Decision Trees</vt:lpstr>
      <vt:lpstr>Decision Trees (Interactive)</vt:lpstr>
      <vt:lpstr>Decision Trees (Uncertainty)</vt:lpstr>
      <vt:lpstr>Decision Trees (Uncertainty)</vt:lpstr>
      <vt:lpstr>Decision Trees (Uncertainty)</vt:lpstr>
      <vt:lpstr>Assigning Probabilities</vt:lpstr>
      <vt:lpstr>Decision Trees (Example)</vt:lpstr>
      <vt:lpstr>Decision Trees (Uncertainty)</vt:lpstr>
      <vt:lpstr>PowerPoint Presentation</vt:lpstr>
      <vt:lpstr>Decision Trees (Example 2)</vt:lpstr>
      <vt:lpstr>Decision Trees (Example 3)</vt:lpstr>
      <vt:lpstr>Laws of Probability</vt:lpstr>
      <vt:lpstr>Probability Review</vt:lpstr>
      <vt:lpstr>Probability Review</vt:lpstr>
      <vt:lpstr>Probability Review</vt:lpstr>
      <vt:lpstr>Probability Review</vt:lpstr>
      <vt:lpstr>Probability Review</vt:lpstr>
      <vt:lpstr>Probability Review</vt:lpstr>
      <vt:lpstr>Probability Review</vt:lpstr>
      <vt:lpstr>Probability Review</vt:lpstr>
      <vt:lpstr>Bayes’ Theorem</vt:lpstr>
      <vt:lpstr>Bayes’ Theorem</vt:lpstr>
      <vt:lpstr>Bayes’ Theorem</vt:lpstr>
      <vt:lpstr>Bayes’ Theorem (Example)</vt:lpstr>
      <vt:lpstr>Bayes’ Theorem</vt:lpstr>
      <vt:lpstr>Bayes’ Theorem</vt:lpstr>
      <vt:lpstr>Bayes’ Theorem (Example)</vt:lpstr>
      <vt:lpstr>Bayes’ Theorem</vt:lpstr>
      <vt:lpstr>Bayes’ Theorem (Example)</vt:lpstr>
      <vt:lpstr>Example of Updating Probabilities in Decision Trees</vt:lpstr>
      <vt:lpstr>PowerPoint Presentation</vt:lpstr>
      <vt:lpstr>The Value of Information</vt:lpstr>
      <vt:lpstr>The Value of Information</vt:lpstr>
      <vt:lpstr>Risk Profiles</vt:lpstr>
      <vt:lpstr>Risk Aversion (Back to the Landowner Problem)</vt:lpstr>
      <vt:lpstr>Risk Aversion</vt:lpstr>
      <vt:lpstr>Risk Aversion (The value of $3 more dollars)</vt:lpstr>
      <vt:lpstr>Risk Aversion (The value of $3 more dollars) </vt:lpstr>
      <vt:lpstr>Risk Aversion</vt:lpstr>
      <vt:lpstr>Risk Aversion</vt:lpstr>
      <vt:lpstr>Risk Aversion</vt:lpstr>
      <vt:lpstr>Risk Aversion</vt:lpstr>
      <vt:lpstr>Risk Aversion (Certainty Equivalent)</vt:lpstr>
      <vt:lpstr>Risk Aversion (Example)</vt:lpstr>
      <vt:lpstr>Risk Aversion (Degrees)</vt:lpstr>
      <vt:lpstr>Exponential Utility Plot</vt:lpstr>
      <vt:lpstr>Back To Carlisle Tire.</vt:lpstr>
      <vt:lpstr>Back to the Landowner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Cody Watson</dc:creator>
  <cp:lastModifiedBy>Ding, Mengting</cp:lastModifiedBy>
  <cp:revision>253</cp:revision>
  <dcterms:created xsi:type="dcterms:W3CDTF">2019-08-08T14:49:13Z</dcterms:created>
  <dcterms:modified xsi:type="dcterms:W3CDTF">2021-10-07T06:11:52Z</dcterms:modified>
</cp:coreProperties>
</file>