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88732"/>
  </p:normalViewPr>
  <p:slideViewPr>
    <p:cSldViewPr snapToGrid="0" snapToObjects="1">
      <p:cViewPr varScale="1">
        <p:scale>
          <a:sx n="87" d="100"/>
          <a:sy n="87" d="100"/>
        </p:scale>
        <p:origin x="499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840DB7-6849-224A-958B-02122DD2E1CF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86AA54-56F2-1948-B005-E3DAEFFCB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409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Source: https://</a:t>
            </a:r>
            <a:r>
              <a:rPr lang="en-US" dirty="0" err="1"/>
              <a:t>www.upmyinterest.com</a:t>
            </a:r>
            <a:r>
              <a:rPr lang="en-US" dirty="0"/>
              <a:t>/</a:t>
            </a:r>
            <a:r>
              <a:rPr lang="en-US" dirty="0" err="1"/>
              <a:t>fund?tick</a:t>
            </a:r>
            <a:r>
              <a:rPr lang="en-US" dirty="0"/>
              <a:t>=VOO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86AA54-56F2-1948-B005-E3DAEFFCB27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2352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86AA54-56F2-1948-B005-E3DAEFFCB27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863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0F8CF-692C-4963-8B5E-D1C0928CF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7714388" cy="326063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19655-1613-4CC0-BBE9-BD2CB2C3C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612" y="4848464"/>
            <a:ext cx="7714388" cy="1085849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67FFF-6BC4-4DF0-BC55-B2C3BFD8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89830-A1B7-484B-832C-F64A558B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8F727-72C8-47A9-8E54-AD845902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ED5540-64E5-4258-ABA4-753F07B71B38}"/>
              </a:ext>
            </a:extLst>
          </p:cNvPr>
          <p:cNvCxnSpPr>
            <a:cxnSpLocks/>
          </p:cNvCxnSpPr>
          <p:nvPr/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3140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A5DE-E5C6-4DB9-AD28-8F1EAC6F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3E08E-9B2D-4740-9AC6-D5E1CFB95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29566" y="2229957"/>
            <a:ext cx="9238434" cy="386604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E3736-E8AA-4F58-9D3A-27050B28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95E84-15BC-478B-9DAB-15025867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9D98F-E0A8-4254-A957-7F17811D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020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DE70F5-2276-4F91-9FC2-8DA4B5288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4000" y="1467699"/>
            <a:ext cx="1758461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856C5-C2FD-45E4-A631-AC06B5495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82312" y="1467699"/>
            <a:ext cx="7839379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336EA-B6DD-4115-9C67-79A24C866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A668B-1DAB-449C-9BA4-7B1572A2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6567E-119D-4C98-93FF-73A33280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574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F94C-BCB1-4F4C-AF70-DD2A5C4E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09B75-A057-44B5-872F-DF01BDC8E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286000"/>
            <a:ext cx="9238434" cy="381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6260C-3219-4812-88F2-3162D37F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62B73-9C01-4BE3-A199-782BE6EB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61492-EB56-4454-9D2A-8BB94AACB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829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980A128-A52A-402C-865B-1BF08D7F04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00447-3778-4AB7-ACB3-7C2313FE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745" y="1287554"/>
            <a:ext cx="8284963" cy="3113064"/>
          </a:xfrm>
        </p:spPr>
        <p:txBody>
          <a:bodyPr anchor="t"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910C9-BA3C-4D31-9C62-2C2408591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1744" y="4619707"/>
            <a:ext cx="7722256" cy="147629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42E8A-6B69-406B-A3DF-0A1B7683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665CF-4461-4BB8-8F3A-ED1CB108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98B27-5EF3-49F4-B3CE-F3CF419A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73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3F3BA-5AD5-4F15-97B2-E4652D1D4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13411"/>
            <a:ext cx="9238434" cy="8895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997B8-1FD3-40E6-A486-256EB41DB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9566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3F4D8-AA9A-4AF7-86EA-E4D797B98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8823E-BC08-4810-9BFF-35D2EA2A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D2BFB-BB2C-4C4A-A6E1-DD223C2BE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369B2-12F8-4583-8A7F-523C9A3E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095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717F-84B9-44BA-8DD6-680394AB1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79150"/>
            <a:ext cx="9238434" cy="8239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217D6-7448-4625-964F-5D82F65F1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7" y="2013217"/>
            <a:ext cx="4495799" cy="704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A534C-0B54-4327-99C0-4F0019FD2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29567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9D4A63-0795-4B74-8C11-5FE794411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13215"/>
            <a:ext cx="4495800" cy="70423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D16F3-F747-441B-9854-27225954D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168E2-6B97-486E-B0E4-4E7F5CDB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5D3E2B-2F4E-4347-A8E9-27EB7D03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4F5-6876-414E-9E30-84706A3F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0D2F04-5474-46B9-B838-858CDF4AB2D2}"/>
              </a:ext>
            </a:extLst>
          </p:cNvPr>
          <p:cNvCxnSpPr>
            <a:cxnSpLocks/>
          </p:cNvCxnSpPr>
          <p:nvPr/>
        </p:nvCxnSpPr>
        <p:spPr>
          <a:xfrm>
            <a:off x="6270727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ADEE893-BE45-47F3-BCF0-02424B3503CC}"/>
              </a:ext>
            </a:extLst>
          </p:cNvPr>
          <p:cNvSpPr/>
          <p:nvPr/>
        </p:nvSpPr>
        <p:spPr>
          <a:xfrm>
            <a:off x="-1171838" y="4592406"/>
            <a:ext cx="808262" cy="3897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FB5178A-4501-4B56-8BF1-D083D7B021CE}"/>
              </a:ext>
            </a:extLst>
          </p:cNvPr>
          <p:cNvCxnSpPr>
            <a:cxnSpLocks/>
          </p:cNvCxnSpPr>
          <p:nvPr/>
        </p:nvCxnSpPr>
        <p:spPr>
          <a:xfrm>
            <a:off x="1524000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5503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2109C6-041C-42BA-B507-8EA298046E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BF877-20DD-40F4-AEA8-E1B6D535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7DC874-15B5-4338-B7D1-8E393AB4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6BAE3-24C5-483F-9141-D860A265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AEEB4-66F8-4008-B616-804FB9D9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031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6C975-8FFB-4A4B-9213-774EE3901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BA744F-475D-4105-8E4A-025815549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FA64C-7966-4D6F-88D7-4B89F2A1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145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ED5F-AB94-4DCF-8971-B8B2B55AF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740" y="1558944"/>
            <a:ext cx="3279689" cy="1864196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EE4CB-68CF-4BF3-A891-8277AFD13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0"/>
            <a:ext cx="5333999" cy="5334000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92E72-B66D-40EE-B182-5585382A6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3741" y="3649682"/>
            <a:ext cx="3233096" cy="1933605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3B694-B050-45F3-AE6F-A86A129F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AE423-9CA5-46B3-96B1-7586AD020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B973D-F1F7-47BC-996D-6100B7C8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931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E9949-4A1F-4DA9-9B75-A6180F95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543" y="1383126"/>
            <a:ext cx="3289886" cy="2045874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8D794-C670-4569-93D9-0FF8B35AA7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1" y="762000"/>
            <a:ext cx="5333999" cy="533400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486F6-AE67-4B34-B8E2-0B7576DC2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3544" y="3649682"/>
            <a:ext cx="3243292" cy="168431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8B11C-BB63-49A6-B488-29D4FBF8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B9166-6D36-4F0A-9ADD-33D49A0C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22B8F-7760-41B3-9053-DD90255B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255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4152A-7FE0-4708-B7C1-DBEC8F133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1621"/>
            <a:ext cx="9238434" cy="8613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1AB53-BAF9-439D-9451-47193CF2F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6" y="2285999"/>
            <a:ext cx="9238434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96D9F-562A-496F-A530-A561994DC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3C2B07E4-CDF9-4C88-A2F3-04620E58224D}" type="datetimeFigureOut">
              <a:rPr lang="en-US" smtClean="0"/>
              <a:pPr/>
              <a:t>10/13/2021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060FE-AAC3-4FAE-9EB4-BCAE72D95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7EDB2-8F31-42FA-B253-62D241466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705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8" r:id="rId6"/>
    <p:sldLayoutId id="2147483743" r:id="rId7"/>
    <p:sldLayoutId id="2147483744" r:id="rId8"/>
    <p:sldLayoutId id="2147483745" r:id="rId9"/>
    <p:sldLayoutId id="2147483747" r:id="rId10"/>
    <p:sldLayoutId id="2147483746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466344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64008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5E183CC-BBFB-4440-B192-64C806A4D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55D80-254B-9E44-AA5D-E4E09A7195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7714388" cy="3260635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Random Variables Expectation and Variance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3E5BD89-6A5F-4A85-8770-18685C9BB2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picture containing logo&#10;&#10;Description automatically generated">
            <a:extLst>
              <a:ext uri="{FF2B5EF4-FFF2-40B4-BE49-F238E27FC236}">
                <a16:creationId xmlns:a16="http://schemas.microsoft.com/office/drawing/2014/main" id="{CE20F168-D570-6F4F-862C-16F918051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2400" y="5949952"/>
            <a:ext cx="1739900" cy="787400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D2C26F7C-D2D2-654D-B5BB-000B46C07F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J. Alejandro </a:t>
            </a:r>
            <a:r>
              <a:rPr lang="en-US" dirty="0" err="1"/>
              <a:t>Gelves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8625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60702-75C8-0A46-9235-D250BBF34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Example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05365-754B-AE4C-8DD2-D0B9FC87D0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Consider the following incentive compensation: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SzPct val="150000"/>
              <a:buNone/>
            </a:pPr>
            <a:endParaRPr lang="en-US" sz="2400" dirty="0">
              <a:solidFill>
                <a:schemeClr val="bg2">
                  <a:lumMod val="75000"/>
                </a:schemeClr>
              </a:solidFill>
            </a:endParaRPr>
          </a:p>
          <a:p>
            <a:pPr marL="0" indent="0">
              <a:buSzPct val="150000"/>
              <a:buNone/>
            </a:pPr>
            <a:endParaRPr lang="en-US" sz="2400" dirty="0">
              <a:solidFill>
                <a:schemeClr val="bg2">
                  <a:lumMod val="75000"/>
                </a:schemeClr>
              </a:solidFill>
            </a:endParaRP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82E1A43F-CAEF-C64C-9D61-270D36389B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4354720"/>
              </p:ext>
            </p:extLst>
          </p:nvPr>
        </p:nvGraphicFramePr>
        <p:xfrm>
          <a:off x="6048783" y="2920013"/>
          <a:ext cx="5670060" cy="310940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890020">
                  <a:extLst>
                    <a:ext uri="{9D8B030D-6E8A-4147-A177-3AD203B41FA5}">
                      <a16:colId xmlns:a16="http://schemas.microsoft.com/office/drawing/2014/main" val="1868346382"/>
                    </a:ext>
                  </a:extLst>
                </a:gridCol>
                <a:gridCol w="1890020">
                  <a:extLst>
                    <a:ext uri="{9D8B030D-6E8A-4147-A177-3AD203B41FA5}">
                      <a16:colId xmlns:a16="http://schemas.microsoft.com/office/drawing/2014/main" val="756696955"/>
                    </a:ext>
                  </a:extLst>
                </a:gridCol>
                <a:gridCol w="1890020">
                  <a:extLst>
                    <a:ext uri="{9D8B030D-6E8A-4147-A177-3AD203B41FA5}">
                      <a16:colId xmlns:a16="http://schemas.microsoft.com/office/drawing/2014/main" val="32326168"/>
                    </a:ext>
                  </a:extLst>
                </a:gridCol>
              </a:tblGrid>
              <a:tr h="93728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Bonus in ($1000’s)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Performance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Probability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2567448"/>
                  </a:ext>
                </a:extLst>
              </a:tr>
              <a:tr h="54303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Superior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542644"/>
                  </a:ext>
                </a:extLst>
              </a:tr>
              <a:tr h="54303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203219"/>
                  </a:ext>
                </a:extLst>
              </a:tr>
              <a:tr h="54303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3708328"/>
                  </a:ext>
                </a:extLst>
              </a:tr>
              <a:tr h="54303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67395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5D471C8-7757-ED4E-B7DF-AF4156E094C9}"/>
                  </a:ext>
                </a:extLst>
              </p:cNvPr>
              <p:cNvSpPr/>
              <p:nvPr/>
            </p:nvSpPr>
            <p:spPr>
              <a:xfrm>
                <a:off x="1785819" y="3043596"/>
                <a:ext cx="13172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bg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bg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4.2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5D471C8-7757-ED4E-B7DF-AF4156E094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5819" y="3043596"/>
                <a:ext cx="131722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2BC804F-B50D-934C-810E-A2D0F15067DE}"/>
                  </a:ext>
                </a:extLst>
              </p:cNvPr>
              <p:cNvSpPr/>
              <p:nvPr/>
            </p:nvSpPr>
            <p:spPr>
              <a:xfrm>
                <a:off x="2547819" y="3514767"/>
                <a:ext cx="165949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𝑣𝑎𝑟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bg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bg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9.96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2BC804F-B50D-934C-810E-A2D0F15067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7819" y="3514767"/>
                <a:ext cx="165949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3A5C405-81C2-5644-8EBD-F4296FC369C6}"/>
                  </a:ext>
                </a:extLst>
              </p:cNvPr>
              <p:cNvSpPr/>
              <p:nvPr/>
            </p:nvSpPr>
            <p:spPr>
              <a:xfrm>
                <a:off x="3563369" y="3043596"/>
                <a:ext cx="164801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sd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bg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bg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3.156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3A5C405-81C2-5644-8EBD-F4296FC369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3369" y="3043596"/>
                <a:ext cx="164801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Frame 9">
            <a:extLst>
              <a:ext uri="{FF2B5EF4-FFF2-40B4-BE49-F238E27FC236}">
                <a16:creationId xmlns:a16="http://schemas.microsoft.com/office/drawing/2014/main" id="{8CCC5871-EF5F-8149-9786-51EF089CCD59}"/>
              </a:ext>
            </a:extLst>
          </p:cNvPr>
          <p:cNvSpPr/>
          <p:nvPr/>
        </p:nvSpPr>
        <p:spPr>
          <a:xfrm>
            <a:off x="1763190" y="2974757"/>
            <a:ext cx="3476861" cy="908486"/>
          </a:xfrm>
          <a:prstGeom prst="frame">
            <a:avLst>
              <a:gd name="adj1" fmla="val 3353"/>
            </a:avLst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2" name="Picture 11" descr="Chart, bar chart&#10;&#10;Description automatically generated">
            <a:extLst>
              <a:ext uri="{FF2B5EF4-FFF2-40B4-BE49-F238E27FC236}">
                <a16:creationId xmlns:a16="http://schemas.microsoft.com/office/drawing/2014/main" id="{99857324-D1A6-6B4D-A29F-B2CF776EE3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63190" y="4009393"/>
            <a:ext cx="3476860" cy="2087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538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60702-75C8-0A46-9235-D250BBF34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Example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05365-754B-AE4C-8DD2-D0B9FC87D0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Tossing a fair die: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SzPct val="150000"/>
              <a:buNone/>
            </a:pPr>
            <a:endParaRPr lang="en-US" sz="2400" dirty="0">
              <a:solidFill>
                <a:schemeClr val="bg2">
                  <a:lumMod val="75000"/>
                </a:schemeClr>
              </a:solidFill>
            </a:endParaRPr>
          </a:p>
          <a:p>
            <a:pPr marL="0" indent="0">
              <a:buSzPct val="150000"/>
              <a:buNone/>
            </a:pPr>
            <a:endParaRPr lang="en-US" sz="2400" dirty="0">
              <a:solidFill>
                <a:schemeClr val="bg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5D471C8-7757-ED4E-B7DF-AF4156E094C9}"/>
                  </a:ext>
                </a:extLst>
              </p:cNvPr>
              <p:cNvSpPr/>
              <p:nvPr/>
            </p:nvSpPr>
            <p:spPr>
              <a:xfrm>
                <a:off x="1824893" y="3172550"/>
                <a:ext cx="13172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bg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bg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3.5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5D471C8-7757-ED4E-B7DF-AF4156E094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4893" y="3172550"/>
                <a:ext cx="131722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2BC804F-B50D-934C-810E-A2D0F15067DE}"/>
                  </a:ext>
                </a:extLst>
              </p:cNvPr>
              <p:cNvSpPr/>
              <p:nvPr/>
            </p:nvSpPr>
            <p:spPr>
              <a:xfrm>
                <a:off x="2554845" y="3657603"/>
                <a:ext cx="165949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𝑣𝑎𝑟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bg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bg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2.92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2BC804F-B50D-934C-810E-A2D0F15067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4845" y="3657603"/>
                <a:ext cx="165949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3A5C405-81C2-5644-8EBD-F4296FC369C6}"/>
                  </a:ext>
                </a:extLst>
              </p:cNvPr>
              <p:cNvSpPr/>
              <p:nvPr/>
            </p:nvSpPr>
            <p:spPr>
              <a:xfrm>
                <a:off x="3364683" y="3172550"/>
                <a:ext cx="139153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sd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bg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bg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1.7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3A5C405-81C2-5644-8EBD-F4296FC369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4683" y="3172550"/>
                <a:ext cx="139153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Frame 9">
            <a:extLst>
              <a:ext uri="{FF2B5EF4-FFF2-40B4-BE49-F238E27FC236}">
                <a16:creationId xmlns:a16="http://schemas.microsoft.com/office/drawing/2014/main" id="{8CCC5871-EF5F-8149-9786-51EF089CCD59}"/>
              </a:ext>
            </a:extLst>
          </p:cNvPr>
          <p:cNvSpPr/>
          <p:nvPr/>
        </p:nvSpPr>
        <p:spPr>
          <a:xfrm>
            <a:off x="1664845" y="2994052"/>
            <a:ext cx="3476861" cy="1153409"/>
          </a:xfrm>
          <a:prstGeom prst="frame">
            <a:avLst>
              <a:gd name="adj1" fmla="val 3353"/>
            </a:avLst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EB6C271E-DD5F-A04C-B09A-ECB56845F8D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09705154"/>
                  </p:ext>
                </p:extLst>
              </p:nvPr>
            </p:nvGraphicFramePr>
            <p:xfrm>
              <a:off x="6096000" y="2994051"/>
              <a:ext cx="3950678" cy="3351929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1975339">
                      <a:extLst>
                        <a:ext uri="{9D8B030D-6E8A-4147-A177-3AD203B41FA5}">
                          <a16:colId xmlns:a16="http://schemas.microsoft.com/office/drawing/2014/main" val="2693197743"/>
                        </a:ext>
                      </a:extLst>
                    </a:gridCol>
                    <a:gridCol w="1975339">
                      <a:extLst>
                        <a:ext uri="{9D8B030D-6E8A-4147-A177-3AD203B41FA5}">
                          <a16:colId xmlns:a16="http://schemas.microsoft.com/office/drawing/2014/main" val="4262163896"/>
                        </a:ext>
                      </a:extLst>
                    </a:gridCol>
                  </a:tblGrid>
                  <a:tr h="7258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Number Obtained, </a:t>
                          </a:r>
                          <a14:m>
                            <m:oMath xmlns:m="http://schemas.openxmlformats.org/officeDocument/2006/math">
                              <m:r>
                                <a:rPr lang="en-US" b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Probability of </a:t>
                          </a:r>
                          <a14:m>
                            <m:oMath xmlns:m="http://schemas.openxmlformats.org/officeDocument/2006/math">
                              <m:r>
                                <a:rPr lang="en-US" b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oMath>
                          </a14:m>
                          <a:r>
                            <a:rPr lang="en-US" dirty="0"/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a:rPr lang="en-US" b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  <m:r>
                                <a:rPr lang="en-US" b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b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8642655"/>
                      </a:ext>
                    </a:extLst>
                  </a:tr>
                  <a:tr h="4376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smtClean="0">
                                    <a:latin typeface="Cambria Math" panose="02040503050406030204" pitchFamily="18" charset="0"/>
                                  </a:rPr>
                                  <m:t>1/6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89824918"/>
                      </a:ext>
                    </a:extLst>
                  </a:tr>
                  <a:tr h="4376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smtClean="0">
                                    <a:latin typeface="Cambria Math" panose="02040503050406030204" pitchFamily="18" charset="0"/>
                                  </a:rPr>
                                  <m:t>1/6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5538855"/>
                      </a:ext>
                    </a:extLst>
                  </a:tr>
                  <a:tr h="4376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smtClean="0">
                                    <a:latin typeface="Cambria Math" panose="02040503050406030204" pitchFamily="18" charset="0"/>
                                  </a:rPr>
                                  <m:t>1/6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08641604"/>
                      </a:ext>
                    </a:extLst>
                  </a:tr>
                  <a:tr h="4376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smtClean="0">
                                    <a:latin typeface="Cambria Math" panose="02040503050406030204" pitchFamily="18" charset="0"/>
                                  </a:rPr>
                                  <m:t>1/6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57854963"/>
                      </a:ext>
                    </a:extLst>
                  </a:tr>
                  <a:tr h="4376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smtClean="0">
                                    <a:latin typeface="Cambria Math" panose="02040503050406030204" pitchFamily="18" charset="0"/>
                                  </a:rPr>
                                  <m:t>1/6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05480087"/>
                      </a:ext>
                    </a:extLst>
                  </a:tr>
                  <a:tr h="4376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smtClean="0">
                                    <a:latin typeface="Cambria Math" panose="02040503050406030204" pitchFamily="18" charset="0"/>
                                  </a:rPr>
                                  <m:t>1/6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2611357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EB6C271E-DD5F-A04C-B09A-ECB56845F8D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09705154"/>
                  </p:ext>
                </p:extLst>
              </p:nvPr>
            </p:nvGraphicFramePr>
            <p:xfrm>
              <a:off x="6096000" y="2994051"/>
              <a:ext cx="3950678" cy="3351929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1975339">
                      <a:extLst>
                        <a:ext uri="{9D8B030D-6E8A-4147-A177-3AD203B41FA5}">
                          <a16:colId xmlns:a16="http://schemas.microsoft.com/office/drawing/2014/main" val="2693197743"/>
                        </a:ext>
                      </a:extLst>
                    </a:gridCol>
                    <a:gridCol w="1975339">
                      <a:extLst>
                        <a:ext uri="{9D8B030D-6E8A-4147-A177-3AD203B41FA5}">
                          <a16:colId xmlns:a16="http://schemas.microsoft.com/office/drawing/2014/main" val="4262163896"/>
                        </a:ext>
                      </a:extLst>
                    </a:gridCol>
                  </a:tblGrid>
                  <a:tr h="72583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641" t="-3509" r="-101282" b="-370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641" t="-3509" r="-1282" b="-3701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642655"/>
                      </a:ext>
                    </a:extLst>
                  </a:tr>
                  <a:tr h="4376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641" t="-168571" r="-1282" b="-5028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89824918"/>
                      </a:ext>
                    </a:extLst>
                  </a:tr>
                  <a:tr h="4376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641" t="-268571" r="-1282" b="-4028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5538855"/>
                      </a:ext>
                    </a:extLst>
                  </a:tr>
                  <a:tr h="4376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641" t="-379412" r="-1282" b="-31470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08641604"/>
                      </a:ext>
                    </a:extLst>
                  </a:tr>
                  <a:tr h="4376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641" t="-465714" r="-1282" b="-2057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57854963"/>
                      </a:ext>
                    </a:extLst>
                  </a:tr>
                  <a:tr h="4376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641" t="-582353" r="-1282" b="-11176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5480087"/>
                      </a:ext>
                    </a:extLst>
                  </a:tr>
                  <a:tr h="4376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641" t="-662857" r="-1282" b="-85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26113573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2" name="Picture 11" descr="Chart, bar chart&#10;&#10;Description automatically generated">
            <a:extLst>
              <a:ext uri="{FF2B5EF4-FFF2-40B4-BE49-F238E27FC236}">
                <a16:creationId xmlns:a16="http://schemas.microsoft.com/office/drawing/2014/main" id="{29FA16A4-512A-904E-8FBC-DC30310163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92406" y="4263182"/>
            <a:ext cx="3421738" cy="2082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213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60702-75C8-0A46-9235-D250BBF34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Some Properties of RV’s</a:t>
            </a:r>
          </a:p>
        </p:txBody>
      </p:sp>
      <p:pic>
        <p:nvPicPr>
          <p:cNvPr id="4" name="Picture 3" descr="A picture containing logo&#10;&#10;Description automatically generated">
            <a:extLst>
              <a:ext uri="{FF2B5EF4-FFF2-40B4-BE49-F238E27FC236}">
                <a16:creationId xmlns:a16="http://schemas.microsoft.com/office/drawing/2014/main" id="{2D4251AB-C7D4-0941-A287-10F7133F3E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2400" y="5949952"/>
            <a:ext cx="1739900" cy="787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007B551-2B47-3D4F-964A-9FA95D2EEE1D}"/>
              </a:ext>
            </a:extLst>
          </p:cNvPr>
          <p:cNvSpPr txBox="1"/>
          <p:nvPr/>
        </p:nvSpPr>
        <p:spPr>
          <a:xfrm>
            <a:off x="1465387" y="2285999"/>
            <a:ext cx="20398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Expectation: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5E71357-6F15-7A4A-9C1C-4401FDBD5D9E}"/>
                  </a:ext>
                </a:extLst>
              </p:cNvPr>
              <p:cNvSpPr txBox="1"/>
              <p:nvPr/>
            </p:nvSpPr>
            <p:spPr>
              <a:xfrm>
                <a:off x="1465386" y="2899826"/>
                <a:ext cx="232116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bg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bg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𝑎𝑋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𝑎𝐸</m:t>
                      </m:r>
                      <m:r>
                        <a:rPr lang="en-US" sz="2400" b="0" i="1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 b="0" i="1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chemeClr val="bg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5E71357-6F15-7A4A-9C1C-4401FDBD5D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5386" y="2899826"/>
                <a:ext cx="2321167" cy="461665"/>
              </a:xfrm>
              <a:prstGeom prst="rect">
                <a:avLst/>
              </a:prstGeom>
              <a:blipFill>
                <a:blip r:embed="rId3"/>
                <a:stretch>
                  <a:fillRect r="-543" b="-21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9160E4D-C4D2-1341-A304-66F5B10233FA}"/>
                  </a:ext>
                </a:extLst>
              </p:cNvPr>
              <p:cNvSpPr txBox="1"/>
              <p:nvPr/>
            </p:nvSpPr>
            <p:spPr>
              <a:xfrm>
                <a:off x="1254372" y="3361491"/>
                <a:ext cx="37982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bg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bg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𝑎𝑋</m:t>
                          </m:r>
                          <m:r>
                            <a:rPr lang="en-US" sz="2400" b="0" i="1" smtClean="0">
                              <a:solidFill>
                                <a:schemeClr val="bg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solidFill>
                                <a:schemeClr val="bg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𝑎𝐸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bg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bg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>
                  <a:solidFill>
                    <a:schemeClr val="bg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9160E4D-C4D2-1341-A304-66F5B10233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4372" y="3361491"/>
                <a:ext cx="3798276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2346A28-4460-3B45-8480-0F9CCD5E4059}"/>
                  </a:ext>
                </a:extLst>
              </p:cNvPr>
              <p:cNvSpPr txBox="1"/>
              <p:nvPr/>
            </p:nvSpPr>
            <p:spPr>
              <a:xfrm>
                <a:off x="1254372" y="3823156"/>
                <a:ext cx="39506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bg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bg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b="0" i="1" smtClean="0">
                              <a:solidFill>
                                <a:schemeClr val="bg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solidFill>
                                <a:schemeClr val="bg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bg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bg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b="0" i="1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400" b="0" i="1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chemeClr val="bg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2346A28-4460-3B45-8480-0F9CCD5E40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4372" y="3823156"/>
                <a:ext cx="3950676" cy="461665"/>
              </a:xfrm>
              <a:prstGeom prst="rect">
                <a:avLst/>
              </a:prstGeom>
              <a:blipFill>
                <a:blip r:embed="rId5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8F628E0A-0EB0-3D4F-B68D-704D069DA165}"/>
              </a:ext>
            </a:extLst>
          </p:cNvPr>
          <p:cNvSpPr txBox="1"/>
          <p:nvPr/>
        </p:nvSpPr>
        <p:spPr>
          <a:xfrm>
            <a:off x="5955324" y="2285999"/>
            <a:ext cx="20398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C000"/>
                </a:solidFill>
              </a:rPr>
              <a:t>Variance: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861A378-4A8B-804E-9409-7B6EF31109ED}"/>
                  </a:ext>
                </a:extLst>
              </p:cNvPr>
              <p:cNvSpPr txBox="1"/>
              <p:nvPr/>
            </p:nvSpPr>
            <p:spPr>
              <a:xfrm>
                <a:off x="5673971" y="2899826"/>
                <a:ext cx="358726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bg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bg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𝑎𝑋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bg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bg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bg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𝑉𝑎𝑟</m:t>
                      </m:r>
                      <m:r>
                        <a:rPr lang="en-US" sz="2400" b="0" i="1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 b="0" i="1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chemeClr val="bg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861A378-4A8B-804E-9409-7B6EF31109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3971" y="2899826"/>
                <a:ext cx="3587262" cy="461665"/>
              </a:xfrm>
              <a:prstGeom prst="rect">
                <a:avLst/>
              </a:prstGeom>
              <a:blipFill>
                <a:blip r:embed="rId6"/>
                <a:stretch>
                  <a:fillRect b="-21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818EDA6-5361-814A-9BC2-1CEAAD61FEC8}"/>
                  </a:ext>
                </a:extLst>
              </p:cNvPr>
              <p:cNvSpPr txBox="1"/>
              <p:nvPr/>
            </p:nvSpPr>
            <p:spPr>
              <a:xfrm>
                <a:off x="5826369" y="3361491"/>
                <a:ext cx="37982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bg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bg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𝑎𝑋</m:t>
                          </m:r>
                          <m:r>
                            <a:rPr lang="en-US" sz="2400" b="0" i="1" smtClean="0">
                              <a:solidFill>
                                <a:schemeClr val="bg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solidFill>
                                <a:schemeClr val="bg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chemeClr val="bg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chemeClr val="bg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chemeClr val="bg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𝑉𝑎𝑟</m:t>
                      </m:r>
                      <m:r>
                        <a:rPr lang="en-US" sz="2400" i="1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 i="1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chemeClr val="bg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818EDA6-5361-814A-9BC2-1CEAAD61FE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6369" y="3361491"/>
                <a:ext cx="3798276" cy="461665"/>
              </a:xfrm>
              <a:prstGeom prst="rect">
                <a:avLst/>
              </a:prstGeom>
              <a:blipFill>
                <a:blip r:embed="rId7"/>
                <a:stretch>
                  <a:fillRect b="-21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62E433D-4874-934E-B81A-0552ABB3446A}"/>
                  </a:ext>
                </a:extLst>
              </p:cNvPr>
              <p:cNvSpPr txBox="1"/>
              <p:nvPr/>
            </p:nvSpPr>
            <p:spPr>
              <a:xfrm>
                <a:off x="5884984" y="3823156"/>
                <a:ext cx="63070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bg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bg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b="0" i="1" smtClean="0">
                              <a:solidFill>
                                <a:schemeClr val="bg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solidFill>
                                <a:schemeClr val="bg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bg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bg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bg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bg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sz="2400" b="0" i="1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𝐶𝑜𝑣</m:t>
                      </m:r>
                      <m:r>
                        <a:rPr lang="en-US" sz="2400" b="0" i="1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 b="0" i="1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400" b="0" i="1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chemeClr val="bg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62E433D-4874-934E-B81A-0552ABB344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4984" y="3823156"/>
                <a:ext cx="6307015" cy="461665"/>
              </a:xfrm>
              <a:prstGeom prst="rect">
                <a:avLst/>
              </a:prstGeom>
              <a:blipFill>
                <a:blip r:embed="rId8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3E5AC791-A0F3-EA4D-A7BF-578DCBB148AE}"/>
              </a:ext>
            </a:extLst>
          </p:cNvPr>
          <p:cNvSpPr txBox="1"/>
          <p:nvPr/>
        </p:nvSpPr>
        <p:spPr>
          <a:xfrm>
            <a:off x="1465387" y="4715645"/>
            <a:ext cx="20398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Covariance: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02C4F2C-4769-4943-8970-5B99FC6D0CBE}"/>
                  </a:ext>
                </a:extLst>
              </p:cNvPr>
              <p:cNvSpPr txBox="1"/>
              <p:nvPr/>
            </p:nvSpPr>
            <p:spPr>
              <a:xfrm>
                <a:off x="1465386" y="5329472"/>
                <a:ext cx="382172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𝐶𝑜𝑣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bg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bg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𝑎𝑋</m:t>
                          </m:r>
                          <m:r>
                            <a:rPr lang="en-US" sz="2400" b="0" i="1" smtClean="0">
                              <a:solidFill>
                                <a:schemeClr val="bg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solidFill>
                                <a:schemeClr val="bg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𝑏𝑌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𝑎𝑏𝐶𝑜𝑣</m:t>
                      </m:r>
                      <m:r>
                        <a:rPr lang="en-US" sz="2400" b="0" i="1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 b="0" i="1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400" b="0" i="1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chemeClr val="bg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02C4F2C-4769-4943-8970-5B99FC6D0C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5386" y="5329472"/>
                <a:ext cx="3821722" cy="461665"/>
              </a:xfrm>
              <a:prstGeom prst="rect">
                <a:avLst/>
              </a:prstGeom>
              <a:blipFill>
                <a:blip r:embed="rId9"/>
                <a:stretch>
                  <a:fillRect l="-331" r="-1325"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Frame 15">
            <a:extLst>
              <a:ext uri="{FF2B5EF4-FFF2-40B4-BE49-F238E27FC236}">
                <a16:creationId xmlns:a16="http://schemas.microsoft.com/office/drawing/2014/main" id="{FC9E4BDD-2AFF-0541-977A-6B21BF4D4DE6}"/>
              </a:ext>
            </a:extLst>
          </p:cNvPr>
          <p:cNvSpPr/>
          <p:nvPr/>
        </p:nvSpPr>
        <p:spPr>
          <a:xfrm>
            <a:off x="1465386" y="2285999"/>
            <a:ext cx="4044460" cy="2250831"/>
          </a:xfrm>
          <a:prstGeom prst="frame">
            <a:avLst>
              <a:gd name="adj1" fmla="val 2604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Frame 16">
            <a:extLst>
              <a:ext uri="{FF2B5EF4-FFF2-40B4-BE49-F238E27FC236}">
                <a16:creationId xmlns:a16="http://schemas.microsoft.com/office/drawing/2014/main" id="{006F609F-1B20-1545-A563-94270CF5D69C}"/>
              </a:ext>
            </a:extLst>
          </p:cNvPr>
          <p:cNvSpPr/>
          <p:nvPr/>
        </p:nvSpPr>
        <p:spPr>
          <a:xfrm>
            <a:off x="5884984" y="2285998"/>
            <a:ext cx="6307016" cy="2250831"/>
          </a:xfrm>
          <a:prstGeom prst="frame">
            <a:avLst>
              <a:gd name="adj1" fmla="val 2604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Frame 18">
            <a:extLst>
              <a:ext uri="{FF2B5EF4-FFF2-40B4-BE49-F238E27FC236}">
                <a16:creationId xmlns:a16="http://schemas.microsoft.com/office/drawing/2014/main" id="{97988E3C-5CA1-5A42-9492-8022502A7D61}"/>
              </a:ext>
            </a:extLst>
          </p:cNvPr>
          <p:cNvSpPr/>
          <p:nvPr/>
        </p:nvSpPr>
        <p:spPr>
          <a:xfrm>
            <a:off x="1475278" y="4595574"/>
            <a:ext cx="4034568" cy="1399744"/>
          </a:xfrm>
          <a:prstGeom prst="frame">
            <a:avLst>
              <a:gd name="adj1" fmla="val 260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E14CDD9-A861-3648-BDF9-C8D12984C067}"/>
              </a:ext>
            </a:extLst>
          </p:cNvPr>
          <p:cNvSpPr txBox="1"/>
          <p:nvPr/>
        </p:nvSpPr>
        <p:spPr>
          <a:xfrm>
            <a:off x="5955324" y="5253768"/>
            <a:ext cx="47126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Note: If X and Y are independent, then the covariance of X and Y is Zero!</a:t>
            </a:r>
          </a:p>
        </p:txBody>
      </p:sp>
    </p:spTree>
    <p:extLst>
      <p:ext uri="{BB962C8B-B14F-4D97-AF65-F5344CB8AC3E}">
        <p14:creationId xmlns:p14="http://schemas.microsoft.com/office/powerpoint/2010/main" val="635602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 animBg="1"/>
      <p:bldP spid="17" grpId="0" animBg="1"/>
      <p:bldP spid="19" grpId="0" animBg="1"/>
      <p:bldP spid="2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60702-75C8-0A46-9235-D250BBF34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Example III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05365-754B-AE4C-8DD2-D0B9FC87D0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An Investment Portfolio. 40% / 60%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SzPct val="150000"/>
              <a:buNone/>
            </a:pPr>
            <a:endParaRPr lang="en-US" sz="2400" dirty="0">
              <a:solidFill>
                <a:schemeClr val="bg2">
                  <a:lumMod val="75000"/>
                </a:schemeClr>
              </a:solidFill>
            </a:endParaRPr>
          </a:p>
          <a:p>
            <a:pPr marL="0" indent="0">
              <a:buSzPct val="150000"/>
              <a:buNone/>
            </a:pPr>
            <a:endParaRPr lang="en-US" sz="2400" dirty="0">
              <a:solidFill>
                <a:schemeClr val="bg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5D471C8-7757-ED4E-B7DF-AF4156E094C9}"/>
                  </a:ext>
                </a:extLst>
              </p:cNvPr>
              <p:cNvSpPr/>
              <p:nvPr/>
            </p:nvSpPr>
            <p:spPr>
              <a:xfrm>
                <a:off x="1824893" y="3172550"/>
                <a:ext cx="157370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bg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bg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4.102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5D471C8-7757-ED4E-B7DF-AF4156E094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4893" y="3172550"/>
                <a:ext cx="157370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2BC804F-B50D-934C-810E-A2D0F15067DE}"/>
                  </a:ext>
                </a:extLst>
              </p:cNvPr>
              <p:cNvSpPr/>
              <p:nvPr/>
            </p:nvSpPr>
            <p:spPr>
              <a:xfrm>
                <a:off x="1824893" y="3660005"/>
                <a:ext cx="178773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𝑣𝑎𝑟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bg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bg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39.04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2BC804F-B50D-934C-810E-A2D0F15067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4893" y="3660005"/>
                <a:ext cx="178773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3A5C405-81C2-5644-8EBD-F4296FC369C6}"/>
                  </a:ext>
                </a:extLst>
              </p:cNvPr>
              <p:cNvSpPr/>
              <p:nvPr/>
            </p:nvSpPr>
            <p:spPr>
              <a:xfrm>
                <a:off x="3798434" y="3172550"/>
                <a:ext cx="170533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bg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i="1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0.1605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3A5C405-81C2-5644-8EBD-F4296FC369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8434" y="3172550"/>
                <a:ext cx="1705339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Frame 9">
            <a:extLst>
              <a:ext uri="{FF2B5EF4-FFF2-40B4-BE49-F238E27FC236}">
                <a16:creationId xmlns:a16="http://schemas.microsoft.com/office/drawing/2014/main" id="{8CCC5871-EF5F-8149-9786-51EF089CCD59}"/>
              </a:ext>
            </a:extLst>
          </p:cNvPr>
          <p:cNvSpPr/>
          <p:nvPr/>
        </p:nvSpPr>
        <p:spPr>
          <a:xfrm>
            <a:off x="1664845" y="2994053"/>
            <a:ext cx="4114632" cy="1660010"/>
          </a:xfrm>
          <a:prstGeom prst="frame">
            <a:avLst>
              <a:gd name="adj1" fmla="val 3353"/>
            </a:avLst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EB6C271E-DD5F-A04C-B09A-ECB56845F8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2450749"/>
              </p:ext>
            </p:extLst>
          </p:nvPr>
        </p:nvGraphicFramePr>
        <p:xfrm>
          <a:off x="6646984" y="2994052"/>
          <a:ext cx="4381554" cy="297634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13693">
                  <a:extLst>
                    <a:ext uri="{9D8B030D-6E8A-4147-A177-3AD203B41FA5}">
                      <a16:colId xmlns:a16="http://schemas.microsoft.com/office/drawing/2014/main" val="2522871522"/>
                    </a:ext>
                  </a:extLst>
                </a:gridCol>
                <a:gridCol w="1807343">
                  <a:extLst>
                    <a:ext uri="{9D8B030D-6E8A-4147-A177-3AD203B41FA5}">
                      <a16:colId xmlns:a16="http://schemas.microsoft.com/office/drawing/2014/main" val="2693197743"/>
                    </a:ext>
                  </a:extLst>
                </a:gridCol>
                <a:gridCol w="1460518">
                  <a:extLst>
                    <a:ext uri="{9D8B030D-6E8A-4147-A177-3AD203B41FA5}">
                      <a16:colId xmlns:a16="http://schemas.microsoft.com/office/drawing/2014/main" val="4262163896"/>
                    </a:ext>
                  </a:extLst>
                </a:gridCol>
              </a:tblGrid>
              <a:tr h="87231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Period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Bitcoin Annual Returns 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S&amp;P Annual Returns (y)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642655"/>
                  </a:ext>
                </a:extLst>
              </a:tr>
              <a:tr h="52600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9824918"/>
                  </a:ext>
                </a:extLst>
              </a:tr>
              <a:tr h="52600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-0.726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-0.052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538855"/>
                  </a:ext>
                </a:extLst>
              </a:tr>
              <a:tr h="52600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0.313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8641604"/>
                  </a:ext>
                </a:extLst>
              </a:tr>
              <a:tr h="52600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3.082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0.173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85496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3B3490A-7EE0-5B46-BD8B-41E652D4A325}"/>
                  </a:ext>
                </a:extLst>
              </p:cNvPr>
              <p:cNvSpPr/>
              <p:nvPr/>
            </p:nvSpPr>
            <p:spPr>
              <a:xfrm>
                <a:off x="3798434" y="3660005"/>
                <a:ext cx="178773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𝑣𝑎𝑟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bg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bg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0.024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3B3490A-7EE0-5B46-BD8B-41E652D4A3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8434" y="3660005"/>
                <a:ext cx="178773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70F3F06-D061-4447-A60B-888E9A7BCBB3}"/>
                  </a:ext>
                </a:extLst>
              </p:cNvPr>
              <p:cNvSpPr/>
              <p:nvPr/>
            </p:nvSpPr>
            <p:spPr>
              <a:xfrm>
                <a:off x="1824893" y="4151500"/>
                <a:ext cx="20017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𝑐𝑜𝑣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bg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bg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chemeClr val="bg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bg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i="1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39.04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70F3F06-D061-4447-A60B-888E9A7BCB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4893" y="4151500"/>
                <a:ext cx="2001766" cy="369332"/>
              </a:xfrm>
              <a:prstGeom prst="rect">
                <a:avLst/>
              </a:prstGeom>
              <a:blipFill>
                <a:blip r:embed="rId7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FEE598C3-FE39-BD43-8A6E-CBFA782B7208}"/>
                  </a:ext>
                </a:extLst>
              </p:cNvPr>
              <p:cNvSpPr/>
              <p:nvPr/>
            </p:nvSpPr>
            <p:spPr>
              <a:xfrm>
                <a:off x="1824892" y="4822350"/>
                <a:ext cx="246413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bg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0.4</m:t>
                          </m:r>
                          <m:r>
                            <a:rPr lang="en-US" i="1">
                              <a:solidFill>
                                <a:schemeClr val="bg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chemeClr val="bg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+0.6</m:t>
                          </m:r>
                          <m:r>
                            <a:rPr lang="en-US" b="0" i="1" smtClean="0">
                              <a:solidFill>
                                <a:schemeClr val="bg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i="1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1.74</m:t>
                      </m:r>
                    </m:oMath>
                  </m:oMathPara>
                </a14:m>
                <a:endParaRPr lang="en-US" dirty="0">
                  <a:solidFill>
                    <a:schemeClr val="bg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FEE598C3-FE39-BD43-8A6E-CBFA782B72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4892" y="4822350"/>
                <a:ext cx="2464136" cy="369332"/>
              </a:xfrm>
              <a:prstGeom prst="rect">
                <a:avLst/>
              </a:prstGeom>
              <a:blipFill>
                <a:blip r:embed="rId8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854EA925-8588-7D43-8150-E0326CDE3958}"/>
                  </a:ext>
                </a:extLst>
              </p:cNvPr>
              <p:cNvSpPr/>
              <p:nvPr/>
            </p:nvSpPr>
            <p:spPr>
              <a:xfrm>
                <a:off x="1824892" y="5193152"/>
                <a:ext cx="269900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bg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0.4</m:t>
                          </m:r>
                          <m:r>
                            <a:rPr lang="en-US" i="1">
                              <a:solidFill>
                                <a:schemeClr val="bg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chemeClr val="bg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+0.6</m:t>
                          </m:r>
                          <m:r>
                            <a:rPr lang="en-US" b="0" i="1" smtClean="0">
                              <a:solidFill>
                                <a:schemeClr val="bg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i="1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6.41</m:t>
                      </m:r>
                    </m:oMath>
                  </m:oMathPara>
                </a14:m>
                <a:endParaRPr lang="en-US" dirty="0">
                  <a:solidFill>
                    <a:schemeClr val="bg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854EA925-8588-7D43-8150-E0326CDE39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4892" y="5193152"/>
                <a:ext cx="2699009" cy="369332"/>
              </a:xfrm>
              <a:prstGeom prst="rect">
                <a:avLst/>
              </a:prstGeom>
              <a:blipFill>
                <a:blip r:embed="rId9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1D61D44E-1DDA-9344-B3C6-C4590C32CAC8}"/>
                  </a:ext>
                </a:extLst>
              </p:cNvPr>
              <p:cNvSpPr/>
              <p:nvPr/>
            </p:nvSpPr>
            <p:spPr>
              <a:xfrm>
                <a:off x="1824892" y="5601064"/>
                <a:ext cx="17045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𝑆h𝑎𝑟𝑝𝑒</m:t>
                      </m:r>
                      <m:r>
                        <a:rPr lang="en-US" i="1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0.69</m:t>
                      </m:r>
                    </m:oMath>
                  </m:oMathPara>
                </a14:m>
                <a:endParaRPr lang="en-US" dirty="0">
                  <a:solidFill>
                    <a:schemeClr val="bg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1D61D44E-1DDA-9344-B3C6-C4590C32CA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4892" y="5601064"/>
                <a:ext cx="1704569" cy="369332"/>
              </a:xfrm>
              <a:prstGeom prst="rect">
                <a:avLst/>
              </a:prstGeom>
              <a:blipFill>
                <a:blip r:embed="rId10"/>
                <a:stretch>
                  <a:fillRect b="-206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Frame 17">
            <a:extLst>
              <a:ext uri="{FF2B5EF4-FFF2-40B4-BE49-F238E27FC236}">
                <a16:creationId xmlns:a16="http://schemas.microsoft.com/office/drawing/2014/main" id="{1FFCD1F5-7277-9C42-B9AA-815F9E6265F9}"/>
              </a:ext>
            </a:extLst>
          </p:cNvPr>
          <p:cNvSpPr/>
          <p:nvPr/>
        </p:nvSpPr>
        <p:spPr>
          <a:xfrm>
            <a:off x="1664845" y="4705535"/>
            <a:ext cx="4114632" cy="1264861"/>
          </a:xfrm>
          <a:prstGeom prst="frame">
            <a:avLst>
              <a:gd name="adj1" fmla="val 3353"/>
            </a:avLst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2244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 animBg="1"/>
      <p:bldP spid="13" grpId="0"/>
      <p:bldP spid="14" grpId="0"/>
      <p:bldP spid="15" grpId="0"/>
      <p:bldP spid="16" grpId="0"/>
      <p:bldP spid="17" grpId="0"/>
      <p:bldP spid="1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60702-75C8-0A46-9235-D250BBF34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Example III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05365-754B-AE4C-8DD2-D0B9FC87D0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An Investment Portfolio.</a:t>
            </a:r>
            <a:endParaRPr lang="en-US" sz="2400" dirty="0"/>
          </a:p>
          <a:p>
            <a:pPr marL="0" indent="0">
              <a:buSzPct val="150000"/>
              <a:buNone/>
            </a:pPr>
            <a:endParaRPr lang="en-US" sz="2400" dirty="0">
              <a:solidFill>
                <a:schemeClr val="bg2">
                  <a:lumMod val="75000"/>
                </a:schemeClr>
              </a:solidFill>
            </a:endParaRPr>
          </a:p>
          <a:p>
            <a:pPr marL="0" indent="0">
              <a:buSzPct val="150000"/>
              <a:buNone/>
            </a:pPr>
            <a:endParaRPr lang="en-US" sz="24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93DB4391-1878-FE42-864A-28CE13B0D7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6438" y="2749705"/>
            <a:ext cx="6199187" cy="400075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8734CC36-3761-5640-A579-53222AB79FFB}"/>
                  </a:ext>
                </a:extLst>
              </p:cNvPr>
              <p:cNvSpPr/>
              <p:nvPr/>
            </p:nvSpPr>
            <p:spPr>
              <a:xfrm>
                <a:off x="1589613" y="3093563"/>
                <a:ext cx="241091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𝑖𝑡𝑐𝑜𝑖𝑛</m:t>
                      </m:r>
                      <m:r>
                        <a:rPr lang="en-US" b="0" i="1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 1%, </m:t>
                      </m:r>
                      <m:r>
                        <a:rPr lang="en-US" b="0" i="1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&amp;</m:t>
                      </m:r>
                      <m:r>
                        <a:rPr lang="en-US" b="0" i="1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 99%</m:t>
                      </m:r>
                    </m:oMath>
                  </m:oMathPara>
                </a14:m>
                <a:endParaRPr lang="en-US" dirty="0">
                  <a:solidFill>
                    <a:schemeClr val="bg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8734CC36-3761-5640-A579-53222AB79F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9613" y="3093563"/>
                <a:ext cx="2410916" cy="369332"/>
              </a:xfrm>
              <a:prstGeom prst="rect">
                <a:avLst/>
              </a:prstGeom>
              <a:blipFill>
                <a:blip r:embed="rId4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F2D5739C-F525-6345-A2D1-0FB85A518AC2}"/>
                  </a:ext>
                </a:extLst>
              </p:cNvPr>
              <p:cNvSpPr/>
              <p:nvPr/>
            </p:nvSpPr>
            <p:spPr>
              <a:xfrm>
                <a:off x="1589613" y="3464365"/>
                <a:ext cx="24197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bg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𝑝𝑜𝑟𝑡𝑓𝑜𝑙𝑖𝑜</m:t>
                          </m:r>
                        </m:e>
                      </m:d>
                      <m:r>
                        <a:rPr lang="en-US" i="1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0.197</m:t>
                      </m:r>
                    </m:oMath>
                  </m:oMathPara>
                </a14:m>
                <a:endParaRPr lang="en-US" dirty="0">
                  <a:solidFill>
                    <a:schemeClr val="bg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F2D5739C-F525-6345-A2D1-0FB85A518A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9613" y="3464365"/>
                <a:ext cx="2419765" cy="369332"/>
              </a:xfrm>
              <a:prstGeom prst="rect">
                <a:avLst/>
              </a:prstGeom>
              <a:blipFill>
                <a:blip r:embed="rId5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29E0ED0-0BA3-FC46-BE4A-7C80CC3924E2}"/>
                  </a:ext>
                </a:extLst>
              </p:cNvPr>
              <p:cNvSpPr/>
              <p:nvPr/>
            </p:nvSpPr>
            <p:spPr>
              <a:xfrm>
                <a:off x="1589613" y="4126410"/>
                <a:ext cx="15763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𝑆h𝑎𝑟𝑝𝑒</m:t>
                      </m:r>
                      <m:r>
                        <a:rPr lang="en-US" i="1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1.1</m:t>
                      </m:r>
                    </m:oMath>
                  </m:oMathPara>
                </a14:m>
                <a:endParaRPr lang="en-US" dirty="0">
                  <a:solidFill>
                    <a:schemeClr val="bg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29E0ED0-0BA3-FC46-BE4A-7C80CC3924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9613" y="4126410"/>
                <a:ext cx="1576329" cy="369332"/>
              </a:xfrm>
              <a:prstGeom prst="rect">
                <a:avLst/>
              </a:prstGeom>
              <a:blipFill>
                <a:blip r:embed="rId6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Frame 21">
            <a:extLst>
              <a:ext uri="{FF2B5EF4-FFF2-40B4-BE49-F238E27FC236}">
                <a16:creationId xmlns:a16="http://schemas.microsoft.com/office/drawing/2014/main" id="{FE24ED57-1CDC-3148-81E5-B1A71FAAC169}"/>
              </a:ext>
            </a:extLst>
          </p:cNvPr>
          <p:cNvSpPr/>
          <p:nvPr/>
        </p:nvSpPr>
        <p:spPr>
          <a:xfrm>
            <a:off x="1429566" y="2976748"/>
            <a:ext cx="4128272" cy="1723840"/>
          </a:xfrm>
          <a:prstGeom prst="frame">
            <a:avLst>
              <a:gd name="adj1" fmla="val 3353"/>
            </a:avLst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A1F2B898-15E7-FC4E-90E2-8967655D9634}"/>
                  </a:ext>
                </a:extLst>
              </p:cNvPr>
              <p:cNvSpPr/>
              <p:nvPr/>
            </p:nvSpPr>
            <p:spPr>
              <a:xfrm>
                <a:off x="1585188" y="3795388"/>
                <a:ext cx="238597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𝑠𝑑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bg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𝑝𝑜𝑟𝑡𝑓𝑜𝑙𝑖𝑜</m:t>
                          </m:r>
                        </m:e>
                      </m:d>
                      <m:r>
                        <a:rPr lang="en-US" i="1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0.18</m:t>
                      </m:r>
                    </m:oMath>
                  </m:oMathPara>
                </a14:m>
                <a:endParaRPr lang="en-US" dirty="0">
                  <a:solidFill>
                    <a:schemeClr val="bg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A1F2B898-15E7-FC4E-90E2-8967655D96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5188" y="3795388"/>
                <a:ext cx="2385974" cy="369332"/>
              </a:xfrm>
              <a:prstGeom prst="rect">
                <a:avLst/>
              </a:prstGeom>
              <a:blipFill>
                <a:blip r:embed="rId7"/>
                <a:stretch>
                  <a:fillRect b="-206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6304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2" grpId="0" animBg="1"/>
      <p:bldP spid="2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60702-75C8-0A46-9235-D250BBF34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05365-754B-AE4C-8DD2-D0B9FC87D0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SzPct val="150000"/>
            </a:pPr>
            <a:r>
              <a:rPr lang="en-US" sz="24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Define a </a:t>
            </a:r>
            <a:r>
              <a:rPr lang="en-US" sz="2400" dirty="0">
                <a:solidFill>
                  <a:srgbClr val="0070C0"/>
                </a:solidFill>
              </a:rPr>
              <a:t>Random Variable (RV)</a:t>
            </a:r>
          </a:p>
          <a:p>
            <a:pPr>
              <a:buSzPct val="150000"/>
            </a:pPr>
            <a:r>
              <a:rPr lang="en-US" sz="24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Define </a:t>
            </a:r>
            <a:r>
              <a:rPr lang="en-US" sz="2400" dirty="0">
                <a:solidFill>
                  <a:srgbClr val="0070C0"/>
                </a:solidFill>
              </a:rPr>
              <a:t>Expected Value </a:t>
            </a:r>
            <a:r>
              <a:rPr lang="en-US" sz="24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and </a:t>
            </a:r>
            <a:r>
              <a:rPr lang="en-US" sz="2400" dirty="0">
                <a:solidFill>
                  <a:srgbClr val="0070C0"/>
                </a:solidFill>
              </a:rPr>
              <a:t>Variance</a:t>
            </a:r>
            <a:r>
              <a:rPr lang="en-US" sz="24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for RV’s</a:t>
            </a:r>
          </a:p>
          <a:p>
            <a:pPr>
              <a:buSzPct val="150000"/>
            </a:pPr>
            <a:r>
              <a:rPr lang="en-US" sz="24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Understand the properties of </a:t>
            </a:r>
            <a:r>
              <a:rPr lang="en-US" sz="2400" dirty="0">
                <a:solidFill>
                  <a:srgbClr val="0070C0"/>
                </a:solidFill>
              </a:rPr>
              <a:t>Expectation</a:t>
            </a:r>
            <a:r>
              <a:rPr lang="en-US" sz="24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, </a:t>
            </a:r>
            <a:r>
              <a:rPr lang="en-US" sz="2400" dirty="0">
                <a:solidFill>
                  <a:srgbClr val="0070C0"/>
                </a:solidFill>
              </a:rPr>
              <a:t>Variance</a:t>
            </a:r>
            <a:r>
              <a:rPr lang="en-US" sz="24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and </a:t>
            </a:r>
            <a:r>
              <a:rPr lang="en-US" sz="2400" dirty="0">
                <a:solidFill>
                  <a:srgbClr val="0070C0"/>
                </a:solidFill>
              </a:rPr>
              <a:t>Covariance</a:t>
            </a:r>
          </a:p>
          <a:p>
            <a:pPr>
              <a:buSzPct val="150000"/>
            </a:pPr>
            <a:r>
              <a:rPr lang="en-US" sz="24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Application Optimal Investment Portfolio</a:t>
            </a:r>
            <a:endParaRPr lang="en-US" sz="24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4" name="Picture 3" descr="A picture containing logo&#10;&#10;Description automatically generated">
            <a:extLst>
              <a:ext uri="{FF2B5EF4-FFF2-40B4-BE49-F238E27FC236}">
                <a16:creationId xmlns:a16="http://schemas.microsoft.com/office/drawing/2014/main" id="{2D4251AB-C7D4-0941-A287-10F7133F3E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2400" y="5949952"/>
            <a:ext cx="1739900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328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60702-75C8-0A46-9235-D250BBF34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Random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05365-754B-AE4C-8DD2-D0B9FC87D0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457200" indent="-457200"/>
            <a:r>
              <a:rPr lang="en-US" sz="26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We will see the world as a collection of experiments. The results of the experiments will be captured by a </a:t>
            </a:r>
            <a:r>
              <a:rPr lang="en-US" sz="2600" b="1" dirty="0">
                <a:solidFill>
                  <a:srgbClr val="0070C0"/>
                </a:solidFill>
              </a:rPr>
              <a:t>random variable</a:t>
            </a:r>
            <a:r>
              <a:rPr lang="en-US" sz="26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.</a:t>
            </a:r>
            <a:endParaRPr lang="en-US" sz="2600" dirty="0">
              <a:solidFill>
                <a:schemeClr val="bg1">
                  <a:lumMod val="85000"/>
                  <a:lumOff val="15000"/>
                </a:schemeClr>
              </a:solidFill>
            </a:endParaRPr>
          </a:p>
          <a:p>
            <a:endParaRPr lang="en-US" sz="2600" dirty="0">
              <a:solidFill>
                <a:schemeClr val="bg1">
                  <a:lumMod val="85000"/>
                  <a:lumOff val="15000"/>
                </a:schemeClr>
              </a:solidFill>
            </a:endParaRPr>
          </a:p>
          <a:p>
            <a:pPr marL="457200" indent="-457200"/>
            <a:r>
              <a:rPr lang="en-US" sz="26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A </a:t>
            </a:r>
            <a:r>
              <a:rPr lang="en-US" sz="2600" b="1" dirty="0">
                <a:solidFill>
                  <a:srgbClr val="0070C0"/>
                </a:solidFill>
              </a:rPr>
              <a:t>random variable</a:t>
            </a:r>
            <a:r>
              <a:rPr lang="en-US" sz="26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associates a numerical value with each possible experimental outcome.</a:t>
            </a:r>
          </a:p>
          <a:p>
            <a:endParaRPr lang="en-US" sz="2600" dirty="0">
              <a:solidFill>
                <a:schemeClr val="bg1">
                  <a:lumMod val="85000"/>
                  <a:lumOff val="15000"/>
                </a:schemeClr>
              </a:solidFill>
            </a:endParaRPr>
          </a:p>
          <a:p>
            <a:pPr marL="457200" indent="-457200"/>
            <a:r>
              <a:rPr lang="en-US" sz="26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Mainly, </a:t>
            </a:r>
            <a:r>
              <a:rPr lang="en-US" sz="2600" dirty="0">
                <a:solidFill>
                  <a:srgbClr val="0070C0"/>
                </a:solidFill>
              </a:rPr>
              <a:t>random variables </a:t>
            </a:r>
            <a:r>
              <a:rPr lang="en-US" sz="26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can be a </a:t>
            </a:r>
            <a:r>
              <a:rPr lang="en-US" sz="2600" dirty="0">
                <a:solidFill>
                  <a:srgbClr val="0070C0"/>
                </a:solidFill>
              </a:rPr>
              <a:t>continuous</a:t>
            </a:r>
            <a:r>
              <a:rPr lang="en-US" sz="26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value, an </a:t>
            </a:r>
            <a:r>
              <a:rPr lang="en-US" sz="2600" dirty="0">
                <a:solidFill>
                  <a:srgbClr val="0070C0"/>
                </a:solidFill>
              </a:rPr>
              <a:t>integer</a:t>
            </a:r>
            <a:r>
              <a:rPr lang="en-US" sz="26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or a </a:t>
            </a:r>
            <a:r>
              <a:rPr lang="en-US" sz="2600" dirty="0">
                <a:solidFill>
                  <a:srgbClr val="0070C0"/>
                </a:solidFill>
              </a:rPr>
              <a:t>binary</a:t>
            </a:r>
            <a:r>
              <a:rPr lang="en-US" sz="26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outcome (true/false). </a:t>
            </a:r>
          </a:p>
          <a:p>
            <a:pPr>
              <a:buSzPct val="150000"/>
            </a:pPr>
            <a:endParaRPr lang="en-US" sz="24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4" name="Picture 3" descr="A picture containing logo&#10;&#10;Description automatically generated">
            <a:extLst>
              <a:ext uri="{FF2B5EF4-FFF2-40B4-BE49-F238E27FC236}">
                <a16:creationId xmlns:a16="http://schemas.microsoft.com/office/drawing/2014/main" id="{2D4251AB-C7D4-0941-A287-10F7133F3E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2400" y="5949952"/>
            <a:ext cx="1739900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533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60702-75C8-0A46-9235-D250BBF34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Discrete Random Variables</a:t>
            </a:r>
          </a:p>
        </p:txBody>
      </p:sp>
      <p:pic>
        <p:nvPicPr>
          <p:cNvPr id="4" name="Picture 3" descr="A picture containing logo&#10;&#10;Description automatically generated">
            <a:extLst>
              <a:ext uri="{FF2B5EF4-FFF2-40B4-BE49-F238E27FC236}">
                <a16:creationId xmlns:a16="http://schemas.microsoft.com/office/drawing/2014/main" id="{2D4251AB-C7D4-0941-A287-10F7133F3E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2400" y="5949952"/>
            <a:ext cx="1739900" cy="787400"/>
          </a:xfrm>
          <a:prstGeom prst="rect">
            <a:avLst/>
          </a:prstGeom>
        </p:spPr>
      </p:pic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090F2A0-50ED-B347-A819-40AAC01D53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542650"/>
              </p:ext>
            </p:extLst>
          </p:nvPr>
        </p:nvGraphicFramePr>
        <p:xfrm>
          <a:off x="2027841" y="2286000"/>
          <a:ext cx="8127999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81310825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83866682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2416232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Experiment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Random Variable 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Possible 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56860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E176229-13A7-B345-92D3-3C9082A73F29}"/>
              </a:ext>
            </a:extLst>
          </p:cNvPr>
          <p:cNvSpPr txBox="1"/>
          <p:nvPr/>
        </p:nvSpPr>
        <p:spPr>
          <a:xfrm>
            <a:off x="2027841" y="2783046"/>
            <a:ext cx="2698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  <a:t>Contact five customers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704188-6190-7A4E-B70A-83F45623A748}"/>
              </a:ext>
            </a:extLst>
          </p:cNvPr>
          <p:cNvSpPr txBox="1"/>
          <p:nvPr/>
        </p:nvSpPr>
        <p:spPr>
          <a:xfrm>
            <a:off x="4726112" y="2783046"/>
            <a:ext cx="2698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  <a:t>Number of customers who place an order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77520B-A13E-6B49-BC57-4F52AC23E14D}"/>
              </a:ext>
            </a:extLst>
          </p:cNvPr>
          <p:cNvSpPr txBox="1"/>
          <p:nvPr/>
        </p:nvSpPr>
        <p:spPr>
          <a:xfrm>
            <a:off x="7424383" y="2788383"/>
            <a:ext cx="2698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  <a:t>0, 1, 2, 3, 4, 5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57AB8C-BCED-C843-8068-1800B3E12A4A}"/>
              </a:ext>
            </a:extLst>
          </p:cNvPr>
          <p:cNvSpPr txBox="1"/>
          <p:nvPr/>
        </p:nvSpPr>
        <p:spPr>
          <a:xfrm>
            <a:off x="2027840" y="3535852"/>
            <a:ext cx="2698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  <a:t>Operate a restaurant for one day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556907-A16F-F24A-8D81-3AC93CCD3AD7}"/>
              </a:ext>
            </a:extLst>
          </p:cNvPr>
          <p:cNvSpPr txBox="1"/>
          <p:nvPr/>
        </p:nvSpPr>
        <p:spPr>
          <a:xfrm>
            <a:off x="4726111" y="3540414"/>
            <a:ext cx="2698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  <a:t>Number of customers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F84621-D463-7A4A-9527-B477C15ABDE4}"/>
              </a:ext>
            </a:extLst>
          </p:cNvPr>
          <p:cNvSpPr txBox="1"/>
          <p:nvPr/>
        </p:nvSpPr>
        <p:spPr>
          <a:xfrm>
            <a:off x="7424382" y="3533860"/>
            <a:ext cx="2698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  <a:t>0, 1, 2, 3, …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E364B3-723B-234A-A17B-249283372732}"/>
              </a:ext>
            </a:extLst>
          </p:cNvPr>
          <p:cNvSpPr txBox="1"/>
          <p:nvPr/>
        </p:nvSpPr>
        <p:spPr>
          <a:xfrm>
            <a:off x="2027840" y="4372246"/>
            <a:ext cx="2698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  <a:t>Selling a car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DE4945-A9DA-B140-ADEF-EB636AE3EE2E}"/>
              </a:ext>
            </a:extLst>
          </p:cNvPr>
          <p:cNvSpPr txBox="1"/>
          <p:nvPr/>
        </p:nvSpPr>
        <p:spPr>
          <a:xfrm>
            <a:off x="4726110" y="4372246"/>
            <a:ext cx="2698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  <a:t>Gender of the customer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174F422-7963-4048-A0AB-B2BBC050B5CD}"/>
              </a:ext>
            </a:extLst>
          </p:cNvPr>
          <p:cNvSpPr txBox="1"/>
          <p:nvPr/>
        </p:nvSpPr>
        <p:spPr>
          <a:xfrm>
            <a:off x="7424381" y="4372246"/>
            <a:ext cx="2698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  <a:t>0 if male; 1 if female</a:t>
            </a:r>
          </a:p>
        </p:txBody>
      </p:sp>
    </p:spTree>
    <p:extLst>
      <p:ext uri="{BB962C8B-B14F-4D97-AF65-F5344CB8AC3E}">
        <p14:creationId xmlns:p14="http://schemas.microsoft.com/office/powerpoint/2010/main" val="304389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60702-75C8-0A46-9235-D250BBF34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Continuous Random Variables</a:t>
            </a:r>
          </a:p>
        </p:txBody>
      </p:sp>
      <p:pic>
        <p:nvPicPr>
          <p:cNvPr id="4" name="Picture 3" descr="A picture containing logo&#10;&#10;Description automatically generated">
            <a:extLst>
              <a:ext uri="{FF2B5EF4-FFF2-40B4-BE49-F238E27FC236}">
                <a16:creationId xmlns:a16="http://schemas.microsoft.com/office/drawing/2014/main" id="{2D4251AB-C7D4-0941-A287-10F7133F3E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2400" y="5949952"/>
            <a:ext cx="1739900" cy="787400"/>
          </a:xfrm>
          <a:prstGeom prst="rect">
            <a:avLst/>
          </a:prstGeom>
        </p:spPr>
      </p:pic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DA7FD86-11D1-8B40-8F4D-4833171681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2599638"/>
              </p:ext>
            </p:extLst>
          </p:nvPr>
        </p:nvGraphicFramePr>
        <p:xfrm>
          <a:off x="2032000" y="2316154"/>
          <a:ext cx="8127999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81310825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83866682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2416232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Experiment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Random Variable 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Possible 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56860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15F95F9-629D-CC45-AB9A-38ECD23CB2A1}"/>
              </a:ext>
            </a:extLst>
          </p:cNvPr>
          <p:cNvSpPr txBox="1"/>
          <p:nvPr/>
        </p:nvSpPr>
        <p:spPr>
          <a:xfrm>
            <a:off x="2032000" y="2813200"/>
            <a:ext cx="2698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  <a:t>Operate a bank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BF5691-33D1-274D-AF29-A33AD701C08A}"/>
              </a:ext>
            </a:extLst>
          </p:cNvPr>
          <p:cNvSpPr txBox="1"/>
          <p:nvPr/>
        </p:nvSpPr>
        <p:spPr>
          <a:xfrm>
            <a:off x="4730271" y="2813200"/>
            <a:ext cx="2698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  <a:t>Time between customer arrivals in minute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69656A5-994B-3B49-AC8F-9496DD246798}"/>
                  </a:ext>
                </a:extLst>
              </p:cNvPr>
              <p:cNvSpPr txBox="1"/>
              <p:nvPr/>
            </p:nvSpPr>
            <p:spPr>
              <a:xfrm>
                <a:off x="7428542" y="2818537"/>
                <a:ext cx="26982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dirty="0">
                  <a:solidFill>
                    <a:schemeClr val="bg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69656A5-994B-3B49-AC8F-9496DD2467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8542" y="2818537"/>
                <a:ext cx="269827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5CAC57BF-2E4A-3A4F-9602-725E8A8B6B93}"/>
              </a:ext>
            </a:extLst>
          </p:cNvPr>
          <p:cNvSpPr txBox="1"/>
          <p:nvPr/>
        </p:nvSpPr>
        <p:spPr>
          <a:xfrm>
            <a:off x="2031999" y="3566006"/>
            <a:ext cx="2698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  <a:t>Fill a soft drink can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AA88A0-E7F5-544E-9702-D44B63EDE4FA}"/>
              </a:ext>
            </a:extLst>
          </p:cNvPr>
          <p:cNvSpPr txBox="1"/>
          <p:nvPr/>
        </p:nvSpPr>
        <p:spPr>
          <a:xfrm>
            <a:off x="4730270" y="3570568"/>
            <a:ext cx="2698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  <a:t>Number of ounces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C6D9732-F45E-F948-B5D4-3E829D2E3046}"/>
                  </a:ext>
                </a:extLst>
              </p:cNvPr>
              <p:cNvSpPr txBox="1"/>
              <p:nvPr/>
            </p:nvSpPr>
            <p:spPr>
              <a:xfrm>
                <a:off x="7428541" y="3564014"/>
                <a:ext cx="26982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≤12.1</m:t>
                      </m:r>
                    </m:oMath>
                  </m:oMathPara>
                </a14:m>
                <a:endParaRPr lang="en-US" dirty="0">
                  <a:solidFill>
                    <a:schemeClr val="bg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C6D9732-F45E-F948-B5D4-3E829D2E30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8541" y="3564014"/>
                <a:ext cx="269827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ED1573D1-532E-F744-8494-1309110A88D6}"/>
              </a:ext>
            </a:extLst>
          </p:cNvPr>
          <p:cNvSpPr txBox="1"/>
          <p:nvPr/>
        </p:nvSpPr>
        <p:spPr>
          <a:xfrm>
            <a:off x="2031999" y="4402400"/>
            <a:ext cx="2698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  <a:t>Construct a new library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7077F6-898B-6143-B73E-78FA46026D50}"/>
              </a:ext>
            </a:extLst>
          </p:cNvPr>
          <p:cNvSpPr txBox="1"/>
          <p:nvPr/>
        </p:nvSpPr>
        <p:spPr>
          <a:xfrm>
            <a:off x="4730269" y="4402400"/>
            <a:ext cx="2698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  <a:t>Percentage of project completed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674A254-5A5F-184D-8B4E-609093029E23}"/>
                  </a:ext>
                </a:extLst>
              </p:cNvPr>
              <p:cNvSpPr txBox="1"/>
              <p:nvPr/>
            </p:nvSpPr>
            <p:spPr>
              <a:xfrm>
                <a:off x="7428540" y="4425846"/>
                <a:ext cx="26982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≤100</m:t>
                      </m:r>
                    </m:oMath>
                  </m:oMathPara>
                </a14:m>
                <a:endParaRPr lang="en-US" dirty="0">
                  <a:solidFill>
                    <a:schemeClr val="bg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674A254-5A5F-184D-8B4E-609093029E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8540" y="4425846"/>
                <a:ext cx="269827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2351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60702-75C8-0A46-9235-D250BBF34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Random Variables</a:t>
            </a:r>
          </a:p>
        </p:txBody>
      </p:sp>
      <p:pic>
        <p:nvPicPr>
          <p:cNvPr id="4" name="Picture 3" descr="A picture containing logo&#10;&#10;Description automatically generated">
            <a:extLst>
              <a:ext uri="{FF2B5EF4-FFF2-40B4-BE49-F238E27FC236}">
                <a16:creationId xmlns:a16="http://schemas.microsoft.com/office/drawing/2014/main" id="{2D4251AB-C7D4-0941-A287-10F7133F3E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2400" y="5949952"/>
            <a:ext cx="1739900" cy="787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F911DD84-22D5-0843-A84F-9649545FDA0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81722330"/>
                  </p:ext>
                </p:extLst>
              </p:nvPr>
            </p:nvGraphicFramePr>
            <p:xfrm>
              <a:off x="5108916" y="2197537"/>
              <a:ext cx="5770100" cy="3457881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2885050">
                      <a:extLst>
                        <a:ext uri="{9D8B030D-6E8A-4147-A177-3AD203B41FA5}">
                          <a16:colId xmlns:a16="http://schemas.microsoft.com/office/drawing/2014/main" val="2693197743"/>
                        </a:ext>
                      </a:extLst>
                    </a:gridCol>
                    <a:gridCol w="2885050">
                      <a:extLst>
                        <a:ext uri="{9D8B030D-6E8A-4147-A177-3AD203B41FA5}">
                          <a16:colId xmlns:a16="http://schemas.microsoft.com/office/drawing/2014/main" val="4262163896"/>
                        </a:ext>
                      </a:extLst>
                    </a:gridCol>
                  </a:tblGrid>
                  <a:tr h="49398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Number Obtained, </a:t>
                          </a:r>
                          <a14:m>
                            <m:oMath xmlns:m="http://schemas.openxmlformats.org/officeDocument/2006/math">
                              <m:r>
                                <a:rPr lang="en-US" b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Probability of </a:t>
                          </a:r>
                          <a14:m>
                            <m:oMath xmlns:m="http://schemas.openxmlformats.org/officeDocument/2006/math">
                              <m:r>
                                <a:rPr lang="en-US" b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oMath>
                          </a14:m>
                          <a:r>
                            <a:rPr lang="en-US" dirty="0"/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a:rPr lang="en-US" b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  <m:r>
                                <a:rPr lang="en-US" b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b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8642655"/>
                      </a:ext>
                    </a:extLst>
                  </a:tr>
                  <a:tr h="49398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smtClean="0">
                                    <a:latin typeface="Cambria Math" panose="02040503050406030204" pitchFamily="18" charset="0"/>
                                  </a:rPr>
                                  <m:t>1/6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89824918"/>
                      </a:ext>
                    </a:extLst>
                  </a:tr>
                  <a:tr h="49398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smtClean="0">
                                    <a:latin typeface="Cambria Math" panose="02040503050406030204" pitchFamily="18" charset="0"/>
                                  </a:rPr>
                                  <m:t>1/6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5538855"/>
                      </a:ext>
                    </a:extLst>
                  </a:tr>
                  <a:tr h="49398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smtClean="0">
                                    <a:latin typeface="Cambria Math" panose="02040503050406030204" pitchFamily="18" charset="0"/>
                                  </a:rPr>
                                  <m:t>1/6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08641604"/>
                      </a:ext>
                    </a:extLst>
                  </a:tr>
                  <a:tr h="49398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smtClean="0">
                                    <a:latin typeface="Cambria Math" panose="02040503050406030204" pitchFamily="18" charset="0"/>
                                  </a:rPr>
                                  <m:t>1/6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57854963"/>
                      </a:ext>
                    </a:extLst>
                  </a:tr>
                  <a:tr h="49398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smtClean="0">
                                    <a:latin typeface="Cambria Math" panose="02040503050406030204" pitchFamily="18" charset="0"/>
                                  </a:rPr>
                                  <m:t>1/6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05480087"/>
                      </a:ext>
                    </a:extLst>
                  </a:tr>
                  <a:tr h="49398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smtClean="0">
                                    <a:latin typeface="Cambria Math" panose="02040503050406030204" pitchFamily="18" charset="0"/>
                                  </a:rPr>
                                  <m:t>1/6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2611357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F911DD84-22D5-0843-A84F-9649545FDA0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81722330"/>
                  </p:ext>
                </p:extLst>
              </p:nvPr>
            </p:nvGraphicFramePr>
            <p:xfrm>
              <a:off x="5108916" y="2197537"/>
              <a:ext cx="5770100" cy="3457881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2885050">
                      <a:extLst>
                        <a:ext uri="{9D8B030D-6E8A-4147-A177-3AD203B41FA5}">
                          <a16:colId xmlns:a16="http://schemas.microsoft.com/office/drawing/2014/main" val="2693197743"/>
                        </a:ext>
                      </a:extLst>
                    </a:gridCol>
                    <a:gridCol w="2885050">
                      <a:extLst>
                        <a:ext uri="{9D8B030D-6E8A-4147-A177-3AD203B41FA5}">
                          <a16:colId xmlns:a16="http://schemas.microsoft.com/office/drawing/2014/main" val="4262163896"/>
                        </a:ext>
                      </a:extLst>
                    </a:gridCol>
                  </a:tblGrid>
                  <a:tr h="49398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39" t="-7692" r="-100439" b="-6025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881" t="-7692" r="-881" b="-60256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642655"/>
                      </a:ext>
                    </a:extLst>
                  </a:tr>
                  <a:tr h="49398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881" t="-107692" r="-881" b="-50256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89824918"/>
                      </a:ext>
                    </a:extLst>
                  </a:tr>
                  <a:tr h="49398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881" t="-207692" r="-881" b="-40256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5538855"/>
                      </a:ext>
                    </a:extLst>
                  </a:tr>
                  <a:tr h="49398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881" t="-307692" r="-881" b="-30256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08641604"/>
                      </a:ext>
                    </a:extLst>
                  </a:tr>
                  <a:tr h="49398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881" t="-407692" r="-881" b="-20256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57854963"/>
                      </a:ext>
                    </a:extLst>
                  </a:tr>
                  <a:tr h="49398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881" t="-507692" r="-881" b="-10256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5480087"/>
                      </a:ext>
                    </a:extLst>
                  </a:tr>
                  <a:tr h="49398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881" t="-607692" r="-881" b="-256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2611357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837BDDC1-1CF6-5A49-931B-429EB9C2A9FA}"/>
              </a:ext>
            </a:extLst>
          </p:cNvPr>
          <p:cNvSpPr txBox="1">
            <a:spLocks/>
          </p:cNvSpPr>
          <p:nvPr/>
        </p:nvSpPr>
        <p:spPr>
          <a:xfrm>
            <a:off x="1312984" y="2197536"/>
            <a:ext cx="3534038" cy="3457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defPPr>
              <a:defRPr lang="en-US"/>
            </a:defPPr>
            <a:lvl1pPr marL="0" algn="ctr" defTabSz="457200" rtl="0" eaLnBrk="1" latinLnBrk="0" hangingPunct="1">
              <a:defRPr sz="1600" b="1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b="0" dirty="0">
                <a:solidFill>
                  <a:schemeClr val="bg1">
                    <a:lumMod val="85000"/>
                    <a:lumOff val="15000"/>
                  </a:schemeClr>
                </a:solidFill>
                <a:latin typeface="+mn-lt"/>
              </a:rPr>
              <a:t>A </a:t>
            </a:r>
            <a:r>
              <a:rPr lang="en-US" sz="2400" b="0" dirty="0">
                <a:solidFill>
                  <a:srgbClr val="0070C0"/>
                </a:solidFill>
                <a:latin typeface="+mn-lt"/>
              </a:rPr>
              <a:t>random variable </a:t>
            </a:r>
            <a:r>
              <a:rPr lang="en-US" sz="2400" b="0" dirty="0">
                <a:solidFill>
                  <a:schemeClr val="bg1">
                    <a:lumMod val="85000"/>
                    <a:lumOff val="15000"/>
                  </a:schemeClr>
                </a:solidFill>
                <a:latin typeface="+mn-lt"/>
              </a:rPr>
              <a:t>takes on a value with some probability. </a:t>
            </a:r>
          </a:p>
          <a:p>
            <a:endParaRPr lang="en-US" sz="2400" dirty="0"/>
          </a:p>
          <a:p>
            <a:pPr algn="l"/>
            <a:r>
              <a:rPr lang="en-US" sz="2400" b="0" dirty="0">
                <a:solidFill>
                  <a:schemeClr val="bg1">
                    <a:lumMod val="85000"/>
                    <a:lumOff val="15000"/>
                  </a:schemeClr>
                </a:solidFill>
                <a:latin typeface="+mn-lt"/>
              </a:rPr>
              <a:t>A </a:t>
            </a:r>
            <a:r>
              <a:rPr lang="en-US" sz="2400" b="0" dirty="0">
                <a:solidFill>
                  <a:srgbClr val="0070C0"/>
                </a:solidFill>
                <a:latin typeface="+mn-lt"/>
              </a:rPr>
              <a:t>random variable</a:t>
            </a:r>
            <a:r>
              <a:rPr lang="en-US" sz="2400" b="0" dirty="0">
                <a:solidFill>
                  <a:schemeClr val="bg1">
                    <a:lumMod val="85000"/>
                    <a:lumOff val="15000"/>
                  </a:schemeClr>
                </a:solidFill>
                <a:latin typeface="+mn-lt"/>
              </a:rPr>
              <a:t> is fully characterized by its </a:t>
            </a:r>
            <a:r>
              <a:rPr lang="en-US" sz="2400" b="0" dirty="0">
                <a:solidFill>
                  <a:srgbClr val="0070C0"/>
                </a:solidFill>
                <a:latin typeface="+mn-lt"/>
              </a:rPr>
              <a:t>probability density function </a:t>
            </a:r>
            <a:r>
              <a:rPr lang="en-US" sz="2400" b="0" dirty="0">
                <a:solidFill>
                  <a:schemeClr val="bg1">
                    <a:lumMod val="85000"/>
                    <a:lumOff val="15000"/>
                  </a:schemeClr>
                </a:solidFill>
                <a:latin typeface="+mn-lt"/>
              </a:rPr>
              <a:t>(PDF) if continuous or the </a:t>
            </a:r>
            <a:r>
              <a:rPr lang="en-US" sz="2400" b="0" dirty="0">
                <a:solidFill>
                  <a:srgbClr val="0070C0"/>
                </a:solidFill>
                <a:latin typeface="+mn-lt"/>
              </a:rPr>
              <a:t>probability mass function </a:t>
            </a:r>
            <a:r>
              <a:rPr lang="en-US" sz="2400" b="0" dirty="0">
                <a:solidFill>
                  <a:schemeClr val="bg1">
                    <a:lumMod val="85000"/>
                    <a:lumOff val="15000"/>
                  </a:schemeClr>
                </a:solidFill>
                <a:latin typeface="+mn-lt"/>
              </a:rPr>
              <a:t>(PMF) if discrete.  </a:t>
            </a:r>
          </a:p>
        </p:txBody>
      </p:sp>
    </p:spTree>
    <p:extLst>
      <p:ext uri="{BB962C8B-B14F-4D97-AF65-F5344CB8AC3E}">
        <p14:creationId xmlns:p14="http://schemas.microsoft.com/office/powerpoint/2010/main" val="11412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60702-75C8-0A46-9235-D250BBF34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Random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05365-754B-AE4C-8DD2-D0B9FC87D0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When summarizing a </a:t>
            </a:r>
            <a:r>
              <a:rPr lang="en-US" sz="2400" dirty="0">
                <a:solidFill>
                  <a:srgbClr val="0070C0"/>
                </a:solidFill>
              </a:rPr>
              <a:t>random variable</a:t>
            </a:r>
            <a:r>
              <a:rPr lang="en-US" sz="24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, we are mostly interested in the variable’s central tendency (</a:t>
            </a:r>
            <a:r>
              <a:rPr lang="en-US" sz="2400" b="1" dirty="0">
                <a:solidFill>
                  <a:srgbClr val="0070C0"/>
                </a:solidFill>
              </a:rPr>
              <a:t>mean</a:t>
            </a:r>
            <a:r>
              <a:rPr lang="en-US" sz="24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) and dispersion (</a:t>
            </a:r>
            <a:r>
              <a:rPr lang="en-US" sz="2400" b="1" dirty="0">
                <a:solidFill>
                  <a:srgbClr val="0070C0"/>
                </a:solidFill>
              </a:rPr>
              <a:t>variance</a:t>
            </a:r>
            <a:r>
              <a:rPr lang="en-US" sz="24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). </a:t>
            </a:r>
          </a:p>
          <a:p>
            <a:endParaRPr lang="en-US" sz="2400" dirty="0">
              <a:solidFill>
                <a:schemeClr val="bg1">
                  <a:lumMod val="85000"/>
                  <a:lumOff val="15000"/>
                </a:schemeClr>
              </a:solidFill>
            </a:endParaRPr>
          </a:p>
          <a:p>
            <a:r>
              <a:rPr lang="en-US" sz="24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Together, these two summarize the </a:t>
            </a:r>
            <a:r>
              <a:rPr lang="en-US" sz="2400" dirty="0">
                <a:solidFill>
                  <a:srgbClr val="0070C0"/>
                </a:solidFill>
              </a:rPr>
              <a:t>outcomes</a:t>
            </a:r>
            <a:r>
              <a:rPr lang="en-US" sz="24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of an </a:t>
            </a:r>
            <a:r>
              <a:rPr lang="en-US" sz="2400" dirty="0">
                <a:solidFill>
                  <a:srgbClr val="0070C0"/>
                </a:solidFill>
              </a:rPr>
              <a:t>experiment</a:t>
            </a:r>
            <a:r>
              <a:rPr lang="en-US" sz="24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.</a:t>
            </a:r>
          </a:p>
          <a:p>
            <a:endParaRPr lang="en-US" sz="2400" dirty="0">
              <a:solidFill>
                <a:schemeClr val="bg1">
                  <a:lumMod val="85000"/>
                  <a:lumOff val="15000"/>
                </a:schemeClr>
              </a:solidFill>
            </a:endParaRPr>
          </a:p>
          <a:p>
            <a:r>
              <a:rPr lang="en-US" sz="24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When summarizing, information is lost!</a:t>
            </a:r>
          </a:p>
          <a:p>
            <a:pPr marL="0" indent="0">
              <a:buSzPct val="150000"/>
              <a:buNone/>
            </a:pPr>
            <a:endParaRPr lang="en-US" sz="24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4" name="Picture 3" descr="A picture containing logo&#10;&#10;Description automatically generated">
            <a:extLst>
              <a:ext uri="{FF2B5EF4-FFF2-40B4-BE49-F238E27FC236}">
                <a16:creationId xmlns:a16="http://schemas.microsoft.com/office/drawing/2014/main" id="{2D4251AB-C7D4-0941-A287-10F7133F3E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2400" y="5949952"/>
            <a:ext cx="1739900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659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60702-75C8-0A46-9235-D250BBF34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Expected Value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905365-754B-AE4C-8DD2-D0B9FC87D0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SzPct val="150000"/>
                  <a:buNone/>
                </a:pPr>
                <a:r>
                  <a:rPr lang="en-US" sz="2400" dirty="0">
                    <a:solidFill>
                      <a:schemeClr val="bg2">
                        <a:lumMod val="75000"/>
                      </a:schemeClr>
                    </a:solidFill>
                  </a:rPr>
                  <a:t>The </a:t>
                </a:r>
                <a:r>
                  <a:rPr lang="en-US" sz="2400" dirty="0">
                    <a:solidFill>
                      <a:srgbClr val="0070C0"/>
                    </a:solidFill>
                  </a:rPr>
                  <a:t>expected value </a:t>
                </a:r>
                <a:r>
                  <a:rPr lang="en-US" sz="2400" dirty="0">
                    <a:solidFill>
                      <a:schemeClr val="bg2">
                        <a:lumMod val="75000"/>
                      </a:schemeClr>
                    </a:solidFill>
                  </a:rPr>
                  <a:t>(mean) is a measure of central location.</a:t>
                </a:r>
              </a:p>
              <a:p>
                <a:pPr marL="0" indent="0">
                  <a:buSzPct val="150000"/>
                  <a:buNone/>
                </a:pPr>
                <a:endParaRPr lang="en-US" sz="2400" dirty="0">
                  <a:solidFill>
                    <a:schemeClr val="bg2">
                      <a:lumMod val="75000"/>
                    </a:schemeClr>
                  </a:solidFill>
                </a:endParaRPr>
              </a:p>
              <a:p>
                <a:pPr marL="0" indent="0">
                  <a:buSzPct val="150000"/>
                  <a:buNone/>
                </a:pPr>
                <a:endParaRPr lang="en-US" sz="2400" dirty="0">
                  <a:solidFill>
                    <a:schemeClr val="bg2">
                      <a:lumMod val="75000"/>
                    </a:schemeClr>
                  </a:solidFill>
                </a:endParaRPr>
              </a:p>
              <a:p>
                <a:pPr marL="0" indent="0">
                  <a:buSzPct val="150000"/>
                  <a:buNone/>
                </a:pPr>
                <a:r>
                  <a:rPr lang="en-US" sz="2400" dirty="0">
                    <a:solidFill>
                      <a:schemeClr val="bg1">
                        <a:lumMod val="85000"/>
                        <a:lumOff val="15000"/>
                      </a:schemeClr>
                    </a:solidFill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bg1">
                        <a:lumMod val="85000"/>
                        <a:lumOff val="15000"/>
                      </a:schemeClr>
                    </a:solidFill>
                  </a:rPr>
                  <a:t> is the </a:t>
                </a:r>
                <a:r>
                  <a:rPr lang="en-US" sz="2400" dirty="0">
                    <a:solidFill>
                      <a:srgbClr val="0070C0"/>
                    </a:solidFill>
                  </a:rPr>
                  <a:t>probability mass function</a:t>
                </a:r>
                <a:r>
                  <a:rPr lang="en-US" sz="2400" dirty="0">
                    <a:solidFill>
                      <a:schemeClr val="bg1">
                        <a:lumMod val="85000"/>
                        <a:lumOff val="15000"/>
                      </a:schemeClr>
                    </a:solidFill>
                  </a:rPr>
                  <a:t>.</a:t>
                </a:r>
              </a:p>
              <a:p>
                <a:pPr marL="0" indent="0">
                  <a:buSzPct val="150000"/>
                  <a:buNone/>
                </a:pPr>
                <a:endParaRPr lang="en-US" sz="2400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905365-754B-AE4C-8DD2-D0B9FC87D0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A picture containing logo&#10;&#10;Description automatically generated">
            <a:extLst>
              <a:ext uri="{FF2B5EF4-FFF2-40B4-BE49-F238E27FC236}">
                <a16:creationId xmlns:a16="http://schemas.microsoft.com/office/drawing/2014/main" id="{2D4251AB-C7D4-0941-A287-10F7133F3E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2400" y="5949952"/>
            <a:ext cx="1739900" cy="787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0D63EE3-4503-7441-8315-5D39C753B928}"/>
                  </a:ext>
                </a:extLst>
              </p:cNvPr>
              <p:cNvSpPr txBox="1"/>
              <p:nvPr/>
            </p:nvSpPr>
            <p:spPr>
              <a:xfrm>
                <a:off x="4018597" y="2962271"/>
                <a:ext cx="4060372" cy="11356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chemeClr val="bg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bg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2800" b="0" i="1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800" b="0" i="1" smtClean="0">
                              <a:solidFill>
                                <a:schemeClr val="bg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800" b="0" i="1" smtClean="0">
                              <a:solidFill>
                                <a:schemeClr val="bg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𝑥𝑓</m:t>
                          </m:r>
                          <m:r>
                            <a:rPr lang="en-US" sz="2800" b="0" i="1" smtClean="0">
                              <a:solidFill>
                                <a:schemeClr val="bg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solidFill>
                                <a:schemeClr val="bg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solidFill>
                                <a:schemeClr val="bg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800" dirty="0">
                  <a:solidFill>
                    <a:schemeClr val="bg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0D63EE3-4503-7441-8315-5D39C753B9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8597" y="2962271"/>
                <a:ext cx="4060372" cy="1135696"/>
              </a:xfrm>
              <a:prstGeom prst="rect">
                <a:avLst/>
              </a:prstGeom>
              <a:blipFill>
                <a:blip r:embed="rId4"/>
                <a:stretch>
                  <a:fillRect t="-131111" b="-18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1851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60702-75C8-0A46-9235-D250BBF34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Variance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905365-754B-AE4C-8DD2-D0B9FC87D0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>
                    <a:solidFill>
                      <a:schemeClr val="bg1">
                        <a:lumMod val="85000"/>
                        <a:lumOff val="15000"/>
                      </a:schemeClr>
                    </a:solidFill>
                  </a:rPr>
                  <a:t>The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Variance</a:t>
                </a:r>
                <a:r>
                  <a:rPr lang="en-US" sz="2400" dirty="0">
                    <a:solidFill>
                      <a:schemeClr val="bg1">
                        <a:lumMod val="85000"/>
                        <a:lumOff val="15000"/>
                      </a:schemeClr>
                    </a:solidFill>
                  </a:rPr>
                  <a:t> summarizes the deviation of the values of the random variable from the mean.</a:t>
                </a:r>
              </a:p>
              <a:p>
                <a:endParaRPr lang="en-US" sz="2400" dirty="0"/>
              </a:p>
              <a:p>
                <a:r>
                  <a:rPr lang="en-US" sz="2400" dirty="0">
                    <a:solidFill>
                      <a:schemeClr val="bg1">
                        <a:lumMod val="85000"/>
                        <a:lumOff val="15000"/>
                      </a:schemeClr>
                    </a:solidFill>
                  </a:rPr>
                  <a:t>The </a:t>
                </a:r>
                <a:r>
                  <a:rPr lang="en-US" sz="2400" dirty="0">
                    <a:solidFill>
                      <a:srgbClr val="0070C0"/>
                    </a:solidFill>
                  </a:rPr>
                  <a:t>variance </a:t>
                </a:r>
                <a:r>
                  <a:rPr lang="en-US" sz="2400" dirty="0">
                    <a:solidFill>
                      <a:schemeClr val="bg1">
                        <a:lumMod val="85000"/>
                        <a:lumOff val="15000"/>
                      </a:schemeClr>
                    </a:solidFill>
                  </a:rPr>
                  <a:t>can also be calculated as: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US" sz="2400" i="1">
                              <a:solidFill>
                                <a:schemeClr val="bg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chemeClr val="bg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solidFill>
                                <a:schemeClr val="bg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>
                                  <a:solidFill>
                                    <a:schemeClr val="bg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chemeClr val="bg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chemeClr val="bg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2400" i="1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chemeClr val="bg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chemeClr val="bg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2400" i="1">
                              <a:solidFill>
                                <a:schemeClr val="bg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2400" i="1">
                              <a:solidFill>
                                <a:schemeClr val="bg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i="1">
                              <a:solidFill>
                                <a:schemeClr val="bg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chemeClr val="bg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  <a:p>
                <a:pPr marL="0" indent="0">
                  <a:buSzPct val="150000"/>
                  <a:buNone/>
                </a:pPr>
                <a:endParaRPr lang="en-US" sz="2400" dirty="0">
                  <a:solidFill>
                    <a:schemeClr val="bg2">
                      <a:lumMod val="75000"/>
                    </a:schemeClr>
                  </a:solidFill>
                </a:endParaRPr>
              </a:p>
              <a:p>
                <a:pPr marL="0" indent="0">
                  <a:buSzPct val="150000"/>
                  <a:buNone/>
                </a:pPr>
                <a:endParaRPr lang="en-US" sz="2400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905365-754B-AE4C-8DD2-D0B9FC87D0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A picture containing logo&#10;&#10;Description automatically generated">
            <a:extLst>
              <a:ext uri="{FF2B5EF4-FFF2-40B4-BE49-F238E27FC236}">
                <a16:creationId xmlns:a16="http://schemas.microsoft.com/office/drawing/2014/main" id="{2D4251AB-C7D4-0941-A287-10F7133F3E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2400" y="5949952"/>
            <a:ext cx="1739900" cy="787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321D210-3A41-4F48-A7CF-57FDE68E65B7}"/>
                  </a:ext>
                </a:extLst>
              </p:cNvPr>
              <p:cNvSpPr txBox="1"/>
              <p:nvPr/>
            </p:nvSpPr>
            <p:spPr>
              <a:xfrm>
                <a:off x="4322141" y="3335216"/>
                <a:ext cx="418011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bg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bg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400" b="0" i="1" smtClean="0"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chemeClr val="bg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chemeClr val="bg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solidFill>
                              <a:schemeClr val="bg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>
                            <a:solidFill>
                              <a:schemeClr val="bg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>
                            <a:solidFill>
                              <a:schemeClr val="bg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schemeClr val="bg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chemeClr val="bg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400" i="1">
                            <a:solidFill>
                              <a:schemeClr val="bg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bg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chemeClr val="bg1">
                        <a:lumMod val="85000"/>
                        <a:lumOff val="15000"/>
                      </a:schemeClr>
                    </a:solidFill>
                  </a:rPr>
                  <a:t>]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321D210-3A41-4F48-A7CF-57FDE68E65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2141" y="3335216"/>
                <a:ext cx="4180114" cy="461665"/>
              </a:xfrm>
              <a:prstGeom prst="rect">
                <a:avLst/>
              </a:prstGeom>
              <a:blipFill>
                <a:blip r:embed="rId4"/>
                <a:stretch>
                  <a:fillRect l="-303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4205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PortalVTI">
  <a:themeElements>
    <a:clrScheme name="Earth">
      <a:dk1>
        <a:sysClr val="windowText" lastClr="000000"/>
      </a:dk1>
      <a:lt1>
        <a:sysClr val="window" lastClr="FFFFFF"/>
      </a:lt1>
      <a:dk2>
        <a:srgbClr val="051618"/>
      </a:dk2>
      <a:lt2>
        <a:srgbClr val="E8E8DF"/>
      </a:lt2>
      <a:accent1>
        <a:srgbClr val="2D714C"/>
      </a:accent1>
      <a:accent2>
        <a:srgbClr val="1F7985"/>
      </a:accent2>
      <a:accent3>
        <a:srgbClr val="0D6756"/>
      </a:accent3>
      <a:accent4>
        <a:srgbClr val="40945E"/>
      </a:accent4>
      <a:accent5>
        <a:srgbClr val="389896"/>
      </a:accent5>
      <a:accent6>
        <a:srgbClr val="64924A"/>
      </a:accent6>
      <a:hlink>
        <a:srgbClr val="1F855C"/>
      </a:hlink>
      <a:folHlink>
        <a:srgbClr val="227390"/>
      </a:folHlink>
    </a:clrScheme>
    <a:fontScheme name="Earth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rtalVTI" id="{0E0D5035-C7F2-4607-91F4-D5D5F886A15A}" vid="{EAFF3D8B-AC13-4E90-80A9-182200FBC86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{C0987AC4-9E34-5348-AD2A-96218E4DB7B6}tf10001120</Template>
  <TotalTime>20802</TotalTime>
  <Words>682</Words>
  <Application>Microsoft Office PowerPoint</Application>
  <PresentationFormat>Widescreen</PresentationFormat>
  <Paragraphs>163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Cambria Math</vt:lpstr>
      <vt:lpstr>Trade Gothic Next Cond</vt:lpstr>
      <vt:lpstr>Trade Gothic Next Light</vt:lpstr>
      <vt:lpstr>PortalVTI</vt:lpstr>
      <vt:lpstr>Random Variables Expectation and Variance</vt:lpstr>
      <vt:lpstr>Objectives</vt:lpstr>
      <vt:lpstr>Random Variables</vt:lpstr>
      <vt:lpstr>Discrete Random Variables</vt:lpstr>
      <vt:lpstr>Continuous Random Variables</vt:lpstr>
      <vt:lpstr>Random Variables</vt:lpstr>
      <vt:lpstr>Random Variables</vt:lpstr>
      <vt:lpstr>Expected Value</vt:lpstr>
      <vt:lpstr>Variance</vt:lpstr>
      <vt:lpstr>Example I</vt:lpstr>
      <vt:lpstr>Example II</vt:lpstr>
      <vt:lpstr>Some Properties of RV’s</vt:lpstr>
      <vt:lpstr>Example III</vt:lpstr>
      <vt:lpstr>Example III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Gelves, Alejandro</dc:creator>
  <cp:lastModifiedBy>Ding, Mengting</cp:lastModifiedBy>
  <cp:revision>280</cp:revision>
  <dcterms:created xsi:type="dcterms:W3CDTF">2021-06-15T19:51:53Z</dcterms:created>
  <dcterms:modified xsi:type="dcterms:W3CDTF">2021-10-13T19:19:36Z</dcterms:modified>
</cp:coreProperties>
</file>