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77" r:id="rId3"/>
    <p:sldId id="620" r:id="rId4"/>
    <p:sldId id="621" r:id="rId5"/>
    <p:sldId id="632" r:id="rId6"/>
    <p:sldId id="278" r:id="rId7"/>
    <p:sldId id="279" r:id="rId8"/>
    <p:sldId id="616" r:id="rId9"/>
    <p:sldId id="617" r:id="rId10"/>
    <p:sldId id="618" r:id="rId11"/>
    <p:sldId id="6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D4A"/>
    <a:srgbClr val="183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492166-5183-426E-B237-E2C9D6B4CD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F85DC-58DD-42A6-AD26-FF9554495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ADF3F-53E7-4CE4-A56B-48150CB0017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5D29-FB43-4442-9D84-800D76023D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10E30-7EEA-48D2-A7FC-4FAD68FCE9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4786-3EC9-4800-8032-8237678C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0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4770-091C-4CEF-89F3-4E1606BFB83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0401-E589-47BB-ADBC-8FE349C1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E55-0569-4D0B-AECA-AC975088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F3EB-F6B5-44B7-A61F-1C99D1DF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E0201-6692-46E8-8797-26E7F3F4AEB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3FED69-A79E-4D37-B191-8487560A3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E75BC6-4E4B-4BFA-91C6-5C403B4FFB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  <a:solidFill>
            <a:schemeClr val="bg1">
              <a:alpha val="50000"/>
            </a:schemeClr>
          </a:solidFill>
        </p:spPr>
        <p:txBody>
          <a:bodyPr/>
          <a:lstStyle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069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A25E5-E908-43B1-8EC8-98DEF93AA3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AD0867E-AF51-4C82-9F53-35621CA44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061E6-96FD-4751-BB42-B7CC7CE4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5DF6-A94D-4EE3-B106-DBCC32E97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7" y="56560"/>
            <a:ext cx="1753466" cy="10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B472056-B6E1-496A-B9E1-EF93A0446C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4B5835-3C63-49B5-9C9F-FB773B9B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8302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5BD01A-3762-4125-B8FA-A39D34D61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789D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7" y="59629"/>
            <a:ext cx="1748131" cy="10061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324769" y="6217920"/>
            <a:ext cx="1867231" cy="61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F5DB3CF-E27A-490F-B639-8892F3C50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279F4-FC30-4B42-A578-CA679091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BD2-5FA2-4F42-A39C-23794021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78D6-DE7F-4018-814B-F091EFBB4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981B-F718-4779-9882-4F12587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CED04-3542-4B07-876B-47ED1D19CD35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9363F87-14DE-4191-960B-AEAAFD330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B717-9A21-4782-92AA-92BCE7AE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A975-969B-4E13-A732-1FD935D5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FAA2-3681-4AC0-B23F-F9314F48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F5EDB-7155-486F-92EC-8903C4C1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87EC8-7060-4C8A-AB01-2FFA6095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3B414-92FE-407C-99DD-BB973A71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7CC16-B815-4956-8331-98DF8C9048B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A2E67D9-3CA5-4740-AE26-B1442C143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3B086-0CAF-401B-BE1E-8309F88F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DAAAD-B07C-42E3-880B-ECBEC2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F5C3-C253-460A-BDD1-AE2E3E8B89C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1606A-DCDA-4F90-BD8F-57046EF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174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7C6052E7-0B4A-44F8-86F9-1738CDD01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9486F-D6EB-48B9-9301-95EBA578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FC8B-F241-401B-9733-D3B5785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/>
          </a:solidFill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062FB-5946-4E66-9748-C11D9AC7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E724-304F-41D1-B394-C100710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7C781-5EA5-451F-8E47-C06CE259E169}"/>
              </a:ext>
            </a:extLst>
          </p:cNvPr>
          <p:cNvSpPr/>
          <p:nvPr userDrawn="1"/>
        </p:nvSpPr>
        <p:spPr>
          <a:xfrm>
            <a:off x="784163" y="782477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FC48B-BB0D-4FA0-93A3-D708CB18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9045" y="0"/>
            <a:ext cx="5862955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7E08BD-9E04-44FC-90F5-7C1B3CA2D1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A373D-354C-4301-A1AF-D873037A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547D-F67A-4EB8-BDD6-5EEF1FC3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4202084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ourier New" panose="02070309020205020404" pitchFamily="49" charset="0"/>
              <a:buChar char="o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alibri" panose="020F0502020204030204" pitchFamily="34" charset="0"/>
              <a:buChar char="−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Wingdings" panose="05000000000000000000" pitchFamily="2" charset="2"/>
              <a:buChar char="§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C505-A7C9-4FBB-A7C7-D6EA323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8778B-E4A1-4151-928F-0025A030FD19}"/>
              </a:ext>
            </a:extLst>
          </p:cNvPr>
          <p:cNvSpPr/>
          <p:nvPr userDrawn="1"/>
        </p:nvSpPr>
        <p:spPr>
          <a:xfrm>
            <a:off x="794069" y="737553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636-7135-4996-A2ED-9D647988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7CD-18BF-4C06-BAC8-2D19CC61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A799-E006-491A-9BDC-189759FF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3028"/>
                </a:solidFill>
              </a:defRPr>
            </a:lvl1pPr>
          </a:lstStyle>
          <a:p>
            <a:fld id="{DB93D0EE-7AEE-4397-A018-8CBE653956F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68" y="6311900"/>
            <a:ext cx="1637640" cy="4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83028"/>
          </a:solidFill>
          <a:latin typeface="Segoe UI Semibold" panose="020B0702040204020203" pitchFamily="34" charset="0"/>
          <a:ea typeface="Malgun Gothic" panose="020B0503020000020004" pitchFamily="34" charset="-127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Arial" panose="020B0604020202020204" pitchFamily="34" charset="0"/>
        <a:buChar char="•"/>
        <a:defRPr sz="24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Courier New" panose="02070309020205020404" pitchFamily="49" charset="0"/>
        <a:buChar char="o"/>
        <a:defRPr sz="20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Calibri" panose="020F0502020204030204" pitchFamily="34" charset="0"/>
        <a:buChar char="−"/>
        <a:defRPr sz="1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Wingdings" panose="05000000000000000000" pitchFamily="2" charset="2"/>
        <a:buChar char="§"/>
        <a:defRPr sz="1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roofwiki.org/wiki/Variance_of_Binomial_Distribu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roofwiki.org/wiki/Expectation_of_Binomial_Distribu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656-8F6F-4B84-9516-E4375E37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4450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variance of the Binomial Random Variable?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>
                    <a:hlinkClick r:id="rId2"/>
                  </a:rPr>
                  <a:t>https://proofwiki.org/wiki/Variance_of_Binomial_Distribution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20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9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Expected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3527838"/>
          </a:xfrm>
          <a:solidFill>
            <a:schemeClr val="tx2">
              <a:lumMod val="25000"/>
              <a:lumOff val="75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Task: </a:t>
            </a:r>
            <a:r>
              <a:rPr lang="en-US" dirty="0"/>
              <a:t>Simulate the basketball example in R 10,000 times.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histogram of your simulation.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Calculate the expected value. Are you close to </a:t>
            </a:r>
            <a:r>
              <a:rPr lang="en-US" b="1" i="1" dirty="0"/>
              <a:t>np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Calculate the variance. Are you close to </a:t>
            </a:r>
            <a:r>
              <a:rPr lang="en-US" b="1" i="1" dirty="0"/>
              <a:t>np(1-p)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 of the 10,000 times you ran the experiment, how many times did you make only one shot?</a:t>
            </a:r>
          </a:p>
        </p:txBody>
      </p:sp>
    </p:spTree>
    <p:extLst>
      <p:ext uri="{BB962C8B-B14F-4D97-AF65-F5344CB8AC3E}">
        <p14:creationId xmlns:p14="http://schemas.microsoft.com/office/powerpoint/2010/main" val="30820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69" y="188999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NBA 2021 Season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930" y="1865602"/>
            <a:ext cx="6511724" cy="2870785"/>
          </a:xfrm>
          <a:solidFill>
            <a:schemeClr val="tx2">
              <a:lumMod val="25000"/>
              <a:lumOff val="75000"/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Your favorite team has made it to the final seconds of the 2021 NBA finals. Your team is behind by 2 and your favorite players (a 90% free throw shooter) has three free throws. What is the probability that your team takes the lead? Tie the game?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94A5C-A782-524C-AA92-C2C334EDC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" r="741" b="-2"/>
          <a:stretch/>
        </p:blipFill>
        <p:spPr>
          <a:xfrm>
            <a:off x="7431111" y="1880289"/>
            <a:ext cx="3440090" cy="35132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16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# of Bernoulli trial successes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(with constant probability of </a:t>
                </a:r>
                <a:r>
                  <a:rPr lang="en-US" b="1" dirty="0">
                    <a:solidFill>
                      <a:schemeClr val="accent3">
                        <a:lumMod val="10000"/>
                      </a:schemeClr>
                    </a:solidFill>
                  </a:rPr>
                  <a:t>success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is a </a:t>
                </a:r>
                <a:r>
                  <a:rPr lang="en-US" b="1" dirty="0"/>
                  <a:t>binomial</a:t>
                </a:r>
                <a:r>
                  <a:rPr lang="en-US" dirty="0"/>
                  <a:t> random variable,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b="1" i="1" dirty="0"/>
                  <a:t>independent</a:t>
                </a:r>
                <a:r>
                  <a:rPr lang="en-US" i="1" dirty="0"/>
                  <a:t> trials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experiment consist of a sequence of </a:t>
                </a:r>
                <a:r>
                  <a:rPr lang="en-US" b="1" i="1" dirty="0"/>
                  <a:t>n</a:t>
                </a:r>
                <a:r>
                  <a:rPr lang="en-US" b="1" dirty="0"/>
                  <a:t> </a:t>
                </a:r>
                <a:r>
                  <a:rPr lang="en-US" dirty="0"/>
                  <a:t>identical trials.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Two outcomes are possible on each trial. One outcome is referred to as </a:t>
                </a:r>
                <a:r>
                  <a:rPr lang="en-US" b="1" i="1" dirty="0"/>
                  <a:t>success</a:t>
                </a:r>
                <a:r>
                  <a:rPr lang="en-US" dirty="0"/>
                  <a:t> and the other one as </a:t>
                </a:r>
                <a:r>
                  <a:rPr lang="en-US" b="1" i="1" dirty="0"/>
                  <a:t>failure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probability of success, denoted by </a:t>
                </a:r>
                <a:r>
                  <a:rPr lang="en-US" b="1" i="1" dirty="0"/>
                  <a:t>p</a:t>
                </a:r>
                <a:r>
                  <a:rPr lang="en-US" dirty="0"/>
                  <a:t>, does not change from trial to trial.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trials are </a:t>
                </a:r>
                <a:r>
                  <a:rPr lang="en-US" b="1" i="1" dirty="0"/>
                  <a:t>independent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1390" t="-3347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6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Basketball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Remember, to calculate a probability: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𝐹𝑎𝑣𝑜𝑟𝑎𝑏𝑙𝑒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𝐸𝑥𝑝𝑒𝑟𝑖𝑚𝑒𝑛𝑡𝑎𝑙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Understand the experiment</a:t>
                </a:r>
              </a:p>
              <a:p>
                <a:endParaRPr lang="en-US" dirty="0"/>
              </a:p>
              <a:p>
                <a:pPr algn="ctr"/>
                <a:r>
                  <a:rPr lang="en-US" b="1">
                    <a:solidFill>
                      <a:srgbClr val="0070C0"/>
                    </a:solidFill>
                  </a:rPr>
                  <a:t>Shoot </a:t>
                </a:r>
                <a:r>
                  <a:rPr lang="en-US" b="1" dirty="0">
                    <a:solidFill>
                      <a:srgbClr val="0070C0"/>
                    </a:solidFill>
                  </a:rPr>
                  <a:t>a ball into a hoop three times</a:t>
                </a:r>
              </a:p>
              <a:p>
                <a:endParaRPr lang="en-US" dirty="0"/>
              </a:p>
              <a:p>
                <a:r>
                  <a:rPr lang="en-US" dirty="0"/>
                  <a:t>Count Favorable outcomes and Total Experimental Outcomes</a:t>
                </a:r>
              </a:p>
              <a:p>
                <a:endParaRPr lang="en-US" dirty="0"/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Made none?, Made Two?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869" t="-3347" b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Basketball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6D20D-F2FB-1A4C-AA72-D1CA9FEE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2" y="1840790"/>
            <a:ext cx="8415718" cy="4344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F4A2C-EF0B-AF42-BE13-BEDB1C15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28" y="3773036"/>
            <a:ext cx="635000" cy="793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BCA46F-99A5-234C-97B2-06A2EC593969}"/>
              </a:ext>
            </a:extLst>
          </p:cNvPr>
          <p:cNvSpPr/>
          <p:nvPr/>
        </p:nvSpPr>
        <p:spPr>
          <a:xfrm>
            <a:off x="2189408" y="1840789"/>
            <a:ext cx="1210615" cy="3259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5ECEE-F674-6D47-B4A7-02B9E818A558}"/>
              </a:ext>
            </a:extLst>
          </p:cNvPr>
          <p:cNvSpPr/>
          <p:nvPr/>
        </p:nvSpPr>
        <p:spPr>
          <a:xfrm>
            <a:off x="3400024" y="1840791"/>
            <a:ext cx="1043188" cy="390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5EB79-AC76-DC4B-A6E2-5AD7C64DC7B8}"/>
              </a:ext>
            </a:extLst>
          </p:cNvPr>
          <p:cNvSpPr/>
          <p:nvPr/>
        </p:nvSpPr>
        <p:spPr>
          <a:xfrm>
            <a:off x="4441244" y="1840790"/>
            <a:ext cx="1766373" cy="434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72F24-549A-9B43-BCC7-4FD4C943DCC7}"/>
              </a:ext>
            </a:extLst>
          </p:cNvPr>
          <p:cNvSpPr/>
          <p:nvPr/>
        </p:nvSpPr>
        <p:spPr>
          <a:xfrm>
            <a:off x="6207617" y="1816893"/>
            <a:ext cx="3037983" cy="60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2DA1A-2978-084F-8596-41B8B7421263}"/>
              </a:ext>
            </a:extLst>
          </p:cNvPr>
          <p:cNvSpPr/>
          <p:nvPr/>
        </p:nvSpPr>
        <p:spPr>
          <a:xfrm>
            <a:off x="6207617" y="2421228"/>
            <a:ext cx="3037983" cy="405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596A44-933C-5343-B3E6-01F17F1243D8}"/>
              </a:ext>
            </a:extLst>
          </p:cNvPr>
          <p:cNvSpPr/>
          <p:nvPr/>
        </p:nvSpPr>
        <p:spPr>
          <a:xfrm>
            <a:off x="6207616" y="2822962"/>
            <a:ext cx="3037984" cy="3362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P.M.F. (discrete density)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r>
              <a:rPr lang="en-US" dirty="0"/>
              <a:t>The probability mass function is given by: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CBA12-409E-E449-84BC-567493AA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13" y="2357655"/>
            <a:ext cx="5898455" cy="36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Binomial Example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4506532" cy="4351338"/>
          </a:xfrm>
          <a:solidFill>
            <a:schemeClr val="tx2">
              <a:lumMod val="25000"/>
              <a:lumOff val="75000"/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/>
              <a:t>Example:</a:t>
            </a:r>
            <a:r>
              <a:rPr lang="en-US" sz="2400" dirty="0"/>
              <a:t> Suppose that completed units produced by a production process are of good quality with probability </a:t>
            </a:r>
            <a:r>
              <a:rPr lang="en-US" sz="2400" b="1" i="1" dirty="0"/>
              <a:t>0.83</a:t>
            </a:r>
            <a:r>
              <a:rPr lang="en-US" sz="2400" dirty="0"/>
              <a:t> and that the process produces </a:t>
            </a:r>
            <a:r>
              <a:rPr lang="en-US" sz="2400" b="1" i="1" dirty="0"/>
              <a:t>5</a:t>
            </a:r>
            <a:r>
              <a:rPr lang="en-US" sz="2400" dirty="0"/>
              <a:t> units per shift.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is the probability that exactly </a:t>
            </a:r>
            <a:r>
              <a:rPr lang="en-US" sz="1800" b="1" i="1" dirty="0"/>
              <a:t>2</a:t>
            </a:r>
            <a:r>
              <a:rPr lang="en-US" sz="1800" dirty="0"/>
              <a:t> are of poor quality?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is the probability that at least </a:t>
            </a:r>
            <a:r>
              <a:rPr lang="en-US" sz="1800" b="1" i="1" dirty="0"/>
              <a:t>1</a:t>
            </a:r>
            <a:r>
              <a:rPr lang="en-US" sz="1800" b="1" dirty="0"/>
              <a:t> </a:t>
            </a:r>
            <a:r>
              <a:rPr lang="en-US" sz="1800" dirty="0"/>
              <a:t>unit is of poor quality?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is the Expected Value and Variance?</a:t>
            </a:r>
          </a:p>
          <a:p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75FAC-328B-6147-B79B-3A352CD4E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" r="3" b="3"/>
          <a:stretch/>
        </p:blipFill>
        <p:spPr>
          <a:xfrm>
            <a:off x="5344732" y="1825625"/>
            <a:ext cx="6009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r>
              <a:rPr lang="en-US" dirty="0"/>
              <a:t>Average or Expected Value: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0F627-660B-D74D-ADF7-867E5CA1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55" y="2542837"/>
            <a:ext cx="3976371" cy="886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18683-EE28-5A45-AEB6-350BF5B09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73" y="4564597"/>
            <a:ext cx="5284733" cy="9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expected value of the Binomial Random Variable?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dirty="0">
                    <a:hlinkClick r:id="rId2"/>
                  </a:rPr>
                  <a:t>https://proofwiki.org/wiki/Expectation_of_Binomial_Distribution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20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2019 MSOB Brand">
      <a:dk1>
        <a:srgbClr val="183028"/>
      </a:dk1>
      <a:lt1>
        <a:sysClr val="window" lastClr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2019 MSOB Brand">
      <a:majorFont>
        <a:latin typeface="Muli SemiBold"/>
        <a:ea typeface=""/>
        <a:cs typeface=""/>
      </a:majorFont>
      <a:minorFont>
        <a:latin typeface="Muli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408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Muli ExtraLight</vt:lpstr>
      <vt:lpstr>Muli SemiBold</vt:lpstr>
      <vt:lpstr>Segoe UI Light</vt:lpstr>
      <vt:lpstr>Segoe UI Semibold</vt:lpstr>
      <vt:lpstr>Wingdings</vt:lpstr>
      <vt:lpstr>Office Theme</vt:lpstr>
      <vt:lpstr>Binomial Distribution</vt:lpstr>
      <vt:lpstr>NBA 2021 Season</vt:lpstr>
      <vt:lpstr>Binomial Distribution</vt:lpstr>
      <vt:lpstr>Back to Basketball</vt:lpstr>
      <vt:lpstr>Back to Basketball</vt:lpstr>
      <vt:lpstr>Binomial P.M.F. (discrete density)</vt:lpstr>
      <vt:lpstr>Binomial Example in R</vt:lpstr>
      <vt:lpstr>Recall</vt:lpstr>
      <vt:lpstr>Binomial Expected Value</vt:lpstr>
      <vt:lpstr>Binomial Variance</vt:lpstr>
      <vt:lpstr>Binomial Expected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Stochastic Processes</dc:title>
  <dc:creator>Gelves, Alejandro</dc:creator>
  <cp:lastModifiedBy>Gelves, Alejandro</cp:lastModifiedBy>
  <cp:revision>67</cp:revision>
  <dcterms:created xsi:type="dcterms:W3CDTF">2019-10-07T20:49:10Z</dcterms:created>
  <dcterms:modified xsi:type="dcterms:W3CDTF">2021-10-18T17:46:34Z</dcterms:modified>
</cp:coreProperties>
</file>