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99" r:id="rId3"/>
    <p:sldId id="306" r:id="rId4"/>
    <p:sldId id="307" r:id="rId5"/>
    <p:sldId id="308" r:id="rId6"/>
    <p:sldId id="343" r:id="rId7"/>
    <p:sldId id="304" r:id="rId8"/>
    <p:sldId id="300" r:id="rId9"/>
    <p:sldId id="301" r:id="rId10"/>
    <p:sldId id="481" r:id="rId11"/>
    <p:sldId id="482" r:id="rId12"/>
    <p:sldId id="490" r:id="rId13"/>
    <p:sldId id="292" r:id="rId14"/>
    <p:sldId id="303" r:id="rId15"/>
    <p:sldId id="302" r:id="rId16"/>
    <p:sldId id="295" r:id="rId17"/>
    <p:sldId id="296" r:id="rId18"/>
    <p:sldId id="297" r:id="rId19"/>
    <p:sldId id="298" r:id="rId20"/>
    <p:sldId id="293" r:id="rId21"/>
    <p:sldId id="294" r:id="rId22"/>
    <p:sldId id="4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50" autoAdjust="0"/>
    <p:restoredTop sz="94660"/>
  </p:normalViewPr>
  <p:slideViewPr>
    <p:cSldViewPr snapToGrid="0">
      <p:cViewPr varScale="1">
        <p:scale>
          <a:sx n="114" d="100"/>
          <a:sy n="114" d="100"/>
        </p:scale>
        <p:origin x="2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81FDC-9D44-423E-AC64-C54418781C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8367CC-BCD5-4542-869F-D4D479AA29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88AAC6-DF08-49A3-9BD9-059CF4DA6F19}"/>
              </a:ext>
            </a:extLst>
          </p:cNvPr>
          <p:cNvSpPr>
            <a:spLocks noGrp="1"/>
          </p:cNvSpPr>
          <p:nvPr>
            <p:ph type="dt" sz="half" idx="10"/>
          </p:nvPr>
        </p:nvSpPr>
        <p:spPr/>
        <p:txBody>
          <a:bodyPr/>
          <a:lstStyle/>
          <a:p>
            <a:fld id="{FEECCB14-128E-409B-9093-E189BFA5B1B8}" type="datetimeFigureOut">
              <a:rPr lang="en-US" smtClean="0"/>
              <a:t>1/24/2022</a:t>
            </a:fld>
            <a:endParaRPr lang="en-US"/>
          </a:p>
        </p:txBody>
      </p:sp>
      <p:sp>
        <p:nvSpPr>
          <p:cNvPr id="5" name="Footer Placeholder 4">
            <a:extLst>
              <a:ext uri="{FF2B5EF4-FFF2-40B4-BE49-F238E27FC236}">
                <a16:creationId xmlns:a16="http://schemas.microsoft.com/office/drawing/2014/main" id="{B73A5369-56BC-490F-AF6E-7AD09EC61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4B6E9-445D-4B7E-86C6-B9F69CDB92E7}"/>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3394406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8CAA-0EB0-462B-A67B-1A76535FF1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E9E274-E40B-4381-93C9-5CD6BFF0B2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F1C91-D1BD-4B66-BC67-1020C339161E}"/>
              </a:ext>
            </a:extLst>
          </p:cNvPr>
          <p:cNvSpPr>
            <a:spLocks noGrp="1"/>
          </p:cNvSpPr>
          <p:nvPr>
            <p:ph type="dt" sz="half" idx="10"/>
          </p:nvPr>
        </p:nvSpPr>
        <p:spPr/>
        <p:txBody>
          <a:bodyPr/>
          <a:lstStyle/>
          <a:p>
            <a:fld id="{FEECCB14-128E-409B-9093-E189BFA5B1B8}" type="datetimeFigureOut">
              <a:rPr lang="en-US" smtClean="0"/>
              <a:t>1/24/2022</a:t>
            </a:fld>
            <a:endParaRPr lang="en-US"/>
          </a:p>
        </p:txBody>
      </p:sp>
      <p:sp>
        <p:nvSpPr>
          <p:cNvPr id="5" name="Footer Placeholder 4">
            <a:extLst>
              <a:ext uri="{FF2B5EF4-FFF2-40B4-BE49-F238E27FC236}">
                <a16:creationId xmlns:a16="http://schemas.microsoft.com/office/drawing/2014/main" id="{E70584C2-CAF3-4A71-B65F-665797945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911634-D04D-43E2-B48F-21D7580FECF9}"/>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240988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556B8F-4E8A-4BF0-BCAA-8D32AE43AC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64AFAA-343F-464E-B7F6-7D2AA3E1AB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E919C-81F8-4D64-A42D-585BFD7D385A}"/>
              </a:ext>
            </a:extLst>
          </p:cNvPr>
          <p:cNvSpPr>
            <a:spLocks noGrp="1"/>
          </p:cNvSpPr>
          <p:nvPr>
            <p:ph type="dt" sz="half" idx="10"/>
          </p:nvPr>
        </p:nvSpPr>
        <p:spPr/>
        <p:txBody>
          <a:bodyPr/>
          <a:lstStyle/>
          <a:p>
            <a:fld id="{FEECCB14-128E-409B-9093-E189BFA5B1B8}" type="datetimeFigureOut">
              <a:rPr lang="en-US" smtClean="0"/>
              <a:t>1/24/2022</a:t>
            </a:fld>
            <a:endParaRPr lang="en-US"/>
          </a:p>
        </p:txBody>
      </p:sp>
      <p:sp>
        <p:nvSpPr>
          <p:cNvPr id="5" name="Footer Placeholder 4">
            <a:extLst>
              <a:ext uri="{FF2B5EF4-FFF2-40B4-BE49-F238E27FC236}">
                <a16:creationId xmlns:a16="http://schemas.microsoft.com/office/drawing/2014/main" id="{146DF337-89C1-46FA-B86A-EBE02CB89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65A0C-D060-4351-9739-A3FF58B681D5}"/>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1855946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Cent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130428"/>
            <a:ext cx="10363200" cy="1470025"/>
          </a:xfrm>
        </p:spPr>
        <p:txBody>
          <a:bodyPr/>
          <a:lstStyle>
            <a:lvl1pPr>
              <a:defRPr cap="all" spc="267" baseline="0">
                <a:solidFill>
                  <a:schemeClr val="bg1"/>
                </a:solidFill>
                <a:latin typeface="Palatino Linotype"/>
                <a:cs typeface="Palatino Linotype"/>
              </a:defRPr>
            </a:lvl1pPr>
          </a:lstStyle>
          <a:p>
            <a:r>
              <a:rPr lang="en-US" dirty="0"/>
              <a:t>Presentation title</a:t>
            </a:r>
          </a:p>
        </p:txBody>
      </p:sp>
      <p:sp>
        <p:nvSpPr>
          <p:cNvPr id="3" name="Subtitle 2"/>
          <p:cNvSpPr>
            <a:spLocks noGrp="1"/>
          </p:cNvSpPr>
          <p:nvPr>
            <p:ph type="subTitle" idx="1" hasCustomPrompt="1"/>
          </p:nvPr>
        </p:nvSpPr>
        <p:spPr>
          <a:xfrm>
            <a:off x="1828800" y="3886202"/>
            <a:ext cx="8534400" cy="729343"/>
          </a:xfrm>
        </p:spPr>
        <p:txBody>
          <a:bodyPr/>
          <a:lstStyle>
            <a:lvl1pPr marL="0" indent="0" algn="ctr">
              <a:buNone/>
              <a:defRPr>
                <a:solidFill>
                  <a:srgbClr val="FFFFFF"/>
                </a:solidFill>
                <a:latin typeface="Palatino Linotype"/>
                <a:cs typeface="Palatino Linotype"/>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Subtitle</a:t>
            </a:r>
          </a:p>
        </p:txBody>
      </p:sp>
      <p:sp>
        <p:nvSpPr>
          <p:cNvPr id="4" name="Date Placeholder 3"/>
          <p:cNvSpPr>
            <a:spLocks noGrp="1"/>
          </p:cNvSpPr>
          <p:nvPr>
            <p:ph type="dt" sz="half" idx="10"/>
          </p:nvPr>
        </p:nvSpPr>
        <p:spPr/>
        <p:txBody>
          <a:bodyPr/>
          <a:lstStyle/>
          <a:p>
            <a:fld id="{53007015-6804-1644-B1A9-E562224640AE}" type="datetime1">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0E020-FD70-774F-88AD-BC4F91F264AC}" type="slidenum">
              <a:rPr lang="en-US" smtClean="0"/>
              <a:t>‹#›</a:t>
            </a:fld>
            <a:endParaRPr lang="en-US"/>
          </a:p>
        </p:txBody>
      </p:sp>
      <p:sp>
        <p:nvSpPr>
          <p:cNvPr id="10" name="Text Placeholder 9"/>
          <p:cNvSpPr>
            <a:spLocks noGrp="1"/>
          </p:cNvSpPr>
          <p:nvPr>
            <p:ph type="body" sz="quarter" idx="13" hasCustomPrompt="1"/>
          </p:nvPr>
        </p:nvSpPr>
        <p:spPr>
          <a:xfrm>
            <a:off x="1828800" y="4818063"/>
            <a:ext cx="8534400" cy="747712"/>
          </a:xfrm>
        </p:spPr>
        <p:txBody>
          <a:bodyPr>
            <a:normAutofit/>
          </a:bodyPr>
          <a:lstStyle>
            <a:lvl1pPr marL="0" indent="0" algn="ctr">
              <a:buFontTx/>
              <a:buNone/>
              <a:defRPr sz="2667" b="0" i="1" baseline="0">
                <a:solidFill>
                  <a:schemeClr val="bg1"/>
                </a:solidFill>
              </a:defRPr>
            </a:lvl1pPr>
          </a:lstStyle>
          <a:p>
            <a:pPr lvl="0"/>
            <a:r>
              <a:rPr lang="en-US" dirty="0"/>
              <a:t>Subtitle</a:t>
            </a:r>
          </a:p>
        </p:txBody>
      </p:sp>
    </p:spTree>
    <p:extLst>
      <p:ext uri="{BB962C8B-B14F-4D97-AF65-F5344CB8AC3E}">
        <p14:creationId xmlns:p14="http://schemas.microsoft.com/office/powerpoint/2010/main" val="93394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9FB0-B435-481A-99EA-ED7FCAC459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17A8C0-A834-4BF5-94CF-B81E4283FD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79BFA-F4D3-4DF1-B0C3-66E8326F0B01}"/>
              </a:ext>
            </a:extLst>
          </p:cNvPr>
          <p:cNvSpPr>
            <a:spLocks noGrp="1"/>
          </p:cNvSpPr>
          <p:nvPr>
            <p:ph type="dt" sz="half" idx="10"/>
          </p:nvPr>
        </p:nvSpPr>
        <p:spPr/>
        <p:txBody>
          <a:bodyPr/>
          <a:lstStyle/>
          <a:p>
            <a:fld id="{FEECCB14-128E-409B-9093-E189BFA5B1B8}" type="datetimeFigureOut">
              <a:rPr lang="en-US" smtClean="0"/>
              <a:t>1/24/2022</a:t>
            </a:fld>
            <a:endParaRPr lang="en-US"/>
          </a:p>
        </p:txBody>
      </p:sp>
      <p:sp>
        <p:nvSpPr>
          <p:cNvPr id="5" name="Footer Placeholder 4">
            <a:extLst>
              <a:ext uri="{FF2B5EF4-FFF2-40B4-BE49-F238E27FC236}">
                <a16:creationId xmlns:a16="http://schemas.microsoft.com/office/drawing/2014/main" id="{5B2453A6-E582-4778-A099-35CEB278A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D2A02-1AB3-4695-8FAA-7A9F08379862}"/>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317816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C849-C8A3-4333-8A4A-816CA5C0F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BD08A-48FE-4D9A-B90E-B40E76BE6D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6DED53-FC87-4B58-A799-366A5360B99F}"/>
              </a:ext>
            </a:extLst>
          </p:cNvPr>
          <p:cNvSpPr>
            <a:spLocks noGrp="1"/>
          </p:cNvSpPr>
          <p:nvPr>
            <p:ph type="dt" sz="half" idx="10"/>
          </p:nvPr>
        </p:nvSpPr>
        <p:spPr/>
        <p:txBody>
          <a:bodyPr/>
          <a:lstStyle/>
          <a:p>
            <a:fld id="{FEECCB14-128E-409B-9093-E189BFA5B1B8}" type="datetimeFigureOut">
              <a:rPr lang="en-US" smtClean="0"/>
              <a:t>1/24/2022</a:t>
            </a:fld>
            <a:endParaRPr lang="en-US"/>
          </a:p>
        </p:txBody>
      </p:sp>
      <p:sp>
        <p:nvSpPr>
          <p:cNvPr id="5" name="Footer Placeholder 4">
            <a:extLst>
              <a:ext uri="{FF2B5EF4-FFF2-40B4-BE49-F238E27FC236}">
                <a16:creationId xmlns:a16="http://schemas.microsoft.com/office/drawing/2014/main" id="{DE7E1A8E-D1A2-4EC1-BD3F-F43B2C0E8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66CB0-C921-4B92-BB1B-8D8F0678D5F9}"/>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346307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4B8A-34F5-4AA6-9F8E-30347AE8A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A0291B-A09D-4F0C-9E77-FEF4DF4F5D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4C911E-A42B-42AE-9C83-E61BCB9CC7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4A59DC-6E47-4ADA-ACD6-27D06ACCC46C}"/>
              </a:ext>
            </a:extLst>
          </p:cNvPr>
          <p:cNvSpPr>
            <a:spLocks noGrp="1"/>
          </p:cNvSpPr>
          <p:nvPr>
            <p:ph type="dt" sz="half" idx="10"/>
          </p:nvPr>
        </p:nvSpPr>
        <p:spPr/>
        <p:txBody>
          <a:bodyPr/>
          <a:lstStyle/>
          <a:p>
            <a:fld id="{FEECCB14-128E-409B-9093-E189BFA5B1B8}" type="datetimeFigureOut">
              <a:rPr lang="en-US" smtClean="0"/>
              <a:t>1/24/2022</a:t>
            </a:fld>
            <a:endParaRPr lang="en-US"/>
          </a:p>
        </p:txBody>
      </p:sp>
      <p:sp>
        <p:nvSpPr>
          <p:cNvPr id="6" name="Footer Placeholder 5">
            <a:extLst>
              <a:ext uri="{FF2B5EF4-FFF2-40B4-BE49-F238E27FC236}">
                <a16:creationId xmlns:a16="http://schemas.microsoft.com/office/drawing/2014/main" id="{BE8C8D50-7185-4596-AB96-05916C08A2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0F0E2-3C4F-4B3E-8B0B-3027359C0D73}"/>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776456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8A15-6A31-4E7B-9C92-41F2E4C9E2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5BDF49-B6A0-4DD4-87DA-34C37320F6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13CC2A-97F4-4BCB-9B36-77C3BF18E0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CE7354-8111-46E6-B403-8C4210E9E7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45E893-793D-435A-95EE-6AFA7D8812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453DCC-346A-4F3E-9589-55F3153F5F41}"/>
              </a:ext>
            </a:extLst>
          </p:cNvPr>
          <p:cNvSpPr>
            <a:spLocks noGrp="1"/>
          </p:cNvSpPr>
          <p:nvPr>
            <p:ph type="dt" sz="half" idx="10"/>
          </p:nvPr>
        </p:nvSpPr>
        <p:spPr/>
        <p:txBody>
          <a:bodyPr/>
          <a:lstStyle/>
          <a:p>
            <a:fld id="{FEECCB14-128E-409B-9093-E189BFA5B1B8}" type="datetimeFigureOut">
              <a:rPr lang="en-US" smtClean="0"/>
              <a:t>1/24/2022</a:t>
            </a:fld>
            <a:endParaRPr lang="en-US"/>
          </a:p>
        </p:txBody>
      </p:sp>
      <p:sp>
        <p:nvSpPr>
          <p:cNvPr id="8" name="Footer Placeholder 7">
            <a:extLst>
              <a:ext uri="{FF2B5EF4-FFF2-40B4-BE49-F238E27FC236}">
                <a16:creationId xmlns:a16="http://schemas.microsoft.com/office/drawing/2014/main" id="{69412D2C-D875-4471-8384-D14DE03E27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4BE879-3A6C-4642-B795-DF4460EFEFF1}"/>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163988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586A-5DDF-42A2-B682-C986A7E3F6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ED2034-0124-44E2-B79C-112B501B502A}"/>
              </a:ext>
            </a:extLst>
          </p:cNvPr>
          <p:cNvSpPr>
            <a:spLocks noGrp="1"/>
          </p:cNvSpPr>
          <p:nvPr>
            <p:ph type="dt" sz="half" idx="10"/>
          </p:nvPr>
        </p:nvSpPr>
        <p:spPr/>
        <p:txBody>
          <a:bodyPr/>
          <a:lstStyle/>
          <a:p>
            <a:fld id="{FEECCB14-128E-409B-9093-E189BFA5B1B8}" type="datetimeFigureOut">
              <a:rPr lang="en-US" smtClean="0"/>
              <a:t>1/24/2022</a:t>
            </a:fld>
            <a:endParaRPr lang="en-US"/>
          </a:p>
        </p:txBody>
      </p:sp>
      <p:sp>
        <p:nvSpPr>
          <p:cNvPr id="4" name="Footer Placeholder 3">
            <a:extLst>
              <a:ext uri="{FF2B5EF4-FFF2-40B4-BE49-F238E27FC236}">
                <a16:creationId xmlns:a16="http://schemas.microsoft.com/office/drawing/2014/main" id="{F4C32AD6-9118-4BF0-A1CC-98B4CC9785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107E56-8021-453D-81B8-FF5EB191B776}"/>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236086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795BE-03CE-4684-AD5B-E066E090EDE1}"/>
              </a:ext>
            </a:extLst>
          </p:cNvPr>
          <p:cNvSpPr>
            <a:spLocks noGrp="1"/>
          </p:cNvSpPr>
          <p:nvPr>
            <p:ph type="dt" sz="half" idx="10"/>
          </p:nvPr>
        </p:nvSpPr>
        <p:spPr/>
        <p:txBody>
          <a:bodyPr/>
          <a:lstStyle/>
          <a:p>
            <a:fld id="{FEECCB14-128E-409B-9093-E189BFA5B1B8}" type="datetimeFigureOut">
              <a:rPr lang="en-US" smtClean="0"/>
              <a:t>1/24/2022</a:t>
            </a:fld>
            <a:endParaRPr lang="en-US"/>
          </a:p>
        </p:txBody>
      </p:sp>
      <p:sp>
        <p:nvSpPr>
          <p:cNvPr id="3" name="Footer Placeholder 2">
            <a:extLst>
              <a:ext uri="{FF2B5EF4-FFF2-40B4-BE49-F238E27FC236}">
                <a16:creationId xmlns:a16="http://schemas.microsoft.com/office/drawing/2014/main" id="{1C92CA25-8717-47F6-91E4-ED570EEB63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649584-C49F-48F9-99D7-2489E1A5666A}"/>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343939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EF66-0398-4140-8ABF-BCEADF9C10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21421E-B669-470B-9A49-06A3110F6B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01EC31-13CA-4AF7-AE1B-573252C86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CA6A5C-E850-4E44-96E5-BC9014344E19}"/>
              </a:ext>
            </a:extLst>
          </p:cNvPr>
          <p:cNvSpPr>
            <a:spLocks noGrp="1"/>
          </p:cNvSpPr>
          <p:nvPr>
            <p:ph type="dt" sz="half" idx="10"/>
          </p:nvPr>
        </p:nvSpPr>
        <p:spPr/>
        <p:txBody>
          <a:bodyPr/>
          <a:lstStyle/>
          <a:p>
            <a:fld id="{FEECCB14-128E-409B-9093-E189BFA5B1B8}" type="datetimeFigureOut">
              <a:rPr lang="en-US" smtClean="0"/>
              <a:t>1/24/2022</a:t>
            </a:fld>
            <a:endParaRPr lang="en-US"/>
          </a:p>
        </p:txBody>
      </p:sp>
      <p:sp>
        <p:nvSpPr>
          <p:cNvPr id="6" name="Footer Placeholder 5">
            <a:extLst>
              <a:ext uri="{FF2B5EF4-FFF2-40B4-BE49-F238E27FC236}">
                <a16:creationId xmlns:a16="http://schemas.microsoft.com/office/drawing/2014/main" id="{7EF5F251-7B9B-45D9-849D-42C17F427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F36C74-59E5-45FC-AA6B-FDBFFB15B286}"/>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337826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20C8-26D8-4549-A4E3-4B7843770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4F7E34-FB9D-4FF8-919A-A18341334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E46163-8605-4BEB-B5B3-4E09918EB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10008-6EA3-4CD8-80C0-855504E074AF}"/>
              </a:ext>
            </a:extLst>
          </p:cNvPr>
          <p:cNvSpPr>
            <a:spLocks noGrp="1"/>
          </p:cNvSpPr>
          <p:nvPr>
            <p:ph type="dt" sz="half" idx="10"/>
          </p:nvPr>
        </p:nvSpPr>
        <p:spPr/>
        <p:txBody>
          <a:bodyPr/>
          <a:lstStyle/>
          <a:p>
            <a:fld id="{FEECCB14-128E-409B-9093-E189BFA5B1B8}" type="datetimeFigureOut">
              <a:rPr lang="en-US" smtClean="0"/>
              <a:t>1/24/2022</a:t>
            </a:fld>
            <a:endParaRPr lang="en-US"/>
          </a:p>
        </p:txBody>
      </p:sp>
      <p:sp>
        <p:nvSpPr>
          <p:cNvPr id="6" name="Footer Placeholder 5">
            <a:extLst>
              <a:ext uri="{FF2B5EF4-FFF2-40B4-BE49-F238E27FC236}">
                <a16:creationId xmlns:a16="http://schemas.microsoft.com/office/drawing/2014/main" id="{DB60A1EC-E875-4843-9DCD-791DD6361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27CDFC-6947-47C9-866E-F42101A6EA46}"/>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8008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255503-FBF2-4ACC-95B0-87416D7631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6F401E-38DB-47F8-B16C-BEF32CBEC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EA28C0-4ADD-4A62-9C19-85E538159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CCB14-128E-409B-9093-E189BFA5B1B8}" type="datetimeFigureOut">
              <a:rPr lang="en-US" smtClean="0"/>
              <a:t>1/24/2022</a:t>
            </a:fld>
            <a:endParaRPr lang="en-US"/>
          </a:p>
        </p:txBody>
      </p:sp>
      <p:sp>
        <p:nvSpPr>
          <p:cNvPr id="5" name="Footer Placeholder 4">
            <a:extLst>
              <a:ext uri="{FF2B5EF4-FFF2-40B4-BE49-F238E27FC236}">
                <a16:creationId xmlns:a16="http://schemas.microsoft.com/office/drawing/2014/main" id="{6D5C2834-85D6-4D12-A38A-CA310A7D45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16B087-AF0C-4E0E-86CF-814007D9F3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6BCE3-C2DB-4450-85C4-72F2AE75AE9C}" type="slidenum">
              <a:rPr lang="en-US" smtClean="0"/>
              <a:t>‹#›</a:t>
            </a:fld>
            <a:endParaRPr lang="en-US"/>
          </a:p>
        </p:txBody>
      </p:sp>
    </p:spTree>
    <p:extLst>
      <p:ext uri="{BB962C8B-B14F-4D97-AF65-F5344CB8AC3E}">
        <p14:creationId xmlns:p14="http://schemas.microsoft.com/office/powerpoint/2010/main" val="2681492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youtu.be/cLVCGEmkJs0"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aomustapha@email.wm.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380229"/>
            <a:ext cx="10363200" cy="1470025"/>
          </a:xfrm>
        </p:spPr>
        <p:txBody>
          <a:bodyPr>
            <a:noAutofit/>
          </a:bodyPr>
          <a:lstStyle/>
          <a:p>
            <a:pPr algn="ctr"/>
            <a:r>
              <a:rPr lang="en-US" sz="2667" b="1" cap="none" dirty="0"/>
              <a:t>Big Data – Welcome</a:t>
            </a:r>
            <a:br>
              <a:rPr lang="en-US" sz="2667" b="1" cap="none" dirty="0"/>
            </a:br>
            <a:r>
              <a:rPr lang="en-US" sz="2667" b="1" cap="none"/>
              <a:t>Week 1 – 1/24</a:t>
            </a:r>
            <a:endParaRPr lang="en-US" sz="2667" b="1" cap="none" dirty="0"/>
          </a:p>
        </p:txBody>
      </p:sp>
      <p:sp>
        <p:nvSpPr>
          <p:cNvPr id="3" name="Subtitle 2"/>
          <p:cNvSpPr>
            <a:spLocks noGrp="1"/>
          </p:cNvSpPr>
          <p:nvPr>
            <p:ph type="subTitle" idx="1"/>
          </p:nvPr>
        </p:nvSpPr>
        <p:spPr>
          <a:xfrm>
            <a:off x="1828800" y="3741028"/>
            <a:ext cx="8534400" cy="705121"/>
          </a:xfrm>
        </p:spPr>
        <p:txBody>
          <a:bodyPr>
            <a:normAutofit/>
          </a:bodyPr>
          <a:lstStyle/>
          <a:p>
            <a:r>
              <a:rPr lang="en-US" sz="1333" dirty="0"/>
              <a:t>Professor Arturo Castellanos, PhD</a:t>
            </a:r>
          </a:p>
          <a:p>
            <a:r>
              <a:rPr lang="en-US" sz="1333" dirty="0"/>
              <a:t>Assistant Professor – William &amp; Mary</a:t>
            </a:r>
          </a:p>
        </p:txBody>
      </p:sp>
      <p:sp>
        <p:nvSpPr>
          <p:cNvPr id="4" name="Text Placeholder 3"/>
          <p:cNvSpPr>
            <a:spLocks noGrp="1"/>
          </p:cNvSpPr>
          <p:nvPr>
            <p:ph type="body" sz="quarter" idx="13"/>
          </p:nvPr>
        </p:nvSpPr>
        <p:spPr>
          <a:xfrm>
            <a:off x="1828800" y="5747165"/>
            <a:ext cx="8534400" cy="1018177"/>
          </a:xfrm>
        </p:spPr>
        <p:txBody>
          <a:bodyPr>
            <a:normAutofit/>
          </a:bodyPr>
          <a:lstStyle/>
          <a:p>
            <a:r>
              <a:rPr lang="en-US" sz="2133" b="1" i="0" dirty="0"/>
              <a:t>Big Data - MSBA</a:t>
            </a:r>
            <a:endParaRPr lang="en-US" sz="2133" dirty="0"/>
          </a:p>
        </p:txBody>
      </p:sp>
    </p:spTree>
    <p:extLst>
      <p:ext uri="{BB962C8B-B14F-4D97-AF65-F5344CB8AC3E}">
        <p14:creationId xmlns:p14="http://schemas.microsoft.com/office/powerpoint/2010/main" val="115812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457200">
              <a:defRPr/>
            </a:pPr>
            <a:fld id="{5F67C0D0-681C-40CC-9980-FC45852423DE}" type="slidenum">
              <a:rPr lang="en-US" sz="1600" b="1">
                <a:solidFill>
                  <a:prstClr val="white"/>
                </a:solidFill>
                <a:latin typeface="Calibri"/>
              </a:rPr>
              <a:pPr defTabSz="457200">
                <a:defRPr/>
              </a:pPr>
              <a:t>10</a:t>
            </a:fld>
            <a:endParaRPr lang="en-US" sz="1600" b="1" dirty="0">
              <a:solidFill>
                <a:prstClr val="white"/>
              </a:solidFill>
              <a:latin typeface="Calibri"/>
            </a:endParaRPr>
          </a:p>
        </p:txBody>
      </p:sp>
      <p:pic>
        <p:nvPicPr>
          <p:cNvPr id="5" name="Picture 4"/>
          <p:cNvPicPr>
            <a:picLocks noChangeAspect="1"/>
          </p:cNvPicPr>
          <p:nvPr/>
        </p:nvPicPr>
        <p:blipFill>
          <a:blip r:embed="rId2"/>
          <a:stretch>
            <a:fillRect/>
          </a:stretch>
        </p:blipFill>
        <p:spPr>
          <a:xfrm>
            <a:off x="0" y="1"/>
            <a:ext cx="12192000" cy="6857999"/>
          </a:xfrm>
          <a:prstGeom prst="rect">
            <a:avLst/>
          </a:prstGeom>
        </p:spPr>
      </p:pic>
      <p:sp>
        <p:nvSpPr>
          <p:cNvPr id="6" name="TextBox 5"/>
          <p:cNvSpPr txBox="1"/>
          <p:nvPr/>
        </p:nvSpPr>
        <p:spPr>
          <a:xfrm>
            <a:off x="1524000" y="925122"/>
            <a:ext cx="4199138" cy="954107"/>
          </a:xfrm>
          <a:prstGeom prst="rect">
            <a:avLst/>
          </a:prstGeom>
          <a:noFill/>
        </p:spPr>
        <p:txBody>
          <a:bodyPr wrap="square" rtlCol="0">
            <a:spAutoFit/>
          </a:bodyPr>
          <a:lstStyle/>
          <a:p>
            <a:pPr defTabSz="457200">
              <a:defRPr/>
            </a:pPr>
            <a:r>
              <a:rPr lang="en-US" sz="2800" b="1" dirty="0">
                <a:solidFill>
                  <a:prstClr val="white"/>
                </a:solidFill>
                <a:latin typeface="Helvetica" panose="020B0604020202020204" pitchFamily="34" charset="0"/>
                <a:cs typeface="Helvetica" panose="020B0604020202020204" pitchFamily="34" charset="0"/>
              </a:rPr>
              <a:t>Recommendation Systems</a:t>
            </a:r>
          </a:p>
        </p:txBody>
      </p:sp>
      <p:sp>
        <p:nvSpPr>
          <p:cNvPr id="7" name="TextBox 6"/>
          <p:cNvSpPr txBox="1"/>
          <p:nvPr/>
        </p:nvSpPr>
        <p:spPr>
          <a:xfrm>
            <a:off x="1950128" y="6409678"/>
            <a:ext cx="7856738" cy="230832"/>
          </a:xfrm>
          <a:prstGeom prst="rect">
            <a:avLst/>
          </a:prstGeom>
          <a:noFill/>
        </p:spPr>
        <p:txBody>
          <a:bodyPr wrap="square" rtlCol="0">
            <a:spAutoFit/>
          </a:bodyPr>
          <a:lstStyle/>
          <a:p>
            <a:pPr defTabSz="457200">
              <a:defRPr/>
            </a:pPr>
            <a:r>
              <a:rPr lang="en-US" sz="900" dirty="0">
                <a:solidFill>
                  <a:prstClr val="black"/>
                </a:solidFill>
                <a:latin typeface="Calibri"/>
              </a:rPr>
              <a:t>Source: http://www.techradar.com/news/television/best-netflix-series-25-great-netflix-tv-shows-1288230</a:t>
            </a:r>
          </a:p>
        </p:txBody>
      </p:sp>
    </p:spTree>
    <p:extLst>
      <p:ext uri="{BB962C8B-B14F-4D97-AF65-F5344CB8AC3E}">
        <p14:creationId xmlns:p14="http://schemas.microsoft.com/office/powerpoint/2010/main" val="111519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457200">
              <a:defRPr/>
            </a:pPr>
            <a:fld id="{5F67C0D0-681C-40CC-9980-FC45852423DE}" type="slidenum">
              <a:rPr lang="en-US" sz="1600" b="1">
                <a:solidFill>
                  <a:prstClr val="white"/>
                </a:solidFill>
                <a:latin typeface="Calibri"/>
              </a:rPr>
              <a:pPr defTabSz="457200">
                <a:defRPr/>
              </a:pPr>
              <a:t>11</a:t>
            </a:fld>
            <a:endParaRPr lang="en-US" sz="1600" b="1" dirty="0">
              <a:solidFill>
                <a:prstClr val="white"/>
              </a:solidFill>
              <a:latin typeface="Calibri"/>
            </a:endParaRPr>
          </a:p>
        </p:txBody>
      </p:sp>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8" name="Rectangle 7"/>
          <p:cNvSpPr/>
          <p:nvPr/>
        </p:nvSpPr>
        <p:spPr>
          <a:xfrm>
            <a:off x="2114366" y="6245389"/>
            <a:ext cx="4572000" cy="215444"/>
          </a:xfrm>
          <a:prstGeom prst="rect">
            <a:avLst/>
          </a:prstGeom>
        </p:spPr>
        <p:txBody>
          <a:bodyPr>
            <a:spAutoFit/>
          </a:bodyPr>
          <a:lstStyle/>
          <a:p>
            <a:pPr defTabSz="457200">
              <a:defRPr/>
            </a:pPr>
            <a:r>
              <a:rPr lang="en-US" sz="800" dirty="0">
                <a:solidFill>
                  <a:prstClr val="white"/>
                </a:solidFill>
                <a:latin typeface="Calibri"/>
              </a:rPr>
              <a:t>https://www.tastehit.com/blog/how-personalized-recommendations-help-increase-conversion/</a:t>
            </a:r>
          </a:p>
        </p:txBody>
      </p:sp>
    </p:spTree>
    <p:extLst>
      <p:ext uri="{BB962C8B-B14F-4D97-AF65-F5344CB8AC3E}">
        <p14:creationId xmlns:p14="http://schemas.microsoft.com/office/powerpoint/2010/main" val="3658921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945" y="4743821"/>
            <a:ext cx="1809041" cy="219010"/>
          </a:xfrm>
        </p:spPr>
        <p:txBody>
          <a:bodyPr>
            <a:normAutofit fontScale="90000"/>
          </a:bodyPr>
          <a:lstStyle/>
          <a:p>
            <a:r>
              <a:rPr lang="en-US" sz="2400" dirty="0"/>
              <a:t>AI in </a:t>
            </a:r>
            <a:r>
              <a:rPr lang="en-US" sz="2400" strike="sngStrike" dirty="0"/>
              <a:t>everyday</a:t>
            </a:r>
            <a:r>
              <a:rPr lang="en-US" sz="2400" dirty="0"/>
              <a:t> life </a:t>
            </a:r>
          </a:p>
        </p:txBody>
      </p:sp>
      <p:sp>
        <p:nvSpPr>
          <p:cNvPr id="4" name="Slide Number Placeholder 3"/>
          <p:cNvSpPr>
            <a:spLocks noGrp="1"/>
          </p:cNvSpPr>
          <p:nvPr>
            <p:ph type="sldNum" sz="quarter" idx="12"/>
          </p:nvPr>
        </p:nvSpPr>
        <p:spPr/>
        <p:txBody>
          <a:bodyPr/>
          <a:lstStyle/>
          <a:p>
            <a:pPr defTabSz="457200">
              <a:defRPr/>
            </a:pPr>
            <a:fld id="{5F67C0D0-681C-40CC-9980-FC45852423DE}" type="slidenum">
              <a:rPr lang="en-US" sz="1600" b="1">
                <a:solidFill>
                  <a:prstClr val="white"/>
                </a:solidFill>
                <a:latin typeface="Calibri"/>
              </a:rPr>
              <a:pPr defTabSz="457200">
                <a:defRPr/>
              </a:pPr>
              <a:t>12</a:t>
            </a:fld>
            <a:endParaRPr lang="en-US" sz="1600" b="1" dirty="0">
              <a:solidFill>
                <a:prstClr val="white"/>
              </a:solidFill>
              <a:latin typeface="Calibri"/>
            </a:endParaRPr>
          </a:p>
        </p:txBody>
      </p:sp>
      <p:pic>
        <p:nvPicPr>
          <p:cNvPr id="8" name="Picture 7"/>
          <p:cNvPicPr>
            <a:picLocks noChangeAspect="1"/>
          </p:cNvPicPr>
          <p:nvPr/>
        </p:nvPicPr>
        <p:blipFill>
          <a:blip r:embed="rId2"/>
          <a:stretch>
            <a:fillRect/>
          </a:stretch>
        </p:blipFill>
        <p:spPr>
          <a:xfrm>
            <a:off x="1133244" y="1222898"/>
            <a:ext cx="2920458" cy="2206102"/>
          </a:xfrm>
          <a:prstGeom prst="rect">
            <a:avLst/>
          </a:prstGeom>
        </p:spPr>
      </p:pic>
      <p:sp>
        <p:nvSpPr>
          <p:cNvPr id="9" name="TextBox 8"/>
          <p:cNvSpPr txBox="1"/>
          <p:nvPr/>
        </p:nvSpPr>
        <p:spPr>
          <a:xfrm>
            <a:off x="1741217" y="651198"/>
            <a:ext cx="1704513" cy="369332"/>
          </a:xfrm>
          <a:prstGeom prst="rect">
            <a:avLst/>
          </a:prstGeom>
          <a:noFill/>
        </p:spPr>
        <p:txBody>
          <a:bodyPr wrap="square" rtlCol="0">
            <a:spAutoFit/>
          </a:bodyPr>
          <a:lstStyle/>
          <a:p>
            <a:pPr defTabSz="457200">
              <a:defRPr/>
            </a:pPr>
            <a:r>
              <a:rPr lang="en-US" dirty="0">
                <a:solidFill>
                  <a:prstClr val="black"/>
                </a:solidFill>
                <a:latin typeface="Calibri"/>
              </a:rPr>
              <a:t>Self-driving cars</a:t>
            </a:r>
          </a:p>
        </p:txBody>
      </p:sp>
      <p:pic>
        <p:nvPicPr>
          <p:cNvPr id="10" name="Picture 2" descr="http://www.extravaganzi.com/wp-content/uploads/2017/11/Pepper2-528x29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333813"/>
            <a:ext cx="3422772" cy="19253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9840996" y="649596"/>
            <a:ext cx="1704513" cy="369332"/>
          </a:xfrm>
          <a:prstGeom prst="rect">
            <a:avLst/>
          </a:prstGeom>
          <a:noFill/>
        </p:spPr>
        <p:txBody>
          <a:bodyPr wrap="square" rtlCol="0">
            <a:spAutoFit/>
          </a:bodyPr>
          <a:lstStyle/>
          <a:p>
            <a:pPr defTabSz="457200">
              <a:defRPr/>
            </a:pPr>
            <a:r>
              <a:rPr lang="en-US" dirty="0">
                <a:solidFill>
                  <a:prstClr val="black"/>
                </a:solidFill>
                <a:latin typeface="Calibri"/>
              </a:rPr>
              <a:t>Humanoids</a:t>
            </a:r>
          </a:p>
        </p:txBody>
      </p:sp>
      <p:pic>
        <p:nvPicPr>
          <p:cNvPr id="12" name="Picture 11">
            <a:hlinkClick r:id="rId4"/>
          </p:cNvPr>
          <p:cNvPicPr>
            <a:picLocks noChangeAspect="1"/>
          </p:cNvPicPr>
          <p:nvPr/>
        </p:nvPicPr>
        <p:blipFill>
          <a:blip r:embed="rId5"/>
          <a:stretch>
            <a:fillRect/>
          </a:stretch>
        </p:blipFill>
        <p:spPr>
          <a:xfrm>
            <a:off x="4703470" y="1405509"/>
            <a:ext cx="3622090" cy="1853612"/>
          </a:xfrm>
          <a:prstGeom prst="rect">
            <a:avLst/>
          </a:prstGeom>
        </p:spPr>
      </p:pic>
      <p:sp>
        <p:nvSpPr>
          <p:cNvPr id="13" name="TextBox 12"/>
          <p:cNvSpPr txBox="1"/>
          <p:nvPr/>
        </p:nvSpPr>
        <p:spPr>
          <a:xfrm>
            <a:off x="5458811" y="604621"/>
            <a:ext cx="2111407" cy="369332"/>
          </a:xfrm>
          <a:prstGeom prst="rect">
            <a:avLst/>
          </a:prstGeom>
          <a:noFill/>
        </p:spPr>
        <p:txBody>
          <a:bodyPr wrap="square" rtlCol="0">
            <a:spAutoFit/>
          </a:bodyPr>
          <a:lstStyle/>
          <a:p>
            <a:pPr defTabSz="457200">
              <a:defRPr/>
            </a:pPr>
            <a:r>
              <a:rPr lang="en-US" dirty="0">
                <a:solidFill>
                  <a:prstClr val="black"/>
                </a:solidFill>
                <a:latin typeface="Calibri"/>
              </a:rPr>
              <a:t>Amazon Fulfillment</a:t>
            </a:r>
          </a:p>
        </p:txBody>
      </p:sp>
      <p:sp>
        <p:nvSpPr>
          <p:cNvPr id="14" name="TextBox 13"/>
          <p:cNvSpPr txBox="1"/>
          <p:nvPr/>
        </p:nvSpPr>
        <p:spPr>
          <a:xfrm>
            <a:off x="6209867" y="3053010"/>
            <a:ext cx="1773069" cy="261610"/>
          </a:xfrm>
          <a:prstGeom prst="rect">
            <a:avLst/>
          </a:prstGeom>
          <a:noFill/>
        </p:spPr>
        <p:txBody>
          <a:bodyPr wrap="square" rtlCol="0">
            <a:spAutoFit/>
          </a:bodyPr>
          <a:lstStyle/>
          <a:p>
            <a:pPr defTabSz="457200">
              <a:defRPr/>
            </a:pPr>
            <a:r>
              <a:rPr lang="en-US" sz="1050" dirty="0">
                <a:solidFill>
                  <a:prstClr val="black"/>
                </a:solidFill>
                <a:latin typeface="Calibri"/>
              </a:rPr>
              <a:t>Video link</a:t>
            </a:r>
          </a:p>
        </p:txBody>
      </p:sp>
      <p:pic>
        <p:nvPicPr>
          <p:cNvPr id="1026" name="Picture 2" descr="Everything You Need To Know About Log File Analysis">
            <a:extLst>
              <a:ext uri="{FF2B5EF4-FFF2-40B4-BE49-F238E27FC236}">
                <a16:creationId xmlns:a16="http://schemas.microsoft.com/office/drawing/2014/main" id="{FB57220C-B67D-46F8-B2F4-BDC182B02A3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920" t="15266" r="4447" b="17267"/>
          <a:stretch/>
        </p:blipFill>
        <p:spPr bwMode="auto">
          <a:xfrm>
            <a:off x="1133245" y="3968402"/>
            <a:ext cx="3019305" cy="25705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BB5AD07-4CE6-4125-8894-C9467DF5F0F4}"/>
              </a:ext>
            </a:extLst>
          </p:cNvPr>
          <p:cNvSpPr txBox="1"/>
          <p:nvPr/>
        </p:nvSpPr>
        <p:spPr>
          <a:xfrm>
            <a:off x="1741217" y="3514035"/>
            <a:ext cx="2111407" cy="369332"/>
          </a:xfrm>
          <a:prstGeom prst="rect">
            <a:avLst/>
          </a:prstGeom>
          <a:noFill/>
        </p:spPr>
        <p:txBody>
          <a:bodyPr wrap="square" rtlCol="0">
            <a:spAutoFit/>
          </a:bodyPr>
          <a:lstStyle/>
          <a:p>
            <a:pPr defTabSz="457200">
              <a:defRPr/>
            </a:pPr>
            <a:r>
              <a:rPr lang="en-US" dirty="0">
                <a:solidFill>
                  <a:prstClr val="black"/>
                </a:solidFill>
                <a:latin typeface="Calibri"/>
              </a:rPr>
              <a:t>Log files analysis</a:t>
            </a:r>
          </a:p>
        </p:txBody>
      </p:sp>
      <p:pic>
        <p:nvPicPr>
          <p:cNvPr id="5" name="Picture 4">
            <a:extLst>
              <a:ext uri="{FF2B5EF4-FFF2-40B4-BE49-F238E27FC236}">
                <a16:creationId xmlns:a16="http://schemas.microsoft.com/office/drawing/2014/main" id="{99659B37-EA58-4648-8F4C-A886EA979252}"/>
              </a:ext>
            </a:extLst>
          </p:cNvPr>
          <p:cNvPicPr>
            <a:picLocks noChangeAspect="1"/>
          </p:cNvPicPr>
          <p:nvPr/>
        </p:nvPicPr>
        <p:blipFill>
          <a:blip r:embed="rId7"/>
          <a:stretch>
            <a:fillRect/>
          </a:stretch>
        </p:blipFill>
        <p:spPr>
          <a:xfrm>
            <a:off x="5178119" y="3995960"/>
            <a:ext cx="2846536" cy="1932952"/>
          </a:xfrm>
          <a:prstGeom prst="rect">
            <a:avLst/>
          </a:prstGeom>
        </p:spPr>
      </p:pic>
      <p:sp>
        <p:nvSpPr>
          <p:cNvPr id="16" name="TextBox 15">
            <a:extLst>
              <a:ext uri="{FF2B5EF4-FFF2-40B4-BE49-F238E27FC236}">
                <a16:creationId xmlns:a16="http://schemas.microsoft.com/office/drawing/2014/main" id="{0EA63778-26ED-4A46-ADCE-D2B96E996DE6}"/>
              </a:ext>
            </a:extLst>
          </p:cNvPr>
          <p:cNvSpPr txBox="1"/>
          <p:nvPr/>
        </p:nvSpPr>
        <p:spPr>
          <a:xfrm>
            <a:off x="5458811" y="3429000"/>
            <a:ext cx="2285153" cy="369332"/>
          </a:xfrm>
          <a:prstGeom prst="rect">
            <a:avLst/>
          </a:prstGeom>
          <a:noFill/>
        </p:spPr>
        <p:txBody>
          <a:bodyPr wrap="square" rtlCol="0">
            <a:spAutoFit/>
          </a:bodyPr>
          <a:lstStyle/>
          <a:p>
            <a:pPr defTabSz="457200">
              <a:defRPr/>
            </a:pPr>
            <a:r>
              <a:rPr lang="en-US" dirty="0">
                <a:solidFill>
                  <a:prstClr val="black"/>
                </a:solidFill>
                <a:latin typeface="Calibri"/>
              </a:rPr>
              <a:t>Social media analysis</a:t>
            </a:r>
          </a:p>
        </p:txBody>
      </p:sp>
    </p:spTree>
    <p:extLst>
      <p:ext uri="{BB962C8B-B14F-4D97-AF65-F5344CB8AC3E}">
        <p14:creationId xmlns:p14="http://schemas.microsoft.com/office/powerpoint/2010/main" val="910465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GB" altLang="en-US" dirty="0"/>
              <a:t>Volume</a:t>
            </a:r>
          </a:p>
          <a:p>
            <a:pPr lvl="1"/>
            <a:r>
              <a:rPr lang="en-GB" altLang="en-US" dirty="0"/>
              <a:t>Big data is a form of data whose volume is so large that it would </a:t>
            </a:r>
            <a:r>
              <a:rPr lang="en-GB" altLang="en-US" b="1" dirty="0"/>
              <a:t>not ﬁt on a single machine </a:t>
            </a:r>
            <a:r>
              <a:rPr lang="en-GB" altLang="en-US" dirty="0"/>
              <a:t>therefore specialized tools and frameworks are required to store process and </a:t>
            </a:r>
            <a:r>
              <a:rPr lang="en-GB" altLang="en-US" dirty="0" err="1"/>
              <a:t>analyze</a:t>
            </a:r>
            <a:r>
              <a:rPr lang="en-GB" altLang="en-US" dirty="0"/>
              <a:t> such data.</a:t>
            </a:r>
          </a:p>
          <a:p>
            <a:pPr lvl="0"/>
            <a:r>
              <a:rPr lang="en-GB" altLang="en-US" dirty="0"/>
              <a:t>Velocity</a:t>
            </a:r>
          </a:p>
          <a:p>
            <a:pPr lvl="1"/>
            <a:r>
              <a:rPr lang="en-GB" altLang="en-US" dirty="0"/>
              <a:t>Velocity of data refers to </a:t>
            </a:r>
            <a:r>
              <a:rPr lang="en-GB" altLang="en-US" b="1" dirty="0"/>
              <a:t>how fast the data is generated</a:t>
            </a:r>
            <a:r>
              <a:rPr lang="en-GB" altLang="en-US" dirty="0"/>
              <a:t>. Data generated by certain sources can arrive at very high velocities, for example, social media data or sensor data.</a:t>
            </a:r>
          </a:p>
          <a:p>
            <a:pPr lvl="0"/>
            <a:r>
              <a:rPr lang="en-GB" altLang="en-US" dirty="0"/>
              <a:t>Variety</a:t>
            </a:r>
          </a:p>
          <a:p>
            <a:pPr lvl="1"/>
            <a:r>
              <a:rPr lang="en-GB" altLang="en-US" dirty="0"/>
              <a:t>Variety refers to </a:t>
            </a:r>
            <a:r>
              <a:rPr lang="en-GB" altLang="en-US" b="1" dirty="0"/>
              <a:t>the forms of the data</a:t>
            </a:r>
            <a:r>
              <a:rPr lang="en-GB" altLang="en-US" dirty="0"/>
              <a:t>. Big data comes in different forms such as </a:t>
            </a:r>
            <a:r>
              <a:rPr lang="en-GB" altLang="en-US" b="1" dirty="0"/>
              <a:t>structured, unstructured or semi-structured</a:t>
            </a:r>
            <a:r>
              <a:rPr lang="en-GB" altLang="en-US" dirty="0"/>
              <a:t>, including text data, image, audio, video and sensor data.</a:t>
            </a:r>
          </a:p>
          <a:p>
            <a:r>
              <a:rPr lang="en-GB" altLang="en-US" dirty="0"/>
              <a:t>Veracity</a:t>
            </a:r>
          </a:p>
          <a:p>
            <a:pPr lvl="1"/>
            <a:r>
              <a:rPr lang="en-GB" altLang="en-US" dirty="0"/>
              <a:t>Veracity refers to </a:t>
            </a:r>
            <a:r>
              <a:rPr lang="en-GB" altLang="en-US" b="1" dirty="0"/>
              <a:t>how accurate is the data</a:t>
            </a:r>
            <a:r>
              <a:rPr lang="en-GB" altLang="en-US" dirty="0"/>
              <a:t>. To extract value from the data, the data needs to be cleaned to remove noise. </a:t>
            </a:r>
          </a:p>
          <a:p>
            <a:pPr lvl="0"/>
            <a:r>
              <a:rPr lang="en-GB" altLang="en-US" dirty="0"/>
              <a:t>Value</a:t>
            </a:r>
          </a:p>
          <a:p>
            <a:pPr lvl="1"/>
            <a:r>
              <a:rPr lang="en-GB" altLang="en-US" dirty="0"/>
              <a:t>Value of data refers to the </a:t>
            </a:r>
            <a:r>
              <a:rPr lang="en-GB" altLang="en-US" b="1" dirty="0"/>
              <a:t>usefulness of data for the intended purpose</a:t>
            </a:r>
            <a:r>
              <a:rPr lang="en-GB" altLang="en-US" dirty="0"/>
              <a:t>. The end goal of any big data analytics system is to extract value from the data.</a:t>
            </a:r>
          </a:p>
          <a:p>
            <a:pPr lvl="0"/>
            <a:endParaRPr lang="en-GB" altLang="en-US" dirty="0"/>
          </a:p>
        </p:txBody>
      </p:sp>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Characteristics of Big Data</a:t>
            </a:r>
          </a:p>
        </p:txBody>
      </p:sp>
      <p:pic>
        <p:nvPicPr>
          <p:cNvPr id="4" name="Picture 2" descr="The College of William &amp;amp; Mary School of Business - Virginia SHRM State  Council">
            <a:extLst>
              <a:ext uri="{FF2B5EF4-FFF2-40B4-BE49-F238E27FC236}">
                <a16:creationId xmlns:a16="http://schemas.microsoft.com/office/drawing/2014/main" id="{2E0B0AA0-379D-AB4A-AF40-877ECE6BF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13964F4-4A5B-4941-86CE-68BD493ACDCC}"/>
              </a:ext>
            </a:extLst>
          </p:cNvPr>
          <p:cNvSpPr txBox="1"/>
          <p:nvPr/>
        </p:nvSpPr>
        <p:spPr>
          <a:xfrm>
            <a:off x="2128838" y="6329363"/>
            <a:ext cx="6986587" cy="553998"/>
          </a:xfrm>
          <a:prstGeom prst="rect">
            <a:avLst/>
          </a:prstGeom>
          <a:noFill/>
        </p:spPr>
        <p:txBody>
          <a:bodyPr wrap="square" rtlCol="0">
            <a:spAutoFit/>
          </a:bodyPr>
          <a:lstStyle/>
          <a:p>
            <a:pPr lvl="0" algn="ctr"/>
            <a:r>
              <a:rPr lang="en-US" sz="1200" dirty="0">
                <a:solidFill>
                  <a:prstClr val="black">
                    <a:tint val="75000"/>
                  </a:prstClr>
                </a:solidFill>
              </a:rPr>
              <a:t>Chapter 8 - © 2019 </a:t>
            </a:r>
            <a:r>
              <a:rPr lang="en-US" sz="1200" dirty="0" err="1">
                <a:solidFill>
                  <a:prstClr val="black">
                    <a:tint val="75000"/>
                  </a:prstClr>
                </a:solidFill>
              </a:rPr>
              <a:t>Arshdeep</a:t>
            </a:r>
            <a:r>
              <a:rPr lang="en-US" sz="1200" dirty="0">
                <a:solidFill>
                  <a:prstClr val="black">
                    <a:tint val="75000"/>
                  </a:prstClr>
                </a:solidFill>
              </a:rPr>
              <a:t> </a:t>
            </a:r>
            <a:r>
              <a:rPr lang="en-US" sz="1200" dirty="0" err="1">
                <a:solidFill>
                  <a:prstClr val="black">
                    <a:tint val="75000"/>
                  </a:prstClr>
                </a:solidFill>
              </a:rPr>
              <a:t>Bahga</a:t>
            </a:r>
            <a:r>
              <a:rPr lang="en-US" sz="1200" dirty="0">
                <a:solidFill>
                  <a:prstClr val="black">
                    <a:tint val="75000"/>
                  </a:prstClr>
                </a:solidFill>
              </a:rPr>
              <a:t> &amp; Vijay </a:t>
            </a:r>
            <a:r>
              <a:rPr lang="en-US" sz="1200" dirty="0" err="1">
                <a:solidFill>
                  <a:prstClr val="black">
                    <a:tint val="75000"/>
                  </a:prstClr>
                </a:solidFill>
              </a:rPr>
              <a:t>Madisetti</a:t>
            </a:r>
            <a:endParaRPr lang="en-US" sz="1200" dirty="0">
              <a:solidFill>
                <a:prstClr val="black">
                  <a:tint val="75000"/>
                </a:prstClr>
              </a:solidFill>
            </a:endParaRPr>
          </a:p>
          <a:p>
            <a:endParaRPr lang="en-US" dirty="0"/>
          </a:p>
        </p:txBody>
      </p:sp>
    </p:spTree>
    <p:extLst>
      <p:ext uri="{BB962C8B-B14F-4D97-AF65-F5344CB8AC3E}">
        <p14:creationId xmlns:p14="http://schemas.microsoft.com/office/powerpoint/2010/main" val="276360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altLang="en-US" sz="1800" dirty="0">
                <a:latin typeface="Helvetica" pitchFamily="2" charset="0"/>
              </a:rPr>
              <a:t>Data generated by social networks including text, images, audio and video data</a:t>
            </a:r>
          </a:p>
          <a:p>
            <a:r>
              <a:rPr lang="en-GB" altLang="en-US" sz="1800" dirty="0">
                <a:latin typeface="Helvetica" pitchFamily="2" charset="0"/>
              </a:rPr>
              <a:t>Click-stream data generated by web applications such as e-Commerce to </a:t>
            </a:r>
            <a:r>
              <a:rPr lang="en-GB" altLang="en-US" sz="1800" dirty="0" err="1">
                <a:latin typeface="Helvetica" pitchFamily="2" charset="0"/>
              </a:rPr>
              <a:t>analyze</a:t>
            </a:r>
            <a:r>
              <a:rPr lang="en-GB" altLang="en-US" sz="1800" dirty="0">
                <a:latin typeface="Helvetica" pitchFamily="2" charset="0"/>
              </a:rPr>
              <a:t> user </a:t>
            </a:r>
            <a:r>
              <a:rPr lang="en-GB" altLang="en-US" sz="1800" dirty="0" err="1">
                <a:latin typeface="Helvetica" pitchFamily="2" charset="0"/>
              </a:rPr>
              <a:t>behavior</a:t>
            </a:r>
            <a:endParaRPr lang="en-GB" altLang="en-US" sz="1800" dirty="0">
              <a:latin typeface="Helvetica" pitchFamily="2" charset="0"/>
            </a:endParaRPr>
          </a:p>
          <a:p>
            <a:r>
              <a:rPr lang="en-GB" altLang="en-US" sz="1800" dirty="0">
                <a:latin typeface="Helvetica" pitchFamily="2" charset="0"/>
              </a:rPr>
              <a:t>Machine sensor data collected from sensors embedded in industrial and energy systems for monitoring their health and detecting failures</a:t>
            </a:r>
          </a:p>
          <a:p>
            <a:r>
              <a:rPr lang="en-GB" altLang="en-US" sz="1800" dirty="0">
                <a:latin typeface="Helvetica" pitchFamily="2" charset="0"/>
              </a:rPr>
              <a:t>Healthcare data collected in electronic health record (EHR) systems</a:t>
            </a:r>
          </a:p>
          <a:p>
            <a:r>
              <a:rPr lang="en-GB" altLang="en-US" sz="1800" dirty="0">
                <a:latin typeface="Helvetica" pitchFamily="2" charset="0"/>
              </a:rPr>
              <a:t>Logs generated by web applications</a:t>
            </a:r>
          </a:p>
          <a:p>
            <a:r>
              <a:rPr lang="en-GB" altLang="en-US" sz="1800" dirty="0">
                <a:latin typeface="Helvetica" pitchFamily="2" charset="0"/>
              </a:rPr>
              <a:t>Stock markets data</a:t>
            </a:r>
          </a:p>
          <a:p>
            <a:r>
              <a:rPr lang="en-GB" altLang="en-US" sz="1800" dirty="0">
                <a:latin typeface="Helvetica" pitchFamily="2" charset="0"/>
              </a:rPr>
              <a:t>Transactional data generated by banking and ﬁnancial applications</a:t>
            </a:r>
          </a:p>
        </p:txBody>
      </p:sp>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Big Data Examples</a:t>
            </a:r>
          </a:p>
        </p:txBody>
      </p:sp>
      <p:pic>
        <p:nvPicPr>
          <p:cNvPr id="4" name="Picture 2" descr="The College of William &amp;amp; Mary School of Business - Virginia SHRM State  Council">
            <a:extLst>
              <a:ext uri="{FF2B5EF4-FFF2-40B4-BE49-F238E27FC236}">
                <a16:creationId xmlns:a16="http://schemas.microsoft.com/office/drawing/2014/main" id="{2E0B0AA0-379D-AB4A-AF40-877ECE6BF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13964F4-4A5B-4941-86CE-68BD493ACDCC}"/>
              </a:ext>
            </a:extLst>
          </p:cNvPr>
          <p:cNvSpPr txBox="1"/>
          <p:nvPr/>
        </p:nvSpPr>
        <p:spPr>
          <a:xfrm>
            <a:off x="2128838" y="6329363"/>
            <a:ext cx="6986587" cy="553998"/>
          </a:xfrm>
          <a:prstGeom prst="rect">
            <a:avLst/>
          </a:prstGeom>
          <a:noFill/>
        </p:spPr>
        <p:txBody>
          <a:bodyPr wrap="square" rtlCol="0">
            <a:spAutoFit/>
          </a:bodyPr>
          <a:lstStyle/>
          <a:p>
            <a:pPr lvl="0" algn="ctr"/>
            <a:r>
              <a:rPr lang="en-US" sz="1200" dirty="0">
                <a:solidFill>
                  <a:prstClr val="black">
                    <a:tint val="75000"/>
                  </a:prstClr>
                </a:solidFill>
              </a:rPr>
              <a:t>Chapter 6 - © 2019 </a:t>
            </a:r>
            <a:r>
              <a:rPr lang="en-US" sz="1200" dirty="0" err="1">
                <a:solidFill>
                  <a:prstClr val="black">
                    <a:tint val="75000"/>
                  </a:prstClr>
                </a:solidFill>
              </a:rPr>
              <a:t>Arshdeep</a:t>
            </a:r>
            <a:r>
              <a:rPr lang="en-US" sz="1200" dirty="0">
                <a:solidFill>
                  <a:prstClr val="black">
                    <a:tint val="75000"/>
                  </a:prstClr>
                </a:solidFill>
              </a:rPr>
              <a:t> </a:t>
            </a:r>
            <a:r>
              <a:rPr lang="en-US" sz="1200" dirty="0" err="1">
                <a:solidFill>
                  <a:prstClr val="black">
                    <a:tint val="75000"/>
                  </a:prstClr>
                </a:solidFill>
              </a:rPr>
              <a:t>Bahga</a:t>
            </a:r>
            <a:r>
              <a:rPr lang="en-US" sz="1200" dirty="0">
                <a:solidFill>
                  <a:prstClr val="black">
                    <a:tint val="75000"/>
                  </a:prstClr>
                </a:solidFill>
              </a:rPr>
              <a:t> &amp; Vijay </a:t>
            </a:r>
            <a:r>
              <a:rPr lang="en-US" sz="1200" dirty="0" err="1">
                <a:solidFill>
                  <a:prstClr val="black">
                    <a:tint val="75000"/>
                  </a:prstClr>
                </a:solidFill>
              </a:rPr>
              <a:t>Madisetti</a:t>
            </a:r>
            <a:endParaRPr lang="en-US" sz="1200" dirty="0">
              <a:solidFill>
                <a:prstClr val="black">
                  <a:tint val="75000"/>
                </a:prstClr>
              </a:solidFill>
            </a:endParaRPr>
          </a:p>
          <a:p>
            <a:endParaRPr lang="en-US" dirty="0"/>
          </a:p>
        </p:txBody>
      </p:sp>
    </p:spTree>
    <p:extLst>
      <p:ext uri="{BB962C8B-B14F-4D97-AF65-F5344CB8AC3E}">
        <p14:creationId xmlns:p14="http://schemas.microsoft.com/office/powerpoint/2010/main" val="298193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altLang="en-US" sz="2400" dirty="0">
                <a:latin typeface="Arial" panose="020B0604020202020204" pitchFamily="34" charset="0"/>
                <a:cs typeface="Arial" panose="020B0604020202020204" pitchFamily="34" charset="0"/>
              </a:rPr>
              <a:t>Big data analytics involves several steps starting from data cleansing, data munging (or wrangling), data processing and visualization. </a:t>
            </a:r>
          </a:p>
          <a:p>
            <a:r>
              <a:rPr lang="en-GB" altLang="en-US" sz="2400" dirty="0">
                <a:latin typeface="Arial" panose="020B0604020202020204" pitchFamily="34" charset="0"/>
                <a:cs typeface="Arial" panose="020B0604020202020204" pitchFamily="34" charset="0"/>
              </a:rPr>
              <a:t>Big Data analytics deals with </a:t>
            </a:r>
            <a:r>
              <a:rPr lang="en-GB" altLang="en-US" sz="2400" b="1" dirty="0">
                <a:latin typeface="Arial" panose="020B0604020202020204" pitchFamily="34" charset="0"/>
                <a:cs typeface="Arial" panose="020B0604020202020204" pitchFamily="34" charset="0"/>
              </a:rPr>
              <a:t>collection, storage, processing and analysis</a:t>
            </a:r>
            <a:r>
              <a:rPr lang="en-GB" altLang="en-US" sz="2400" dirty="0">
                <a:latin typeface="Arial" panose="020B0604020202020204" pitchFamily="34" charset="0"/>
                <a:cs typeface="Arial" panose="020B0604020202020204" pitchFamily="34" charset="0"/>
              </a:rPr>
              <a:t> of this massive-scale data. </a:t>
            </a:r>
          </a:p>
          <a:p>
            <a:r>
              <a:rPr lang="en-GB" altLang="en-US" sz="2400" b="1" dirty="0">
                <a:latin typeface="Arial" panose="020B0604020202020204" pitchFamily="34" charset="0"/>
                <a:cs typeface="Arial" panose="020B0604020202020204" pitchFamily="34" charset="0"/>
              </a:rPr>
              <a:t>Specialized tools and frameworks</a:t>
            </a:r>
            <a:r>
              <a:rPr lang="en-GB" altLang="en-US" sz="2400" dirty="0">
                <a:latin typeface="Arial" panose="020B0604020202020204" pitchFamily="34" charset="0"/>
                <a:cs typeface="Arial" panose="020B0604020202020204" pitchFamily="34" charset="0"/>
              </a:rPr>
              <a:t> are required for big data analysis when: </a:t>
            </a:r>
          </a:p>
          <a:p>
            <a:pPr lvl="1"/>
            <a:r>
              <a:rPr lang="en-GB" altLang="en-US" sz="1800" dirty="0">
                <a:latin typeface="Arial" panose="020B0604020202020204" pitchFamily="34" charset="0"/>
                <a:cs typeface="Arial" panose="020B0604020202020204" pitchFamily="34" charset="0"/>
              </a:rPr>
              <a:t>the </a:t>
            </a:r>
            <a:r>
              <a:rPr lang="en-GB" altLang="en-US" sz="1800" b="1" dirty="0">
                <a:solidFill>
                  <a:schemeClr val="accent1"/>
                </a:solidFill>
                <a:latin typeface="Arial" panose="020B0604020202020204" pitchFamily="34" charset="0"/>
                <a:cs typeface="Arial" panose="020B0604020202020204" pitchFamily="34" charset="0"/>
              </a:rPr>
              <a:t>volume</a:t>
            </a:r>
            <a:r>
              <a:rPr lang="en-GB" altLang="en-US" sz="1800" dirty="0">
                <a:latin typeface="Arial" panose="020B0604020202020204" pitchFamily="34" charset="0"/>
                <a:cs typeface="Arial" panose="020B0604020202020204" pitchFamily="34" charset="0"/>
              </a:rPr>
              <a:t> of data involved is so large that it is </a:t>
            </a:r>
            <a:r>
              <a:rPr lang="en-GB" altLang="en-US" sz="1800" b="1" dirty="0">
                <a:solidFill>
                  <a:schemeClr val="accent1"/>
                </a:solidFill>
                <a:latin typeface="Arial" panose="020B0604020202020204" pitchFamily="34" charset="0"/>
                <a:cs typeface="Arial" panose="020B0604020202020204" pitchFamily="34" charset="0"/>
              </a:rPr>
              <a:t>difﬁcult to store, process and </a:t>
            </a:r>
            <a:r>
              <a:rPr lang="en-GB" altLang="en-US" sz="1800" b="1" dirty="0" err="1">
                <a:solidFill>
                  <a:schemeClr val="accent1"/>
                </a:solidFill>
                <a:latin typeface="Arial" panose="020B0604020202020204" pitchFamily="34" charset="0"/>
                <a:cs typeface="Arial" panose="020B0604020202020204" pitchFamily="34" charset="0"/>
              </a:rPr>
              <a:t>analyze</a:t>
            </a:r>
            <a:r>
              <a:rPr lang="en-GB" altLang="en-US" sz="1800" b="1" dirty="0">
                <a:solidFill>
                  <a:schemeClr val="accent1"/>
                </a:solidFill>
                <a:latin typeface="Arial" panose="020B0604020202020204" pitchFamily="34" charset="0"/>
                <a:cs typeface="Arial" panose="020B0604020202020204" pitchFamily="34" charset="0"/>
              </a:rPr>
              <a:t> data on a single machine</a:t>
            </a:r>
            <a:r>
              <a:rPr lang="en-GB" altLang="en-US" sz="1800" dirty="0">
                <a:latin typeface="Arial" panose="020B0604020202020204" pitchFamily="34" charset="0"/>
                <a:cs typeface="Arial" panose="020B0604020202020204" pitchFamily="34" charset="0"/>
              </a:rPr>
              <a:t>, </a:t>
            </a:r>
          </a:p>
          <a:p>
            <a:pPr lvl="1"/>
            <a:r>
              <a:rPr lang="en-GB" altLang="en-US" sz="1800" dirty="0">
                <a:latin typeface="Arial" panose="020B0604020202020204" pitchFamily="34" charset="0"/>
                <a:cs typeface="Arial" panose="020B0604020202020204" pitchFamily="34" charset="0"/>
              </a:rPr>
              <a:t>the </a:t>
            </a:r>
            <a:r>
              <a:rPr lang="en-GB" altLang="en-US" sz="1800" b="1" dirty="0">
                <a:solidFill>
                  <a:schemeClr val="accent1"/>
                </a:solidFill>
                <a:latin typeface="Arial" panose="020B0604020202020204" pitchFamily="34" charset="0"/>
                <a:cs typeface="Arial" panose="020B0604020202020204" pitchFamily="34" charset="0"/>
              </a:rPr>
              <a:t>velocity</a:t>
            </a:r>
            <a:r>
              <a:rPr lang="en-GB" altLang="en-US" sz="1800" dirty="0">
                <a:solidFill>
                  <a:schemeClr val="accent1"/>
                </a:solidFill>
                <a:latin typeface="Arial" panose="020B0604020202020204" pitchFamily="34" charset="0"/>
                <a:cs typeface="Arial" panose="020B0604020202020204" pitchFamily="34" charset="0"/>
              </a:rPr>
              <a:t> of data is very high </a:t>
            </a:r>
            <a:r>
              <a:rPr lang="en-GB" altLang="en-US" sz="1800" dirty="0">
                <a:latin typeface="Arial" panose="020B0604020202020204" pitchFamily="34" charset="0"/>
                <a:cs typeface="Arial" panose="020B0604020202020204" pitchFamily="34" charset="0"/>
              </a:rPr>
              <a:t>and the data needs to be </a:t>
            </a:r>
            <a:r>
              <a:rPr lang="en-GB" altLang="en-US" sz="1800" dirty="0" err="1">
                <a:latin typeface="Arial" panose="020B0604020202020204" pitchFamily="34" charset="0"/>
                <a:cs typeface="Arial" panose="020B0604020202020204" pitchFamily="34" charset="0"/>
              </a:rPr>
              <a:t>analyzed</a:t>
            </a:r>
            <a:r>
              <a:rPr lang="en-GB" altLang="en-US" sz="1800" dirty="0">
                <a:latin typeface="Arial" panose="020B0604020202020204" pitchFamily="34" charset="0"/>
                <a:cs typeface="Arial" panose="020B0604020202020204" pitchFamily="34" charset="0"/>
              </a:rPr>
              <a:t> </a:t>
            </a:r>
            <a:r>
              <a:rPr lang="en-GB" altLang="en-US" sz="1800" dirty="0">
                <a:solidFill>
                  <a:schemeClr val="accent1"/>
                </a:solidFill>
                <a:latin typeface="Arial" panose="020B0604020202020204" pitchFamily="34" charset="0"/>
                <a:cs typeface="Arial" panose="020B0604020202020204" pitchFamily="34" charset="0"/>
              </a:rPr>
              <a:t>in real-time, </a:t>
            </a:r>
          </a:p>
          <a:p>
            <a:pPr lvl="1"/>
            <a:r>
              <a:rPr lang="en-GB" altLang="en-US" sz="1800" dirty="0">
                <a:latin typeface="Arial" panose="020B0604020202020204" pitchFamily="34" charset="0"/>
                <a:cs typeface="Arial" panose="020B0604020202020204" pitchFamily="34" charset="0"/>
              </a:rPr>
              <a:t>there is </a:t>
            </a:r>
            <a:r>
              <a:rPr lang="en-GB" altLang="en-US" sz="1800" b="1" dirty="0">
                <a:solidFill>
                  <a:schemeClr val="accent1"/>
                </a:solidFill>
                <a:latin typeface="Arial" panose="020B0604020202020204" pitchFamily="34" charset="0"/>
                <a:cs typeface="Arial" panose="020B0604020202020204" pitchFamily="34" charset="0"/>
              </a:rPr>
              <a:t>variety</a:t>
            </a:r>
            <a:r>
              <a:rPr lang="en-GB" altLang="en-US" sz="1800" dirty="0">
                <a:solidFill>
                  <a:schemeClr val="accent1"/>
                </a:solidFill>
                <a:latin typeface="Arial" panose="020B0604020202020204" pitchFamily="34" charset="0"/>
                <a:cs typeface="Arial" panose="020B0604020202020204" pitchFamily="34" charset="0"/>
              </a:rPr>
              <a:t> of data involved</a:t>
            </a:r>
            <a:r>
              <a:rPr lang="en-GB" altLang="en-US" sz="1800" dirty="0">
                <a:latin typeface="Arial" panose="020B0604020202020204" pitchFamily="34" charset="0"/>
                <a:cs typeface="Arial" panose="020B0604020202020204" pitchFamily="34" charset="0"/>
              </a:rPr>
              <a:t>, which can be structured, unstructured or semi-structured, and is collected from multiple data sources, </a:t>
            </a:r>
          </a:p>
          <a:p>
            <a:pPr lvl="1"/>
            <a:r>
              <a:rPr lang="en-GB" altLang="en-US" sz="1800" dirty="0">
                <a:latin typeface="Arial" panose="020B0604020202020204" pitchFamily="34" charset="0"/>
                <a:cs typeface="Arial" panose="020B0604020202020204" pitchFamily="34" charset="0"/>
              </a:rPr>
              <a:t>various types of analytics need to be performed to extract value from the data such as descriptive, predictive and prescriptive analytics.  </a:t>
            </a:r>
          </a:p>
        </p:txBody>
      </p:sp>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Big Data + Analytics = Big Data Analytics</a:t>
            </a:r>
          </a:p>
        </p:txBody>
      </p:sp>
      <p:pic>
        <p:nvPicPr>
          <p:cNvPr id="4" name="Picture 2" descr="The College of William &amp;amp; Mary School of Business - Virginia SHRM State  Council">
            <a:extLst>
              <a:ext uri="{FF2B5EF4-FFF2-40B4-BE49-F238E27FC236}">
                <a16:creationId xmlns:a16="http://schemas.microsoft.com/office/drawing/2014/main" id="{2E0B0AA0-379D-AB4A-AF40-877ECE6BF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13964F4-4A5B-4941-86CE-68BD493ACDCC}"/>
              </a:ext>
            </a:extLst>
          </p:cNvPr>
          <p:cNvSpPr txBox="1"/>
          <p:nvPr/>
        </p:nvSpPr>
        <p:spPr>
          <a:xfrm>
            <a:off x="2128838" y="6329363"/>
            <a:ext cx="6986587" cy="553998"/>
          </a:xfrm>
          <a:prstGeom prst="rect">
            <a:avLst/>
          </a:prstGeom>
          <a:noFill/>
        </p:spPr>
        <p:txBody>
          <a:bodyPr wrap="square" rtlCol="0">
            <a:spAutoFit/>
          </a:bodyPr>
          <a:lstStyle/>
          <a:p>
            <a:pPr lvl="0" algn="ctr"/>
            <a:r>
              <a:rPr lang="en-US" sz="1200" dirty="0">
                <a:solidFill>
                  <a:prstClr val="black">
                    <a:tint val="75000"/>
                  </a:prstClr>
                </a:solidFill>
              </a:rPr>
              <a:t>Chapter 6 - © 2019 </a:t>
            </a:r>
            <a:r>
              <a:rPr lang="en-US" sz="1200" dirty="0" err="1">
                <a:solidFill>
                  <a:prstClr val="black">
                    <a:tint val="75000"/>
                  </a:prstClr>
                </a:solidFill>
              </a:rPr>
              <a:t>Arshdeep</a:t>
            </a:r>
            <a:r>
              <a:rPr lang="en-US" sz="1200" dirty="0">
                <a:solidFill>
                  <a:prstClr val="black">
                    <a:tint val="75000"/>
                  </a:prstClr>
                </a:solidFill>
              </a:rPr>
              <a:t> </a:t>
            </a:r>
            <a:r>
              <a:rPr lang="en-US" sz="1200" dirty="0" err="1">
                <a:solidFill>
                  <a:prstClr val="black">
                    <a:tint val="75000"/>
                  </a:prstClr>
                </a:solidFill>
              </a:rPr>
              <a:t>Bahga</a:t>
            </a:r>
            <a:r>
              <a:rPr lang="en-US" sz="1200" dirty="0">
                <a:solidFill>
                  <a:prstClr val="black">
                    <a:tint val="75000"/>
                  </a:prstClr>
                </a:solidFill>
              </a:rPr>
              <a:t> &amp; Vijay </a:t>
            </a:r>
            <a:r>
              <a:rPr lang="en-US" sz="1200" dirty="0" err="1">
                <a:solidFill>
                  <a:prstClr val="black">
                    <a:tint val="75000"/>
                  </a:prstClr>
                </a:solidFill>
              </a:rPr>
              <a:t>Madisetti</a:t>
            </a:r>
            <a:endParaRPr lang="en-US" sz="1200" dirty="0">
              <a:solidFill>
                <a:prstClr val="black">
                  <a:tint val="75000"/>
                </a:prstClr>
              </a:solidFill>
            </a:endParaRPr>
          </a:p>
          <a:p>
            <a:endParaRPr lang="en-US" dirty="0"/>
          </a:p>
        </p:txBody>
      </p:sp>
    </p:spTree>
    <p:extLst>
      <p:ext uri="{BB962C8B-B14F-4D97-AF65-F5344CB8AC3E}">
        <p14:creationId xmlns:p14="http://schemas.microsoft.com/office/powerpoint/2010/main" val="1341598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Helvetica" pitchFamily="2" charset="0"/>
                <a:cs typeface="Arial" panose="020B0604020202020204" pitchFamily="34" charset="0"/>
              </a:rPr>
              <a:t>Relational databases can be characterized into two categories: </a:t>
            </a:r>
          </a:p>
          <a:p>
            <a:pPr lvl="1"/>
            <a:r>
              <a:rPr lang="en-US" sz="2000" dirty="0">
                <a:latin typeface="Helvetica" pitchFamily="2" charset="0"/>
                <a:cs typeface="Arial" panose="020B0604020202020204" pitchFamily="34" charset="0"/>
              </a:rPr>
              <a:t>Online Transaction Processing (OLTP)</a:t>
            </a:r>
          </a:p>
          <a:p>
            <a:pPr lvl="1"/>
            <a:r>
              <a:rPr lang="en-US" sz="2000" dirty="0">
                <a:latin typeface="Helvetica" pitchFamily="2" charset="0"/>
                <a:cs typeface="Arial" panose="020B0604020202020204" pitchFamily="34" charset="0"/>
              </a:rPr>
              <a:t>Online Analytical Processing (OLAP)</a:t>
            </a:r>
          </a:p>
          <a:p>
            <a:pPr marL="457200" lvl="1" indent="0">
              <a:buNone/>
            </a:pPr>
            <a:endParaRPr lang="en-US" sz="2000" dirty="0">
              <a:latin typeface="Helvetica" pitchFamily="2" charset="0"/>
              <a:cs typeface="Arial" panose="020B0604020202020204" pitchFamily="34" charset="0"/>
            </a:endParaRPr>
          </a:p>
          <a:p>
            <a:pPr lvl="0"/>
            <a:r>
              <a:rPr lang="en-US" sz="2000" dirty="0">
                <a:latin typeface="Helvetica" pitchFamily="2" charset="0"/>
                <a:cs typeface="Arial" panose="020B0604020202020204" pitchFamily="34" charset="0"/>
              </a:rPr>
              <a:t>OLTP systems are suitable for </a:t>
            </a:r>
            <a:r>
              <a:rPr lang="en-US" sz="2000" b="1" dirty="0">
                <a:latin typeface="Helvetica" pitchFamily="2" charset="0"/>
                <a:cs typeface="Arial" panose="020B0604020202020204" pitchFamily="34" charset="0"/>
              </a:rPr>
              <a:t>transaction-oriented applications </a:t>
            </a:r>
            <a:r>
              <a:rPr lang="en-US" sz="2000" dirty="0">
                <a:latin typeface="Helvetica" pitchFamily="2" charset="0"/>
                <a:cs typeface="Arial" panose="020B0604020202020204" pitchFamily="34" charset="0"/>
              </a:rPr>
              <a:t>such as an eCommerce application which </a:t>
            </a:r>
            <a:r>
              <a:rPr lang="en-US" sz="2000" b="1" dirty="0">
                <a:latin typeface="Helvetica" pitchFamily="2" charset="0"/>
                <a:cs typeface="Arial" panose="020B0604020202020204" pitchFamily="34" charset="0"/>
              </a:rPr>
              <a:t>require frequently </a:t>
            </a:r>
            <a:r>
              <a:rPr lang="en-US" sz="2000" i="1" dirty="0">
                <a:latin typeface="Helvetica" pitchFamily="2" charset="0"/>
                <a:cs typeface="Arial" panose="020B0604020202020204" pitchFamily="34" charset="0"/>
              </a:rPr>
              <a:t>writing</a:t>
            </a:r>
            <a:r>
              <a:rPr lang="en-US" sz="2000" b="1" dirty="0">
                <a:latin typeface="Helvetica" pitchFamily="2" charset="0"/>
                <a:cs typeface="Arial" panose="020B0604020202020204" pitchFamily="34" charset="0"/>
              </a:rPr>
              <a:t> </a:t>
            </a:r>
            <a:r>
              <a:rPr lang="en-US" sz="2000" dirty="0">
                <a:latin typeface="Helvetica" pitchFamily="2" charset="0"/>
                <a:cs typeface="Arial" panose="020B0604020202020204" pitchFamily="34" charset="0"/>
              </a:rPr>
              <a:t>new data, </a:t>
            </a:r>
            <a:r>
              <a:rPr lang="en-US" sz="2000" i="1" dirty="0">
                <a:latin typeface="Helvetica" pitchFamily="2" charset="0"/>
                <a:cs typeface="Arial" panose="020B0604020202020204" pitchFamily="34" charset="0"/>
              </a:rPr>
              <a:t>updating</a:t>
            </a:r>
            <a:r>
              <a:rPr lang="en-US" sz="2000" dirty="0">
                <a:latin typeface="Helvetica" pitchFamily="2" charset="0"/>
                <a:cs typeface="Arial" panose="020B0604020202020204" pitchFamily="34" charset="0"/>
              </a:rPr>
              <a:t> or </a:t>
            </a:r>
            <a:r>
              <a:rPr lang="en-US" sz="2000" i="1" dirty="0">
                <a:latin typeface="Helvetica" pitchFamily="2" charset="0"/>
                <a:cs typeface="Arial" panose="020B0604020202020204" pitchFamily="34" charset="0"/>
              </a:rPr>
              <a:t>deleting</a:t>
            </a:r>
            <a:r>
              <a:rPr lang="en-US" sz="2000" dirty="0">
                <a:latin typeface="Helvetica" pitchFamily="2" charset="0"/>
                <a:cs typeface="Arial" panose="020B0604020202020204" pitchFamily="34" charset="0"/>
              </a:rPr>
              <a:t> existing data, while maintaining the integrity of the data.</a:t>
            </a:r>
          </a:p>
          <a:p>
            <a:pPr marL="0" lvl="0" indent="0">
              <a:buNone/>
            </a:pPr>
            <a:endParaRPr lang="en-US" sz="2000" dirty="0">
              <a:latin typeface="Helvetica" pitchFamily="2" charset="0"/>
              <a:cs typeface="Arial" panose="020B0604020202020204" pitchFamily="34" charset="0"/>
            </a:endParaRPr>
          </a:p>
          <a:p>
            <a:pPr lvl="0"/>
            <a:r>
              <a:rPr lang="en-US" sz="2000" dirty="0">
                <a:latin typeface="Helvetica" pitchFamily="2" charset="0"/>
                <a:cs typeface="Arial" panose="020B0604020202020204" pitchFamily="34" charset="0"/>
              </a:rPr>
              <a:t>OLAP allow the analysis of data for making </a:t>
            </a:r>
            <a:r>
              <a:rPr lang="en-US" sz="2000" b="1" dirty="0">
                <a:latin typeface="Helvetica" pitchFamily="2" charset="0"/>
                <a:cs typeface="Arial" panose="020B0604020202020204" pitchFamily="34" charset="0"/>
              </a:rPr>
              <a:t>business decisions</a:t>
            </a:r>
            <a:r>
              <a:rPr lang="en-US" sz="2000" dirty="0">
                <a:latin typeface="Helvetica" pitchFamily="2" charset="0"/>
                <a:cs typeface="Arial" panose="020B0604020202020204" pitchFamily="34" charset="0"/>
              </a:rPr>
              <a:t>. OLAP systems have a </a:t>
            </a:r>
            <a:r>
              <a:rPr lang="en-US" sz="2000" b="1" dirty="0">
                <a:latin typeface="Helvetica" pitchFamily="2" charset="0"/>
                <a:cs typeface="Arial" panose="020B0604020202020204" pitchFamily="34" charset="0"/>
              </a:rPr>
              <a:t>lower volume of transactions as compared to OLTP systems</a:t>
            </a:r>
            <a:r>
              <a:rPr lang="en-US" sz="2000" dirty="0">
                <a:latin typeface="Helvetica" pitchFamily="2" charset="0"/>
                <a:cs typeface="Arial" panose="020B0604020202020204" pitchFamily="34" charset="0"/>
              </a:rPr>
              <a:t>; however, the queries are more complex.</a:t>
            </a:r>
          </a:p>
        </p:txBody>
      </p:sp>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OLTP vs. OLAP</a:t>
            </a:r>
          </a:p>
        </p:txBody>
      </p:sp>
      <p:pic>
        <p:nvPicPr>
          <p:cNvPr id="4" name="Picture 2" descr="The College of William &amp;amp; Mary School of Business - Virginia SHRM State  Council">
            <a:extLst>
              <a:ext uri="{FF2B5EF4-FFF2-40B4-BE49-F238E27FC236}">
                <a16:creationId xmlns:a16="http://schemas.microsoft.com/office/drawing/2014/main" id="{2E0B0AA0-379D-AB4A-AF40-877ECE6BF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865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a:solidFill>
                  <a:srgbClr val="BD9760"/>
                </a:solidFill>
                <a:latin typeface="Arial" panose="020B0604020202020204" pitchFamily="34" charset="0"/>
                <a:cs typeface="Arial" panose="020B0604020202020204" pitchFamily="34" charset="0"/>
              </a:rPr>
              <a:t>Entity-Relationship (ER) Diagram</a:t>
            </a:r>
            <a:endParaRPr lang="en-US" sz="4267" dirty="0">
              <a:solidFill>
                <a:srgbClr val="BD9760"/>
              </a:solidFill>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F2760057-2421-BA4E-BA56-8B8C6AE7F9DE}"/>
              </a:ext>
            </a:extLst>
          </p:cNvPr>
          <p:cNvSpPr>
            <a:spLocks noGrp="1"/>
          </p:cNvSpPr>
          <p:nvPr>
            <p:ph idx="1"/>
          </p:nvPr>
        </p:nvSpPr>
        <p:spPr>
          <a:xfrm>
            <a:off x="838200" y="1825625"/>
            <a:ext cx="5127625" cy="4351655"/>
          </a:xfrm>
        </p:spPr>
        <p:txBody>
          <a:bodyPr>
            <a:noAutofit/>
          </a:bodyPr>
          <a:lstStyle/>
          <a:p>
            <a:r>
              <a:rPr lang="en-US" sz="1800">
                <a:latin typeface="Arial" panose="020B0604020202020204" pitchFamily="34" charset="0"/>
                <a:cs typeface="Arial" panose="020B0604020202020204" pitchFamily="34" charset="0"/>
              </a:rPr>
              <a:t>Figure shows the Entity-relationship (ER) diagram for the reference application, which graphically represents the entities and their relationships to each other. </a:t>
            </a:r>
          </a:p>
          <a:p>
            <a:r>
              <a:rPr lang="en-US" sz="1800">
                <a:latin typeface="Arial" panose="020B0604020202020204" pitchFamily="34" charset="0"/>
                <a:cs typeface="Arial" panose="020B0604020202020204" pitchFamily="34" charset="0"/>
              </a:rPr>
              <a:t>The ER diagram shows three entities - Employee, Department, and Project.</a:t>
            </a:r>
          </a:p>
          <a:p>
            <a:r>
              <a:rPr lang="x-none" altLang="en-US" sz="1800">
                <a:latin typeface="Arial" panose="020B0604020202020204" pitchFamily="34" charset="0"/>
                <a:cs typeface="Arial" panose="020B0604020202020204" pitchFamily="34" charset="0"/>
              </a:rPr>
              <a:t>A</a:t>
            </a:r>
            <a:r>
              <a:rPr lang="en-US" sz="1800">
                <a:latin typeface="Arial" panose="020B0604020202020204" pitchFamily="34" charset="0"/>
                <a:cs typeface="Arial" panose="020B0604020202020204" pitchFamily="34" charset="0"/>
              </a:rPr>
              <a:t> one-to-one relationship exists between Employee and Department entities, whereas a many-to-many relationship exists between Employee and Project.</a:t>
            </a:r>
            <a:endParaRPr lang="en-US" sz="1800" dirty="0">
              <a:latin typeface="Arial" panose="020B0604020202020204" pitchFamily="34" charset="0"/>
              <a:cs typeface="Arial" panose="020B0604020202020204" pitchFamily="34" charset="0"/>
            </a:endParaRPr>
          </a:p>
        </p:txBody>
      </p:sp>
      <p:pic>
        <p:nvPicPr>
          <p:cNvPr id="8" name="Picture 7" descr="Screenshot from 2019-08-16 12-35-07">
            <a:extLst>
              <a:ext uri="{FF2B5EF4-FFF2-40B4-BE49-F238E27FC236}">
                <a16:creationId xmlns:a16="http://schemas.microsoft.com/office/drawing/2014/main" id="{F7B6A81F-B1C2-F646-8A1C-6ED6E4EC37B0}"/>
              </a:ext>
            </a:extLst>
          </p:cNvPr>
          <p:cNvPicPr>
            <a:picLocks noChangeAspect="1"/>
          </p:cNvPicPr>
          <p:nvPr/>
        </p:nvPicPr>
        <p:blipFill>
          <a:blip r:embed="rId2"/>
          <a:stretch>
            <a:fillRect/>
          </a:stretch>
        </p:blipFill>
        <p:spPr>
          <a:xfrm>
            <a:off x="5965190" y="1931670"/>
            <a:ext cx="6118860" cy="4288790"/>
          </a:xfrm>
          <a:prstGeom prst="rect">
            <a:avLst/>
          </a:prstGeom>
        </p:spPr>
      </p:pic>
      <p:pic>
        <p:nvPicPr>
          <p:cNvPr id="4" name="Picture 2" descr="The College of William &amp;amp; Mary School of Business - Virginia SHRM State  Council">
            <a:extLst>
              <a:ext uri="{FF2B5EF4-FFF2-40B4-BE49-F238E27FC236}">
                <a16:creationId xmlns:a16="http://schemas.microsoft.com/office/drawing/2014/main" id="{2E0B0AA0-379D-AB4A-AF40-877ECE6BF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3097" y="5550260"/>
            <a:ext cx="1959436" cy="125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95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549" y="1200826"/>
            <a:ext cx="10515600" cy="1017588"/>
          </a:xfrm>
        </p:spPr>
        <p:txBody>
          <a:bodyPr>
            <a:normAutofit/>
          </a:bodyPr>
          <a:lstStyle/>
          <a:p>
            <a:r>
              <a:rPr lang="en-US" sz="1400" dirty="0">
                <a:latin typeface="Arial" panose="020B0604020202020204" pitchFamily="34" charset="0"/>
                <a:cs typeface="Arial" panose="020B0604020202020204" pitchFamily="34" charset="0"/>
              </a:rPr>
              <a:t>MySQL is an open source Relational Database Management System (RDBMS). </a:t>
            </a:r>
          </a:p>
          <a:p>
            <a:r>
              <a:rPr lang="en-US" sz="1400" dirty="0">
                <a:latin typeface="Arial" panose="020B0604020202020204" pitchFamily="34" charset="0"/>
                <a:cs typeface="Arial" panose="020B0604020202020204" pitchFamily="34" charset="0"/>
              </a:rPr>
              <a:t>MySQL is one of the most widely used RDBMS and a good choice to be a serving database for data analytics applications where the data is structured.</a:t>
            </a:r>
          </a:p>
        </p:txBody>
      </p:sp>
      <p:sp>
        <p:nvSpPr>
          <p:cNvPr id="9" name="Rectangle 8">
            <a:extLst>
              <a:ext uri="{FF2B5EF4-FFF2-40B4-BE49-F238E27FC236}">
                <a16:creationId xmlns:a16="http://schemas.microsoft.com/office/drawing/2014/main" id="{ED0FAA84-9298-184E-A600-C61119E439B1}"/>
              </a:ext>
            </a:extLst>
          </p:cNvPr>
          <p:cNvSpPr/>
          <p:nvPr/>
        </p:nvSpPr>
        <p:spPr>
          <a:xfrm>
            <a:off x="838200" y="325960"/>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MySQL </a:t>
            </a:r>
          </a:p>
        </p:txBody>
      </p:sp>
      <p:pic>
        <p:nvPicPr>
          <p:cNvPr id="4" name="Picture 2" descr="The College of William &amp;amp; Mary School of Business - Virginia SHRM State  Council">
            <a:extLst>
              <a:ext uri="{FF2B5EF4-FFF2-40B4-BE49-F238E27FC236}">
                <a16:creationId xmlns:a16="http://schemas.microsoft.com/office/drawing/2014/main" id="{2E0B0AA0-379D-AB4A-AF40-877ECE6BF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9">
            <a:extLst>
              <a:ext uri="{FF2B5EF4-FFF2-40B4-BE49-F238E27FC236}">
                <a16:creationId xmlns:a16="http://schemas.microsoft.com/office/drawing/2014/main" id="{71DB05AB-FDD5-8C4B-B730-7F1F02605B21}"/>
              </a:ext>
            </a:extLst>
          </p:cNvPr>
          <p:cNvSpPr txBox="1"/>
          <p:nvPr/>
        </p:nvSpPr>
        <p:spPr>
          <a:xfrm>
            <a:off x="838200" y="2448295"/>
            <a:ext cx="6039469" cy="3600986"/>
          </a:xfrm>
          <a:prstGeom prst="rect">
            <a:avLst/>
          </a:prstGeom>
          <a:noFill/>
        </p:spPr>
        <p:txBody>
          <a:bodyPr wrap="square" rtlCol="0" anchor="t">
            <a:spAutoFit/>
          </a:bodyPr>
          <a:lstStyle/>
          <a:p>
            <a:r>
              <a:rPr lang="en-US" sz="1200" dirty="0">
                <a:latin typeface="Courier New" panose="02070309020205020404" charset="0"/>
                <a:cs typeface="Courier New" panose="02070309020205020404" charset="0"/>
              </a:rPr>
              <a:t>CREATE TABLE department(</a:t>
            </a:r>
          </a:p>
          <a:p>
            <a:r>
              <a:rPr lang="en-US" sz="1200" dirty="0">
                <a:latin typeface="Courier New" panose="02070309020205020404" charset="0"/>
                <a:cs typeface="Courier New" panose="02070309020205020404" charset="0"/>
              </a:rPr>
              <a:t>number varchar(50) NOT NULL PRIMARY KEY,</a:t>
            </a:r>
          </a:p>
          <a:p>
            <a:r>
              <a:rPr lang="en-US" sz="1200" dirty="0">
                <a:latin typeface="Courier New" panose="02070309020205020404" charset="0"/>
                <a:cs typeface="Courier New" panose="02070309020205020404" charset="0"/>
              </a:rPr>
              <a:t>name varchar(200) NULL</a:t>
            </a:r>
          </a:p>
          <a:p>
            <a:r>
              <a:rPr lang="en-US" sz="1200" dirty="0">
                <a:latin typeface="Courier New" panose="02070309020205020404" charset="0"/>
                <a:cs typeface="Courier New" panose="02070309020205020404" charset="0"/>
              </a:rPr>
              <a:t>);</a:t>
            </a:r>
          </a:p>
          <a:p>
            <a:r>
              <a:rPr lang="en-US" sz="1200" dirty="0">
                <a:latin typeface="Courier New" panose="02070309020205020404" charset="0"/>
                <a:cs typeface="Courier New" panose="02070309020205020404" charset="0"/>
              </a:rPr>
              <a:t>CREATE TABLE employee (</a:t>
            </a:r>
          </a:p>
          <a:p>
            <a:r>
              <a:rPr lang="en-US" sz="1200" dirty="0">
                <a:latin typeface="Courier New" panose="02070309020205020404" charset="0"/>
                <a:cs typeface="Courier New" panose="02070309020205020404" charset="0"/>
              </a:rPr>
              <a:t>number varchar(100) NOT NULL PRIMARY KEY,</a:t>
            </a:r>
          </a:p>
          <a:p>
            <a:r>
              <a:rPr lang="en-US" sz="1200" dirty="0">
                <a:latin typeface="Courier New" panose="02070309020205020404" charset="0"/>
                <a:cs typeface="Courier New" panose="02070309020205020404" charset="0"/>
              </a:rPr>
              <a:t>name varchar(100) NOT NULL,</a:t>
            </a:r>
          </a:p>
          <a:p>
            <a:r>
              <a:rPr lang="en-US" sz="1200" dirty="0">
                <a:latin typeface="Courier New" panose="02070309020205020404" charset="0"/>
                <a:cs typeface="Courier New" panose="02070309020205020404" charset="0"/>
              </a:rPr>
              <a:t>salary varchar(20) NOT NULL,</a:t>
            </a:r>
          </a:p>
          <a:p>
            <a:r>
              <a:rPr lang="en-US" sz="1200" dirty="0" err="1">
                <a:latin typeface="Courier New" panose="02070309020205020404" charset="0"/>
                <a:cs typeface="Courier New" panose="02070309020205020404" charset="0"/>
              </a:rPr>
              <a:t>department_id</a:t>
            </a:r>
            <a:r>
              <a:rPr lang="en-US" sz="1200" dirty="0">
                <a:latin typeface="Courier New" panose="02070309020205020404" charset="0"/>
                <a:cs typeface="Courier New" panose="02070309020205020404" charset="0"/>
              </a:rPr>
              <a:t> varchar(20) REFERENCES department (number),</a:t>
            </a:r>
          </a:p>
          <a:p>
            <a:r>
              <a:rPr lang="en-US" sz="1200" dirty="0">
                <a:latin typeface="Courier New" panose="02070309020205020404" charset="0"/>
                <a:cs typeface="Courier New" panose="02070309020205020404" charset="0"/>
              </a:rPr>
              <a:t>);</a:t>
            </a:r>
          </a:p>
          <a:p>
            <a:r>
              <a:rPr lang="en-US" sz="1200" dirty="0">
                <a:latin typeface="Courier New" panose="02070309020205020404" charset="0"/>
                <a:cs typeface="Courier New" panose="02070309020205020404" charset="0"/>
              </a:rPr>
              <a:t>CREATE TABLE project (</a:t>
            </a:r>
          </a:p>
          <a:p>
            <a:r>
              <a:rPr lang="en-US" sz="1200" dirty="0">
                <a:latin typeface="Courier New" panose="02070309020205020404" charset="0"/>
                <a:cs typeface="Courier New" panose="02070309020205020404" charset="0"/>
              </a:rPr>
              <a:t>number varchar(20) NOT NULL PRIMARY KEY,</a:t>
            </a:r>
          </a:p>
          <a:p>
            <a:r>
              <a:rPr lang="en-US" sz="1200" dirty="0">
                <a:latin typeface="Courier New" panose="02070309020205020404" charset="0"/>
                <a:cs typeface="Courier New" panose="02070309020205020404" charset="0"/>
              </a:rPr>
              <a:t>name varchar(100) NOT NULL</a:t>
            </a:r>
          </a:p>
          <a:p>
            <a:r>
              <a:rPr lang="en-US" sz="1200" dirty="0">
                <a:latin typeface="Courier New" panose="02070309020205020404" charset="0"/>
                <a:cs typeface="Courier New" panose="02070309020205020404" charset="0"/>
              </a:rPr>
              <a:t>);</a:t>
            </a:r>
          </a:p>
          <a:p>
            <a:r>
              <a:rPr lang="en-US" sz="1200" dirty="0">
                <a:latin typeface="Courier New" panose="02070309020205020404" charset="0"/>
                <a:cs typeface="Courier New" panose="02070309020205020404" charset="0"/>
              </a:rPr>
              <a:t>CREATE TABLE </a:t>
            </a:r>
            <a:r>
              <a:rPr lang="en-US" sz="1200" dirty="0" err="1">
                <a:latin typeface="Courier New" panose="02070309020205020404" charset="0"/>
                <a:cs typeface="Courier New" panose="02070309020205020404" charset="0"/>
              </a:rPr>
              <a:t>workson</a:t>
            </a:r>
            <a:r>
              <a:rPr lang="en-US" sz="1200" dirty="0">
                <a:latin typeface="Courier New" panose="02070309020205020404" charset="0"/>
                <a:cs typeface="Courier New" panose="02070309020205020404" charset="0"/>
              </a:rPr>
              <a:t> (</a:t>
            </a:r>
          </a:p>
          <a:p>
            <a:r>
              <a:rPr lang="en-US" sz="1200" dirty="0">
                <a:latin typeface="Courier New" panose="02070309020205020404" charset="0"/>
                <a:cs typeface="Courier New" panose="02070309020205020404" charset="0"/>
              </a:rPr>
              <a:t>id INT(6) UNSIGNED AUTO_INCREMENT PRIMARY KEY,</a:t>
            </a:r>
          </a:p>
          <a:p>
            <a:r>
              <a:rPr lang="en-US" sz="1200" dirty="0" err="1">
                <a:latin typeface="Courier New" panose="02070309020205020404" charset="0"/>
                <a:cs typeface="Courier New" panose="02070309020205020404" charset="0"/>
              </a:rPr>
              <a:t>employee_id</a:t>
            </a:r>
            <a:r>
              <a:rPr lang="en-US" sz="1200" dirty="0">
                <a:latin typeface="Courier New" panose="02070309020205020404" charset="0"/>
                <a:cs typeface="Courier New" panose="02070309020205020404" charset="0"/>
              </a:rPr>
              <a:t> varchar(20) NOT NULL REFERENCES employee (number),</a:t>
            </a:r>
          </a:p>
          <a:p>
            <a:r>
              <a:rPr lang="en-US" sz="1200" dirty="0" err="1">
                <a:latin typeface="Courier New" panose="02070309020205020404" charset="0"/>
                <a:cs typeface="Courier New" panose="02070309020205020404" charset="0"/>
              </a:rPr>
              <a:t>project_id</a:t>
            </a:r>
            <a:r>
              <a:rPr lang="en-US" sz="1200" dirty="0">
                <a:latin typeface="Courier New" panose="02070309020205020404" charset="0"/>
                <a:cs typeface="Courier New" panose="02070309020205020404" charset="0"/>
              </a:rPr>
              <a:t> varchar(20) NOT NULL REFERENCES project (number)</a:t>
            </a:r>
          </a:p>
          <a:p>
            <a:r>
              <a:rPr lang="en-US" sz="1200" dirty="0">
                <a:latin typeface="Courier New" panose="02070309020205020404" charset="0"/>
                <a:cs typeface="Courier New" panose="02070309020205020404" charset="0"/>
              </a:rPr>
              <a:t>);</a:t>
            </a:r>
          </a:p>
        </p:txBody>
      </p:sp>
      <p:sp>
        <p:nvSpPr>
          <p:cNvPr id="2" name="Rectangle 1">
            <a:extLst>
              <a:ext uri="{FF2B5EF4-FFF2-40B4-BE49-F238E27FC236}">
                <a16:creationId xmlns:a16="http://schemas.microsoft.com/office/drawing/2014/main" id="{8579A561-8E68-4349-9FB5-2F6FCB169957}"/>
              </a:ext>
            </a:extLst>
          </p:cNvPr>
          <p:cNvSpPr/>
          <p:nvPr/>
        </p:nvSpPr>
        <p:spPr>
          <a:xfrm rot="16200000">
            <a:off x="-1365432" y="3960119"/>
            <a:ext cx="3392980" cy="369332"/>
          </a:xfrm>
          <a:prstGeom prst="rect">
            <a:avLst/>
          </a:prstGeom>
        </p:spPr>
        <p:txBody>
          <a:bodyPr wrap="none">
            <a:spAutoFit/>
          </a:bodyPr>
          <a:lstStyle/>
          <a:p>
            <a:r>
              <a:rPr lang="x-none" altLang="en-US"/>
              <a:t>SQL statements for creating tables</a:t>
            </a:r>
            <a:endParaRPr lang="en-US" dirty="0"/>
          </a:p>
        </p:txBody>
      </p:sp>
      <p:sp>
        <p:nvSpPr>
          <p:cNvPr id="7" name="Rectangle 6">
            <a:extLst>
              <a:ext uri="{FF2B5EF4-FFF2-40B4-BE49-F238E27FC236}">
                <a16:creationId xmlns:a16="http://schemas.microsoft.com/office/drawing/2014/main" id="{CACEF3A4-DF39-EE48-97EB-E196CC57D573}"/>
              </a:ext>
            </a:extLst>
          </p:cNvPr>
          <p:cNvSpPr/>
          <p:nvPr/>
        </p:nvSpPr>
        <p:spPr>
          <a:xfrm rot="16200000">
            <a:off x="5303408" y="3990895"/>
            <a:ext cx="3424142" cy="307777"/>
          </a:xfrm>
          <a:prstGeom prst="rect">
            <a:avLst/>
          </a:prstGeom>
        </p:spPr>
        <p:txBody>
          <a:bodyPr wrap="none">
            <a:spAutoFit/>
          </a:bodyPr>
          <a:lstStyle/>
          <a:p>
            <a:r>
              <a:rPr lang="x-none" altLang="en-US" sz="1400"/>
              <a:t>SQL statements for </a:t>
            </a:r>
            <a:r>
              <a:rPr lang="en-US" altLang="en-US" sz="1400" dirty="0"/>
              <a:t>inserting data into</a:t>
            </a:r>
            <a:r>
              <a:rPr lang="x-none" altLang="en-US" sz="1400"/>
              <a:t> tables</a:t>
            </a:r>
            <a:endParaRPr lang="en-US" sz="1400" dirty="0"/>
          </a:p>
        </p:txBody>
      </p:sp>
      <p:sp>
        <p:nvSpPr>
          <p:cNvPr id="8" name="Text Box 9">
            <a:extLst>
              <a:ext uri="{FF2B5EF4-FFF2-40B4-BE49-F238E27FC236}">
                <a16:creationId xmlns:a16="http://schemas.microsoft.com/office/drawing/2014/main" id="{A994D268-0E36-1B46-A2CE-ADF7B18AD075}"/>
              </a:ext>
            </a:extLst>
          </p:cNvPr>
          <p:cNvSpPr txBox="1"/>
          <p:nvPr/>
        </p:nvSpPr>
        <p:spPr>
          <a:xfrm>
            <a:off x="7272500" y="2889283"/>
            <a:ext cx="4773109" cy="1938992"/>
          </a:xfrm>
          <a:prstGeom prst="rect">
            <a:avLst/>
          </a:prstGeom>
          <a:noFill/>
        </p:spPr>
        <p:txBody>
          <a:bodyPr wrap="square" rtlCol="0" anchor="t">
            <a:spAutoFit/>
          </a:bodyPr>
          <a:lstStyle/>
          <a:p>
            <a:r>
              <a:rPr lang="en-US" sz="1200" dirty="0">
                <a:latin typeface="Courier New" panose="02070309020205020404" charset="0"/>
                <a:cs typeface="Courier New" panose="02070309020205020404" charset="0"/>
              </a:rPr>
              <a:t>INSERT INTO department VALUES ("1001", "ECE");</a:t>
            </a:r>
          </a:p>
          <a:p>
            <a:endParaRPr lang="en-US" sz="1200" dirty="0">
              <a:latin typeface="Courier New" panose="02070309020205020404" charset="0"/>
              <a:cs typeface="Courier New" panose="02070309020205020404" charset="0"/>
            </a:endParaRPr>
          </a:p>
          <a:p>
            <a:r>
              <a:rPr lang="en-US" sz="1200" dirty="0">
                <a:latin typeface="Courier New" panose="02070309020205020404" charset="0"/>
                <a:cs typeface="Courier New" panose="02070309020205020404" charset="0"/>
              </a:rPr>
              <a:t>INSERT INTO employee (number, name, </a:t>
            </a:r>
            <a:r>
              <a:rPr lang="en-US" sz="1200" dirty="0" err="1">
                <a:latin typeface="Courier New" panose="02070309020205020404" charset="0"/>
                <a:cs typeface="Courier New" panose="02070309020205020404" charset="0"/>
              </a:rPr>
              <a:t>salary,department_id</a:t>
            </a:r>
            <a:r>
              <a:rPr lang="en-US" sz="1200" dirty="0">
                <a:latin typeface="Courier New" panose="02070309020205020404" charset="0"/>
                <a:cs typeface="Courier New" panose="02070309020205020404" charset="0"/>
              </a:rPr>
              <a:t>) VALUES ("5001",</a:t>
            </a:r>
          </a:p>
          <a:p>
            <a:r>
              <a:rPr lang="en-US" sz="1200" dirty="0">
                <a:latin typeface="Courier New" panose="02070309020205020404" charset="0"/>
                <a:cs typeface="Courier New" panose="02070309020205020404" charset="0"/>
              </a:rPr>
              <a:t>"Alex", "50000", "1001");</a:t>
            </a:r>
          </a:p>
          <a:p>
            <a:endParaRPr lang="en-US" sz="1200" dirty="0">
              <a:latin typeface="Courier New" panose="02070309020205020404" charset="0"/>
              <a:cs typeface="Courier New" panose="02070309020205020404" charset="0"/>
            </a:endParaRPr>
          </a:p>
          <a:p>
            <a:r>
              <a:rPr lang="en-US" sz="1200" dirty="0">
                <a:latin typeface="Courier New" panose="02070309020205020404" charset="0"/>
                <a:cs typeface="Courier New" panose="02070309020205020404" charset="0"/>
              </a:rPr>
              <a:t>INSERT INTO project VALUES ("201", "Cloud");</a:t>
            </a:r>
          </a:p>
          <a:p>
            <a:endParaRPr lang="en-US" sz="1200" dirty="0">
              <a:latin typeface="Courier New" panose="02070309020205020404" charset="0"/>
              <a:cs typeface="Courier New" panose="02070309020205020404" charset="0"/>
            </a:endParaRPr>
          </a:p>
          <a:p>
            <a:r>
              <a:rPr lang="en-US" sz="1200" dirty="0">
                <a:latin typeface="Courier New" panose="02070309020205020404" charset="0"/>
                <a:cs typeface="Courier New" panose="02070309020205020404" charset="0"/>
              </a:rPr>
              <a:t>INSERT INTO </a:t>
            </a:r>
            <a:r>
              <a:rPr lang="en-US" sz="1200" dirty="0" err="1">
                <a:latin typeface="Courier New" panose="02070309020205020404" charset="0"/>
                <a:cs typeface="Courier New" panose="02070309020205020404" charset="0"/>
              </a:rPr>
              <a:t>workson</a:t>
            </a:r>
            <a:r>
              <a:rPr lang="en-US" sz="1200" dirty="0">
                <a:latin typeface="Courier New" panose="02070309020205020404" charset="0"/>
                <a:cs typeface="Courier New" panose="02070309020205020404" charset="0"/>
              </a:rPr>
              <a:t>(</a:t>
            </a:r>
            <a:r>
              <a:rPr lang="en-US" sz="1200" dirty="0" err="1">
                <a:latin typeface="Courier New" panose="02070309020205020404" charset="0"/>
                <a:cs typeface="Courier New" panose="02070309020205020404" charset="0"/>
              </a:rPr>
              <a:t>employee_id,project_id</a:t>
            </a:r>
            <a:r>
              <a:rPr lang="en-US" sz="1200" dirty="0">
                <a:latin typeface="Courier New" panose="02070309020205020404" charset="0"/>
                <a:cs typeface="Courier New" panose="02070309020205020404" charset="0"/>
              </a:rPr>
              <a:t>) VALUES ("5001", "201");</a:t>
            </a:r>
          </a:p>
        </p:txBody>
      </p:sp>
    </p:spTree>
    <p:extLst>
      <p:ext uri="{BB962C8B-B14F-4D97-AF65-F5344CB8AC3E}">
        <p14:creationId xmlns:p14="http://schemas.microsoft.com/office/powerpoint/2010/main" val="753738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SQL Statements for querying data</a:t>
            </a:r>
          </a:p>
        </p:txBody>
      </p:sp>
      <p:pic>
        <p:nvPicPr>
          <p:cNvPr id="4" name="Picture 2" descr="The College of William &amp;amp; Mary School of Business - Virginia SHRM State  Council">
            <a:extLst>
              <a:ext uri="{FF2B5EF4-FFF2-40B4-BE49-F238E27FC236}">
                <a16:creationId xmlns:a16="http://schemas.microsoft.com/office/drawing/2014/main" id="{2E0B0AA0-379D-AB4A-AF40-877ECE6BF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9">
            <a:extLst>
              <a:ext uri="{FF2B5EF4-FFF2-40B4-BE49-F238E27FC236}">
                <a16:creationId xmlns:a16="http://schemas.microsoft.com/office/drawing/2014/main" id="{2AD3F3BE-1E16-6F4A-A934-98CDA16BAF77}"/>
              </a:ext>
            </a:extLst>
          </p:cNvPr>
          <p:cNvSpPr txBox="1"/>
          <p:nvPr/>
        </p:nvSpPr>
        <p:spPr>
          <a:xfrm>
            <a:off x="1939925" y="1840230"/>
            <a:ext cx="8838565" cy="2676525"/>
          </a:xfrm>
          <a:prstGeom prst="rect">
            <a:avLst/>
          </a:prstGeom>
          <a:noFill/>
        </p:spPr>
        <p:txBody>
          <a:bodyPr wrap="square" rtlCol="0" anchor="t">
            <a:spAutoFit/>
          </a:bodyPr>
          <a:lstStyle/>
          <a:p>
            <a:r>
              <a:rPr lang="en-US" sz="1400" dirty="0">
                <a:latin typeface="Courier New" panose="02070309020205020404" charset="0"/>
                <a:cs typeface="Courier New" panose="02070309020205020404" charset="0"/>
              </a:rPr>
              <a:t># Retrieve all employees</a:t>
            </a:r>
          </a:p>
          <a:p>
            <a:r>
              <a:rPr lang="en-US" sz="1400" b="1" dirty="0">
                <a:latin typeface="Courier New" panose="02070309020205020404" charset="0"/>
                <a:cs typeface="Courier New" panose="02070309020205020404" charset="0"/>
              </a:rPr>
              <a:t>SELECT</a:t>
            </a:r>
            <a:r>
              <a:rPr lang="en-US" sz="1400" dirty="0">
                <a:latin typeface="Courier New" panose="02070309020205020404" charset="0"/>
                <a:cs typeface="Courier New" panose="02070309020205020404" charset="0"/>
              </a:rPr>
              <a:t> * </a:t>
            </a:r>
            <a:r>
              <a:rPr lang="en-US" sz="1400" b="1" dirty="0">
                <a:latin typeface="Courier New" panose="02070309020205020404" charset="0"/>
                <a:cs typeface="Courier New" panose="02070309020205020404" charset="0"/>
              </a:rPr>
              <a:t>FROM</a:t>
            </a:r>
            <a:r>
              <a:rPr lang="en-US" sz="1400" dirty="0">
                <a:latin typeface="Courier New" panose="02070309020205020404" charset="0"/>
                <a:cs typeface="Courier New" panose="02070309020205020404" charset="0"/>
              </a:rPr>
              <a:t> employee;</a:t>
            </a:r>
          </a:p>
          <a:p>
            <a:endParaRPr lang="en-US" sz="1400" dirty="0">
              <a:latin typeface="Courier New" panose="02070309020205020404" charset="0"/>
              <a:cs typeface="Courier New" panose="02070309020205020404" charset="0"/>
            </a:endParaRPr>
          </a:p>
          <a:p>
            <a:r>
              <a:rPr lang="en-US" sz="1400" dirty="0">
                <a:latin typeface="Courier New" panose="02070309020205020404" charset="0"/>
                <a:cs typeface="Courier New" panose="02070309020205020404" charset="0"/>
              </a:rPr>
              <a:t># Retrieve top 3 employees with highest salary</a:t>
            </a:r>
          </a:p>
          <a:p>
            <a:r>
              <a:rPr lang="en-US" sz="1400" b="1" dirty="0">
                <a:latin typeface="Courier New" panose="02070309020205020404" charset="0"/>
                <a:cs typeface="Courier New" panose="02070309020205020404" charset="0"/>
              </a:rPr>
              <a:t>SELECT</a:t>
            </a:r>
            <a:r>
              <a:rPr lang="en-US" sz="1400" dirty="0">
                <a:latin typeface="Courier New" panose="02070309020205020404" charset="0"/>
                <a:cs typeface="Courier New" panose="02070309020205020404" charset="0"/>
              </a:rPr>
              <a:t> * </a:t>
            </a:r>
            <a:r>
              <a:rPr lang="en-US" sz="1400" b="1" dirty="0">
                <a:latin typeface="Courier New" panose="02070309020205020404" charset="0"/>
                <a:cs typeface="Courier New" panose="02070309020205020404" charset="0"/>
              </a:rPr>
              <a:t>FROM</a:t>
            </a:r>
            <a:r>
              <a:rPr lang="en-US" sz="1400" dirty="0">
                <a:latin typeface="Courier New" panose="02070309020205020404" charset="0"/>
                <a:cs typeface="Courier New" panose="02070309020205020404" charset="0"/>
              </a:rPr>
              <a:t> employee </a:t>
            </a:r>
            <a:r>
              <a:rPr lang="en-US" sz="1400" b="1" dirty="0">
                <a:latin typeface="Courier New" panose="02070309020205020404" charset="0"/>
                <a:cs typeface="Courier New" panose="02070309020205020404" charset="0"/>
              </a:rPr>
              <a:t>ORDER BY </a:t>
            </a:r>
            <a:r>
              <a:rPr lang="en-US" sz="1400" dirty="0">
                <a:latin typeface="Courier New" panose="02070309020205020404" charset="0"/>
                <a:cs typeface="Courier New" panose="02070309020205020404" charset="0"/>
              </a:rPr>
              <a:t>salary DESC </a:t>
            </a:r>
            <a:r>
              <a:rPr lang="en-US" sz="1400" b="1" dirty="0">
                <a:latin typeface="Courier New" panose="02070309020205020404" charset="0"/>
                <a:cs typeface="Courier New" panose="02070309020205020404" charset="0"/>
              </a:rPr>
              <a:t>LIMIT</a:t>
            </a:r>
            <a:r>
              <a:rPr lang="en-US" sz="1400" dirty="0">
                <a:latin typeface="Courier New" panose="02070309020205020404" charset="0"/>
                <a:cs typeface="Courier New" panose="02070309020205020404" charset="0"/>
              </a:rPr>
              <a:t> 3;</a:t>
            </a:r>
          </a:p>
          <a:p>
            <a:endParaRPr lang="en-US" sz="1400" dirty="0">
              <a:latin typeface="Courier New" panose="02070309020205020404" charset="0"/>
              <a:cs typeface="Courier New" panose="02070309020205020404" charset="0"/>
            </a:endParaRPr>
          </a:p>
          <a:p>
            <a:r>
              <a:rPr lang="en-US" sz="1400" dirty="0">
                <a:latin typeface="Courier New" panose="02070309020205020404" charset="0"/>
                <a:cs typeface="Courier New" panose="02070309020205020404" charset="0"/>
              </a:rPr>
              <a:t># Retrieve all employees in department ’ECE’</a:t>
            </a:r>
          </a:p>
          <a:p>
            <a:r>
              <a:rPr lang="en-US" sz="1400" b="1" dirty="0">
                <a:latin typeface="Courier New" panose="02070309020205020404" charset="0"/>
                <a:cs typeface="Courier New" panose="02070309020205020404" charset="0"/>
              </a:rPr>
              <a:t>SELECT</a:t>
            </a:r>
            <a:r>
              <a:rPr lang="en-US" sz="1400" dirty="0">
                <a:latin typeface="Courier New" panose="02070309020205020404" charset="0"/>
                <a:cs typeface="Courier New" panose="02070309020205020404" charset="0"/>
              </a:rPr>
              <a:t> </a:t>
            </a:r>
            <a:r>
              <a:rPr lang="en-US" sz="1400" dirty="0" err="1">
                <a:latin typeface="Courier New" panose="02070309020205020404" charset="0"/>
                <a:cs typeface="Courier New" panose="02070309020205020404" charset="0"/>
              </a:rPr>
              <a:t>e.name</a:t>
            </a:r>
            <a:r>
              <a:rPr lang="en-US" sz="1400" dirty="0">
                <a:latin typeface="Courier New" panose="02070309020205020404" charset="0"/>
                <a:cs typeface="Courier New" panose="02070309020205020404" charset="0"/>
              </a:rPr>
              <a:t>, </a:t>
            </a:r>
            <a:r>
              <a:rPr lang="en-US" sz="1400" dirty="0" err="1">
                <a:latin typeface="Courier New" panose="02070309020205020404" charset="0"/>
                <a:cs typeface="Courier New" panose="02070309020205020404" charset="0"/>
              </a:rPr>
              <a:t>e.number</a:t>
            </a:r>
            <a:r>
              <a:rPr lang="en-US" sz="1400" dirty="0">
                <a:latin typeface="Courier New" panose="02070309020205020404" charset="0"/>
                <a:cs typeface="Courier New" panose="02070309020205020404" charset="0"/>
              </a:rPr>
              <a:t>, </a:t>
            </a:r>
            <a:r>
              <a:rPr lang="en-US" sz="1400" dirty="0" err="1">
                <a:latin typeface="Courier New" panose="02070309020205020404" charset="0"/>
                <a:cs typeface="Courier New" panose="02070309020205020404" charset="0"/>
              </a:rPr>
              <a:t>d.name</a:t>
            </a:r>
            <a:r>
              <a:rPr lang="en-US" sz="1400" dirty="0">
                <a:latin typeface="Courier New" panose="02070309020205020404" charset="0"/>
                <a:cs typeface="Courier New" panose="02070309020205020404" charset="0"/>
              </a:rPr>
              <a:t> </a:t>
            </a:r>
            <a:r>
              <a:rPr lang="en-US" sz="1400" b="1" dirty="0">
                <a:latin typeface="Courier New" panose="02070309020205020404" charset="0"/>
                <a:cs typeface="Courier New" panose="02070309020205020404" charset="0"/>
              </a:rPr>
              <a:t>FROM</a:t>
            </a:r>
            <a:r>
              <a:rPr lang="en-US" sz="1400" dirty="0">
                <a:latin typeface="Courier New" panose="02070309020205020404" charset="0"/>
                <a:cs typeface="Courier New" panose="02070309020205020404" charset="0"/>
              </a:rPr>
              <a:t> employee e, department d </a:t>
            </a:r>
            <a:r>
              <a:rPr lang="en-US" sz="1400" b="1" dirty="0">
                <a:latin typeface="Courier New" panose="02070309020205020404" charset="0"/>
                <a:cs typeface="Courier New" panose="02070309020205020404" charset="0"/>
              </a:rPr>
              <a:t>WHERE</a:t>
            </a:r>
            <a:r>
              <a:rPr lang="en-US" sz="1400" dirty="0">
                <a:latin typeface="Courier New" panose="02070309020205020404" charset="0"/>
                <a:cs typeface="Courier New" panose="02070309020205020404" charset="0"/>
              </a:rPr>
              <a:t> </a:t>
            </a:r>
            <a:r>
              <a:rPr lang="en-US" sz="1400" dirty="0" err="1">
                <a:latin typeface="Courier New" panose="02070309020205020404" charset="0"/>
                <a:cs typeface="Courier New" panose="02070309020205020404" charset="0"/>
              </a:rPr>
              <a:t>d.name</a:t>
            </a:r>
            <a:r>
              <a:rPr lang="en-US" sz="1400" dirty="0">
                <a:latin typeface="Courier New" panose="02070309020205020404" charset="0"/>
                <a:cs typeface="Courier New" panose="02070309020205020404" charset="0"/>
              </a:rPr>
              <a:t>=’ECE’ ;</a:t>
            </a:r>
          </a:p>
          <a:p>
            <a:endParaRPr lang="en-US" sz="1400" dirty="0">
              <a:latin typeface="Courier New" panose="02070309020205020404" charset="0"/>
              <a:cs typeface="Courier New" panose="02070309020205020404" charset="0"/>
            </a:endParaRPr>
          </a:p>
          <a:p>
            <a:r>
              <a:rPr lang="en-US" sz="1400" dirty="0">
                <a:latin typeface="Courier New" panose="02070309020205020404" charset="0"/>
                <a:cs typeface="Courier New" panose="02070309020205020404" charset="0"/>
              </a:rPr>
              <a:t># Count the number of employees working on ’IoT’ project</a:t>
            </a:r>
          </a:p>
          <a:p>
            <a:r>
              <a:rPr lang="en-US" sz="1400" b="1" dirty="0">
                <a:latin typeface="Courier New" panose="02070309020205020404" charset="0"/>
                <a:cs typeface="Courier New" panose="02070309020205020404" charset="0"/>
              </a:rPr>
              <a:t>SELECT</a:t>
            </a:r>
            <a:r>
              <a:rPr lang="en-US" sz="1400" dirty="0">
                <a:latin typeface="Courier New" panose="02070309020205020404" charset="0"/>
                <a:cs typeface="Courier New" panose="02070309020205020404" charset="0"/>
              </a:rPr>
              <a:t> COUNT(*) </a:t>
            </a:r>
            <a:r>
              <a:rPr lang="en-US" sz="1400" b="1" dirty="0">
                <a:latin typeface="Courier New" panose="02070309020205020404" charset="0"/>
                <a:cs typeface="Courier New" panose="02070309020205020404" charset="0"/>
              </a:rPr>
              <a:t>FROM</a:t>
            </a:r>
            <a:r>
              <a:rPr lang="en-US" sz="1400" dirty="0">
                <a:latin typeface="Courier New" panose="02070309020205020404" charset="0"/>
                <a:cs typeface="Courier New" panose="02070309020205020404" charset="0"/>
              </a:rPr>
              <a:t> project p, </a:t>
            </a:r>
            <a:r>
              <a:rPr lang="en-US" sz="1400" dirty="0" err="1">
                <a:latin typeface="Courier New" panose="02070309020205020404" charset="0"/>
                <a:cs typeface="Courier New" panose="02070309020205020404" charset="0"/>
              </a:rPr>
              <a:t>workson</a:t>
            </a:r>
            <a:r>
              <a:rPr lang="en-US" sz="1400" dirty="0">
                <a:latin typeface="Courier New" panose="02070309020205020404" charset="0"/>
                <a:cs typeface="Courier New" panose="02070309020205020404" charset="0"/>
              </a:rPr>
              <a:t> w </a:t>
            </a:r>
            <a:r>
              <a:rPr lang="en-US" sz="1400" b="1" dirty="0">
                <a:latin typeface="Courier New" panose="02070309020205020404" charset="0"/>
                <a:cs typeface="Courier New" panose="02070309020205020404" charset="0"/>
              </a:rPr>
              <a:t>WHERE</a:t>
            </a:r>
            <a:r>
              <a:rPr lang="en-US" sz="1400" dirty="0">
                <a:latin typeface="Courier New" panose="02070309020205020404" charset="0"/>
                <a:cs typeface="Courier New" panose="02070309020205020404" charset="0"/>
              </a:rPr>
              <a:t> </a:t>
            </a:r>
            <a:r>
              <a:rPr lang="en-US" sz="1400" dirty="0" err="1">
                <a:latin typeface="Courier New" panose="02070309020205020404" charset="0"/>
                <a:cs typeface="Courier New" panose="02070309020205020404" charset="0"/>
              </a:rPr>
              <a:t>p.name</a:t>
            </a:r>
            <a:r>
              <a:rPr lang="en-US" sz="1400" dirty="0">
                <a:latin typeface="Courier New" panose="02070309020205020404" charset="0"/>
                <a:cs typeface="Courier New" panose="02070309020205020404" charset="0"/>
              </a:rPr>
              <a:t>=’IoT’ ;</a:t>
            </a:r>
          </a:p>
        </p:txBody>
      </p:sp>
    </p:spTree>
    <p:extLst>
      <p:ext uri="{BB962C8B-B14F-4D97-AF65-F5344CB8AC3E}">
        <p14:creationId xmlns:p14="http://schemas.microsoft.com/office/powerpoint/2010/main" val="344334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200" b="1" dirty="0"/>
              <a:t>Outline</a:t>
            </a:r>
          </a:p>
          <a:p>
            <a:r>
              <a:rPr lang="en-US" sz="1800" dirty="0"/>
              <a:t>Introductions</a:t>
            </a:r>
          </a:p>
          <a:p>
            <a:r>
              <a:rPr lang="en-US" sz="1800" dirty="0"/>
              <a:t>Syllabus</a:t>
            </a:r>
          </a:p>
          <a:p>
            <a:r>
              <a:rPr lang="en-US" sz="1800" dirty="0"/>
              <a:t>What is Analytics?</a:t>
            </a:r>
          </a:p>
          <a:p>
            <a:r>
              <a:rPr lang="en-US" sz="1800" dirty="0"/>
              <a:t>What is Big Data?</a:t>
            </a:r>
          </a:p>
          <a:p>
            <a:r>
              <a:rPr lang="en-US" sz="1800" dirty="0"/>
              <a:t>Characteristics of Big Data</a:t>
            </a:r>
          </a:p>
          <a:p>
            <a:r>
              <a:rPr lang="en-US" sz="1800" dirty="0"/>
              <a:t>Domain Specific Examples of Big Data</a:t>
            </a:r>
          </a:p>
          <a:p>
            <a:r>
              <a:rPr lang="en-US" sz="1800" dirty="0"/>
              <a:t>Analytics Flow for Big Data</a:t>
            </a:r>
          </a:p>
          <a:p>
            <a:r>
              <a:rPr lang="en-US" sz="1800" dirty="0"/>
              <a:t>Big Data Stack</a:t>
            </a:r>
          </a:p>
          <a:p>
            <a:r>
              <a:rPr lang="en-US" sz="1800" dirty="0"/>
              <a:t>Mapping Analytics Flow to Big Data Stack</a:t>
            </a:r>
          </a:p>
          <a:p>
            <a:r>
              <a:rPr lang="en-US" sz="1800" dirty="0"/>
              <a:t>Analytics Patterns</a:t>
            </a:r>
          </a:p>
        </p:txBody>
      </p:sp>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1179875"/>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Welcome!</a:t>
            </a:r>
          </a:p>
          <a:p>
            <a:pPr algn="ctr" defTabSz="609585"/>
            <a:r>
              <a:rPr lang="en-US" sz="2800" dirty="0">
                <a:solidFill>
                  <a:srgbClr val="BD9760"/>
                </a:solidFill>
                <a:latin typeface="Arial" panose="020B0604020202020204" pitchFamily="34" charset="0"/>
                <a:cs typeface="Arial" panose="020B0604020202020204" pitchFamily="34" charset="0"/>
              </a:rPr>
              <a:t>Outline for today</a:t>
            </a:r>
          </a:p>
        </p:txBody>
      </p:sp>
      <p:pic>
        <p:nvPicPr>
          <p:cNvPr id="4" name="Picture 2" descr="The College of William &amp;amp; Mary School of Business - Virginia SHRM State  Council">
            <a:extLst>
              <a:ext uri="{FF2B5EF4-FFF2-40B4-BE49-F238E27FC236}">
                <a16:creationId xmlns:a16="http://schemas.microsoft.com/office/drawing/2014/main" id="{2E0B0AA0-379D-AB4A-AF40-877ECE6BF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13964F4-4A5B-4941-86CE-68BD493ACDCC}"/>
              </a:ext>
            </a:extLst>
          </p:cNvPr>
          <p:cNvSpPr txBox="1"/>
          <p:nvPr/>
        </p:nvSpPr>
        <p:spPr>
          <a:xfrm>
            <a:off x="2128838" y="6329363"/>
            <a:ext cx="6986587" cy="553998"/>
          </a:xfrm>
          <a:prstGeom prst="rect">
            <a:avLst/>
          </a:prstGeom>
          <a:noFill/>
        </p:spPr>
        <p:txBody>
          <a:bodyPr wrap="square" rtlCol="0">
            <a:spAutoFit/>
          </a:bodyPr>
          <a:lstStyle/>
          <a:p>
            <a:pPr lvl="0" algn="ctr"/>
            <a:r>
              <a:rPr lang="en-US" sz="1200" dirty="0">
                <a:solidFill>
                  <a:prstClr val="black">
                    <a:tint val="75000"/>
                  </a:prstClr>
                </a:solidFill>
              </a:rPr>
              <a:t>Chapter 8 - © 2019 </a:t>
            </a:r>
            <a:r>
              <a:rPr lang="en-US" sz="1200" dirty="0" err="1">
                <a:solidFill>
                  <a:prstClr val="black">
                    <a:tint val="75000"/>
                  </a:prstClr>
                </a:solidFill>
              </a:rPr>
              <a:t>Arshdeep</a:t>
            </a:r>
            <a:r>
              <a:rPr lang="en-US" sz="1200" dirty="0">
                <a:solidFill>
                  <a:prstClr val="black">
                    <a:tint val="75000"/>
                  </a:prstClr>
                </a:solidFill>
              </a:rPr>
              <a:t> </a:t>
            </a:r>
            <a:r>
              <a:rPr lang="en-US" sz="1200" dirty="0" err="1">
                <a:solidFill>
                  <a:prstClr val="black">
                    <a:tint val="75000"/>
                  </a:prstClr>
                </a:solidFill>
              </a:rPr>
              <a:t>Bahga</a:t>
            </a:r>
            <a:r>
              <a:rPr lang="en-US" sz="1200" dirty="0">
                <a:solidFill>
                  <a:prstClr val="black">
                    <a:tint val="75000"/>
                  </a:prstClr>
                </a:solidFill>
              </a:rPr>
              <a:t> &amp; Vijay </a:t>
            </a:r>
            <a:r>
              <a:rPr lang="en-US" sz="1200" dirty="0" err="1">
                <a:solidFill>
                  <a:prstClr val="black">
                    <a:tint val="75000"/>
                  </a:prstClr>
                </a:solidFill>
              </a:rPr>
              <a:t>Madisetti</a:t>
            </a:r>
            <a:endParaRPr lang="en-US" sz="1200" dirty="0">
              <a:solidFill>
                <a:prstClr val="black">
                  <a:tint val="75000"/>
                </a:prstClr>
              </a:solidFill>
            </a:endParaRPr>
          </a:p>
          <a:p>
            <a:endParaRPr lang="en-US" dirty="0"/>
          </a:p>
        </p:txBody>
      </p:sp>
    </p:spTree>
    <p:extLst>
      <p:ext uri="{BB962C8B-B14F-4D97-AF65-F5344CB8AC3E}">
        <p14:creationId xmlns:p14="http://schemas.microsoft.com/office/powerpoint/2010/main" val="4109666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b="1" dirty="0"/>
              <a:t>Relational databases provide ACID guarantees. </a:t>
            </a:r>
          </a:p>
          <a:p>
            <a:r>
              <a:rPr lang="en-US" sz="2000" dirty="0"/>
              <a:t>Atomicity</a:t>
            </a:r>
          </a:p>
          <a:p>
            <a:pPr lvl="1"/>
            <a:r>
              <a:rPr lang="en-US" sz="1600" dirty="0"/>
              <a:t>An </a:t>
            </a:r>
            <a:r>
              <a:rPr lang="en-US" sz="1600" b="1" dirty="0"/>
              <a:t>atomic transaction ensures that all parts of the transaction complete </a:t>
            </a:r>
            <a:r>
              <a:rPr lang="en-US" sz="1600" dirty="0"/>
              <a:t>or the database state is left unchanged. </a:t>
            </a:r>
          </a:p>
          <a:p>
            <a:r>
              <a:rPr lang="en-US" sz="2000" dirty="0"/>
              <a:t>Consistency</a:t>
            </a:r>
          </a:p>
          <a:p>
            <a:pPr lvl="1"/>
            <a:r>
              <a:rPr lang="en-US" sz="1600" dirty="0"/>
              <a:t>Consistency property ensures that each transaction brings the database </a:t>
            </a:r>
            <a:r>
              <a:rPr lang="en-US" sz="1600" b="1" dirty="0"/>
              <a:t>from one valid state to another</a:t>
            </a:r>
            <a:r>
              <a:rPr lang="en-US" sz="1600" dirty="0"/>
              <a:t>. In other words, the data in a </a:t>
            </a:r>
            <a:r>
              <a:rPr lang="en-US" sz="1600" b="1" dirty="0"/>
              <a:t>database always conforms to the defined schema and constraints</a:t>
            </a:r>
            <a:r>
              <a:rPr lang="en-US" sz="1600" dirty="0"/>
              <a:t>.</a:t>
            </a:r>
          </a:p>
          <a:p>
            <a:r>
              <a:rPr lang="en-US" sz="2000" dirty="0"/>
              <a:t>Isolation</a:t>
            </a:r>
          </a:p>
          <a:p>
            <a:pPr lvl="1"/>
            <a:r>
              <a:rPr lang="en-US" sz="1600" dirty="0"/>
              <a:t>The transactions are isolated from each other until they finish. This provides </a:t>
            </a:r>
            <a:r>
              <a:rPr lang="en-US" sz="1600" b="1" dirty="0"/>
              <a:t>concurrency control, i.e. the results of incomplete transactions are not visible to other transactions. </a:t>
            </a:r>
          </a:p>
          <a:p>
            <a:r>
              <a:rPr lang="en-US" sz="2000" dirty="0"/>
              <a:t>Durability</a:t>
            </a:r>
          </a:p>
          <a:p>
            <a:pPr lvl="1"/>
            <a:r>
              <a:rPr lang="en-US" sz="1600" dirty="0"/>
              <a:t>Durability property ensures that once </a:t>
            </a:r>
            <a:r>
              <a:rPr lang="en-US" sz="1600" b="1" dirty="0"/>
              <a:t>a transaction is committed, the data remains </a:t>
            </a:r>
            <a:r>
              <a:rPr lang="en-US" sz="1600" dirty="0"/>
              <a:t>as it is, i.e. it is not affected by system outages such as power loss. Durability guarantees that the database can keep track of changes and can recover from abnormal terminations</a:t>
            </a:r>
            <a:r>
              <a:rPr lang="en-US" sz="1050" dirty="0"/>
              <a:t>.</a:t>
            </a:r>
          </a:p>
        </p:txBody>
      </p:sp>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ACID Guarantees</a:t>
            </a:r>
          </a:p>
        </p:txBody>
      </p:sp>
      <p:pic>
        <p:nvPicPr>
          <p:cNvPr id="4" name="Picture 2" descr="The College of William &amp;amp; Mary School of Business - Virginia SHRM State  Council">
            <a:extLst>
              <a:ext uri="{FF2B5EF4-FFF2-40B4-BE49-F238E27FC236}">
                <a16:creationId xmlns:a16="http://schemas.microsoft.com/office/drawing/2014/main" id="{2E0B0AA0-379D-AB4A-AF40-877ECE6BF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027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0FAA84-9298-184E-A600-C61119E439B1}"/>
              </a:ext>
            </a:extLst>
          </p:cNvPr>
          <p:cNvSpPr/>
          <p:nvPr/>
        </p:nvSpPr>
        <p:spPr>
          <a:xfrm>
            <a:off x="967154" y="542386"/>
            <a:ext cx="10257692" cy="584775"/>
          </a:xfrm>
          <a:prstGeom prst="rect">
            <a:avLst/>
          </a:prstGeom>
        </p:spPr>
        <p:txBody>
          <a:bodyPr wrap="square">
            <a:spAutoFit/>
          </a:bodyPr>
          <a:lstStyle/>
          <a:p>
            <a:pPr algn="ctr" defTabSz="609585"/>
            <a:r>
              <a:rPr lang="en-US" sz="3200" dirty="0">
                <a:solidFill>
                  <a:srgbClr val="BD9760"/>
                </a:solidFill>
                <a:latin typeface="Arial" panose="020B0604020202020204" pitchFamily="34" charset="0"/>
                <a:cs typeface="Arial" panose="020B0604020202020204" pitchFamily="34" charset="0"/>
              </a:rPr>
              <a:t>Advantages/Disadvantages of Relational Databases</a:t>
            </a:r>
          </a:p>
        </p:txBody>
      </p:sp>
      <p:pic>
        <p:nvPicPr>
          <p:cNvPr id="4" name="Picture 2" descr="The College of William &amp;amp; Mary School of Business - Virginia SHRM State  Council">
            <a:extLst>
              <a:ext uri="{FF2B5EF4-FFF2-40B4-BE49-F238E27FC236}">
                <a16:creationId xmlns:a16="http://schemas.microsoft.com/office/drawing/2014/main" id="{2E0B0AA0-379D-AB4A-AF40-877ECE6BF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creenshot from 2019-08-16 12-30-43">
            <a:extLst>
              <a:ext uri="{FF2B5EF4-FFF2-40B4-BE49-F238E27FC236}">
                <a16:creationId xmlns:a16="http://schemas.microsoft.com/office/drawing/2014/main" id="{78C21F14-5D59-9648-804D-9F2ACCC51CE3}"/>
              </a:ext>
            </a:extLst>
          </p:cNvPr>
          <p:cNvPicPr>
            <a:picLocks noChangeAspect="1"/>
          </p:cNvPicPr>
          <p:nvPr/>
        </p:nvPicPr>
        <p:blipFill>
          <a:blip r:embed="rId3"/>
          <a:stretch>
            <a:fillRect/>
          </a:stretch>
        </p:blipFill>
        <p:spPr>
          <a:xfrm>
            <a:off x="3117850" y="1270000"/>
            <a:ext cx="5427980" cy="5185410"/>
          </a:xfrm>
          <a:prstGeom prst="rect">
            <a:avLst/>
          </a:prstGeom>
        </p:spPr>
      </p:pic>
    </p:spTree>
    <p:extLst>
      <p:ext uri="{BB962C8B-B14F-4D97-AF65-F5344CB8AC3E}">
        <p14:creationId xmlns:p14="http://schemas.microsoft.com/office/powerpoint/2010/main" val="2339724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6C7F-AF60-4A12-AE36-019F35B808FD}"/>
              </a:ext>
            </a:extLst>
          </p:cNvPr>
          <p:cNvSpPr>
            <a:spLocks noGrp="1"/>
          </p:cNvSpPr>
          <p:nvPr>
            <p:ph type="title"/>
          </p:nvPr>
        </p:nvSpPr>
        <p:spPr/>
        <p:txBody>
          <a:bodyPr/>
          <a:lstStyle/>
          <a:p>
            <a:r>
              <a:rPr lang="en-US" sz="4267" dirty="0">
                <a:solidFill>
                  <a:srgbClr val="BD9760"/>
                </a:solidFill>
                <a:latin typeface="Arial" panose="020B0604020202020204" pitchFamily="34" charset="0"/>
                <a:ea typeface="+mn-ea"/>
                <a:cs typeface="Arial" panose="020B0604020202020204" pitchFamily="34" charset="0"/>
              </a:rPr>
              <a:t>Next</a:t>
            </a:r>
            <a:r>
              <a:rPr lang="en-US" dirty="0"/>
              <a:t> </a:t>
            </a:r>
            <a:r>
              <a:rPr lang="en-US" sz="4267" dirty="0">
                <a:solidFill>
                  <a:srgbClr val="BD9760"/>
                </a:solidFill>
                <a:latin typeface="Arial" panose="020B0604020202020204" pitchFamily="34" charset="0"/>
                <a:ea typeface="+mn-ea"/>
                <a:cs typeface="Arial" panose="020B0604020202020204" pitchFamily="34" charset="0"/>
              </a:rPr>
              <a:t>Class</a:t>
            </a:r>
          </a:p>
        </p:txBody>
      </p:sp>
      <p:sp>
        <p:nvSpPr>
          <p:cNvPr id="3" name="Content Placeholder 2">
            <a:extLst>
              <a:ext uri="{FF2B5EF4-FFF2-40B4-BE49-F238E27FC236}">
                <a16:creationId xmlns:a16="http://schemas.microsoft.com/office/drawing/2014/main" id="{E57A9AD7-B58D-4C42-96AC-7AEF861CA8E6}"/>
              </a:ext>
            </a:extLst>
          </p:cNvPr>
          <p:cNvSpPr>
            <a:spLocks noGrp="1"/>
          </p:cNvSpPr>
          <p:nvPr>
            <p:ph idx="1"/>
          </p:nvPr>
        </p:nvSpPr>
        <p:spPr/>
        <p:txBody>
          <a:bodyPr/>
          <a:lstStyle/>
          <a:p>
            <a:r>
              <a:rPr lang="en-US" dirty="0"/>
              <a:t>Cloud computing</a:t>
            </a:r>
          </a:p>
          <a:p>
            <a:r>
              <a:rPr lang="en-US" dirty="0"/>
              <a:t>Introduce TA Ahmed Mustapha</a:t>
            </a:r>
          </a:p>
          <a:p>
            <a:pPr lvl="1"/>
            <a:r>
              <a:rPr lang="en-US" dirty="0"/>
              <a:t>Ahmed Mustapha </a:t>
            </a:r>
            <a:r>
              <a:rPr lang="en-US" dirty="0">
                <a:hlinkClick r:id="rId2"/>
              </a:rPr>
              <a:t>aomustapha@email.wm.edu</a:t>
            </a:r>
            <a:endParaRPr lang="en-US" dirty="0"/>
          </a:p>
          <a:p>
            <a:r>
              <a:rPr lang="en-US" dirty="0"/>
              <a:t>Introduce the lab for Friday</a:t>
            </a:r>
          </a:p>
          <a:p>
            <a:pPr lvl="1"/>
            <a:r>
              <a:rPr lang="en-US" dirty="0"/>
              <a:t>Docker</a:t>
            </a:r>
          </a:p>
          <a:p>
            <a:pPr lvl="1"/>
            <a:r>
              <a:rPr lang="en-US" dirty="0"/>
              <a:t>Cloudera </a:t>
            </a:r>
            <a:r>
              <a:rPr lang="en-US" dirty="0" err="1"/>
              <a:t>Quickstart</a:t>
            </a:r>
            <a:r>
              <a:rPr lang="en-US" dirty="0"/>
              <a:t> VM</a:t>
            </a:r>
          </a:p>
        </p:txBody>
      </p:sp>
    </p:spTree>
    <p:extLst>
      <p:ext uri="{BB962C8B-B14F-4D97-AF65-F5344CB8AC3E}">
        <p14:creationId xmlns:p14="http://schemas.microsoft.com/office/powerpoint/2010/main" val="274657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508B2-2506-4216-ADC8-9A9F121662A9}"/>
              </a:ext>
            </a:extLst>
          </p:cNvPr>
          <p:cNvSpPr>
            <a:spLocks noGrp="1"/>
          </p:cNvSpPr>
          <p:nvPr>
            <p:ph type="title"/>
          </p:nvPr>
        </p:nvSpPr>
        <p:spPr/>
        <p:txBody>
          <a:bodyPr/>
          <a:lstStyle/>
          <a:p>
            <a:pPr defTabSz="609585"/>
            <a:r>
              <a:rPr lang="en-US" sz="4267" dirty="0">
                <a:solidFill>
                  <a:srgbClr val="BD9760"/>
                </a:solidFill>
                <a:latin typeface="Arial" panose="020B0604020202020204" pitchFamily="34" charset="0"/>
                <a:ea typeface="+mn-ea"/>
                <a:cs typeface="Arial" panose="020B0604020202020204" pitchFamily="34" charset="0"/>
              </a:rPr>
              <a:t>Instructor</a:t>
            </a:r>
          </a:p>
        </p:txBody>
      </p:sp>
      <p:sp>
        <p:nvSpPr>
          <p:cNvPr id="3" name="Content Placeholder 2">
            <a:extLst>
              <a:ext uri="{FF2B5EF4-FFF2-40B4-BE49-F238E27FC236}">
                <a16:creationId xmlns:a16="http://schemas.microsoft.com/office/drawing/2014/main" id="{0DDB031C-0A59-4E28-89E1-2B0FA16FC4D7}"/>
              </a:ext>
            </a:extLst>
          </p:cNvPr>
          <p:cNvSpPr>
            <a:spLocks noGrp="1"/>
          </p:cNvSpPr>
          <p:nvPr>
            <p:ph idx="1"/>
          </p:nvPr>
        </p:nvSpPr>
        <p:spPr/>
        <p:txBody>
          <a:bodyPr>
            <a:normAutofit/>
          </a:bodyPr>
          <a:lstStyle/>
          <a:p>
            <a:r>
              <a:rPr lang="en-US" dirty="0"/>
              <a:t>Professor Arturo Castellanos</a:t>
            </a:r>
          </a:p>
          <a:p>
            <a:r>
              <a:rPr lang="en-US" dirty="0"/>
              <a:t>I’m here to facilitate your learning!</a:t>
            </a:r>
          </a:p>
          <a:p>
            <a:r>
              <a:rPr lang="en-US" dirty="0"/>
              <a:t>My first semester teaching at W&amp;M</a:t>
            </a:r>
          </a:p>
          <a:p>
            <a:r>
              <a:rPr lang="en-US" dirty="0"/>
              <a:t>Moved from NYC to Williamsburg August 2021</a:t>
            </a:r>
          </a:p>
          <a:p>
            <a:r>
              <a:rPr lang="en-US" dirty="0"/>
              <a:t>Teaching and Research interests:</a:t>
            </a:r>
          </a:p>
          <a:p>
            <a:pPr marL="0" indent="0">
              <a:buNone/>
            </a:pPr>
            <a:r>
              <a:rPr lang="en-US" dirty="0"/>
              <a:t>	Big data</a:t>
            </a:r>
          </a:p>
          <a:p>
            <a:pPr marL="0" indent="0">
              <a:buNone/>
            </a:pPr>
            <a:r>
              <a:rPr lang="en-US" dirty="0"/>
              <a:t>	Machine learning</a:t>
            </a:r>
          </a:p>
          <a:p>
            <a:pPr marL="0" indent="0">
              <a:buNone/>
            </a:pPr>
            <a:r>
              <a:rPr lang="en-US" dirty="0"/>
              <a:t>	Conceptual modeling</a:t>
            </a:r>
          </a:p>
        </p:txBody>
      </p:sp>
      <p:pic>
        <p:nvPicPr>
          <p:cNvPr id="4" name="Picture 2" descr="The College of William &amp;amp; Mary School of Business - Virginia SHRM State  Council">
            <a:extLst>
              <a:ext uri="{FF2B5EF4-FFF2-40B4-BE49-F238E27FC236}">
                <a16:creationId xmlns:a16="http://schemas.microsoft.com/office/drawing/2014/main" id="{65D35F9F-4789-42E1-A164-DF3E27EAE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88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8AE1-6804-4C05-AEE3-EE513B440BD7}"/>
              </a:ext>
            </a:extLst>
          </p:cNvPr>
          <p:cNvSpPr>
            <a:spLocks noGrp="1"/>
          </p:cNvSpPr>
          <p:nvPr>
            <p:ph type="title"/>
          </p:nvPr>
        </p:nvSpPr>
        <p:spPr/>
        <p:txBody>
          <a:bodyPr/>
          <a:lstStyle/>
          <a:p>
            <a:r>
              <a:rPr lang="en-US" sz="4267" dirty="0">
                <a:solidFill>
                  <a:srgbClr val="BD9760"/>
                </a:solidFill>
                <a:latin typeface="Arial" panose="020B0604020202020204" pitchFamily="34" charset="0"/>
                <a:ea typeface="+mn-ea"/>
                <a:cs typeface="Arial" panose="020B0604020202020204" pitchFamily="34" charset="0"/>
              </a:rPr>
              <a:t>About you?</a:t>
            </a:r>
          </a:p>
        </p:txBody>
      </p:sp>
      <p:sp>
        <p:nvSpPr>
          <p:cNvPr id="3" name="Content Placeholder 2">
            <a:extLst>
              <a:ext uri="{FF2B5EF4-FFF2-40B4-BE49-F238E27FC236}">
                <a16:creationId xmlns:a16="http://schemas.microsoft.com/office/drawing/2014/main" id="{995EDC3C-F559-412C-865D-F043DAF4F0C0}"/>
              </a:ext>
            </a:extLst>
          </p:cNvPr>
          <p:cNvSpPr>
            <a:spLocks noGrp="1"/>
          </p:cNvSpPr>
          <p:nvPr>
            <p:ph idx="1"/>
          </p:nvPr>
        </p:nvSpPr>
        <p:spPr/>
        <p:txBody>
          <a:bodyPr/>
          <a:lstStyle/>
          <a:p>
            <a:r>
              <a:rPr lang="en-US" dirty="0"/>
              <a:t>Your name and background</a:t>
            </a:r>
          </a:p>
          <a:p>
            <a:r>
              <a:rPr lang="en-US" dirty="0"/>
              <a:t>Do you have experience with Big Data?</a:t>
            </a:r>
          </a:p>
          <a:p>
            <a:r>
              <a:rPr lang="en-US" dirty="0"/>
              <a:t>What would you like to learn from in this course?</a:t>
            </a:r>
          </a:p>
        </p:txBody>
      </p:sp>
      <p:pic>
        <p:nvPicPr>
          <p:cNvPr id="4" name="Picture 2" descr="The College of William &amp;amp; Mary School of Business - Virginia SHRM State  Council">
            <a:extLst>
              <a:ext uri="{FF2B5EF4-FFF2-40B4-BE49-F238E27FC236}">
                <a16:creationId xmlns:a16="http://schemas.microsoft.com/office/drawing/2014/main" id="{CC080BAE-0135-4887-B274-2BF7D2F13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633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DB2C-3051-46AD-82D1-331E759819D1}"/>
              </a:ext>
            </a:extLst>
          </p:cNvPr>
          <p:cNvSpPr>
            <a:spLocks noGrp="1"/>
          </p:cNvSpPr>
          <p:nvPr>
            <p:ph type="title"/>
          </p:nvPr>
        </p:nvSpPr>
        <p:spPr/>
        <p:txBody>
          <a:bodyPr/>
          <a:lstStyle/>
          <a:p>
            <a:r>
              <a:rPr lang="en-US" sz="4267" dirty="0">
                <a:solidFill>
                  <a:srgbClr val="BD9760"/>
                </a:solidFill>
                <a:latin typeface="Arial" panose="020B0604020202020204" pitchFamily="34" charset="0"/>
                <a:ea typeface="+mn-ea"/>
                <a:cs typeface="Arial" panose="020B0604020202020204" pitchFamily="34" charset="0"/>
              </a:rPr>
              <a:t>Syllabus</a:t>
            </a:r>
          </a:p>
        </p:txBody>
      </p:sp>
      <p:sp>
        <p:nvSpPr>
          <p:cNvPr id="3" name="Content Placeholder 2">
            <a:extLst>
              <a:ext uri="{FF2B5EF4-FFF2-40B4-BE49-F238E27FC236}">
                <a16:creationId xmlns:a16="http://schemas.microsoft.com/office/drawing/2014/main" id="{08C3DA10-8921-42D1-83EC-18E17FDB2A87}"/>
              </a:ext>
            </a:extLst>
          </p:cNvPr>
          <p:cNvSpPr>
            <a:spLocks noGrp="1"/>
          </p:cNvSpPr>
          <p:nvPr>
            <p:ph idx="1"/>
          </p:nvPr>
        </p:nvSpPr>
        <p:spPr/>
        <p:txBody>
          <a:bodyPr/>
          <a:lstStyle/>
          <a:p>
            <a:r>
              <a:rPr lang="en-US" dirty="0"/>
              <a:t>Hardware</a:t>
            </a:r>
          </a:p>
          <a:p>
            <a:r>
              <a:rPr lang="en-US" dirty="0"/>
              <a:t>Software</a:t>
            </a:r>
          </a:p>
          <a:p>
            <a:r>
              <a:rPr lang="en-US" dirty="0"/>
              <a:t>Topics covered</a:t>
            </a:r>
          </a:p>
          <a:p>
            <a:r>
              <a:rPr lang="en-US" dirty="0"/>
              <a:t>Grading</a:t>
            </a:r>
          </a:p>
          <a:p>
            <a:r>
              <a:rPr lang="en-US" dirty="0"/>
              <a:t>Deliverables:</a:t>
            </a:r>
          </a:p>
          <a:p>
            <a:pPr lvl="1"/>
            <a:r>
              <a:rPr lang="en-US" dirty="0"/>
              <a:t>Assignments/Labs</a:t>
            </a:r>
          </a:p>
          <a:p>
            <a:pPr lvl="1"/>
            <a:r>
              <a:rPr lang="en-US" dirty="0"/>
              <a:t>Group Project</a:t>
            </a:r>
          </a:p>
        </p:txBody>
      </p:sp>
      <p:pic>
        <p:nvPicPr>
          <p:cNvPr id="4" name="Picture 2" descr="The College of William &amp;amp; Mary School of Business - Virginia SHRM State  Council">
            <a:extLst>
              <a:ext uri="{FF2B5EF4-FFF2-40B4-BE49-F238E27FC236}">
                <a16:creationId xmlns:a16="http://schemas.microsoft.com/office/drawing/2014/main" id="{87CA2D55-02F1-4F2C-9533-B73CD7DB0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2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747917"/>
          </a:xfrm>
        </p:spPr>
        <p:txBody>
          <a:bodyPr>
            <a:normAutofit/>
          </a:bodyPr>
          <a:lstStyle/>
          <a:p>
            <a:r>
              <a:rPr lang="en-US" sz="4267" dirty="0" err="1">
                <a:solidFill>
                  <a:srgbClr val="BD9760"/>
                </a:solidFill>
                <a:latin typeface="Arial" panose="020B0604020202020204" pitchFamily="34" charset="0"/>
                <a:ea typeface="+mn-ea"/>
                <a:cs typeface="Arial" panose="020B0604020202020204" pitchFamily="34" charset="0"/>
              </a:rPr>
              <a:t>Datacamp</a:t>
            </a:r>
            <a:endParaRPr lang="en-US" sz="4267" dirty="0">
              <a:solidFill>
                <a:srgbClr val="BD9760"/>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defTabSz="457200">
              <a:defRPr/>
            </a:pPr>
            <a:fld id="{5F67C0D0-681C-40CC-9980-FC45852423DE}" type="slidenum">
              <a:rPr lang="en-US" sz="1600" b="1">
                <a:solidFill>
                  <a:prstClr val="white"/>
                </a:solidFill>
                <a:latin typeface="Calibri"/>
              </a:rPr>
              <a:pPr defTabSz="457200">
                <a:defRPr/>
              </a:pPr>
              <a:t>6</a:t>
            </a:fld>
            <a:endParaRPr lang="en-US" sz="1600" b="1" dirty="0">
              <a:solidFill>
                <a:prstClr val="white"/>
              </a:solidFill>
              <a:latin typeface="Calibri"/>
            </a:endParaRPr>
          </a:p>
        </p:txBody>
      </p:sp>
      <p:pic>
        <p:nvPicPr>
          <p:cNvPr id="5" name="Picture 4"/>
          <p:cNvPicPr>
            <a:picLocks noChangeAspect="1"/>
          </p:cNvPicPr>
          <p:nvPr/>
        </p:nvPicPr>
        <p:blipFill>
          <a:blip r:embed="rId2"/>
          <a:stretch>
            <a:fillRect/>
          </a:stretch>
        </p:blipFill>
        <p:spPr>
          <a:xfrm>
            <a:off x="2054845" y="1238866"/>
            <a:ext cx="5073638" cy="4380268"/>
          </a:xfrm>
          <a:prstGeom prst="rect">
            <a:avLst/>
          </a:prstGeom>
        </p:spPr>
      </p:pic>
      <p:sp>
        <p:nvSpPr>
          <p:cNvPr id="6" name="TextBox 5"/>
          <p:cNvSpPr txBox="1"/>
          <p:nvPr/>
        </p:nvSpPr>
        <p:spPr>
          <a:xfrm>
            <a:off x="7285704" y="1238866"/>
            <a:ext cx="2925097" cy="3970318"/>
          </a:xfrm>
          <a:prstGeom prst="rect">
            <a:avLst/>
          </a:prstGeom>
          <a:noFill/>
        </p:spPr>
        <p:txBody>
          <a:bodyPr wrap="square" rtlCol="0">
            <a:spAutoFit/>
          </a:bodyPr>
          <a:lstStyle/>
          <a:p>
            <a:r>
              <a:rPr lang="en-US" dirty="0"/>
              <a:t>I will assign individual modules that are relevant to the content that we are covering in class.</a:t>
            </a:r>
          </a:p>
          <a:p>
            <a:endParaRPr lang="en-US" dirty="0"/>
          </a:p>
          <a:p>
            <a:r>
              <a:rPr lang="en-US" dirty="0" err="1"/>
              <a:t>Datacamp</a:t>
            </a:r>
            <a:r>
              <a:rPr lang="en-US" dirty="0"/>
              <a:t> is a great resource that will help you acquire or refresh your Python skills.</a:t>
            </a:r>
          </a:p>
          <a:p>
            <a:endParaRPr lang="en-US" dirty="0"/>
          </a:p>
          <a:p>
            <a:r>
              <a:rPr lang="en-US" dirty="0"/>
              <a:t>You will have free access to the entire </a:t>
            </a:r>
            <a:r>
              <a:rPr lang="en-US" dirty="0" err="1"/>
              <a:t>Datacamp</a:t>
            </a:r>
            <a:r>
              <a:rPr lang="en-US" dirty="0"/>
              <a:t> curriculum during the semester if you want to do more.</a:t>
            </a:r>
          </a:p>
        </p:txBody>
      </p:sp>
    </p:spTree>
    <p:extLst>
      <p:ext uri="{BB962C8B-B14F-4D97-AF65-F5344CB8AC3E}">
        <p14:creationId xmlns:p14="http://schemas.microsoft.com/office/powerpoint/2010/main" val="968928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altLang="en-US" sz="1800" dirty="0">
                <a:latin typeface="Arial" panose="020B0604020202020204" pitchFamily="34" charset="0"/>
                <a:cs typeface="Arial" panose="020B0604020202020204" pitchFamily="34" charset="0"/>
              </a:rPr>
              <a:t>Analytics is a broad term that encompasses the </a:t>
            </a:r>
            <a:r>
              <a:rPr lang="en-GB" altLang="en-US" sz="1800" b="1" dirty="0">
                <a:latin typeface="Arial" panose="020B0604020202020204" pitchFamily="34" charset="0"/>
                <a:cs typeface="Arial" panose="020B0604020202020204" pitchFamily="34" charset="0"/>
              </a:rPr>
              <a:t>processes, technologies, frameworks and algorithms to extract meaningful insights from data</a:t>
            </a:r>
            <a:r>
              <a:rPr lang="en-GB" altLang="en-US" sz="1800" dirty="0">
                <a:latin typeface="Arial" panose="020B0604020202020204" pitchFamily="34" charset="0"/>
                <a:cs typeface="Arial" panose="020B0604020202020204" pitchFamily="34" charset="0"/>
              </a:rPr>
              <a:t>.   </a:t>
            </a:r>
          </a:p>
          <a:p>
            <a:r>
              <a:rPr lang="en-GB" altLang="en-US" sz="1800" b="1" dirty="0">
                <a:latin typeface="Arial" panose="020B0604020202020204" pitchFamily="34" charset="0"/>
                <a:cs typeface="Arial" panose="020B0604020202020204" pitchFamily="34" charset="0"/>
              </a:rPr>
              <a:t>Raw data </a:t>
            </a:r>
            <a:r>
              <a:rPr lang="en-GB" altLang="en-US" sz="1800" dirty="0">
                <a:latin typeface="Arial" panose="020B0604020202020204" pitchFamily="34" charset="0"/>
                <a:cs typeface="Arial" panose="020B0604020202020204" pitchFamily="34" charset="0"/>
              </a:rPr>
              <a:t>does not have a meaning until it is </a:t>
            </a:r>
            <a:r>
              <a:rPr lang="en-GB" altLang="en-US" sz="1800" dirty="0">
                <a:solidFill>
                  <a:schemeClr val="accent1"/>
                </a:solidFill>
                <a:latin typeface="Arial" panose="020B0604020202020204" pitchFamily="34" charset="0"/>
                <a:cs typeface="Arial" panose="020B0604020202020204" pitchFamily="34" charset="0"/>
              </a:rPr>
              <a:t>contextualized</a:t>
            </a:r>
            <a:r>
              <a:rPr lang="en-GB" altLang="en-US" sz="1800" dirty="0">
                <a:latin typeface="Arial" panose="020B0604020202020204" pitchFamily="34" charset="0"/>
                <a:cs typeface="Arial" panose="020B0604020202020204" pitchFamily="34" charset="0"/>
              </a:rPr>
              <a:t> and processed into </a:t>
            </a:r>
            <a:r>
              <a:rPr lang="en-GB" altLang="en-US" sz="1800" b="1" dirty="0">
                <a:latin typeface="Arial" panose="020B0604020202020204" pitchFamily="34" charset="0"/>
                <a:cs typeface="Arial" panose="020B0604020202020204" pitchFamily="34" charset="0"/>
              </a:rPr>
              <a:t>useful</a:t>
            </a:r>
            <a:r>
              <a:rPr lang="en-GB" altLang="en-US" sz="1800" dirty="0">
                <a:latin typeface="Arial" panose="020B0604020202020204" pitchFamily="34" charset="0"/>
                <a:cs typeface="Arial" panose="020B0604020202020204" pitchFamily="34" charset="0"/>
              </a:rPr>
              <a:t> information.  </a:t>
            </a:r>
          </a:p>
          <a:p>
            <a:r>
              <a:rPr lang="en-GB" altLang="en-US" sz="1800" dirty="0">
                <a:latin typeface="Arial" panose="020B0604020202020204" pitchFamily="34" charset="0"/>
                <a:cs typeface="Arial" panose="020B0604020202020204" pitchFamily="34" charset="0"/>
              </a:rPr>
              <a:t>Analytics is this process of extracting and creating information from raw data by ﬁltering, processing, categorizing, condensing and contextualizing the data. </a:t>
            </a:r>
          </a:p>
          <a:p>
            <a:r>
              <a:rPr lang="en-GB" altLang="en-US" sz="1800" dirty="0">
                <a:latin typeface="Arial" panose="020B0604020202020204" pitchFamily="34" charset="0"/>
                <a:cs typeface="Arial" panose="020B0604020202020204" pitchFamily="34" charset="0"/>
              </a:rPr>
              <a:t>This information obtained is then organized and structured to infer knowledge about the system and/or its users, its environment, and its operations and progress towards its objectives, thus making the systems smarter and more </a:t>
            </a:r>
            <a:r>
              <a:rPr lang="en-GB" altLang="en-US" sz="1800" dirty="0" err="1">
                <a:latin typeface="Arial" panose="020B0604020202020204" pitchFamily="34" charset="0"/>
                <a:cs typeface="Arial" panose="020B0604020202020204" pitchFamily="34" charset="0"/>
              </a:rPr>
              <a:t>ef</a:t>
            </a:r>
            <a:r>
              <a:rPr lang="en-US" altLang="en-GB" sz="1800" dirty="0">
                <a:latin typeface="Arial" panose="020B0604020202020204" pitchFamily="34" charset="0"/>
                <a:cs typeface="Arial" panose="020B0604020202020204" pitchFamily="34" charset="0"/>
              </a:rPr>
              <a:t>fi</a:t>
            </a:r>
            <a:r>
              <a:rPr lang="en-GB" altLang="en-US" sz="1800" dirty="0" err="1">
                <a:latin typeface="Arial" panose="020B0604020202020204" pitchFamily="34" charset="0"/>
                <a:cs typeface="Arial" panose="020B0604020202020204" pitchFamily="34" charset="0"/>
              </a:rPr>
              <a:t>cient</a:t>
            </a:r>
            <a:r>
              <a:rPr lang="en-GB" altLang="en-US" sz="1800" dirty="0">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What is analytics?</a:t>
            </a:r>
          </a:p>
        </p:txBody>
      </p:sp>
      <p:pic>
        <p:nvPicPr>
          <p:cNvPr id="4" name="Picture 2" descr="The College of William &amp;amp; Mary School of Business - Virginia SHRM State  Council">
            <a:extLst>
              <a:ext uri="{FF2B5EF4-FFF2-40B4-BE49-F238E27FC236}">
                <a16:creationId xmlns:a16="http://schemas.microsoft.com/office/drawing/2014/main" id="{2E0B0AA0-379D-AB4A-AF40-877ECE6BF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13964F4-4A5B-4941-86CE-68BD493ACDCC}"/>
              </a:ext>
            </a:extLst>
          </p:cNvPr>
          <p:cNvSpPr txBox="1"/>
          <p:nvPr/>
        </p:nvSpPr>
        <p:spPr>
          <a:xfrm>
            <a:off x="2128838" y="6329363"/>
            <a:ext cx="6986587" cy="553998"/>
          </a:xfrm>
          <a:prstGeom prst="rect">
            <a:avLst/>
          </a:prstGeom>
          <a:noFill/>
        </p:spPr>
        <p:txBody>
          <a:bodyPr wrap="square" rtlCol="0">
            <a:spAutoFit/>
          </a:bodyPr>
          <a:lstStyle/>
          <a:p>
            <a:pPr lvl="0" algn="ctr"/>
            <a:r>
              <a:rPr lang="en-US" sz="1200" dirty="0">
                <a:solidFill>
                  <a:prstClr val="black">
                    <a:tint val="75000"/>
                  </a:prstClr>
                </a:solidFill>
              </a:rPr>
              <a:t>Chapter 8 - © 2019 </a:t>
            </a:r>
            <a:r>
              <a:rPr lang="en-US" sz="1200" dirty="0" err="1">
                <a:solidFill>
                  <a:prstClr val="black">
                    <a:tint val="75000"/>
                  </a:prstClr>
                </a:solidFill>
              </a:rPr>
              <a:t>Arshdeep</a:t>
            </a:r>
            <a:r>
              <a:rPr lang="en-US" sz="1200" dirty="0">
                <a:solidFill>
                  <a:prstClr val="black">
                    <a:tint val="75000"/>
                  </a:prstClr>
                </a:solidFill>
              </a:rPr>
              <a:t> </a:t>
            </a:r>
            <a:r>
              <a:rPr lang="en-US" sz="1200" dirty="0" err="1">
                <a:solidFill>
                  <a:prstClr val="black">
                    <a:tint val="75000"/>
                  </a:prstClr>
                </a:solidFill>
              </a:rPr>
              <a:t>Bahga</a:t>
            </a:r>
            <a:r>
              <a:rPr lang="en-US" sz="1200" dirty="0">
                <a:solidFill>
                  <a:prstClr val="black">
                    <a:tint val="75000"/>
                  </a:prstClr>
                </a:solidFill>
              </a:rPr>
              <a:t> &amp; Vijay </a:t>
            </a:r>
            <a:r>
              <a:rPr lang="en-US" sz="1200" dirty="0" err="1">
                <a:solidFill>
                  <a:prstClr val="black">
                    <a:tint val="75000"/>
                  </a:prstClr>
                </a:solidFill>
              </a:rPr>
              <a:t>Madisetti</a:t>
            </a:r>
            <a:endParaRPr lang="en-US" sz="1200" dirty="0">
              <a:solidFill>
                <a:prstClr val="black">
                  <a:tint val="75000"/>
                </a:prstClr>
              </a:solidFill>
            </a:endParaRPr>
          </a:p>
          <a:p>
            <a:endParaRPr lang="en-US" dirty="0"/>
          </a:p>
        </p:txBody>
      </p:sp>
    </p:spTree>
    <p:extLst>
      <p:ext uri="{BB962C8B-B14F-4D97-AF65-F5344CB8AC3E}">
        <p14:creationId xmlns:p14="http://schemas.microsoft.com/office/powerpoint/2010/main" val="137035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GB" altLang="en-US" sz="1800" b="1" dirty="0">
                <a:latin typeface="Helvetica" pitchFamily="2" charset="0"/>
                <a:cs typeface="Arial" panose="020B0604020202020204" pitchFamily="34" charset="0"/>
              </a:rPr>
              <a:t>Descriptive Analytics</a:t>
            </a:r>
          </a:p>
          <a:p>
            <a:pPr lvl="1"/>
            <a:r>
              <a:rPr lang="en-GB" altLang="en-US" sz="1800" dirty="0">
                <a:solidFill>
                  <a:schemeClr val="accent6">
                    <a:lumMod val="50000"/>
                  </a:schemeClr>
                </a:solidFill>
                <a:latin typeface="Helvetica" pitchFamily="2" charset="0"/>
                <a:cs typeface="Arial" panose="020B0604020202020204" pitchFamily="34" charset="0"/>
              </a:rPr>
              <a:t>Descriptive analytics comprises </a:t>
            </a:r>
            <a:r>
              <a:rPr lang="en-GB" altLang="en-US" sz="1800" dirty="0" err="1">
                <a:solidFill>
                  <a:schemeClr val="accent6">
                    <a:lumMod val="50000"/>
                  </a:schemeClr>
                </a:solidFill>
                <a:latin typeface="Helvetica" pitchFamily="2" charset="0"/>
                <a:cs typeface="Arial" panose="020B0604020202020204" pitchFamily="34" charset="0"/>
              </a:rPr>
              <a:t>analyzing</a:t>
            </a:r>
            <a:r>
              <a:rPr lang="en-GB" altLang="en-US" sz="1800" dirty="0">
                <a:solidFill>
                  <a:schemeClr val="accent6">
                    <a:lumMod val="50000"/>
                  </a:schemeClr>
                </a:solidFill>
                <a:latin typeface="Helvetica" pitchFamily="2" charset="0"/>
                <a:cs typeface="Arial" panose="020B0604020202020204" pitchFamily="34" charset="0"/>
              </a:rPr>
              <a:t> past data to present it in a summarized form which can be easily interpreted. Descriptive analytics aims to answer - </a:t>
            </a:r>
            <a:r>
              <a:rPr lang="en-GB" altLang="en-US" sz="1800" b="1" i="1" dirty="0">
                <a:solidFill>
                  <a:schemeClr val="accent6">
                    <a:lumMod val="50000"/>
                  </a:schemeClr>
                </a:solidFill>
                <a:latin typeface="Helvetica" pitchFamily="2" charset="0"/>
                <a:cs typeface="Arial" panose="020B0604020202020204" pitchFamily="34" charset="0"/>
              </a:rPr>
              <a:t>What has happened?</a:t>
            </a:r>
            <a:r>
              <a:rPr lang="en-GB" altLang="en-US" sz="1800" dirty="0">
                <a:solidFill>
                  <a:schemeClr val="accent6">
                    <a:lumMod val="50000"/>
                  </a:schemeClr>
                </a:solidFill>
                <a:latin typeface="Helvetica" pitchFamily="2" charset="0"/>
                <a:cs typeface="Arial" panose="020B0604020202020204" pitchFamily="34" charset="0"/>
              </a:rPr>
              <a:t> </a:t>
            </a:r>
          </a:p>
          <a:p>
            <a:r>
              <a:rPr lang="en-GB" altLang="en-US" sz="1800" b="1" dirty="0">
                <a:latin typeface="Helvetica" pitchFamily="2" charset="0"/>
                <a:cs typeface="Arial" panose="020B0604020202020204" pitchFamily="34" charset="0"/>
              </a:rPr>
              <a:t> Predictive Analytics</a:t>
            </a:r>
          </a:p>
          <a:p>
            <a:pPr lvl="1"/>
            <a:r>
              <a:rPr lang="en-GB" altLang="en-US" sz="1800" dirty="0">
                <a:solidFill>
                  <a:schemeClr val="accent6">
                    <a:lumMod val="50000"/>
                  </a:schemeClr>
                </a:solidFill>
                <a:latin typeface="Helvetica" pitchFamily="2" charset="0"/>
                <a:cs typeface="Arial" panose="020B0604020202020204" pitchFamily="34" charset="0"/>
              </a:rPr>
              <a:t>Predictive analytics comprises predicting the occurrence of an event or the likely outcome of an event or forecasting the future values using prediction models. Predictive analytics aims to answer - </a:t>
            </a:r>
            <a:r>
              <a:rPr lang="en-GB" altLang="en-US" sz="1800" b="1" i="1" dirty="0">
                <a:solidFill>
                  <a:schemeClr val="accent6">
                    <a:lumMod val="50000"/>
                  </a:schemeClr>
                </a:solidFill>
                <a:latin typeface="Helvetica" pitchFamily="2" charset="0"/>
                <a:cs typeface="Arial" panose="020B0604020202020204" pitchFamily="34" charset="0"/>
              </a:rPr>
              <a:t>What is likely to happen?</a:t>
            </a:r>
            <a:r>
              <a:rPr lang="en-GB" altLang="en-US" sz="1800" dirty="0">
                <a:solidFill>
                  <a:schemeClr val="accent6">
                    <a:lumMod val="50000"/>
                  </a:schemeClr>
                </a:solidFill>
                <a:latin typeface="Helvetica" pitchFamily="2" charset="0"/>
                <a:cs typeface="Arial" panose="020B0604020202020204" pitchFamily="34" charset="0"/>
              </a:rPr>
              <a:t> Predictive Analytics is done using predictive models which are trained by existing data.  These models learn patterns and trends from the existing data and predict the occurrence of an event or the likely outcome of an event (classiﬁcation models) or forecast numbers (regression models).</a:t>
            </a:r>
          </a:p>
          <a:p>
            <a:pPr lvl="0"/>
            <a:r>
              <a:rPr lang="en-GB" altLang="en-US" sz="1800" b="1" dirty="0">
                <a:latin typeface="Helvetica" pitchFamily="2" charset="0"/>
                <a:cs typeface="Arial" panose="020B0604020202020204" pitchFamily="34" charset="0"/>
              </a:rPr>
              <a:t>  Prescriptive Analytics</a:t>
            </a:r>
          </a:p>
          <a:p>
            <a:pPr lvl="1"/>
            <a:r>
              <a:rPr lang="en-GB" altLang="en-US" sz="1800" dirty="0">
                <a:solidFill>
                  <a:schemeClr val="accent6">
                    <a:lumMod val="50000"/>
                  </a:schemeClr>
                </a:solidFill>
                <a:latin typeface="Helvetica" pitchFamily="2" charset="0"/>
                <a:cs typeface="Arial" panose="020B0604020202020204" pitchFamily="34" charset="0"/>
              </a:rPr>
              <a:t>While predictive analytics uses prediction models to predict the likely outcome of an event, prescriptive analytics uses multiple prediction models to predict various outcomes and the best course of action for each outcome. Prescriptive analytics aims to answer - </a:t>
            </a:r>
            <a:r>
              <a:rPr lang="en-GB" altLang="en-US" sz="1800" b="1" i="1" dirty="0">
                <a:solidFill>
                  <a:schemeClr val="accent6">
                    <a:lumMod val="50000"/>
                  </a:schemeClr>
                </a:solidFill>
                <a:latin typeface="Helvetica" pitchFamily="2" charset="0"/>
                <a:cs typeface="Arial" panose="020B0604020202020204" pitchFamily="34" charset="0"/>
              </a:rPr>
              <a:t>What can we do to make it happen?</a:t>
            </a:r>
            <a:r>
              <a:rPr lang="en-GB" altLang="en-US" sz="1800" dirty="0">
                <a:solidFill>
                  <a:schemeClr val="accent6">
                    <a:lumMod val="50000"/>
                  </a:schemeClr>
                </a:solidFill>
                <a:latin typeface="Helvetica" pitchFamily="2" charset="0"/>
                <a:cs typeface="Arial" panose="020B0604020202020204" pitchFamily="34" charset="0"/>
              </a:rPr>
              <a:t> Prescriptive Analytics can predict the possible outcomes based on the current choice of actions. </a:t>
            </a:r>
          </a:p>
          <a:p>
            <a:endParaRPr lang="en-GB" altLang="en-US" sz="1600" dirty="0">
              <a:latin typeface="Helvetica" pitchFamily="2" charset="0"/>
              <a:cs typeface="Arial" panose="020B0604020202020204" pitchFamily="34" charset="0"/>
            </a:endParaRPr>
          </a:p>
        </p:txBody>
      </p:sp>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Types of analytics</a:t>
            </a:r>
          </a:p>
        </p:txBody>
      </p:sp>
      <p:pic>
        <p:nvPicPr>
          <p:cNvPr id="4" name="Picture 2" descr="The College of William &amp;amp; Mary School of Business - Virginia SHRM State  Council">
            <a:extLst>
              <a:ext uri="{FF2B5EF4-FFF2-40B4-BE49-F238E27FC236}">
                <a16:creationId xmlns:a16="http://schemas.microsoft.com/office/drawing/2014/main" id="{2E0B0AA0-379D-AB4A-AF40-877ECE6BF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13964F4-4A5B-4941-86CE-68BD493ACDCC}"/>
              </a:ext>
            </a:extLst>
          </p:cNvPr>
          <p:cNvSpPr txBox="1"/>
          <p:nvPr/>
        </p:nvSpPr>
        <p:spPr>
          <a:xfrm>
            <a:off x="2128838" y="6329363"/>
            <a:ext cx="6986587" cy="553998"/>
          </a:xfrm>
          <a:prstGeom prst="rect">
            <a:avLst/>
          </a:prstGeom>
          <a:noFill/>
        </p:spPr>
        <p:txBody>
          <a:bodyPr wrap="square" rtlCol="0">
            <a:spAutoFit/>
          </a:bodyPr>
          <a:lstStyle/>
          <a:p>
            <a:pPr lvl="0" algn="ctr"/>
            <a:r>
              <a:rPr lang="en-US" sz="1200" dirty="0">
                <a:solidFill>
                  <a:prstClr val="black">
                    <a:tint val="75000"/>
                  </a:prstClr>
                </a:solidFill>
              </a:rPr>
              <a:t>Chapter 8 - © 2019 </a:t>
            </a:r>
            <a:r>
              <a:rPr lang="en-US" sz="1200" dirty="0" err="1">
                <a:solidFill>
                  <a:prstClr val="black">
                    <a:tint val="75000"/>
                  </a:prstClr>
                </a:solidFill>
              </a:rPr>
              <a:t>Arshdeep</a:t>
            </a:r>
            <a:r>
              <a:rPr lang="en-US" sz="1200" dirty="0">
                <a:solidFill>
                  <a:prstClr val="black">
                    <a:tint val="75000"/>
                  </a:prstClr>
                </a:solidFill>
              </a:rPr>
              <a:t> </a:t>
            </a:r>
            <a:r>
              <a:rPr lang="en-US" sz="1200" dirty="0" err="1">
                <a:solidFill>
                  <a:prstClr val="black">
                    <a:tint val="75000"/>
                  </a:prstClr>
                </a:solidFill>
              </a:rPr>
              <a:t>Bahga</a:t>
            </a:r>
            <a:r>
              <a:rPr lang="en-US" sz="1200" dirty="0">
                <a:solidFill>
                  <a:prstClr val="black">
                    <a:tint val="75000"/>
                  </a:prstClr>
                </a:solidFill>
              </a:rPr>
              <a:t> &amp; Vijay </a:t>
            </a:r>
            <a:r>
              <a:rPr lang="en-US" sz="1200" dirty="0" err="1">
                <a:solidFill>
                  <a:prstClr val="black">
                    <a:tint val="75000"/>
                  </a:prstClr>
                </a:solidFill>
              </a:rPr>
              <a:t>Madisetti</a:t>
            </a:r>
            <a:endParaRPr lang="en-US" sz="1200" dirty="0">
              <a:solidFill>
                <a:prstClr val="black">
                  <a:tint val="75000"/>
                </a:prstClr>
              </a:solidFill>
            </a:endParaRPr>
          </a:p>
          <a:p>
            <a:endParaRPr lang="en-US" dirty="0"/>
          </a:p>
        </p:txBody>
      </p:sp>
    </p:spTree>
    <p:extLst>
      <p:ext uri="{BB962C8B-B14F-4D97-AF65-F5344CB8AC3E}">
        <p14:creationId xmlns:p14="http://schemas.microsoft.com/office/powerpoint/2010/main" val="197480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6844"/>
            <a:ext cx="10515600" cy="4351338"/>
          </a:xfrm>
        </p:spPr>
        <p:txBody>
          <a:bodyPr>
            <a:noAutofit/>
          </a:bodyPr>
          <a:lstStyle/>
          <a:p>
            <a:r>
              <a:rPr lang="en-GB" altLang="en-US" sz="1800" dirty="0">
                <a:latin typeface="Helvetica" pitchFamily="2" charset="0"/>
                <a:cs typeface="Arial" panose="020B0604020202020204" pitchFamily="34" charset="0"/>
              </a:rPr>
              <a:t>Big data is deﬁned as collections of datasets whose </a:t>
            </a:r>
            <a:r>
              <a:rPr lang="en-GB" altLang="en-US" sz="1800" b="1" dirty="0">
                <a:latin typeface="Helvetica" pitchFamily="2" charset="0"/>
                <a:cs typeface="Arial" panose="020B0604020202020204" pitchFamily="34" charset="0"/>
              </a:rPr>
              <a:t>volume</a:t>
            </a:r>
            <a:r>
              <a:rPr lang="en-GB" altLang="en-US" sz="1800" dirty="0">
                <a:latin typeface="Helvetica" pitchFamily="2" charset="0"/>
                <a:cs typeface="Arial" panose="020B0604020202020204" pitchFamily="34" charset="0"/>
              </a:rPr>
              <a:t>, </a:t>
            </a:r>
            <a:r>
              <a:rPr lang="en-GB" altLang="en-US" sz="1800" b="1" dirty="0">
                <a:latin typeface="Helvetica" pitchFamily="2" charset="0"/>
                <a:cs typeface="Arial" panose="020B0604020202020204" pitchFamily="34" charset="0"/>
              </a:rPr>
              <a:t>velocity</a:t>
            </a:r>
            <a:r>
              <a:rPr lang="en-GB" altLang="en-US" sz="1800" dirty="0">
                <a:latin typeface="Helvetica" pitchFamily="2" charset="0"/>
                <a:cs typeface="Arial" panose="020B0604020202020204" pitchFamily="34" charset="0"/>
              </a:rPr>
              <a:t> or </a:t>
            </a:r>
            <a:r>
              <a:rPr lang="en-GB" altLang="en-US" sz="1800" b="1" dirty="0">
                <a:latin typeface="Helvetica" pitchFamily="2" charset="0"/>
                <a:cs typeface="Arial" panose="020B0604020202020204" pitchFamily="34" charset="0"/>
              </a:rPr>
              <a:t>variety</a:t>
            </a:r>
            <a:r>
              <a:rPr lang="en-GB" altLang="en-US" sz="1800" dirty="0">
                <a:latin typeface="Helvetica" pitchFamily="2" charset="0"/>
                <a:cs typeface="Arial" panose="020B0604020202020204" pitchFamily="34" charset="0"/>
              </a:rPr>
              <a:t> is so large that it is difﬁcult to store, manage, process and </a:t>
            </a:r>
            <a:r>
              <a:rPr lang="en-GB" altLang="en-US" sz="1800" dirty="0" err="1">
                <a:latin typeface="Helvetica" pitchFamily="2" charset="0"/>
                <a:cs typeface="Arial" panose="020B0604020202020204" pitchFamily="34" charset="0"/>
              </a:rPr>
              <a:t>analyze</a:t>
            </a:r>
            <a:r>
              <a:rPr lang="en-GB" altLang="en-US" sz="1800" dirty="0">
                <a:latin typeface="Helvetica" pitchFamily="2" charset="0"/>
                <a:cs typeface="Arial" panose="020B0604020202020204" pitchFamily="34" charset="0"/>
              </a:rPr>
              <a:t> the data using traditional databases and data processing tools. </a:t>
            </a:r>
          </a:p>
          <a:p>
            <a:r>
              <a:rPr lang="en-GB" altLang="en-US" sz="1800" dirty="0">
                <a:latin typeface="Helvetica" pitchFamily="2" charset="0"/>
                <a:cs typeface="Arial" panose="020B0604020202020204" pitchFamily="34" charset="0"/>
              </a:rPr>
              <a:t>A recent report by DOMO estimates the amount of data generated every minute on popular online platforms. Below are some key pieces of data from the report: </a:t>
            </a:r>
          </a:p>
          <a:p>
            <a:pPr lvl="1"/>
            <a:r>
              <a:rPr lang="en-GB" altLang="en-US" sz="1800" dirty="0">
                <a:latin typeface="Helvetica" pitchFamily="2" charset="0"/>
                <a:cs typeface="Arial" panose="020B0604020202020204" pitchFamily="34" charset="0"/>
              </a:rPr>
              <a:t>Facebook users share nearly 4.16 million pieces of content</a:t>
            </a:r>
          </a:p>
          <a:p>
            <a:pPr lvl="1"/>
            <a:r>
              <a:rPr lang="en-GB" altLang="en-US" sz="1800" dirty="0">
                <a:latin typeface="Helvetica" pitchFamily="2" charset="0"/>
                <a:cs typeface="Arial" panose="020B0604020202020204" pitchFamily="34" charset="0"/>
              </a:rPr>
              <a:t>Twitter users send nearly 300,000 tweets</a:t>
            </a:r>
          </a:p>
          <a:p>
            <a:pPr lvl="1"/>
            <a:r>
              <a:rPr lang="en-GB" altLang="en-US" sz="1800" dirty="0">
                <a:latin typeface="Helvetica" pitchFamily="2" charset="0"/>
                <a:cs typeface="Arial" panose="020B0604020202020204" pitchFamily="34" charset="0"/>
              </a:rPr>
              <a:t>Instagram users like nearly 1.73 million photos</a:t>
            </a:r>
          </a:p>
          <a:p>
            <a:pPr lvl="1"/>
            <a:r>
              <a:rPr lang="en-GB" altLang="en-US" sz="1800" dirty="0">
                <a:latin typeface="Helvetica" pitchFamily="2" charset="0"/>
                <a:cs typeface="Arial" panose="020B0604020202020204" pitchFamily="34" charset="0"/>
              </a:rPr>
              <a:t>YouTube users upload 300 hours of new video content</a:t>
            </a:r>
          </a:p>
          <a:p>
            <a:pPr lvl="1"/>
            <a:r>
              <a:rPr lang="en-GB" altLang="en-US" sz="1800" dirty="0">
                <a:latin typeface="Helvetica" pitchFamily="2" charset="0"/>
                <a:cs typeface="Arial" panose="020B0604020202020204" pitchFamily="34" charset="0"/>
              </a:rPr>
              <a:t>Apple users download nearly 51,000 apps</a:t>
            </a:r>
          </a:p>
          <a:p>
            <a:pPr lvl="1"/>
            <a:r>
              <a:rPr lang="en-GB" altLang="en-US" sz="1800" dirty="0">
                <a:latin typeface="Helvetica" pitchFamily="2" charset="0"/>
                <a:cs typeface="Arial" panose="020B0604020202020204" pitchFamily="34" charset="0"/>
              </a:rPr>
              <a:t>Skype users make nearly 110,000 new calls</a:t>
            </a:r>
          </a:p>
          <a:p>
            <a:pPr lvl="1"/>
            <a:r>
              <a:rPr lang="en-GB" altLang="en-US" sz="1800" dirty="0">
                <a:latin typeface="Helvetica" pitchFamily="2" charset="0"/>
                <a:cs typeface="Arial" panose="020B0604020202020204" pitchFamily="34" charset="0"/>
              </a:rPr>
              <a:t>Amazon receives 4300 new visitors</a:t>
            </a:r>
          </a:p>
          <a:p>
            <a:pPr lvl="1"/>
            <a:r>
              <a:rPr lang="en-GB" altLang="en-US" sz="1800" dirty="0">
                <a:latin typeface="Helvetica" pitchFamily="2" charset="0"/>
                <a:cs typeface="Arial" panose="020B0604020202020204" pitchFamily="34" charset="0"/>
              </a:rPr>
              <a:t>Uber passengers take 694 rides</a:t>
            </a:r>
          </a:p>
          <a:p>
            <a:pPr lvl="1"/>
            <a:r>
              <a:rPr lang="en-GB" altLang="en-US" sz="1800" dirty="0">
                <a:latin typeface="Helvetica" pitchFamily="2" charset="0"/>
                <a:cs typeface="Arial" panose="020B0604020202020204" pitchFamily="34" charset="0"/>
              </a:rPr>
              <a:t>Netﬂix subscribers stream nearly 77,000 hours of video</a:t>
            </a:r>
          </a:p>
        </p:txBody>
      </p:sp>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What is Big Data?</a:t>
            </a:r>
          </a:p>
        </p:txBody>
      </p:sp>
      <p:pic>
        <p:nvPicPr>
          <p:cNvPr id="4" name="Picture 2" descr="The College of William &amp;amp; Mary School of Business - Virginia SHRM State  Council">
            <a:extLst>
              <a:ext uri="{FF2B5EF4-FFF2-40B4-BE49-F238E27FC236}">
                <a16:creationId xmlns:a16="http://schemas.microsoft.com/office/drawing/2014/main" id="{2E0B0AA0-379D-AB4A-AF40-877ECE6BF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13964F4-4A5B-4941-86CE-68BD493ACDCC}"/>
              </a:ext>
            </a:extLst>
          </p:cNvPr>
          <p:cNvSpPr txBox="1"/>
          <p:nvPr/>
        </p:nvSpPr>
        <p:spPr>
          <a:xfrm>
            <a:off x="2128838" y="6329363"/>
            <a:ext cx="6986587" cy="553998"/>
          </a:xfrm>
          <a:prstGeom prst="rect">
            <a:avLst/>
          </a:prstGeom>
          <a:noFill/>
        </p:spPr>
        <p:txBody>
          <a:bodyPr wrap="square" rtlCol="0">
            <a:spAutoFit/>
          </a:bodyPr>
          <a:lstStyle/>
          <a:p>
            <a:pPr lvl="0" algn="ctr"/>
            <a:r>
              <a:rPr lang="en-US" sz="1200" dirty="0">
                <a:solidFill>
                  <a:prstClr val="black">
                    <a:tint val="75000"/>
                  </a:prstClr>
                </a:solidFill>
              </a:rPr>
              <a:t>Chapter 8 - © 2019 </a:t>
            </a:r>
            <a:r>
              <a:rPr lang="en-US" sz="1200" dirty="0" err="1">
                <a:solidFill>
                  <a:prstClr val="black">
                    <a:tint val="75000"/>
                  </a:prstClr>
                </a:solidFill>
              </a:rPr>
              <a:t>Arshdeep</a:t>
            </a:r>
            <a:r>
              <a:rPr lang="en-US" sz="1200" dirty="0">
                <a:solidFill>
                  <a:prstClr val="black">
                    <a:tint val="75000"/>
                  </a:prstClr>
                </a:solidFill>
              </a:rPr>
              <a:t> </a:t>
            </a:r>
            <a:r>
              <a:rPr lang="en-US" sz="1200" dirty="0" err="1">
                <a:solidFill>
                  <a:prstClr val="black">
                    <a:tint val="75000"/>
                  </a:prstClr>
                </a:solidFill>
              </a:rPr>
              <a:t>Bahga</a:t>
            </a:r>
            <a:r>
              <a:rPr lang="en-US" sz="1200" dirty="0">
                <a:solidFill>
                  <a:prstClr val="black">
                    <a:tint val="75000"/>
                  </a:prstClr>
                </a:solidFill>
              </a:rPr>
              <a:t> &amp; Vijay </a:t>
            </a:r>
            <a:r>
              <a:rPr lang="en-US" sz="1200" dirty="0" err="1">
                <a:solidFill>
                  <a:prstClr val="black">
                    <a:tint val="75000"/>
                  </a:prstClr>
                </a:solidFill>
              </a:rPr>
              <a:t>Madisetti</a:t>
            </a:r>
            <a:endParaRPr lang="en-US" sz="1200" dirty="0">
              <a:solidFill>
                <a:prstClr val="black">
                  <a:tint val="75000"/>
                </a:prstClr>
              </a:solidFill>
            </a:endParaRPr>
          </a:p>
          <a:p>
            <a:endParaRPr lang="en-US" dirty="0"/>
          </a:p>
        </p:txBody>
      </p:sp>
    </p:spTree>
    <p:extLst>
      <p:ext uri="{BB962C8B-B14F-4D97-AF65-F5344CB8AC3E}">
        <p14:creationId xmlns:p14="http://schemas.microsoft.com/office/powerpoint/2010/main" val="1268346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1827</TotalTime>
  <Words>1833</Words>
  <Application>Microsoft Office PowerPoint</Application>
  <PresentationFormat>Widescreen</PresentationFormat>
  <Paragraphs>190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Helvetica</vt:lpstr>
      <vt:lpstr>Palatino Linotype</vt:lpstr>
      <vt:lpstr>Office Theme</vt:lpstr>
      <vt:lpstr>Big Data – Welcome Week 1 – 1/24</vt:lpstr>
      <vt:lpstr>PowerPoint Presentation</vt:lpstr>
      <vt:lpstr>Instructor</vt:lpstr>
      <vt:lpstr>About you?</vt:lpstr>
      <vt:lpstr>Syllabus</vt:lpstr>
      <vt:lpstr>Datacamp</vt:lpstr>
      <vt:lpstr>PowerPoint Presentation</vt:lpstr>
      <vt:lpstr>PowerPoint Presentation</vt:lpstr>
      <vt:lpstr>PowerPoint Presentation</vt:lpstr>
      <vt:lpstr>PowerPoint Presentation</vt:lpstr>
      <vt:lpstr>PowerPoint Presentation</vt:lpstr>
      <vt:lpstr>AI in everyday life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Castellanos Bueso, Arturo</dc:creator>
  <cp:lastModifiedBy>Castellanos Bueso, Arturo</cp:lastModifiedBy>
  <cp:revision>38</cp:revision>
  <dcterms:created xsi:type="dcterms:W3CDTF">2021-10-05T18:10:40Z</dcterms:created>
  <dcterms:modified xsi:type="dcterms:W3CDTF">2022-01-24T15:41:42Z</dcterms:modified>
</cp:coreProperties>
</file>