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4" r:id="rId4"/>
    <p:sldId id="267" r:id="rId5"/>
    <p:sldId id="268" r:id="rId6"/>
    <p:sldId id="269" r:id="rId7"/>
    <p:sldId id="27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05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1672A-4492-4674-B017-4439ECA258A5}" type="doc">
      <dgm:prSet loTypeId="urn:microsoft.com/office/officeart/2005/8/layout/hierarchy4" loCatId="hierarchy" qsTypeId="urn:microsoft.com/office/officeart/2005/8/quickstyle/simple1#1" qsCatId="simple" csTypeId="urn:microsoft.com/office/officeart/2005/8/colors/accent0_1#1" csCatId="mainScheme" phldr="1"/>
      <dgm:spPr/>
      <dgm:t>
        <a:bodyPr/>
        <a:lstStyle/>
        <a:p>
          <a:endParaRPr lang="en-US"/>
        </a:p>
      </dgm:t>
    </dgm:pt>
    <dgm:pt modelId="{CA0BE381-23AC-4E8D-BAEF-BE1FB850B96A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b="1" dirty="0" err="1"/>
            <a:t>SaaS</a:t>
          </a:r>
          <a:endParaRPr lang="en-US" sz="2400" b="1" dirty="0"/>
        </a:p>
      </dgm:t>
    </dgm:pt>
    <dgm:pt modelId="{90A0A818-398F-49BA-A531-5CE3B4E7ADDA}" type="parTrans" cxnId="{FEDB750B-558E-411B-B5B8-EBCF97AB1F92}">
      <dgm:prSet/>
      <dgm:spPr/>
      <dgm:t>
        <a:bodyPr/>
        <a:lstStyle/>
        <a:p>
          <a:endParaRPr lang="en-US" sz="2000"/>
        </a:p>
      </dgm:t>
    </dgm:pt>
    <dgm:pt modelId="{C80F2AC2-42E7-4D62-A8D1-257AC008DAF9}" type="sibTrans" cxnId="{FEDB750B-558E-411B-B5B8-EBCF97AB1F92}">
      <dgm:prSet/>
      <dgm:spPr/>
      <dgm:t>
        <a:bodyPr/>
        <a:lstStyle/>
        <a:p>
          <a:endParaRPr lang="en-US" sz="2000"/>
        </a:p>
      </dgm:t>
    </dgm:pt>
    <dgm:pt modelId="{6549724E-41F9-4303-B295-F366F631BDA6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/>
            <a:t>Benefits</a:t>
          </a:r>
        </a:p>
        <a:p>
          <a:pPr algn="l"/>
          <a:r>
            <a:rPr lang="en-US" sz="1600" b="0" dirty="0"/>
            <a:t>- Lower costs</a:t>
          </a:r>
        </a:p>
        <a:p>
          <a:pPr algn="l"/>
          <a:r>
            <a:rPr lang="en-US" sz="1600" dirty="0"/>
            <a:t>- No infrastructure required</a:t>
          </a:r>
        </a:p>
        <a:p>
          <a:pPr algn="l"/>
          <a:r>
            <a:rPr lang="en-US" sz="1600" dirty="0"/>
            <a:t>- Seamless upgrades</a:t>
          </a:r>
        </a:p>
        <a:p>
          <a:pPr algn="l"/>
          <a:r>
            <a:rPr lang="en-US" sz="1600" dirty="0"/>
            <a:t>- Guaranteed performance</a:t>
          </a:r>
        </a:p>
        <a:p>
          <a:pPr algn="l"/>
          <a:r>
            <a:rPr lang="en-US" sz="1600" dirty="0"/>
            <a:t>- Automated backups</a:t>
          </a:r>
        </a:p>
        <a:p>
          <a:pPr algn="l"/>
          <a:r>
            <a:rPr lang="en-US" sz="1600" dirty="0"/>
            <a:t>- Easy data recovery</a:t>
          </a:r>
        </a:p>
        <a:p>
          <a:pPr algn="l"/>
          <a:r>
            <a:rPr lang="en-US" sz="1600" dirty="0"/>
            <a:t>- Secure</a:t>
          </a:r>
        </a:p>
        <a:p>
          <a:pPr algn="l"/>
          <a:r>
            <a:rPr lang="en-US" sz="1600" dirty="0"/>
            <a:t>- High adoption</a:t>
          </a:r>
        </a:p>
        <a:p>
          <a:pPr algn="l"/>
          <a:r>
            <a:rPr lang="en-US" sz="1600" dirty="0"/>
            <a:t>- On-the move access</a:t>
          </a:r>
        </a:p>
      </dgm:t>
    </dgm:pt>
    <dgm:pt modelId="{B48132C9-03D5-4D6A-98B0-2785DCCDB568}" type="parTrans" cxnId="{3F4247BF-F56C-4C6B-8AFB-EB9EA1911F35}">
      <dgm:prSet/>
      <dgm:spPr/>
      <dgm:t>
        <a:bodyPr/>
        <a:lstStyle/>
        <a:p>
          <a:endParaRPr lang="en-US" sz="2000"/>
        </a:p>
      </dgm:t>
    </dgm:pt>
    <dgm:pt modelId="{B91C31F0-CA87-4482-9521-953CD517E299}" type="sibTrans" cxnId="{3F4247BF-F56C-4C6B-8AFB-EB9EA1911F35}">
      <dgm:prSet/>
      <dgm:spPr/>
      <dgm:t>
        <a:bodyPr/>
        <a:lstStyle/>
        <a:p>
          <a:endParaRPr lang="en-US" sz="2000"/>
        </a:p>
      </dgm:t>
    </dgm:pt>
    <dgm:pt modelId="{5E890040-C2F3-4DFB-A355-9EB37C4EAD3D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/>
            <a:t>Characteristics</a:t>
          </a:r>
        </a:p>
        <a:p>
          <a:pPr algn="l"/>
          <a:r>
            <a:rPr lang="en-US" sz="1600" dirty="0"/>
            <a:t>- Multi-tenancy</a:t>
          </a:r>
        </a:p>
        <a:p>
          <a:pPr algn="l"/>
          <a:r>
            <a:rPr lang="en-US" sz="1600" dirty="0"/>
            <a:t>- On-demand software</a:t>
          </a:r>
        </a:p>
        <a:p>
          <a:pPr algn="l"/>
          <a:r>
            <a:rPr lang="en-US" sz="1600" dirty="0"/>
            <a:t>- Open integration protocols</a:t>
          </a:r>
        </a:p>
        <a:p>
          <a:pPr algn="l"/>
          <a:r>
            <a:rPr lang="en-US" sz="1600" dirty="0"/>
            <a:t>- Social network integration</a:t>
          </a:r>
        </a:p>
      </dgm:t>
    </dgm:pt>
    <dgm:pt modelId="{D90D7E6D-457F-484E-9F70-F87F36A30446}" type="parTrans" cxnId="{348DD3A6-22BD-47FC-B494-2BFB1DA8C18D}">
      <dgm:prSet/>
      <dgm:spPr/>
      <dgm:t>
        <a:bodyPr/>
        <a:lstStyle/>
        <a:p>
          <a:endParaRPr lang="en-US" sz="2000"/>
        </a:p>
      </dgm:t>
    </dgm:pt>
    <dgm:pt modelId="{D5E3F193-DFEF-416E-936C-48EEB4A4DB85}" type="sibTrans" cxnId="{348DD3A6-22BD-47FC-B494-2BFB1DA8C18D}">
      <dgm:prSet/>
      <dgm:spPr/>
      <dgm:t>
        <a:bodyPr/>
        <a:lstStyle/>
        <a:p>
          <a:endParaRPr lang="en-US" sz="2000"/>
        </a:p>
      </dgm:t>
    </dgm:pt>
    <dgm:pt modelId="{9EE3B2B4-F0F6-4C90-ADA8-CA8E1F8C31B8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/>
            <a:t>Adoption</a:t>
          </a:r>
        </a:p>
        <a:p>
          <a:pPr algn="l"/>
          <a:r>
            <a:rPr lang="en-US" sz="1600" dirty="0"/>
            <a:t>- Individual users: High</a:t>
          </a:r>
          <a:br>
            <a:rPr lang="en-US" sz="1600" dirty="0"/>
          </a:br>
          <a:r>
            <a:rPr lang="en-US" sz="1600" dirty="0"/>
            <a:t>- Small &amp; medium enterprises: High</a:t>
          </a:r>
          <a:br>
            <a:rPr lang="en-US" sz="1600" dirty="0"/>
          </a:br>
          <a:r>
            <a:rPr lang="en-US" sz="1600" dirty="0"/>
            <a:t>- Large organizations: High</a:t>
          </a:r>
        </a:p>
        <a:p>
          <a:pPr algn="l"/>
          <a:r>
            <a:rPr lang="en-US" sz="1600" dirty="0"/>
            <a:t>- Government: Medium</a:t>
          </a:r>
        </a:p>
      </dgm:t>
    </dgm:pt>
    <dgm:pt modelId="{8B1B2876-4641-478E-8A83-D845D0EFF855}" type="parTrans" cxnId="{A169EC90-598A-4FEC-B964-3E3DACCD9CFA}">
      <dgm:prSet/>
      <dgm:spPr/>
      <dgm:t>
        <a:bodyPr/>
        <a:lstStyle/>
        <a:p>
          <a:endParaRPr lang="en-US" sz="2000"/>
        </a:p>
      </dgm:t>
    </dgm:pt>
    <dgm:pt modelId="{0DF6AF62-3765-4F28-BD23-23092778CD20}" type="sibTrans" cxnId="{A169EC90-598A-4FEC-B964-3E3DACCD9CFA}">
      <dgm:prSet/>
      <dgm:spPr/>
      <dgm:t>
        <a:bodyPr/>
        <a:lstStyle/>
        <a:p>
          <a:endParaRPr lang="en-US" sz="2000"/>
        </a:p>
      </dgm:t>
    </dgm:pt>
    <dgm:pt modelId="{8DC9079D-74EA-4D64-914A-A555A7604313}">
      <dgm:prSet phldr="0" custT="1"/>
      <dgm:spPr>
        <a:solidFill>
          <a:schemeClr val="accent6">
            <a:lumMod val="20000"/>
            <a:lumOff val="80000"/>
          </a:schemeClr>
        </a:solidFill>
      </dgm:spPr>
      <dgm:t>
        <a:bodyPr vert="horz" wrap="square" anchor="t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/>
            <a:t>Examples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Google Apps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Salesforce.com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Facebook</a:t>
          </a:r>
          <a:endParaRPr lang="en-US" sz="1400" b="0" dirty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Zoho</a:t>
          </a:r>
          <a:endParaRPr lang="en-US" sz="1400" b="0" dirty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Dropbox</a:t>
          </a:r>
          <a:endParaRPr lang="en-US" sz="1400" b="0" dirty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Taleo</a:t>
          </a:r>
          <a:r>
            <a:rPr lang="en-US" sz="1400" b="0" dirty="0"/>
            <a:t> 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Microsoft Office 365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Linkedin</a:t>
          </a:r>
          <a:endParaRPr lang="en-US" sz="1400" b="0" dirty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Slideshare</a:t>
          </a:r>
          <a:endParaRPr lang="en-US" sz="1400" b="0" dirty="0"/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dirty="0"/>
            <a:t>- </a:t>
          </a:r>
          <a:r>
            <a:rPr lang="en-US" sz="1400" b="0" dirty="0" err="1"/>
            <a:t>CareCloud</a:t>
          </a:r>
        </a:p>
      </dgm:t>
    </dgm:pt>
    <dgm:pt modelId="{EF3871ED-8F41-4B4F-9FC6-696CD253D856}" type="parTrans" cxnId="{4C2DA23E-6684-46C6-8B28-52EAB56646D7}">
      <dgm:prSet/>
      <dgm:spPr/>
      <dgm:t>
        <a:bodyPr/>
        <a:lstStyle/>
        <a:p>
          <a:endParaRPr lang="en-US"/>
        </a:p>
      </dgm:t>
    </dgm:pt>
    <dgm:pt modelId="{11493CC2-82F9-4A88-BD84-E7CAF1A0DB65}" type="sibTrans" cxnId="{4C2DA23E-6684-46C6-8B28-52EAB56646D7}">
      <dgm:prSet/>
      <dgm:spPr/>
      <dgm:t>
        <a:bodyPr/>
        <a:lstStyle/>
        <a:p>
          <a:endParaRPr lang="en-US"/>
        </a:p>
      </dgm:t>
    </dgm:pt>
    <dgm:pt modelId="{F5FB4FDC-1EB1-4258-820E-E4EF5023457B}" type="pres">
      <dgm:prSet presAssocID="{59F1672A-4492-4674-B017-4439ECA258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5D6038-5AF9-47D0-B956-055ECD7FEE09}" type="pres">
      <dgm:prSet presAssocID="{CA0BE381-23AC-4E8D-BAEF-BE1FB850B96A}" presName="vertOne" presStyleCnt="0"/>
      <dgm:spPr/>
    </dgm:pt>
    <dgm:pt modelId="{2437CD35-8B4B-474A-B0D5-53A241D0FE13}" type="pres">
      <dgm:prSet presAssocID="{CA0BE381-23AC-4E8D-BAEF-BE1FB850B96A}" presName="txOne" presStyleLbl="node0" presStyleIdx="0" presStyleCnt="1" custScaleX="96238" custScaleY="32477" custLinFactNeighborX="-1405" custLinFactNeighborY="61607">
        <dgm:presLayoutVars>
          <dgm:chPref val="3"/>
        </dgm:presLayoutVars>
      </dgm:prSet>
      <dgm:spPr/>
    </dgm:pt>
    <dgm:pt modelId="{4EF7F62D-4784-4E49-9D59-8263BB4D35A1}" type="pres">
      <dgm:prSet presAssocID="{CA0BE381-23AC-4E8D-BAEF-BE1FB850B96A}" presName="parTransOne" presStyleCnt="0"/>
      <dgm:spPr/>
    </dgm:pt>
    <dgm:pt modelId="{800D9CAC-0EE4-4A8F-B3F1-7AB6EC9E37D7}" type="pres">
      <dgm:prSet presAssocID="{CA0BE381-23AC-4E8D-BAEF-BE1FB850B96A}" presName="horzOne" presStyleCnt="0"/>
      <dgm:spPr/>
    </dgm:pt>
    <dgm:pt modelId="{4588409E-CA6B-4CF8-979A-27BEA8CF6B14}" type="pres">
      <dgm:prSet presAssocID="{6549724E-41F9-4303-B295-F366F631BDA6}" presName="vertTwo" presStyleCnt="0"/>
      <dgm:spPr/>
    </dgm:pt>
    <dgm:pt modelId="{2521C7F6-AB20-4129-8546-02A50CC8ECE5}" type="pres">
      <dgm:prSet presAssocID="{6549724E-41F9-4303-B295-F366F631BDA6}" presName="txTwo" presStyleLbl="node2" presStyleIdx="0" presStyleCnt="3" custScaleX="99924" custScaleY="222328">
        <dgm:presLayoutVars>
          <dgm:chPref val="3"/>
        </dgm:presLayoutVars>
      </dgm:prSet>
      <dgm:spPr/>
    </dgm:pt>
    <dgm:pt modelId="{F8F6F060-B485-4FEA-93AF-0CD9C3A6A10A}" type="pres">
      <dgm:prSet presAssocID="{6549724E-41F9-4303-B295-F366F631BDA6}" presName="horzTwo" presStyleCnt="0"/>
      <dgm:spPr/>
    </dgm:pt>
    <dgm:pt modelId="{C0328D75-9FB5-4B6D-ACA0-DED2FEDE7BC2}" type="pres">
      <dgm:prSet presAssocID="{B91C31F0-CA87-4482-9521-953CD517E299}" presName="sibSpaceTwo" presStyleCnt="0"/>
      <dgm:spPr/>
    </dgm:pt>
    <dgm:pt modelId="{A5E3E3BA-4260-4B60-B17F-F4B862D88497}" type="pres">
      <dgm:prSet presAssocID="{5E890040-C2F3-4DFB-A355-9EB37C4EAD3D}" presName="vertTwo" presStyleCnt="0"/>
      <dgm:spPr/>
    </dgm:pt>
    <dgm:pt modelId="{667D01DA-A841-462A-A64F-5FDD889B9F5B}" type="pres">
      <dgm:prSet presAssocID="{5E890040-C2F3-4DFB-A355-9EB37C4EAD3D}" presName="txTwo" presStyleLbl="node2" presStyleIdx="1" presStyleCnt="3" custScaleY="107452" custLinFactNeighborX="-3994">
        <dgm:presLayoutVars>
          <dgm:chPref val="3"/>
        </dgm:presLayoutVars>
      </dgm:prSet>
      <dgm:spPr/>
    </dgm:pt>
    <dgm:pt modelId="{A782F09E-B665-4473-BC77-15B47262FDA8}" type="pres">
      <dgm:prSet presAssocID="{5E890040-C2F3-4DFB-A355-9EB37C4EAD3D}" presName="parTransTwo" presStyleCnt="0"/>
      <dgm:spPr/>
    </dgm:pt>
    <dgm:pt modelId="{64A5BCC1-BECA-44AE-8B6F-F21E622EC548}" type="pres">
      <dgm:prSet presAssocID="{5E890040-C2F3-4DFB-A355-9EB37C4EAD3D}" presName="horzTwo" presStyleCnt="0"/>
      <dgm:spPr/>
    </dgm:pt>
    <dgm:pt modelId="{08735ABD-2E2F-47C2-8515-4E60C2912A21}" type="pres">
      <dgm:prSet presAssocID="{9EE3B2B4-F0F6-4C90-ADA8-CA8E1F8C31B8}" presName="vertThree" presStyleCnt="0"/>
      <dgm:spPr/>
    </dgm:pt>
    <dgm:pt modelId="{998EEF86-E238-4B08-86C1-493775D5A121}" type="pres">
      <dgm:prSet presAssocID="{9EE3B2B4-F0F6-4C90-ADA8-CA8E1F8C31B8}" presName="txThree" presStyleLbl="node3" presStyleIdx="0" presStyleCnt="1" custScaleX="127293" custScaleY="109946" custLinFactNeighborX="-5277" custLinFactNeighborY="-6859">
        <dgm:presLayoutVars>
          <dgm:chPref val="3"/>
        </dgm:presLayoutVars>
      </dgm:prSet>
      <dgm:spPr/>
    </dgm:pt>
    <dgm:pt modelId="{10B96DED-0F80-4222-A5B7-E5DA79B06025}" type="pres">
      <dgm:prSet presAssocID="{9EE3B2B4-F0F6-4C90-ADA8-CA8E1F8C31B8}" presName="horzThree" presStyleCnt="0"/>
      <dgm:spPr/>
    </dgm:pt>
    <dgm:pt modelId="{31EA5570-FED0-487E-9A1B-28C7F3D49151}" type="pres">
      <dgm:prSet presAssocID="{D5E3F193-DFEF-416E-936C-48EEB4A4DB85}" presName="sibSpaceTwo" presStyleCnt="0"/>
      <dgm:spPr/>
    </dgm:pt>
    <dgm:pt modelId="{6438298A-01F8-4987-AC32-96290BD348D9}" type="pres">
      <dgm:prSet presAssocID="{8DC9079D-74EA-4D64-914A-A555A7604313}" presName="vertTwo" presStyleCnt="0"/>
      <dgm:spPr/>
    </dgm:pt>
    <dgm:pt modelId="{D1CBE13E-76BF-4868-8A1D-C05AB2E45802}" type="pres">
      <dgm:prSet presAssocID="{8DC9079D-74EA-4D64-914A-A555A7604313}" presName="txTwo" presStyleLbl="node2" presStyleIdx="2" presStyleCnt="3" custScaleY="218585" custLinFactNeighborX="-10449">
        <dgm:presLayoutVars>
          <dgm:chPref val="3"/>
        </dgm:presLayoutVars>
      </dgm:prSet>
      <dgm:spPr/>
    </dgm:pt>
    <dgm:pt modelId="{F1758CF5-5DDF-4DE4-B937-1EA102365C4F}" type="pres">
      <dgm:prSet presAssocID="{8DC9079D-74EA-4D64-914A-A555A7604313}" presName="horzTwo" presStyleCnt="0"/>
      <dgm:spPr/>
    </dgm:pt>
  </dgm:ptLst>
  <dgm:cxnLst>
    <dgm:cxn modelId="{FEDB750B-558E-411B-B5B8-EBCF97AB1F92}" srcId="{59F1672A-4492-4674-B017-4439ECA258A5}" destId="{CA0BE381-23AC-4E8D-BAEF-BE1FB850B96A}" srcOrd="0" destOrd="0" parTransId="{90A0A818-398F-49BA-A531-5CE3B4E7ADDA}" sibTransId="{C80F2AC2-42E7-4D62-A8D1-257AC008DAF9}"/>
    <dgm:cxn modelId="{B3CA3314-3C7E-4C45-909A-A0D694DF8580}" type="presOf" srcId="{5E890040-C2F3-4DFB-A355-9EB37C4EAD3D}" destId="{667D01DA-A841-462A-A64F-5FDD889B9F5B}" srcOrd="0" destOrd="0" presId="urn:microsoft.com/office/officeart/2005/8/layout/hierarchy4"/>
    <dgm:cxn modelId="{47738027-CE9F-46D7-B235-2C7A09E191BB}" type="presOf" srcId="{9EE3B2B4-F0F6-4C90-ADA8-CA8E1F8C31B8}" destId="{998EEF86-E238-4B08-86C1-493775D5A121}" srcOrd="0" destOrd="0" presId="urn:microsoft.com/office/officeart/2005/8/layout/hierarchy4"/>
    <dgm:cxn modelId="{4C2DA23E-6684-46C6-8B28-52EAB56646D7}" srcId="{CA0BE381-23AC-4E8D-BAEF-BE1FB850B96A}" destId="{8DC9079D-74EA-4D64-914A-A555A7604313}" srcOrd="2" destOrd="0" parTransId="{EF3871ED-8F41-4B4F-9FC6-696CD253D856}" sibTransId="{11493CC2-82F9-4A88-BD84-E7CAF1A0DB65}"/>
    <dgm:cxn modelId="{6BF6B985-3890-48F7-A677-66706EDECA41}" type="presOf" srcId="{8DC9079D-74EA-4D64-914A-A555A7604313}" destId="{D1CBE13E-76BF-4868-8A1D-C05AB2E45802}" srcOrd="0" destOrd="0" presId="urn:microsoft.com/office/officeart/2005/8/layout/hierarchy4"/>
    <dgm:cxn modelId="{A169EC90-598A-4FEC-B964-3E3DACCD9CFA}" srcId="{5E890040-C2F3-4DFB-A355-9EB37C4EAD3D}" destId="{9EE3B2B4-F0F6-4C90-ADA8-CA8E1F8C31B8}" srcOrd="0" destOrd="0" parTransId="{8B1B2876-4641-478E-8A83-D845D0EFF855}" sibTransId="{0DF6AF62-3765-4F28-BD23-23092778CD20}"/>
    <dgm:cxn modelId="{348DD3A6-22BD-47FC-B494-2BFB1DA8C18D}" srcId="{CA0BE381-23AC-4E8D-BAEF-BE1FB850B96A}" destId="{5E890040-C2F3-4DFB-A355-9EB37C4EAD3D}" srcOrd="1" destOrd="0" parTransId="{D90D7E6D-457F-484E-9F70-F87F36A30446}" sibTransId="{D5E3F193-DFEF-416E-936C-48EEB4A4DB85}"/>
    <dgm:cxn modelId="{3F4247BF-F56C-4C6B-8AFB-EB9EA1911F35}" srcId="{CA0BE381-23AC-4E8D-BAEF-BE1FB850B96A}" destId="{6549724E-41F9-4303-B295-F366F631BDA6}" srcOrd="0" destOrd="0" parTransId="{B48132C9-03D5-4D6A-98B0-2785DCCDB568}" sibTransId="{B91C31F0-CA87-4482-9521-953CD517E299}"/>
    <dgm:cxn modelId="{FEB07EC0-5B85-4D30-B3E8-471606B20E99}" type="presOf" srcId="{6549724E-41F9-4303-B295-F366F631BDA6}" destId="{2521C7F6-AB20-4129-8546-02A50CC8ECE5}" srcOrd="0" destOrd="0" presId="urn:microsoft.com/office/officeart/2005/8/layout/hierarchy4"/>
    <dgm:cxn modelId="{D311D7D4-BB93-4B8C-A41E-86CEEEFBF60E}" type="presOf" srcId="{59F1672A-4492-4674-B017-4439ECA258A5}" destId="{F5FB4FDC-1EB1-4258-820E-E4EF5023457B}" srcOrd="0" destOrd="0" presId="urn:microsoft.com/office/officeart/2005/8/layout/hierarchy4"/>
    <dgm:cxn modelId="{E4B912E0-8FDF-4FD9-8FAB-0CF2CCBB09E9}" type="presOf" srcId="{CA0BE381-23AC-4E8D-BAEF-BE1FB850B96A}" destId="{2437CD35-8B4B-474A-B0D5-53A241D0FE13}" srcOrd="0" destOrd="0" presId="urn:microsoft.com/office/officeart/2005/8/layout/hierarchy4"/>
    <dgm:cxn modelId="{F920900C-97F7-46DD-A8E6-A88508A5D4F9}" type="presParOf" srcId="{F5FB4FDC-1EB1-4258-820E-E4EF5023457B}" destId="{4A5D6038-5AF9-47D0-B956-055ECD7FEE09}" srcOrd="0" destOrd="0" presId="urn:microsoft.com/office/officeart/2005/8/layout/hierarchy4"/>
    <dgm:cxn modelId="{EA48C333-63A3-4A55-816A-2EE3A3CF0867}" type="presParOf" srcId="{4A5D6038-5AF9-47D0-B956-055ECD7FEE09}" destId="{2437CD35-8B4B-474A-B0D5-53A241D0FE13}" srcOrd="0" destOrd="0" presId="urn:microsoft.com/office/officeart/2005/8/layout/hierarchy4"/>
    <dgm:cxn modelId="{B117CB98-9AFA-401B-BFC3-014E5762122A}" type="presParOf" srcId="{4A5D6038-5AF9-47D0-B956-055ECD7FEE09}" destId="{4EF7F62D-4784-4E49-9D59-8263BB4D35A1}" srcOrd="1" destOrd="0" presId="urn:microsoft.com/office/officeart/2005/8/layout/hierarchy4"/>
    <dgm:cxn modelId="{47FE6690-8BF5-478E-A441-ACDCC5446DBB}" type="presParOf" srcId="{4A5D6038-5AF9-47D0-B956-055ECD7FEE09}" destId="{800D9CAC-0EE4-4A8F-B3F1-7AB6EC9E37D7}" srcOrd="2" destOrd="0" presId="urn:microsoft.com/office/officeart/2005/8/layout/hierarchy4"/>
    <dgm:cxn modelId="{E4DBAAA6-FCDA-457C-B2C1-3DE4DCE2AB50}" type="presParOf" srcId="{800D9CAC-0EE4-4A8F-B3F1-7AB6EC9E37D7}" destId="{4588409E-CA6B-4CF8-979A-27BEA8CF6B14}" srcOrd="0" destOrd="0" presId="urn:microsoft.com/office/officeart/2005/8/layout/hierarchy4"/>
    <dgm:cxn modelId="{8069FB04-EC49-4D68-8605-3E9661E0D9CD}" type="presParOf" srcId="{4588409E-CA6B-4CF8-979A-27BEA8CF6B14}" destId="{2521C7F6-AB20-4129-8546-02A50CC8ECE5}" srcOrd="0" destOrd="0" presId="urn:microsoft.com/office/officeart/2005/8/layout/hierarchy4"/>
    <dgm:cxn modelId="{6FD80729-896F-4023-B9ED-96F2928365B9}" type="presParOf" srcId="{4588409E-CA6B-4CF8-979A-27BEA8CF6B14}" destId="{F8F6F060-B485-4FEA-93AF-0CD9C3A6A10A}" srcOrd="1" destOrd="0" presId="urn:microsoft.com/office/officeart/2005/8/layout/hierarchy4"/>
    <dgm:cxn modelId="{41FA8B13-E618-4708-9A8E-76DD99B51532}" type="presParOf" srcId="{800D9CAC-0EE4-4A8F-B3F1-7AB6EC9E37D7}" destId="{C0328D75-9FB5-4B6D-ACA0-DED2FEDE7BC2}" srcOrd="1" destOrd="0" presId="urn:microsoft.com/office/officeart/2005/8/layout/hierarchy4"/>
    <dgm:cxn modelId="{F5606BE6-D880-4B17-85CC-C85C5A1A226D}" type="presParOf" srcId="{800D9CAC-0EE4-4A8F-B3F1-7AB6EC9E37D7}" destId="{A5E3E3BA-4260-4B60-B17F-F4B862D88497}" srcOrd="2" destOrd="0" presId="urn:microsoft.com/office/officeart/2005/8/layout/hierarchy4"/>
    <dgm:cxn modelId="{1743F800-3248-4612-AC8E-F00D142914DC}" type="presParOf" srcId="{A5E3E3BA-4260-4B60-B17F-F4B862D88497}" destId="{667D01DA-A841-462A-A64F-5FDD889B9F5B}" srcOrd="0" destOrd="0" presId="urn:microsoft.com/office/officeart/2005/8/layout/hierarchy4"/>
    <dgm:cxn modelId="{375D322C-F6F9-443D-9CF2-6362526FBDB9}" type="presParOf" srcId="{A5E3E3BA-4260-4B60-B17F-F4B862D88497}" destId="{A782F09E-B665-4473-BC77-15B47262FDA8}" srcOrd="1" destOrd="0" presId="urn:microsoft.com/office/officeart/2005/8/layout/hierarchy4"/>
    <dgm:cxn modelId="{8E9C3BCE-7274-4075-9E46-1CA7D4C83C16}" type="presParOf" srcId="{A5E3E3BA-4260-4B60-B17F-F4B862D88497}" destId="{64A5BCC1-BECA-44AE-8B6F-F21E622EC548}" srcOrd="2" destOrd="0" presId="urn:microsoft.com/office/officeart/2005/8/layout/hierarchy4"/>
    <dgm:cxn modelId="{E916A03B-E734-4D94-9FAD-73F1EB0FD92C}" type="presParOf" srcId="{64A5BCC1-BECA-44AE-8B6F-F21E622EC548}" destId="{08735ABD-2E2F-47C2-8515-4E60C2912A21}" srcOrd="0" destOrd="0" presId="urn:microsoft.com/office/officeart/2005/8/layout/hierarchy4"/>
    <dgm:cxn modelId="{3083D4C3-758E-4A69-8CE8-7D1424A5CFFE}" type="presParOf" srcId="{08735ABD-2E2F-47C2-8515-4E60C2912A21}" destId="{998EEF86-E238-4B08-86C1-493775D5A121}" srcOrd="0" destOrd="0" presId="urn:microsoft.com/office/officeart/2005/8/layout/hierarchy4"/>
    <dgm:cxn modelId="{D6C37E94-90D3-44E5-918A-3856E43CC928}" type="presParOf" srcId="{08735ABD-2E2F-47C2-8515-4E60C2912A21}" destId="{10B96DED-0F80-4222-A5B7-E5DA79B06025}" srcOrd="1" destOrd="0" presId="urn:microsoft.com/office/officeart/2005/8/layout/hierarchy4"/>
    <dgm:cxn modelId="{B5FEA4EB-F583-4866-A422-7BC06AF75C31}" type="presParOf" srcId="{800D9CAC-0EE4-4A8F-B3F1-7AB6EC9E37D7}" destId="{31EA5570-FED0-487E-9A1B-28C7F3D49151}" srcOrd="3" destOrd="0" presId="urn:microsoft.com/office/officeart/2005/8/layout/hierarchy4"/>
    <dgm:cxn modelId="{445C83B1-F604-4BA0-B8AC-51615309EF01}" type="presParOf" srcId="{800D9CAC-0EE4-4A8F-B3F1-7AB6EC9E37D7}" destId="{6438298A-01F8-4987-AC32-96290BD348D9}" srcOrd="4" destOrd="0" presId="urn:microsoft.com/office/officeart/2005/8/layout/hierarchy4"/>
    <dgm:cxn modelId="{7991B353-2A9C-412A-AF08-A5CEEFFDD1C7}" type="presParOf" srcId="{6438298A-01F8-4987-AC32-96290BD348D9}" destId="{D1CBE13E-76BF-4868-8A1D-C05AB2E45802}" srcOrd="0" destOrd="0" presId="urn:microsoft.com/office/officeart/2005/8/layout/hierarchy4"/>
    <dgm:cxn modelId="{0E355474-3AB1-45A5-B472-ED7C4CD617CF}" type="presParOf" srcId="{6438298A-01F8-4987-AC32-96290BD348D9}" destId="{F1758CF5-5DDF-4DE4-B937-1EA102365C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CD35-8B4B-474A-B0D5-53A241D0FE13}">
      <dsp:nvSpPr>
        <dsp:cNvPr id="0" name=""/>
        <dsp:cNvSpPr/>
      </dsp:nvSpPr>
      <dsp:spPr>
        <a:xfrm>
          <a:off x="53678" y="135010"/>
          <a:ext cx="10273376" cy="51920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SaaS</a:t>
          </a:r>
          <a:endParaRPr lang="en-US" sz="2400" b="1" kern="1200" dirty="0"/>
        </a:p>
      </dsp:txBody>
      <dsp:txXfrm>
        <a:off x="68885" y="150217"/>
        <a:ext cx="10242962" cy="488794"/>
      </dsp:txXfrm>
    </dsp:sp>
    <dsp:sp modelId="{2521C7F6-AB20-4129-8546-02A50CC8ECE5}">
      <dsp:nvSpPr>
        <dsp:cNvPr id="0" name=""/>
        <dsp:cNvSpPr/>
      </dsp:nvSpPr>
      <dsp:spPr>
        <a:xfrm>
          <a:off x="13285" y="737080"/>
          <a:ext cx="3094624" cy="355434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Benefits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- Lower costs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No infrastructure required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Seamless upgrades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Guaranteed performance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Automated backups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Easy data recovery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Secure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High adoption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On-the move access</a:t>
          </a:r>
        </a:p>
      </dsp:txBody>
      <dsp:txXfrm>
        <a:off x="103923" y="827718"/>
        <a:ext cx="2913348" cy="3373071"/>
      </dsp:txXfrm>
    </dsp:sp>
    <dsp:sp modelId="{667D01DA-A841-462A-A64F-5FDD889B9F5B}">
      <dsp:nvSpPr>
        <dsp:cNvPr id="0" name=""/>
        <dsp:cNvSpPr/>
      </dsp:nvSpPr>
      <dsp:spPr>
        <a:xfrm>
          <a:off x="3210602" y="737080"/>
          <a:ext cx="3942235" cy="171783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Characteristics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Multi-tenancy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On-demand software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Open integration protocols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Social network integration</a:t>
          </a:r>
        </a:p>
      </dsp:txBody>
      <dsp:txXfrm>
        <a:off x="3260916" y="787394"/>
        <a:ext cx="3841607" cy="1617202"/>
      </dsp:txXfrm>
    </dsp:sp>
    <dsp:sp modelId="{998EEF86-E238-4B08-86C1-493775D5A121}">
      <dsp:nvSpPr>
        <dsp:cNvPr id="0" name=""/>
        <dsp:cNvSpPr/>
      </dsp:nvSpPr>
      <dsp:spPr>
        <a:xfrm>
          <a:off x="3212953" y="2561081"/>
          <a:ext cx="3926859" cy="175770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Adoption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Individual users: High</a:t>
          </a:r>
          <a:br>
            <a:rPr lang="en-US" sz="1600" kern="1200" dirty="0"/>
          </a:br>
          <a:r>
            <a:rPr lang="en-US" sz="1600" kern="1200" dirty="0"/>
            <a:t>- Small &amp; medium enterprises: High</a:t>
          </a:r>
          <a:br>
            <a:rPr lang="en-US" sz="1600" kern="1200" dirty="0"/>
          </a:br>
          <a:r>
            <a:rPr lang="en-US" sz="1600" kern="1200" dirty="0"/>
            <a:t>- Large organizations: High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Government: Medium</a:t>
          </a:r>
        </a:p>
      </dsp:txBody>
      <dsp:txXfrm>
        <a:off x="3264434" y="2612562"/>
        <a:ext cx="3823897" cy="1654739"/>
      </dsp:txXfrm>
    </dsp:sp>
    <dsp:sp modelId="{D1CBE13E-76BF-4868-8A1D-C05AB2E45802}">
      <dsp:nvSpPr>
        <dsp:cNvPr id="0" name=""/>
        <dsp:cNvSpPr/>
      </dsp:nvSpPr>
      <dsp:spPr>
        <a:xfrm>
          <a:off x="7246834" y="737080"/>
          <a:ext cx="3096977" cy="349450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Examples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Google Apps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Salesforce.com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Facebook</a:t>
          </a:r>
          <a:endParaRPr lang="en-US" sz="14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Zoho</a:t>
          </a:r>
          <a:endParaRPr lang="en-US" sz="14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Dropbox</a:t>
          </a:r>
          <a:endParaRPr lang="en-US" sz="14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Taleo</a:t>
          </a:r>
          <a:r>
            <a:rPr lang="en-US" sz="1400" b="0" kern="1200" dirty="0"/>
            <a:t>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Microsoft Office 365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Linkedin</a:t>
          </a:r>
          <a:endParaRPr lang="en-US" sz="14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Slideshare</a:t>
          </a:r>
          <a:endParaRPr lang="en-US" sz="1400" b="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</a:t>
          </a:r>
          <a:r>
            <a:rPr lang="en-US" sz="1400" b="0" kern="1200" dirty="0" err="1"/>
            <a:t>CareCloud</a:t>
          </a:r>
        </a:p>
      </dsp:txBody>
      <dsp:txXfrm>
        <a:off x="7337541" y="827787"/>
        <a:ext cx="2915563" cy="331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C77-7616-4A50-8958-5FB933B0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7EF2-2709-486A-8915-C97AB195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0B84-30CC-4AE5-806D-F0DA8626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851D-EA04-4BA3-99F8-B0DB7CED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65A3-A5AF-4176-8162-E5CCDCE6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7B6C-01CA-4DB8-B3E9-FE8A80A9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41D7D-3632-4938-ABD7-AED767D40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AE2-1D0C-41FF-8DDE-6F7F8F3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1AE3-151C-4C84-BDBA-854C606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3A0E-7AE2-4909-8D4B-BB262BFC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107FC-BE67-4876-A4A5-9F88EAC28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70857-1CB0-4E3D-8F00-B7BD5017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138B-3813-4DF2-A6C3-9A94B051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EC4C-7028-4624-B4A5-5EF26EFE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23BD-04C5-4CA1-9D91-E3F47D1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016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1A7-9D8F-457C-AEA6-F5C287C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C128-3E21-418E-8481-BAD843F0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A5FB-9DF5-4308-905F-41330364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DA9D-5B4F-40A4-A45A-ECEB350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6CAC-2213-400B-B7FE-9E494385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148-6C18-4CEC-B9C3-A53462DC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99E4-551F-4BFC-9508-40F62ACC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0AAA-F2EC-499C-A0FD-83B72351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BD37-C8BD-4684-A77B-6EBE28FC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29CD-B4B3-4C0A-A713-236BD550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7BC0-03AA-4194-9382-C6B7CE6E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5765-25C3-4813-B1C7-297866C8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0988-4321-4EEC-969C-4392FF5B8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AEAE-47B2-48D8-8BD3-92D6EBCE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D343-5551-4CB0-A696-68D926CD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E4E0-4904-4502-9F01-462B4D18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2CD-2EBF-44D9-92F8-4CB5BEA0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7D879-8CEE-4B86-881C-EDE5E8030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7597-E1F2-4DD7-BF2E-0C47DA7B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AAF6-B6D0-4390-9F26-162F2BDC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D7115-E6F0-4007-81D7-B71D2B013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65EED-0FA4-4C85-AA0C-B5456F31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7C888-277D-4FF1-9484-6FC53DE5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07B65-CAB8-4B66-9854-A9D78740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90A1-F001-485A-8C7E-1566945F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20787-FE64-4FCB-8BE6-7A4E67CF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D45F7-7A79-4756-95E9-021620BF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29C33-48FC-405C-9CE6-4D1A8E97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D3C34-D230-4D28-813C-ED994A35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D5BEA-E1EF-4351-9D99-48CE106C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AED13-FD9D-43B6-9210-60EBE45E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1E96-4C1D-4568-89ED-43A7E118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4258-3623-4E1D-AF8A-8F27BCD6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5929D-34BD-4AEB-85DC-F0C5BDC0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D12B-13BE-4626-B29C-0114F7F1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2739-76AA-4772-BD40-E67BBBA4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30FA6-F24E-4C1A-AD57-9ED9F511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AE9C-3D2D-46E7-A9CA-0A76690C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5F335-191F-4A5C-95E6-2AA74AE6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8B5D-FC29-42B2-802A-398306C3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C297-6D08-4046-B119-58BF2437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2BE1-4E20-4621-A005-DFA5B829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CCAC-14C3-4B77-B3B3-AE7EF05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54A1D-CCC3-4029-A75A-9CD7E919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D4D4-AE1D-4F16-B542-82219FF6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AEDD-1EE5-44E5-83FB-8868BBD9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3DE4-A1F5-4669-B1D3-12C58BDD03B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0BB4-43EC-4653-871A-65DBF522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F670-2350-49BF-B740-9CE19C8B4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6805-0679-4F23-948C-1617A8F5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ker.com/resources/what-container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ocker.com/resources/what-contain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Welcome</a:t>
            </a:r>
            <a:br>
              <a:rPr lang="en-US" sz="2667" b="1" cap="none" dirty="0"/>
            </a:br>
            <a:r>
              <a:rPr lang="en-US" sz="2667" b="1" cap="none" dirty="0"/>
              <a:t>Week 1 – 1/26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Scalability &amp; Elasticity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3C5F9-7750-FC4D-B93F-1E66DC73FBA7}"/>
              </a:ext>
            </a:extLst>
          </p:cNvPr>
          <p:cNvSpPr/>
          <p:nvPr/>
        </p:nvSpPr>
        <p:spPr>
          <a:xfrm>
            <a:off x="806605" y="223201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Multi-tier applications such as e-Commerce, social networking, business-to-business, etc. can experience rapid changes in their traffic.</a:t>
            </a:r>
          </a:p>
          <a:p>
            <a:endParaRPr lang="en-US" dirty="0"/>
          </a:p>
          <a:p>
            <a:r>
              <a:rPr lang="en-US" dirty="0"/>
              <a:t>Capacity planning involves determining the right sizing of each tier of the deployment of an application in terms of the number of resources and the capacity of each resource.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Capacity planning may be for computing, storage, memory or network resources.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ACEA5-EEAC-C64C-914A-27AEBA31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02" y="1982820"/>
            <a:ext cx="4595258" cy="3360711"/>
          </a:xfrm>
          <a:prstGeom prst="rect">
            <a:avLst/>
          </a:prstGeom>
        </p:spPr>
      </p:pic>
      <p:pic>
        <p:nvPicPr>
          <p:cNvPr id="8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9763C993-5CE3-1D48-AD6B-A9B274C3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9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Vertical Scaling/Scaling up:</a:t>
            </a:r>
          </a:p>
          <a:p>
            <a:pPr lvl="1"/>
            <a:r>
              <a:rPr lang="en-US" sz="2200" dirty="0">
                <a:latin typeface="Helvetica" pitchFamily="2" charset="0"/>
              </a:rPr>
              <a:t>Involves upgrading the hardware resources (adding additional computing, memory, storage or network resources).  </a:t>
            </a:r>
          </a:p>
          <a:p>
            <a:endParaRPr lang="en-US" sz="2200" dirty="0">
              <a:latin typeface="Helvetica" pitchFamily="2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Horizontal Scaling/Scaling out</a:t>
            </a:r>
          </a:p>
          <a:p>
            <a:pPr lvl="1"/>
            <a:r>
              <a:rPr lang="en-US" sz="2200" dirty="0">
                <a:latin typeface="Helvetica" pitchFamily="2" charset="0"/>
              </a:rPr>
              <a:t>Involves addition of more resources of the same type.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Scaling Approaches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0F6BE1E2-9605-8342-99F9-03461698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MapReduce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D7915-2E48-2149-B72B-393D1395060D}"/>
              </a:ext>
            </a:extLst>
          </p:cNvPr>
          <p:cNvSpPr txBox="1">
            <a:spLocks/>
          </p:cNvSpPr>
          <p:nvPr/>
        </p:nvSpPr>
        <p:spPr>
          <a:xfrm>
            <a:off x="559420" y="1669508"/>
            <a:ext cx="5800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MapReduce is a parallel data processing model for processing and analysis of massive scale data. </a:t>
            </a:r>
          </a:p>
          <a:p>
            <a:r>
              <a:rPr lang="en-US" sz="2000" dirty="0"/>
              <a:t>MapReduce phases:</a:t>
            </a:r>
          </a:p>
          <a:p>
            <a:pPr lvl="1"/>
            <a:r>
              <a:rPr lang="en-US" sz="1600" b="1" dirty="0"/>
              <a:t>Map Phase</a:t>
            </a:r>
            <a:r>
              <a:rPr lang="en-US" sz="1600" dirty="0"/>
              <a:t>: In the Map phase, data is read from a distributed file system, partitioned among a set of computing nodes in the cluster, and sent to the nodes as a set of key-value pairs. </a:t>
            </a:r>
          </a:p>
          <a:p>
            <a:pPr lvl="1"/>
            <a:r>
              <a:rPr lang="en-US" sz="1600" dirty="0"/>
              <a:t>The Map tasks process the input records independently of each other and produce intermediate results as key-value pairs. </a:t>
            </a:r>
          </a:p>
          <a:p>
            <a:pPr lvl="1"/>
            <a:r>
              <a:rPr lang="en-US" sz="1600" dirty="0"/>
              <a:t>The intermediate results are stored on the local disk of the node running the Map task. </a:t>
            </a:r>
            <a:endParaRPr lang="en-US" sz="2000" dirty="0"/>
          </a:p>
          <a:p>
            <a:pPr lvl="1"/>
            <a:r>
              <a:rPr lang="en-US" sz="1600" b="1" dirty="0"/>
              <a:t>Reduce Phase</a:t>
            </a:r>
            <a:r>
              <a:rPr lang="en-US" sz="1600" dirty="0"/>
              <a:t>: When all the Map tasks are completed, the Reduce phase begins in which the intermediate data with the same key is aggregated.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9D20A-9AFB-B143-8597-7C93737F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56" y="2573627"/>
            <a:ext cx="4077053" cy="2171888"/>
          </a:xfrm>
          <a:prstGeom prst="rect">
            <a:avLst/>
          </a:prstGeom>
        </p:spPr>
      </p:pic>
      <p:pic>
        <p:nvPicPr>
          <p:cNvPr id="10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B6D6D196-D39F-6B49-8BC4-ACC160DF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Reference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71A56-EE9F-8E4A-AAC4-C6CC66FC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79" y="1680659"/>
            <a:ext cx="6919844" cy="4351655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Infrastructure &amp; Facilities Layer </a:t>
            </a:r>
          </a:p>
          <a:p>
            <a:pPr lvl="1"/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Includes the physical infrastructure such as datacenter facilities, electrical and mechanical equipment, etc. </a:t>
            </a:r>
          </a:p>
          <a:p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Hardware Layer </a:t>
            </a:r>
          </a:p>
          <a:p>
            <a:pPr lvl="1"/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Includes physical compute, network and storage hardware. </a:t>
            </a:r>
          </a:p>
          <a:p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Virtualization Layer </a:t>
            </a:r>
          </a:p>
          <a:p>
            <a:pPr lvl="1"/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Partitions the physical hardware resources into multiple virtual resources that enabling pooling of resources.  </a:t>
            </a:r>
          </a:p>
          <a:p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Platform &amp; Middleware Layer</a:t>
            </a:r>
          </a:p>
          <a:p>
            <a:pPr lvl="1"/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Builds upon the </a:t>
            </a:r>
            <a:r>
              <a:rPr lang="en-US" sz="1400" dirty="0" err="1">
                <a:latin typeface="Helvetica" pitchFamily="2" charset="0"/>
                <a:cs typeface="Arial" panose="020B0604020202020204" pitchFamily="34" charset="0"/>
              </a:rPr>
              <a:t>IaaS</a:t>
            </a:r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 layers below and provides standardized stacks of services such as database service, queuing service, application frameworks and run-time environments, messaging services, monitoring services, analytics services, etc.</a:t>
            </a:r>
          </a:p>
          <a:p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Service Management Layer </a:t>
            </a:r>
          </a:p>
          <a:p>
            <a:pPr lvl="1"/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Provides APIs for requesting, managing and monitoring cloud resources. </a:t>
            </a:r>
          </a:p>
          <a:p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Applications Layer </a:t>
            </a:r>
          </a:p>
          <a:p>
            <a:pPr lvl="1"/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Includes SaaS applications such as Email, cloud storage application, productivity applications, management portals, customer self-service portals,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AE12D-C51F-B94F-983D-29C4BF4A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22" y="1825626"/>
            <a:ext cx="4635858" cy="3999442"/>
          </a:xfrm>
          <a:prstGeom prst="rect">
            <a:avLst/>
          </a:prstGeom>
        </p:spPr>
      </p:pic>
      <p:pic>
        <p:nvPicPr>
          <p:cNvPr id="8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92C6FC3-D715-6045-A92A-12BA477C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6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721" y="1768024"/>
            <a:ext cx="5627649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A container is a standard unit of software that packages up code and all its dependencies so the application runs quickly and reliably from one computing environment to another. </a:t>
            </a:r>
          </a:p>
          <a:p>
            <a:r>
              <a:rPr lang="en-US" sz="1800" dirty="0">
                <a:latin typeface="Helvetica" pitchFamily="2" charset="0"/>
              </a:rPr>
              <a:t>A Docker container image is a lightweight, standalone, executable package of software that includes everything needed to run an application: code, runtime, system tools, system libraries and settings.</a:t>
            </a:r>
          </a:p>
          <a:p>
            <a:r>
              <a:rPr lang="en-US" sz="1800" dirty="0">
                <a:latin typeface="Helvetica" pitchFamily="2" charset="0"/>
              </a:rPr>
              <a:t>Container images become containers at runtime and in the case of Docker containers - images become containers when they run on Docker Engine. Available for both Linux and Windows-based applications, containerized software will always run the same, regardless of the infrastructure.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5C4B712-E02A-3245-946C-476D2F5E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D3121-62CD-1748-A25A-1F4C363C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733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70DEF-8144-374A-A43B-1AC0A100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60" y="1768024"/>
            <a:ext cx="4253880" cy="3624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444EA-E0B3-714A-B0FE-546F4E6E8E3E}"/>
              </a:ext>
            </a:extLst>
          </p:cNvPr>
          <p:cNvSpPr txBox="1"/>
          <p:nvPr/>
        </p:nvSpPr>
        <p:spPr>
          <a:xfrm>
            <a:off x="3382202" y="6215808"/>
            <a:ext cx="45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5"/>
              </a:rPr>
              <a:t>https://www.docker.com/resources/what-container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047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4285505"/>
            <a:ext cx="5627649" cy="2097432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latin typeface="Helvetica" pitchFamily="2" charset="0"/>
              </a:rPr>
              <a:t>Containers are an abstraction at the app layer that packages code and dependencies together. </a:t>
            </a:r>
          </a:p>
          <a:p>
            <a:r>
              <a:rPr lang="en-US" sz="1600" dirty="0">
                <a:latin typeface="Helvetica" pitchFamily="2" charset="0"/>
              </a:rPr>
              <a:t>Multiple containers can run on the same machine and share the OS kernel with other containers, each running as isolated processes in user space. </a:t>
            </a:r>
          </a:p>
          <a:p>
            <a:r>
              <a:rPr lang="en-US" sz="1600" dirty="0">
                <a:latin typeface="Helvetica" pitchFamily="2" charset="0"/>
              </a:rPr>
              <a:t>Containers take up less space than VMs (container images are typically tens of MBs in size), can handle more applications and require fewer VMs and Operating systems.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1027860" y="48171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Containers to VMs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5C4B712-E02A-3245-946C-476D2F5E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D3121-62CD-1748-A25A-1F4C363C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7" y="94324"/>
            <a:ext cx="2273300" cy="85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444EA-E0B3-714A-B0FE-546F4E6E8E3E}"/>
              </a:ext>
            </a:extLst>
          </p:cNvPr>
          <p:cNvSpPr txBox="1"/>
          <p:nvPr/>
        </p:nvSpPr>
        <p:spPr>
          <a:xfrm>
            <a:off x="3442163" y="6318847"/>
            <a:ext cx="45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https://www.docker.com/resources/what-container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64C5F-4EFE-3148-95D8-42C52B5A74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345"/>
          <a:stretch/>
        </p:blipFill>
        <p:spPr>
          <a:xfrm>
            <a:off x="1266747" y="1207470"/>
            <a:ext cx="3763661" cy="3047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8A315D-9EE1-B547-96EF-2F3AB07C98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2"/>
          <a:stretch/>
        </p:blipFill>
        <p:spPr>
          <a:xfrm>
            <a:off x="6804596" y="1183459"/>
            <a:ext cx="3501238" cy="30953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EEEB7-9603-8947-92F3-4F14E03DB715}"/>
              </a:ext>
            </a:extLst>
          </p:cNvPr>
          <p:cNvSpPr txBox="1">
            <a:spLocks/>
          </p:cNvSpPr>
          <p:nvPr/>
        </p:nvSpPr>
        <p:spPr>
          <a:xfrm>
            <a:off x="6096000" y="4206083"/>
            <a:ext cx="5627649" cy="2097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b="0" i="0" kern="1200">
                <a:solidFill>
                  <a:schemeClr val="accent1"/>
                </a:solidFill>
                <a:latin typeface="Palatino Linotype"/>
                <a:ea typeface="+mn-ea"/>
                <a:cs typeface="Palatino Linotype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Helvetica" pitchFamily="2" charset="0"/>
              </a:rPr>
              <a:t>Virtual machines (VMs) are an abstraction of physical hardware turning one server into many servers. The hypervisor allows multiple VMs to run on a single machine. Each VM includes a full copy of an operating system, the application, necessary binaries and libraries - taking up tens of GBs. VMs can also be slow to boot.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DB68-24C0-D44D-A10A-4D3B3F765E46}"/>
              </a:ext>
            </a:extLst>
          </p:cNvPr>
          <p:cNvSpPr txBox="1"/>
          <p:nvPr/>
        </p:nvSpPr>
        <p:spPr>
          <a:xfrm>
            <a:off x="2038662" y="-179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8CC32CF-D028-0543-BD93-B1318C06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02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Amazon Simple Storage Service(S3) is an online cloud-based data storage infrastructure for storing and retrieving any amount of data.  </a:t>
            </a:r>
          </a:p>
          <a:p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S3 provides highly reliable, scalable, fast, fully redundant and affordable storage infrastructure. </a:t>
            </a:r>
          </a:p>
          <a:p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Buckets</a:t>
            </a:r>
          </a:p>
          <a:p>
            <a:pPr lvl="1"/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Data stored on S3 is organized in the form of </a:t>
            </a:r>
            <a:r>
              <a:rPr lang="en-US" sz="2000" b="1" dirty="0">
                <a:latin typeface="Helvetica" pitchFamily="2" charset="0"/>
                <a:cs typeface="Arial" panose="020B0604020202020204" pitchFamily="34" charset="0"/>
              </a:rPr>
              <a:t>buckets</a:t>
            </a:r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You must create a bucket before you can store data on S3. </a:t>
            </a:r>
          </a:p>
          <a:p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Uploading Files to Buckets</a:t>
            </a:r>
          </a:p>
          <a:p>
            <a:pPr lvl="1"/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S3 console provides simple wizards for creating a new bucket and uploading files. </a:t>
            </a:r>
          </a:p>
          <a:p>
            <a:pPr lvl="1"/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You can upload any kind of file to S3. </a:t>
            </a:r>
          </a:p>
          <a:p>
            <a:pPr lvl="1"/>
            <a:r>
              <a:rPr lang="en-US" sz="2000" dirty="0">
                <a:latin typeface="Helvetica" pitchFamily="2" charset="0"/>
                <a:cs typeface="Arial" panose="020B0604020202020204" pitchFamily="34" charset="0"/>
              </a:rPr>
              <a:t>While uploading a file, you can specify the redundancy and encryption options and access permissions.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Services – Amazon S3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727F188F-DBF0-B342-8C04-0EF64974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1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1186D125-2EFE-BF46-A769-8B6BE99D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1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Cloud-based analytics services allow analyzing massive data sets stored in the cloud either in cloud storages or in cloud databases using programming models such as MapReduce.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MapReduce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Amazon Elastic MapReduce is the MapReduce service from Amazon based the Hadoop framework running on Amazon EC2 and S3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EMR supports various job types such as</a:t>
            </a:r>
            <a:r>
              <a:rPr lang="x-none" altLang="en-US" sz="1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JAR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program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job</a:t>
            </a:r>
          </a:p>
          <a:p>
            <a:pPr lvl="2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 programs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endParaRPr lang="en-US" sz="116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EMR (Elastic Map Reduce)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CB752CE-F330-1342-9719-57652430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3CB8-A263-8A4B-9AF2-D37E9E8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CFB0E020-FD70-774F-88AD-BC4F91F264A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FAEB6-FAEB-9E49-BD8A-0F34F5D4211C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Characteristics of Cloud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07E01-B24E-E343-B383-919717807A9C}"/>
              </a:ext>
            </a:extLst>
          </p:cNvPr>
          <p:cNvSpPr txBox="1"/>
          <p:nvPr/>
        </p:nvSpPr>
        <p:spPr>
          <a:xfrm>
            <a:off x="902678" y="1833916"/>
            <a:ext cx="10644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On-demand self service:</a:t>
            </a:r>
          </a:p>
          <a:p>
            <a:pPr lvl="1"/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Cloud computing resources can be provisioned on-demand by the users, without requiring interactions with the cloud service provider.   The process of provisioning resources is automated.</a:t>
            </a:r>
          </a:p>
          <a:p>
            <a:pPr lvl="1"/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Broad network access:</a:t>
            </a:r>
          </a:p>
          <a:p>
            <a:pPr lvl="1"/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Cloud computing resources can be accessed over the network using standard access mechanisms that provide platform-independent access through the use of heterogeneous client platforms such as workstations, laptops, tablets and smartphones.</a:t>
            </a:r>
          </a:p>
        </p:txBody>
      </p:sp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98F521EF-0FE9-4424-B30A-A85C8B4E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5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9F95A732-F431-114D-A650-1342A4E2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1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73EB0288-A068-6B42-B039-8FA1F2ED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9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4063A862-1E8C-B34A-B60D-D53BE7A6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0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C9E34CF1-FC9B-4249-B6A1-AC0D01CE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Amazon Elastic Compute Cloud (EC2) is a compute service provided by Amazon. 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Launching EC2 Instances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To launch a new instance click on the launch instance button. Instances can be launched with a variety of operating systems.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Instance Sizes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you launch an instance you specify the instance type (micro, small, medium, large, extra-large, etc.), the number of instances to launch based on the selected AMI and availability zones for the instances.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Key-pairs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When launching a new instance, the user selects a key-pair from existing keypairs or creates a new keypair for the instance. Keypairs are used to securely connect to an instance after it launches. 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Security Groups</a:t>
            </a:r>
          </a:p>
          <a:p>
            <a:pPr lvl="1"/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The security groups to be associated with the instance can be selected from the instance launch wizard. Security groups are used to open or block a specific network port for the launched instances.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Services – Amazon EC2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Applications, management and user interfaces provided over a network</a:t>
            </a:r>
          </a:p>
          <a:p>
            <a:pPr lvl="1"/>
            <a:endParaRPr lang="en-US" dirty="0"/>
          </a:p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development frameworks, operating systems and deployment frameworks</a:t>
            </a:r>
          </a:p>
          <a:p>
            <a:pPr lvl="1"/>
            <a:endParaRPr lang="en-US" dirty="0"/>
          </a:p>
          <a:p>
            <a:r>
              <a:rPr lang="en-US" dirty="0"/>
              <a:t>Infrastructure as a Service (</a:t>
            </a:r>
            <a:r>
              <a:rPr lang="en-US" dirty="0" err="1"/>
              <a:t>IaaS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computing, storage and network resource that can be provisioned on 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 Models</a:t>
            </a:r>
          </a:p>
        </p:txBody>
      </p:sp>
      <p:pic>
        <p:nvPicPr>
          <p:cNvPr id="10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04284EE8-637E-A94D-B430-9D4B637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Software/Interface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SaaS provides the users a software application or the user interface to the application itself. 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Outsourced Management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cloud service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provider manages the underlying cloud infrastructure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including servers, network, operating systems, storage and application software, and the user is unaware of the underlying architecture of the cloud. 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 client interfaces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are provided to the user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through a thin client interface (e.g., a browser).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SaaS applications are platform independent and can be accessed from various client devices such as workstations, laptop, tablets and smartphones, running different operating systems. 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Ubiquitous Access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the cloud service provider manages both the application and data,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users are able to access the applications from anywhere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Software-as-a-Service (SaaS)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E0B0AA0-379D-AB4A-AF40-877ECE6B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6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Software-as-a-Service (SaaS)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012EE0D-B58F-4C4B-BC97-1CAD9E2808EA}"/>
              </a:ext>
            </a:extLst>
          </p:cNvPr>
          <p:cNvGraphicFramePr/>
          <p:nvPr/>
        </p:nvGraphicFramePr>
        <p:xfrm>
          <a:off x="990600" y="1664478"/>
          <a:ext cx="10680700" cy="443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5254DFB-D24B-5146-8961-FD8BE99F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4" y="5467943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Resource Provisioning </a:t>
            </a:r>
          </a:p>
          <a:p>
            <a:pPr lvl="1"/>
            <a:r>
              <a:rPr lang="en-US" sz="2000" dirty="0">
                <a:latin typeface="Helvetica" pitchFamily="2" charset="0"/>
              </a:rPr>
              <a:t>Provides the users the capability to provision computing and storage resources. 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Virtual Machines</a:t>
            </a:r>
          </a:p>
          <a:p>
            <a:pPr lvl="1"/>
            <a:r>
              <a:rPr lang="en-US" sz="2000" dirty="0">
                <a:latin typeface="Helvetica" pitchFamily="2" charset="0"/>
              </a:rPr>
              <a:t>These resources are provided to the users as virtual machine instances and virtual storage. Users can start, stop, conﬁgure and manage the virtual machine instances and virtual storage. 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Provider Managers Infrastructure:</a:t>
            </a:r>
          </a:p>
          <a:p>
            <a:pPr lvl="1"/>
            <a:r>
              <a:rPr lang="en-US" sz="2000" dirty="0">
                <a:latin typeface="Helvetica" pitchFamily="2" charset="0"/>
              </a:rPr>
              <a:t>The cloud service provider manages the underlying infrastructure.  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Pay-per-use/Pay-as-you-go:</a:t>
            </a:r>
          </a:p>
          <a:p>
            <a:pPr lvl="1"/>
            <a:r>
              <a:rPr lang="en-US" sz="2000" dirty="0">
                <a:latin typeface="Helvetica" pitchFamily="2" charset="0"/>
              </a:rPr>
              <a:t>Virtual resources provisioned by the users are billed based on a pay-per-use/pay-as-you-go paradigm.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Infrastructure-as-a-Service (IaaS)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43D136EC-00B8-AA4D-8051-6E693667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Public Cloud</a:t>
            </a:r>
          </a:p>
          <a:p>
            <a:pPr lvl="1"/>
            <a:r>
              <a:rPr lang="en-US" sz="2000" dirty="0">
                <a:latin typeface="Helvetica" pitchFamily="2" charset="0"/>
              </a:rPr>
              <a:t>Available for public use or a large industry group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Private Cloud</a:t>
            </a:r>
          </a:p>
          <a:p>
            <a:pPr lvl="1"/>
            <a:r>
              <a:rPr lang="en-US" sz="2000" dirty="0">
                <a:latin typeface="Helvetica" pitchFamily="2" charset="0"/>
              </a:rPr>
              <a:t>Operated for exclusive use of a single organization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Community Cloud</a:t>
            </a:r>
          </a:p>
          <a:p>
            <a:pPr lvl="1"/>
            <a:r>
              <a:rPr lang="en-US" sz="2000" dirty="0">
                <a:latin typeface="Helvetica" pitchFamily="2" charset="0"/>
              </a:rPr>
              <a:t>Available for shared use of several organizations supporting a speciﬁc community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Hybrid Cloud</a:t>
            </a:r>
          </a:p>
          <a:p>
            <a:pPr lvl="1"/>
            <a:r>
              <a:rPr lang="en-US" sz="2000" dirty="0">
                <a:latin typeface="Helvetica" pitchFamily="2" charset="0"/>
              </a:rPr>
              <a:t>Combines multiple clouds (public and private) that remain unique but bound together to o</a:t>
            </a:r>
            <a:r>
              <a:rPr lang="x-none" altLang="en-US" sz="2000">
                <a:latin typeface="Helvetica" pitchFamily="2" charset="0"/>
              </a:rPr>
              <a:t>ff</a:t>
            </a:r>
            <a:r>
              <a:rPr lang="en-US" sz="2000" dirty="0">
                <a:latin typeface="Helvetica" pitchFamily="2" charset="0"/>
              </a:rPr>
              <a:t>er application and data portability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Deployment Models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4CBE2F82-173B-2F40-8BB2-FC855405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IaaS: </a:t>
            </a:r>
          </a:p>
          <a:p>
            <a:pPr lvl="1"/>
            <a:r>
              <a:rPr lang="en-US" sz="2000" dirty="0">
                <a:latin typeface="Helvetica" pitchFamily="2" charset="0"/>
              </a:rPr>
              <a:t>Amazon EC2</a:t>
            </a:r>
          </a:p>
          <a:p>
            <a:pPr lvl="1"/>
            <a:r>
              <a:rPr lang="en-US" sz="2000" dirty="0">
                <a:latin typeface="Helvetica" pitchFamily="2" charset="0"/>
              </a:rPr>
              <a:t>Google Compute Engine</a:t>
            </a:r>
          </a:p>
          <a:p>
            <a:pPr lvl="1"/>
            <a:r>
              <a:rPr lang="en-US" sz="2000" dirty="0">
                <a:latin typeface="Helvetica" pitchFamily="2" charset="0"/>
              </a:rPr>
              <a:t>Windows Azure VMs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PaaS: </a:t>
            </a:r>
          </a:p>
          <a:p>
            <a:pPr lvl="1"/>
            <a:r>
              <a:rPr lang="en-US" sz="2000" dirty="0">
                <a:latin typeface="Helvetica" pitchFamily="2" charset="0"/>
              </a:rPr>
              <a:t>Google App Engine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SaaS: </a:t>
            </a:r>
          </a:p>
          <a:p>
            <a:pPr lvl="1"/>
            <a:r>
              <a:rPr lang="en-US" sz="2000" dirty="0">
                <a:latin typeface="Helvetica" pitchFamily="2" charset="0"/>
              </a:rPr>
              <a:t>Salesforce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 Examples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4681E8E-A190-F140-A3CD-9A947C7B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02678" y="620445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E4166B-66F1-F544-BCC2-CF65798D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7" y="1624903"/>
            <a:ext cx="669607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Virtualization refers to the partitioning the resources of a physical system (such as computing, storage, network and memory) into multiple virtual resources.  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Key enabling technology of cloud computing that allow pooling of resources. 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In cloud computing, resources are pooled to serve multiple users using multi-tenancy. 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5481C-A597-CB4F-B66F-208068E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825625"/>
            <a:ext cx="4294248" cy="3898798"/>
          </a:xfrm>
          <a:prstGeom prst="rect">
            <a:avLst/>
          </a:prstGeom>
        </p:spPr>
      </p:pic>
      <p:pic>
        <p:nvPicPr>
          <p:cNvPr id="8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E456216-B49B-984B-8F6B-4380A405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2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2585</Words>
  <Application>Microsoft Office PowerPoint</Application>
  <PresentationFormat>Widescreen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Palatino Linotype</vt:lpstr>
      <vt:lpstr>Office Theme</vt:lpstr>
      <vt:lpstr>Big Data – Welcome Week 1 – 1/26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Castellanos Bueso, Arturo</dc:creator>
  <cp:lastModifiedBy>Castellanos Bueso, Arturo</cp:lastModifiedBy>
  <cp:revision>3</cp:revision>
  <dcterms:created xsi:type="dcterms:W3CDTF">2022-01-24T15:24:57Z</dcterms:created>
  <dcterms:modified xsi:type="dcterms:W3CDTF">2022-01-26T15:56:15Z</dcterms:modified>
</cp:coreProperties>
</file>