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533" r:id="rId3"/>
    <p:sldId id="530" r:id="rId4"/>
    <p:sldId id="534" r:id="rId5"/>
    <p:sldId id="535" r:id="rId6"/>
    <p:sldId id="537" r:id="rId7"/>
    <p:sldId id="536" r:id="rId8"/>
    <p:sldId id="538" r:id="rId9"/>
    <p:sldId id="539" r:id="rId10"/>
    <p:sldId id="540" r:id="rId11"/>
    <p:sldId id="541" r:id="rId12"/>
    <p:sldId id="542" r:id="rId13"/>
    <p:sldId id="548" r:id="rId14"/>
    <p:sldId id="550" r:id="rId15"/>
    <p:sldId id="549" r:id="rId16"/>
    <p:sldId id="543" r:id="rId17"/>
    <p:sldId id="545" r:id="rId18"/>
    <p:sldId id="544" r:id="rId19"/>
    <p:sldId id="546" r:id="rId20"/>
    <p:sldId id="547" r:id="rId21"/>
    <p:sldId id="551" r:id="rId22"/>
    <p:sldId id="55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601B-CA87-4C17-87F3-BB95561C8C2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76A1-90DF-412F-8850-EF6426469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011-7729-40D5-8FA0-8625F317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6BA9-B023-4A8A-9AA1-F725187C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AA7D-AA27-4FBB-90C3-B503378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67B3-8C87-4E2A-9867-CEB7179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A2BF-85EE-4DAF-8D82-62B11399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B34C-748D-47E0-90D4-F134669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BA5F3-2B4A-499A-89A4-8A13E14D8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2F96-085D-4C9F-A223-73487921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9016-A188-43CD-8091-8F4532F7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7977-671E-4A15-88D7-A0F208C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39736-E633-4BA9-A737-06DE113D2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4FA5D-84A2-4E70-ACBA-7FD57327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29AC-EBBC-463F-BA82-55093950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72A3-2615-40A0-BBBF-50B282B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CC65-088C-4907-AEEE-CF59E10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1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8D49-FFAF-459F-AF55-E1CF8710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C4A4-71C2-4593-A7D4-11DA640F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DB37-4414-474C-B691-C9C0F380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4C27-022A-4FDF-B72A-14F5EA77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8220-F403-48F0-A11A-30356EAE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B817-13C8-4998-BB18-C792365A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0629-E223-44A1-884C-DB8B2453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71C5-8D80-4807-A903-0AA98E26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6EA6-DD17-4AAA-A192-78C8DD6C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78CE-BBE1-4A10-9D73-83267C96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7AD2-F4DE-49FE-AEDB-BFA3083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B593-AB24-402F-847A-64F903C70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BCD5-0746-4838-BCAA-BA4662AE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78DF-D913-47CC-98DB-A834738E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65B99-97D2-4306-8EC0-02205EC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A2DB-C99D-4A8C-87C6-D75E2CE1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DD6-1637-47EF-8A20-DE51526C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6FD9-B713-474D-9E3F-710ECA62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90453-ABAE-4B2F-A837-65BBFFAF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99D0B-3269-413E-9A96-4D2F5ADE4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6B6CD-CA33-443F-8BB0-334C79547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534DF-B91C-42F0-AEBD-492C9138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350BE-9DF8-4E33-8473-83929EBC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B0B2-1129-4D7A-BF11-DFAE9CF5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41B7-B5AF-4461-A8D6-596102A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4CB85-17C0-4E28-9071-518D8E6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8B944-C4AF-44B8-8CD6-525C64D5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80197-5109-48E7-AA29-6A1C9BB7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F466C-2A80-4235-A957-9B03F3F8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480AD-2782-40D9-9576-AECA4969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933D9-67E7-42D6-8263-78B8408E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5554-5502-4249-9F18-1BE369B0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A481-2E46-4FCB-A599-E9B01DD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DC719-F82C-4822-9FBD-66B6F2CF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6E62-89FE-4665-AD5A-AD0C306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BE14-80E5-49AD-8CD2-47AC19CA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6E3DE-95B8-4E02-954F-A7CA3296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07F0-A0DB-456E-97E2-72857CC5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8C848-38D9-4A02-A7F4-41A68B39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C6E74-C77F-4D3E-8E2B-1E3B1312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90E53-34CB-460F-A9DD-29F4BD1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7968-4D1F-477B-B6B4-5DD9ED72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5349-068E-4260-A918-6BED14B7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E4CF9-5C61-4E78-902B-6A11D6F9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B61B8-9680-482A-B7BD-84CFCF37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3048-3760-4BD0-99BF-B1B31DDDD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C771-F34E-4107-97A3-AB75F55EA2AF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79D-D56F-4B45-811D-F3820E568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BB49-5941-498C-BD20-A542FBF4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350E-D461-4F25-907D-D3EA562B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ableau.com/support/drivers?edition=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conso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Amazon Web Services</a:t>
            </a:r>
            <a:br>
              <a:rPr lang="en-US" sz="2667" b="1" cap="none" dirty="0"/>
            </a:br>
            <a:r>
              <a:rPr lang="en-US" sz="2667" b="1" cap="none" dirty="0"/>
              <a:t>Week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2B02-5156-41C8-A213-590061E6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2260F-017E-44D4-9969-2667338B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589959"/>
            <a:ext cx="9240982" cy="4902916"/>
          </a:xfrm>
          <a:prstGeom prst="rect">
            <a:avLst/>
          </a:prstGeom>
        </p:spPr>
      </p:pic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F40DEC3A-978E-417A-8B69-BF40B6F9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59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2B02-5156-41C8-A213-590061E6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12"/>
            <a:ext cx="10515600" cy="1325563"/>
          </a:xfrm>
        </p:spPr>
        <p:txBody>
          <a:bodyPr/>
          <a:lstStyle/>
          <a:p>
            <a:r>
              <a:rPr lang="en-US" dirty="0"/>
              <a:t>PutS3Object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6B84E-0EB2-4FD1-8252-4AD6C2E2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6" y="1415575"/>
            <a:ext cx="6788728" cy="2456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8A64A-281E-4E1D-B66C-C64AF149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465" y="4043378"/>
            <a:ext cx="7971070" cy="2643984"/>
          </a:xfrm>
          <a:prstGeom prst="rect">
            <a:avLst/>
          </a:prstGeom>
        </p:spPr>
      </p:pic>
      <p:pic>
        <p:nvPicPr>
          <p:cNvPr id="5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49394A5A-752E-4592-9F8C-F6B36DB6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28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C79B-E134-42F9-AD57-FD716F83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644"/>
            <a:ext cx="10515600" cy="1325563"/>
          </a:xfrm>
        </p:spPr>
        <p:txBody>
          <a:bodyPr/>
          <a:lstStyle/>
          <a:p>
            <a:r>
              <a:rPr lang="en-US" dirty="0"/>
              <a:t>AWS GLUE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9CFF1-B19D-4D85-A50C-7ABF4441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79" y="1315741"/>
            <a:ext cx="7703781" cy="3671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F60B9-28ED-43C5-A5A0-331D0C023681}"/>
              </a:ext>
            </a:extLst>
          </p:cNvPr>
          <p:cNvSpPr txBox="1"/>
          <p:nvPr/>
        </p:nvSpPr>
        <p:spPr>
          <a:xfrm>
            <a:off x="1374518" y="5209243"/>
            <a:ext cx="10104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32F3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 integration is the process of preparing and combining data for analytics, machine learning, and application development. It involves multiple tasks, such as discovering and extracting data from various sources; enriching, cleaning, normalizing, and combining data; and loading and organizing data in databases, data warehouses, and data lakes. 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599584D1-469A-4C8C-9E08-E67386E4B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16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B6D49-5CE9-4114-A52E-CA4FA654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071"/>
            <a:ext cx="12192000" cy="57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D9D15B-40A4-4714-BC7B-982C452F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647312"/>
            <a:ext cx="992643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3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25C345-3D2F-4E02-A582-AFB63A00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132"/>
            <a:ext cx="12192000" cy="5501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DF827-C34D-437D-85ED-EBEE69F20B18}"/>
              </a:ext>
            </a:extLst>
          </p:cNvPr>
          <p:cNvSpPr txBox="1"/>
          <p:nvPr/>
        </p:nvSpPr>
        <p:spPr>
          <a:xfrm>
            <a:off x="3325091" y="83127"/>
            <a:ext cx="515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Amazon Athena</a:t>
            </a:r>
          </a:p>
        </p:txBody>
      </p:sp>
    </p:spTree>
    <p:extLst>
      <p:ext uri="{BB962C8B-B14F-4D97-AF65-F5344CB8AC3E}">
        <p14:creationId xmlns:p14="http://schemas.microsoft.com/office/powerpoint/2010/main" val="85046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CC71-FC31-4475-BE3F-04168207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Athena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3389D-36BF-4E69-B3AD-610C3D27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51" y="1580851"/>
            <a:ext cx="10520387" cy="4358205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C8C8216C-DBB0-4E2C-AE52-64D6F0C2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15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F72D-6A27-49F8-BFA7-0E4A5F96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1369"/>
            <a:ext cx="10515600" cy="1325563"/>
          </a:xfrm>
        </p:spPr>
        <p:txBody>
          <a:bodyPr/>
          <a:lstStyle/>
          <a:p>
            <a:r>
              <a:rPr lang="en-US" dirty="0"/>
              <a:t>Connecting Athena to Tableau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97384-3E2D-4D40-8CAD-0AE852EF0CCF}"/>
              </a:ext>
            </a:extLst>
          </p:cNvPr>
          <p:cNvSpPr txBox="1"/>
          <p:nvPr/>
        </p:nvSpPr>
        <p:spPr>
          <a:xfrm>
            <a:off x="3322122" y="599050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https://www.tableau.com/support/drivers?edition=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F55F5-7C67-46C2-A522-23895AD6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5" y="1367536"/>
            <a:ext cx="10339449" cy="4415260"/>
          </a:xfrm>
          <a:prstGeom prst="rect">
            <a:avLst/>
          </a:prstGeom>
        </p:spPr>
      </p:pic>
      <p:pic>
        <p:nvPicPr>
          <p:cNvPr id="8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BCD90840-91C9-41D8-B35F-9B204CE1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3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48F760-9458-497B-AD6C-79A23295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321326"/>
            <a:ext cx="11412543" cy="2619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DDFEF-6718-4976-8AD6-B5A0B3D5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02" y="2824432"/>
            <a:ext cx="8974327" cy="3712242"/>
          </a:xfrm>
          <a:prstGeom prst="rect">
            <a:avLst/>
          </a:prstGeom>
        </p:spPr>
      </p:pic>
      <p:pic>
        <p:nvPicPr>
          <p:cNvPr id="10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21F73B8A-1E52-4644-A859-F28E08E1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1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17DE-2CBA-4C16-A741-46ED420F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you download the driver just move it to your Tableau/Driver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E971C-DBA6-4DE9-8D91-AFB20C0E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873401"/>
            <a:ext cx="7459116" cy="1686160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5A9A3991-1B09-472C-A21E-3899877F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9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A9E2-36D3-43B9-94C4-8049EEA3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0155-0770-4578-8588-CF468906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- Create EC2 Instance</a:t>
            </a:r>
          </a:p>
          <a:p>
            <a:pPr marL="0" indent="0">
              <a:buNone/>
            </a:pPr>
            <a:r>
              <a:rPr lang="en-US" b="1" dirty="0"/>
              <a:t>- Fix Spark</a:t>
            </a:r>
          </a:p>
          <a:p>
            <a:pPr marL="0" indent="0">
              <a:buNone/>
            </a:pPr>
            <a:r>
              <a:rPr lang="en-US" dirty="0"/>
              <a:t>	=&gt; Add the Spark files into c:\spark</a:t>
            </a:r>
          </a:p>
          <a:p>
            <a:pPr marL="0" indent="0">
              <a:buNone/>
            </a:pPr>
            <a:r>
              <a:rPr lang="en-US" dirty="0"/>
              <a:t>	=&gt; Add the </a:t>
            </a:r>
            <a:r>
              <a:rPr lang="en-US" dirty="0" err="1"/>
              <a:t>Winutils</a:t>
            </a:r>
            <a:r>
              <a:rPr lang="en-US" dirty="0"/>
              <a:t> files into your SPARK_HOME\bin</a:t>
            </a:r>
          </a:p>
          <a:p>
            <a:pPr marL="0" indent="0">
              <a:buNone/>
            </a:pPr>
            <a:r>
              <a:rPr lang="en-US" dirty="0"/>
              <a:t>	=&gt; Modify the environment variables</a:t>
            </a:r>
          </a:p>
          <a:p>
            <a:pPr marL="0" indent="0">
              <a:buNone/>
            </a:pPr>
            <a:r>
              <a:rPr lang="en-US" dirty="0"/>
              <a:t>		==&gt; JAVA_HOME</a:t>
            </a:r>
          </a:p>
          <a:p>
            <a:pPr marL="0" indent="0">
              <a:buNone/>
            </a:pPr>
            <a:r>
              <a:rPr lang="en-US" dirty="0"/>
              <a:t>		==&gt; SPARK_HOME</a:t>
            </a:r>
          </a:p>
          <a:p>
            <a:pPr marL="0" indent="0">
              <a:buNone/>
            </a:pPr>
            <a:r>
              <a:rPr lang="en-US" dirty="0"/>
              <a:t>		==&gt; Add bin folders to Path</a:t>
            </a:r>
          </a:p>
          <a:p>
            <a:pPr marL="0" indent="0">
              <a:buNone/>
            </a:pPr>
            <a:r>
              <a:rPr lang="en-US" b="1" dirty="0"/>
              <a:t>- Hands-on: Spark transformations and actions</a:t>
            </a:r>
          </a:p>
          <a:p>
            <a:pPr marL="0" indent="0">
              <a:buNone/>
            </a:pPr>
            <a:r>
              <a:rPr lang="en-US" b="1" dirty="0"/>
              <a:t>- Hands-on: Titanic Spark </a:t>
            </a:r>
            <a:r>
              <a:rPr lang="en-US" b="1" dirty="0" err="1"/>
              <a:t>DataFrame</a:t>
            </a:r>
            <a:r>
              <a:rPr lang="en-US" b="1" dirty="0"/>
              <a:t>. Spark SQL titanic exercise --pause video.</a:t>
            </a:r>
          </a:p>
          <a:p>
            <a:pPr marL="0" indent="0">
              <a:buNone/>
            </a:pPr>
            <a:r>
              <a:rPr lang="en-US" b="1" dirty="0"/>
              <a:t>- Group project: Alpha example, twitter topic analysis.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976AA098-28F0-40C7-B6D7-CE919B62F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32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3206553-3CC2-4F2E-B3D2-979CBADC398A}"/>
              </a:ext>
            </a:extLst>
          </p:cNvPr>
          <p:cNvGrpSpPr/>
          <p:nvPr/>
        </p:nvGrpSpPr>
        <p:grpSpPr>
          <a:xfrm>
            <a:off x="1680877" y="213756"/>
            <a:ext cx="7748131" cy="3806128"/>
            <a:chOff x="65833" y="142416"/>
            <a:chExt cx="12060333" cy="65731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1866B3-7B84-4735-B0A9-25ECBFB89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33" y="142416"/>
              <a:ext cx="12060333" cy="657316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4855A7-9C2E-4CF4-88E7-06C92F037A2D}"/>
                </a:ext>
              </a:extLst>
            </p:cNvPr>
            <p:cNvSpPr/>
            <p:nvPr/>
          </p:nvSpPr>
          <p:spPr>
            <a:xfrm>
              <a:off x="2375065" y="2695699"/>
              <a:ext cx="2327564" cy="41563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24C86EA-33BA-4BD2-89A0-3E15ACB2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465" y="2116820"/>
            <a:ext cx="4725059" cy="4277322"/>
          </a:xfrm>
          <a:prstGeom prst="rect">
            <a:avLst/>
          </a:prstGeom>
        </p:spPr>
      </p:pic>
      <p:pic>
        <p:nvPicPr>
          <p:cNvPr id="10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5A53D752-7A60-4D5A-ABB2-4DC314EF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8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5E2A71-BFF9-4B1D-852E-04FA88FA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14" y="397823"/>
            <a:ext cx="9724771" cy="5682343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6B8F28B-29F1-4B30-983E-2903F5EC4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97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15095-F58D-4988-8546-092CC985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7" y="293804"/>
            <a:ext cx="10600706" cy="5729112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11FB0D5-0B60-49A8-A1DA-45776F4F2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4930589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SparkSession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provides a method called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which can be used to execute a SQL query. 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dirty="0" err="1"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method takes a </a:t>
            </a:r>
            <a:r>
              <a:rPr lang="en-US" altLang="en-US" sz="1800" dirty="0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SQL statement as an argument and returns a </a:t>
            </a:r>
            <a:r>
              <a:rPr lang="en-US" altLang="en-US" sz="1800" dirty="0" err="1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representing the result of the given query. </a:t>
            </a:r>
          </a:p>
          <a:p>
            <a:pPr lvl="1"/>
            <a:endParaRPr lang="en-US" altLang="en-US" sz="1800" dirty="0"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Unfortunately</a:t>
            </a:r>
            <a:r>
              <a:rPr lang="en-US" altLang="en-US" sz="1800" dirty="0">
                <a:solidFill>
                  <a:srgbClr val="FF0000"/>
                </a:solidFill>
                <a:latin typeface="Studio-Feixen-Sans"/>
                <a:cs typeface="Helvetica" panose="020B0604020202020204" pitchFamily="34" charset="0"/>
              </a:rPr>
              <a:t>, SQL queries cannot 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be run directly against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To issue SQL queries against an existing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we can leverage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createOrReplaceTempView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function to build a temporary table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After creating the temporary table, we can simply use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method, which allows us to write SQL code to manipulate data within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SQL Queries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FB09-8FE8-4F69-A7BF-32A3F70F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0" y="1453972"/>
            <a:ext cx="579200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2" y="1077454"/>
            <a:ext cx="4930589" cy="1476822"/>
          </a:xfrm>
        </p:spPr>
        <p:txBody>
          <a:bodyPr>
            <a:noAutofit/>
          </a:bodyPr>
          <a:lstStyle/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b="1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SparkSession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provides a method called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which can be used to execute a SQL query. </a:t>
            </a:r>
          </a:p>
          <a:p>
            <a:pPr marL="457200" lvl="1" indent="0">
              <a:buNone/>
            </a:pPr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The </a:t>
            </a:r>
            <a:r>
              <a:rPr lang="en-US" altLang="en-US" sz="1800" dirty="0" err="1"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method takes a </a:t>
            </a:r>
            <a:r>
              <a:rPr lang="en-US" altLang="en-US" sz="1800" dirty="0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SQL statement as an argument and returns a </a:t>
            </a:r>
            <a:r>
              <a:rPr lang="en-US" altLang="en-US" sz="1800" dirty="0" err="1">
                <a:solidFill>
                  <a:srgbClr val="002060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latin typeface="Studio-Feixen-Sans"/>
                <a:cs typeface="Helvetica" panose="020B0604020202020204" pitchFamily="34" charset="0"/>
              </a:rPr>
              <a:t> representing the result of the given query. </a:t>
            </a:r>
          </a:p>
          <a:p>
            <a:pPr lvl="1"/>
            <a:endParaRPr lang="en-US" altLang="en-US" sz="1800" dirty="0"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Unfortunately</a:t>
            </a:r>
            <a:r>
              <a:rPr lang="en-US" altLang="en-US" sz="1800" dirty="0">
                <a:solidFill>
                  <a:srgbClr val="FF0000"/>
                </a:solidFill>
                <a:latin typeface="Studio-Feixen-Sans"/>
                <a:cs typeface="Helvetica" panose="020B0604020202020204" pitchFamily="34" charset="0"/>
              </a:rPr>
              <a:t>, SQL queries cannot 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be run directly against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To issue SQL queries against an existing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we can leverage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createOrReplaceTempView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function to build a temporary table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After creating the temporary table, we can simply use the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sql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 method, which allows us to write SQL code to manipulate data within a </a:t>
            </a:r>
            <a:r>
              <a:rPr lang="en-US" altLang="en-US" sz="1800" dirty="0" err="1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rgbClr val="05192D"/>
                </a:solidFill>
                <a:latin typeface="Studio-Feixen-Sans"/>
                <a:cs typeface="Helvetica" panose="020B0604020202020204" pitchFamily="34" charset="0"/>
              </a:rPr>
              <a:t>. </a:t>
            </a: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  <a:p>
            <a:pPr lvl="1"/>
            <a:endParaRPr lang="en-US" altLang="en-US" sz="1800" dirty="0">
              <a:solidFill>
                <a:srgbClr val="05192D"/>
              </a:solidFill>
              <a:latin typeface="Studio-Feixen-Sans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52607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SQL Queries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BFB09-8FE8-4F69-A7BF-32A3F70F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840" y="1453972"/>
            <a:ext cx="579200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1ADD7B-E256-4219-892F-A8DF87A2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16" y="727363"/>
            <a:ext cx="9853967" cy="4958873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CCE60E66-7E58-4EDB-818F-41E0B0FD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5B60B-CFCE-4627-85FE-2E7D7AE1BF04}"/>
              </a:ext>
            </a:extLst>
          </p:cNvPr>
          <p:cNvSpPr txBox="1"/>
          <p:nvPr/>
        </p:nvSpPr>
        <p:spPr>
          <a:xfrm>
            <a:off x="3170903" y="6076335"/>
            <a:ext cx="59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aws.amazon.com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EDF6D9-DEBB-4EB4-8FBD-CE912C36A38D}"/>
              </a:ext>
            </a:extLst>
          </p:cNvPr>
          <p:cNvCxnSpPr/>
          <p:nvPr/>
        </p:nvCxnSpPr>
        <p:spPr>
          <a:xfrm>
            <a:off x="9719187" y="337264"/>
            <a:ext cx="442452" cy="5033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5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0D124-B8A7-4A86-B8AF-29B06678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675891"/>
            <a:ext cx="7497221" cy="5506218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24EF9074-248C-46C4-BBB9-FC1BD333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79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5BE2B-3EFC-4BA7-9DAD-70249B40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0" y="507302"/>
            <a:ext cx="8507192" cy="5843395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81C8F5BA-F6CE-41B2-B217-A6541D99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13" y="5723677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9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B20F-17B9-424D-9043-836103FD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A2C4-D526-4BE4-BE83-92FD8E4A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Interacting with an API</a:t>
            </a:r>
          </a:p>
          <a:p>
            <a:pPr lvl="1"/>
            <a:r>
              <a:rPr lang="en-US" dirty="0"/>
              <a:t>Requesting a Key</a:t>
            </a:r>
          </a:p>
          <a:p>
            <a:pPr lvl="1"/>
            <a:r>
              <a:rPr lang="en-US" dirty="0"/>
              <a:t>Look at the documentation for endpoints</a:t>
            </a:r>
          </a:p>
          <a:p>
            <a:pPr lvl="1"/>
            <a:r>
              <a:rPr lang="en-US" dirty="0"/>
              <a:t>Use pandas to shape the data and select what you need</a:t>
            </a:r>
          </a:p>
          <a:p>
            <a:pPr lvl="1"/>
            <a:endParaRPr lang="en-US" dirty="0"/>
          </a:p>
          <a:p>
            <a:r>
              <a:rPr lang="en-US" dirty="0"/>
              <a:t>Working with AWS S3 (Simple Storage Service)</a:t>
            </a:r>
          </a:p>
          <a:p>
            <a:pPr lvl="1"/>
            <a:r>
              <a:rPr lang="en-US" dirty="0"/>
              <a:t>Getting your keys</a:t>
            </a:r>
          </a:p>
          <a:p>
            <a:pPr lvl="1"/>
            <a:r>
              <a:rPr lang="en-US" dirty="0"/>
              <a:t>Creating a bucket in S3</a:t>
            </a:r>
          </a:p>
          <a:p>
            <a:pPr lvl="1"/>
            <a:r>
              <a:rPr lang="en-US" dirty="0"/>
              <a:t>Listing the buckets in S3</a:t>
            </a:r>
          </a:p>
          <a:p>
            <a:pPr lvl="1"/>
            <a:r>
              <a:rPr lang="en-US" dirty="0"/>
              <a:t>Saving data into S3</a:t>
            </a:r>
          </a:p>
          <a:p>
            <a:pPr lvl="1"/>
            <a:r>
              <a:rPr lang="en-US" dirty="0"/>
              <a:t>Retrieving data from S3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6791BAA-E16E-4D8F-8F99-93482DEA2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511019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4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5BAF-4DC6-43BE-A63E-ABDF4878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29" y="2621628"/>
            <a:ext cx="4603955" cy="1325563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3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1AA7B9A5-A646-49E6-83A4-61FF84E4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1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481</Words>
  <Application>Microsoft Office PowerPoint</Application>
  <PresentationFormat>Widescreen</PresentationFormat>
  <Paragraphs>63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Palatino Linotype</vt:lpstr>
      <vt:lpstr>Studio-Feixen-Sans</vt:lpstr>
      <vt:lpstr>Office Theme</vt:lpstr>
      <vt:lpstr>Big Data – Amazon Web Services Week 10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Jupyter Notebook</vt:lpstr>
      <vt:lpstr>Nifi</vt:lpstr>
      <vt:lpstr>PutS3Object</vt:lpstr>
      <vt:lpstr>AWS GLUE</vt:lpstr>
      <vt:lpstr>PowerPoint Presentation</vt:lpstr>
      <vt:lpstr>PowerPoint Presentation</vt:lpstr>
      <vt:lpstr>PowerPoint Presentation</vt:lpstr>
      <vt:lpstr>Amazon Athena</vt:lpstr>
      <vt:lpstr>Connecting Athena to Tableau</vt:lpstr>
      <vt:lpstr>PowerPoint Presentation</vt:lpstr>
      <vt:lpstr>Once you download the driver just move it to your Tableau/Driver folder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– Amazon Web Services Week 9</dc:title>
  <dc:creator>Castellanos Bueso, Arturo Castellanos</dc:creator>
  <cp:lastModifiedBy>Castellanos Bueso, Arturo Castellanos</cp:lastModifiedBy>
  <cp:revision>14</cp:revision>
  <dcterms:created xsi:type="dcterms:W3CDTF">2022-03-21T14:41:15Z</dcterms:created>
  <dcterms:modified xsi:type="dcterms:W3CDTF">2022-03-30T14:57:22Z</dcterms:modified>
</cp:coreProperties>
</file>