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530" r:id="rId3"/>
    <p:sldId id="534" r:id="rId4"/>
    <p:sldId id="536" r:id="rId5"/>
    <p:sldId id="555" r:id="rId6"/>
    <p:sldId id="560" r:id="rId7"/>
    <p:sldId id="336" r:id="rId8"/>
    <p:sldId id="561" r:id="rId9"/>
    <p:sldId id="348" r:id="rId10"/>
    <p:sldId id="354" r:id="rId11"/>
    <p:sldId id="349" r:id="rId12"/>
    <p:sldId id="5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601B-CA87-4C17-87F3-BB95561C8C2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976A1-90DF-412F-8850-EF6426469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8CEA-5C6A-404B-8F9D-F53AB3ACA0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5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8CEA-5C6A-404B-8F9D-F53AB3ACA0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3307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183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1011-7729-40D5-8FA0-8625F317B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96BA9-B023-4A8A-9AA1-F725187C0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0AA7D-AA27-4FBB-90C3-B503378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067B3-8C87-4E2A-9867-CEB71799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A2BF-85EE-4DAF-8D82-62B11399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B34C-748D-47E0-90D4-F134669F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BA5F3-2B4A-499A-89A4-8A13E14D8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085D-4C9F-A223-73487921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F9016-A188-43CD-8091-8F4532F7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7977-671E-4A15-88D7-A0F208CE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5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39736-E633-4BA9-A737-06DE113D2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4FA5D-84A2-4E70-ACBA-7FD573276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729AC-EBBC-463F-BA82-55093950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A72A3-2615-40A0-BBBF-50B282B6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CC65-088C-4907-AEEE-CF59E10F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3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cap="all" spc="267" baseline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2"/>
            <a:ext cx="8534400" cy="72934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Palatino Linotype"/>
                <a:cs typeface="Palatino Linotype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7015-6804-1644-B1A9-E562224640AE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818063"/>
            <a:ext cx="8534400" cy="7477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667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10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8D49-FFAF-459F-AF55-E1CF8710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C4A4-71C2-4593-A7D4-11DA640FF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9DB37-4414-474C-B691-C9C0F380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4C27-022A-4FDF-B72A-14F5EA77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8220-F403-48F0-A11A-30356EAE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B817-13C8-4998-BB18-C792365A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C0629-E223-44A1-884C-DB8B24539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71C5-8D80-4807-A903-0AA98E26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C6EA6-DD17-4AAA-A192-78C8DD6C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978CE-BBE1-4A10-9D73-83267C96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7AD2-F4DE-49FE-AEDB-BFA3083C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B593-AB24-402F-847A-64F903C70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7BCD5-0746-4838-BCAA-BA4662AE5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978DF-D913-47CC-98DB-A834738E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65B99-97D2-4306-8EC0-02205EC0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CA2DB-C99D-4A8C-87C6-D75E2CE1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8DD6-1637-47EF-8A20-DE51526C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6FD9-B713-474D-9E3F-710ECA62B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90453-ABAE-4B2F-A837-65BBFFAF5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99D0B-3269-413E-9A96-4D2F5ADE4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6B6CD-CA33-443F-8BB0-334C79547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534DF-B91C-42F0-AEBD-492C9138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350BE-9DF8-4E33-8473-83929EBC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2B0B2-1129-4D7A-BF11-DFAE9CF5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6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41B7-B5AF-4461-A8D6-596102AD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4CB85-17C0-4E28-9071-518D8E68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8B944-C4AF-44B8-8CD6-525C64D5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80197-5109-48E7-AA29-6A1C9BB7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F466C-2A80-4235-A957-9B03F3F8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480AD-2782-40D9-9576-AECA4969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933D9-67E7-42D6-8263-78B8408E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4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5554-5502-4249-9F18-1BE369B0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A481-2E46-4FCB-A599-E9B01DD9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DC719-F82C-4822-9FBD-66B6F2CFA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6E62-89FE-4665-AD5A-AD0C306D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8BE14-80E5-49AD-8CD2-47AC19CA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6E3DE-95B8-4E02-954F-A7CA3296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07F0-A0DB-456E-97E2-72857CC5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8C848-38D9-4A02-A7F4-41A68B397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C6E74-C77F-4D3E-8E2B-1E3B1312D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90E53-34CB-460F-A9DD-29F4BD1E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57968-4D1F-477B-B6B4-5DD9ED72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85349-068E-4260-A918-6BED14B7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1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E4CF9-5C61-4E78-902B-6A11D6F9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B61B8-9680-482A-B7BD-84CFCF375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3048-3760-4BD0-99BF-B1B31DDDD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C771-F34E-4107-97A3-AB75F55EA2A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E79D-D56F-4B45-811D-F3820E568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BB49-5941-498C-BD20-A542FBF44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80229"/>
            <a:ext cx="10363200" cy="1470025"/>
          </a:xfrm>
        </p:spPr>
        <p:txBody>
          <a:bodyPr>
            <a:noAutofit/>
          </a:bodyPr>
          <a:lstStyle/>
          <a:p>
            <a:pPr algn="ctr"/>
            <a:r>
              <a:rPr lang="en-US" sz="2667" b="1" cap="none" dirty="0"/>
              <a:t>Big Data</a:t>
            </a:r>
            <a:br>
              <a:rPr lang="en-US" sz="2667" b="1" cap="none" dirty="0"/>
            </a:br>
            <a:r>
              <a:rPr lang="en-US" sz="2667" b="1" cap="none" dirty="0"/>
              <a:t>Week 11 Machine Learning with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41028"/>
            <a:ext cx="8534400" cy="705121"/>
          </a:xfrm>
        </p:spPr>
        <p:txBody>
          <a:bodyPr>
            <a:normAutofit/>
          </a:bodyPr>
          <a:lstStyle/>
          <a:p>
            <a:r>
              <a:rPr lang="en-US" sz="1333" dirty="0"/>
              <a:t>Professor Arturo Castellanos, PhD</a:t>
            </a:r>
          </a:p>
          <a:p>
            <a:r>
              <a:rPr lang="en-US" sz="1333" dirty="0"/>
              <a:t>Assistant Professor – William &amp; 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28800" y="5747165"/>
            <a:ext cx="8534400" cy="1018177"/>
          </a:xfrm>
        </p:spPr>
        <p:txBody>
          <a:bodyPr>
            <a:normAutofit/>
          </a:bodyPr>
          <a:lstStyle/>
          <a:p>
            <a:r>
              <a:rPr lang="en-US" sz="2133" b="1" i="0" dirty="0"/>
              <a:t>Big Data - MSBA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115812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280400" cy="533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General Approach for Building Classification Model</a:t>
            </a:r>
          </a:p>
        </p:txBody>
      </p:sp>
      <p:graphicFrame>
        <p:nvGraphicFramePr>
          <p:cNvPr id="9218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2876784" y="1181100"/>
          <a:ext cx="6336832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92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784" y="1181100"/>
                        <a:ext cx="6336832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EA2F8CA2-8ECC-4A80-A9BE-C36208FDC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13" y="5723677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18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2438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Supervised: Prediction</a:t>
            </a: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24384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SzPts val="2210"/>
            </a:pPr>
            <a:r>
              <a:rPr lang="en-US" sz="2400" dirty="0">
                <a:latin typeface="Libre Franklin"/>
                <a:ea typeface="Libre Franklin"/>
                <a:cs typeface="Libre Franklin"/>
                <a:sym typeface="Libre Franklin"/>
              </a:rPr>
              <a:t>Goal: Predict numerical target (outcome) variable </a:t>
            </a:r>
            <a:endParaRPr sz="2400" dirty="0"/>
          </a:p>
          <a:p>
            <a:pPr>
              <a:spcBef>
                <a:spcPts val="575"/>
              </a:spcBef>
              <a:buSzPts val="2210"/>
            </a:pPr>
            <a:r>
              <a:rPr lang="en-US" sz="2400" dirty="0">
                <a:latin typeface="Libre Franklin"/>
                <a:ea typeface="Libre Franklin"/>
                <a:cs typeface="Libre Franklin"/>
                <a:sym typeface="Libre Franklin"/>
              </a:rPr>
              <a:t>Examples: sales, revenue, performance</a:t>
            </a:r>
            <a:endParaRPr sz="2400" dirty="0"/>
          </a:p>
          <a:p>
            <a:pPr>
              <a:spcBef>
                <a:spcPts val="575"/>
              </a:spcBef>
              <a:buSzPts val="2210"/>
            </a:pPr>
            <a:r>
              <a:rPr lang="en-US" sz="2400" dirty="0">
                <a:latin typeface="Libre Franklin"/>
                <a:ea typeface="Libre Franklin"/>
                <a:cs typeface="Libre Franklin"/>
                <a:sym typeface="Libre Franklin"/>
              </a:rPr>
              <a:t>As in classification:</a:t>
            </a:r>
            <a:endParaRPr sz="2400" dirty="0"/>
          </a:p>
          <a:p>
            <a:pPr>
              <a:spcBef>
                <a:spcPts val="575"/>
              </a:spcBef>
              <a:buSzPts val="2210"/>
            </a:pPr>
            <a:r>
              <a:rPr lang="en-US" sz="2400" dirty="0">
                <a:latin typeface="Libre Franklin"/>
                <a:ea typeface="Libre Franklin"/>
                <a:cs typeface="Libre Franklin"/>
                <a:sym typeface="Libre Franklin"/>
              </a:rPr>
              <a:t>Each row is a case (customer, tax return, applicant)</a:t>
            </a:r>
            <a:endParaRPr sz="2400" dirty="0"/>
          </a:p>
          <a:p>
            <a:pPr>
              <a:spcBef>
                <a:spcPts val="575"/>
              </a:spcBef>
              <a:buSzPts val="2210"/>
            </a:pPr>
            <a:r>
              <a:rPr lang="en-US" sz="2400" dirty="0">
                <a:latin typeface="Libre Franklin"/>
                <a:ea typeface="Libre Franklin"/>
                <a:cs typeface="Libre Franklin"/>
                <a:sym typeface="Libre Franklin"/>
              </a:rPr>
              <a:t>Each column is a variable</a:t>
            </a:r>
            <a:endParaRPr sz="2400" dirty="0"/>
          </a:p>
          <a:p>
            <a:pPr>
              <a:spcBef>
                <a:spcPts val="575"/>
              </a:spcBef>
              <a:buSzPts val="2210"/>
            </a:pPr>
            <a:r>
              <a:rPr lang="en-US" sz="2400" dirty="0">
                <a:latin typeface="Libre Franklin"/>
                <a:ea typeface="Libre Franklin"/>
                <a:cs typeface="Libre Franklin"/>
                <a:sym typeface="Libre Franklin"/>
              </a:rPr>
              <a:t>Taken together, classification and prediction constitute “predictive analytics”</a:t>
            </a:r>
            <a:endParaRPr sz="2400" dirty="0"/>
          </a:p>
          <a:p>
            <a:pPr marL="273050" indent="-273050">
              <a:spcBef>
                <a:spcPts val="575"/>
              </a:spcBef>
              <a:buSzPts val="2210"/>
              <a:buNone/>
            </a:pPr>
            <a:endParaRPr sz="24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B5EE4E18-343C-4730-99BB-A6A0B839E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13" y="5723677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96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eep dive into Machine learning with Apache Spark | Clairvoyant Blog">
            <a:extLst>
              <a:ext uri="{FF2B5EF4-FFF2-40B4-BE49-F238E27FC236}">
                <a16:creationId xmlns:a16="http://schemas.microsoft.com/office/drawing/2014/main" id="{8B54C189-DF26-47EF-B9E0-FF80A3477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990725"/>
            <a:ext cx="64770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83B6BAEB-C10C-42B9-A577-D9A7B7DD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13" y="5723677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B0F0A1-0931-43DD-AC29-29915214DC23}"/>
              </a:ext>
            </a:extLst>
          </p:cNvPr>
          <p:cNvSpPr txBox="1"/>
          <p:nvPr/>
        </p:nvSpPr>
        <p:spPr>
          <a:xfrm>
            <a:off x="3891776" y="5252224"/>
            <a:ext cx="485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Jupyter</a:t>
            </a:r>
            <a:r>
              <a:rPr lang="en-US" b="1"/>
              <a:t> Notebook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658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2" y="1077454"/>
            <a:ext cx="4930589" cy="1476822"/>
          </a:xfrm>
        </p:spPr>
        <p:txBody>
          <a:bodyPr>
            <a:noAutofit/>
          </a:bodyPr>
          <a:lstStyle/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The </a:t>
            </a:r>
            <a:r>
              <a:rPr lang="en-US" altLang="en-US" sz="1800" b="1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SparkSession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provides a method called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which can be used to execute a SQL query. </a:t>
            </a:r>
          </a:p>
          <a:p>
            <a:pPr marL="457200" lvl="1" indent="0">
              <a:buNone/>
            </a:pPr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The </a:t>
            </a:r>
            <a:r>
              <a:rPr lang="en-US" altLang="en-US" sz="1800" dirty="0" err="1"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 method takes a </a:t>
            </a:r>
            <a:r>
              <a:rPr lang="en-US" altLang="en-US" sz="1800" dirty="0">
                <a:solidFill>
                  <a:srgbClr val="002060"/>
                </a:solidFill>
                <a:latin typeface="Studio-Feixen-Sans"/>
                <a:cs typeface="Helvetica" panose="020B0604020202020204" pitchFamily="34" charset="0"/>
              </a:rPr>
              <a:t>SQL statement as an argument and returns a </a:t>
            </a:r>
            <a:r>
              <a:rPr lang="en-US" altLang="en-US" sz="1800" dirty="0" err="1">
                <a:solidFill>
                  <a:srgbClr val="002060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 representing the result of the given query. </a:t>
            </a:r>
          </a:p>
          <a:p>
            <a:pPr lvl="1"/>
            <a:endParaRPr lang="en-US" altLang="en-US" sz="1800" dirty="0"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Unfortunately</a:t>
            </a:r>
            <a:r>
              <a:rPr lang="en-US" altLang="en-US" sz="1800" dirty="0">
                <a:solidFill>
                  <a:srgbClr val="FF0000"/>
                </a:solidFill>
                <a:latin typeface="Studio-Feixen-Sans"/>
                <a:cs typeface="Helvetica" panose="020B0604020202020204" pitchFamily="34" charset="0"/>
              </a:rPr>
              <a:t>, SQL queries cannot 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be run directly against a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. To issue SQL queries against an existing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we can leverage the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createOrReplaceTempView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function to build a temporary table</a:t>
            </a: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After creating the temporary table, we can simply use the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method, which allows us to write SQL code to manipulate data within a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. </a:t>
            </a: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52607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SQL Queries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BFB09-8FE8-4F69-A7BF-32A3F70F0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840" y="1453972"/>
            <a:ext cx="5792008" cy="43821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96AAF-B025-4FB9-B034-D96A36A78174}"/>
              </a:ext>
            </a:extLst>
          </p:cNvPr>
          <p:cNvSpPr txBox="1"/>
          <p:nvPr/>
        </p:nvSpPr>
        <p:spPr>
          <a:xfrm>
            <a:off x="9476509" y="616929"/>
            <a:ext cx="2119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Check out the Google </a:t>
            </a:r>
            <a:r>
              <a:rPr lang="en-US" b="1" dirty="0" err="1">
                <a:solidFill>
                  <a:srgbClr val="FF0000"/>
                </a:solidFill>
              </a:rPr>
              <a:t>Colab</a:t>
            </a:r>
            <a:r>
              <a:rPr lang="en-US" b="1" dirty="0">
                <a:solidFill>
                  <a:srgbClr val="FF0000"/>
                </a:solidFill>
              </a:rPr>
              <a:t> notebook!</a:t>
            </a:r>
          </a:p>
        </p:txBody>
      </p:sp>
    </p:spTree>
    <p:extLst>
      <p:ext uri="{BB962C8B-B14F-4D97-AF65-F5344CB8AC3E}">
        <p14:creationId xmlns:p14="http://schemas.microsoft.com/office/powerpoint/2010/main" val="207771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2" y="1077454"/>
            <a:ext cx="4930589" cy="1476822"/>
          </a:xfrm>
        </p:spPr>
        <p:txBody>
          <a:bodyPr>
            <a:noAutofit/>
          </a:bodyPr>
          <a:lstStyle/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The </a:t>
            </a:r>
            <a:r>
              <a:rPr lang="en-US" altLang="en-US" sz="1800" b="1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SparkSession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provides a method called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which can be used to execute a SQL query. </a:t>
            </a:r>
          </a:p>
          <a:p>
            <a:pPr marL="457200" lvl="1" indent="0">
              <a:buNone/>
            </a:pPr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The </a:t>
            </a:r>
            <a:r>
              <a:rPr lang="en-US" altLang="en-US" sz="1800" dirty="0" err="1"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 method takes a </a:t>
            </a:r>
            <a:r>
              <a:rPr lang="en-US" altLang="en-US" sz="1800" dirty="0">
                <a:solidFill>
                  <a:srgbClr val="002060"/>
                </a:solidFill>
                <a:latin typeface="Studio-Feixen-Sans"/>
                <a:cs typeface="Helvetica" panose="020B0604020202020204" pitchFamily="34" charset="0"/>
              </a:rPr>
              <a:t>SQL statement as an argument and returns a </a:t>
            </a:r>
            <a:r>
              <a:rPr lang="en-US" altLang="en-US" sz="1800" dirty="0" err="1">
                <a:solidFill>
                  <a:srgbClr val="002060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 representing the result of the given query. </a:t>
            </a:r>
          </a:p>
          <a:p>
            <a:pPr lvl="1"/>
            <a:endParaRPr lang="en-US" altLang="en-US" sz="1800" dirty="0"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Unfortunately</a:t>
            </a:r>
            <a:r>
              <a:rPr lang="en-US" altLang="en-US" sz="1800" dirty="0">
                <a:solidFill>
                  <a:srgbClr val="FF0000"/>
                </a:solidFill>
                <a:latin typeface="Studio-Feixen-Sans"/>
                <a:cs typeface="Helvetica" panose="020B0604020202020204" pitchFamily="34" charset="0"/>
              </a:rPr>
              <a:t>, SQL queries cannot 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be run directly against a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. To issue SQL queries against an existing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we can leverage the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createOrReplaceTempView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function to build a temporary table</a:t>
            </a: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After creating the temporary table, we can simply use the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method, which allows us to write SQL code to manipulate data within a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. </a:t>
            </a: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52607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SQL Queries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BFB09-8FE8-4F69-A7BF-32A3F70F0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840" y="1453972"/>
            <a:ext cx="5792008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5BE2B-3EFC-4BA7-9DAD-70249B40C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30" y="507302"/>
            <a:ext cx="8507192" cy="5843395"/>
          </a:xfrm>
          <a:prstGeom prst="rect">
            <a:avLst/>
          </a:prstGeom>
        </p:spPr>
      </p:pic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81C8F5BA-F6CE-41B2-B217-A6541D993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13" y="5723677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79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15AEF-2A34-4CB0-A6A4-5A8D7FBC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7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6B65-AB41-4712-9E8D-0ABCB8A2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5B33-A303-42E0-929C-A22ADD48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with Spark</a:t>
            </a:r>
          </a:p>
          <a:p>
            <a:r>
              <a:rPr lang="en-US" dirty="0"/>
              <a:t>Group project?</a:t>
            </a:r>
          </a:p>
          <a:p>
            <a:pPr lvl="1"/>
            <a:r>
              <a:rPr lang="en-US" dirty="0"/>
              <a:t>Is there anything I can help with?</a:t>
            </a:r>
          </a:p>
          <a:p>
            <a:pPr lvl="1"/>
            <a:r>
              <a:rPr lang="en-US" dirty="0"/>
              <a:t>Something you would like me to cover.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BF2E0753-9FFA-4FEA-A828-F169C320B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13" y="5723677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62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DA43C7-DE79-6248-9B53-C171AC81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96" y="2101147"/>
            <a:ext cx="3729313" cy="3685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E5F83-E2AD-FD40-BFAA-A3F8263F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884B6-0669-6F46-8115-70586406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648729"/>
          </a:xfrm>
        </p:spPr>
        <p:txBody>
          <a:bodyPr/>
          <a:lstStyle/>
          <a:p>
            <a:r>
              <a:rPr lang="en-US" dirty="0"/>
              <a:t>1. Crisp-dm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2B46-1763-8A44-A893-484B4886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5F67C0D0-681C-40CC-9980-FC45852423DE}" type="slidenum">
              <a:rPr lang="en-US" sz="1600" b="1">
                <a:solidFill>
                  <a:prstClr val="white"/>
                </a:solidFill>
                <a:latin typeface="Calibri"/>
              </a:rPr>
              <a:pPr defTabSz="457200">
                <a:defRPr/>
              </a:pPr>
              <a:t>7</a:t>
            </a:fld>
            <a:endParaRPr lang="en-US" sz="16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EA5A2F-43F5-8444-863F-D2BC1205CE6B}"/>
              </a:ext>
            </a:extLst>
          </p:cNvPr>
          <p:cNvSpPr/>
          <p:nvPr/>
        </p:nvSpPr>
        <p:spPr>
          <a:xfrm>
            <a:off x="5761154" y="285474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323232"/>
                </a:solidFill>
                <a:latin typeface="ibm-plex-sans"/>
              </a:rPr>
              <a:t>• As a </a:t>
            </a:r>
            <a:r>
              <a:rPr lang="en-US" b="1" dirty="0">
                <a:solidFill>
                  <a:srgbClr val="323232"/>
                </a:solidFill>
                <a:latin typeface="ibm-plex-sans"/>
              </a:rPr>
              <a:t>methodology</a:t>
            </a:r>
            <a:r>
              <a:rPr lang="en-US" dirty="0">
                <a:solidFill>
                  <a:srgbClr val="323232"/>
                </a:solidFill>
                <a:latin typeface="ibm-plex-sans"/>
              </a:rPr>
              <a:t>, it includes descriptions of the typical phases of a project, the tasks involved with each phase, and an explanation of the relationships between these tasks.</a:t>
            </a:r>
          </a:p>
          <a:p>
            <a:pPr fontAlgn="base"/>
            <a:endParaRPr lang="en-US" dirty="0">
              <a:solidFill>
                <a:srgbClr val="323232"/>
              </a:solidFill>
              <a:latin typeface="ibm-plex-sans"/>
            </a:endParaRPr>
          </a:p>
          <a:p>
            <a:pPr fontAlgn="base"/>
            <a:r>
              <a:rPr lang="en-US" dirty="0">
                <a:solidFill>
                  <a:srgbClr val="323232"/>
                </a:solidFill>
                <a:latin typeface="ibm-plex-sans"/>
              </a:rPr>
              <a:t>• As a </a:t>
            </a:r>
            <a:r>
              <a:rPr lang="en-US" b="1" dirty="0">
                <a:solidFill>
                  <a:srgbClr val="323232"/>
                </a:solidFill>
                <a:latin typeface="ibm-plex-sans"/>
              </a:rPr>
              <a:t>process model</a:t>
            </a:r>
            <a:r>
              <a:rPr lang="en-US" dirty="0">
                <a:solidFill>
                  <a:srgbClr val="323232"/>
                </a:solidFill>
                <a:latin typeface="ibm-plex-sans"/>
              </a:rPr>
              <a:t>, CRISP-DM provides an overview of the data mining life cycle.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0B5D6-CBC7-B546-8008-BFC11075EC36}"/>
              </a:ext>
            </a:extLst>
          </p:cNvPr>
          <p:cNvSpPr txBox="1"/>
          <p:nvPr/>
        </p:nvSpPr>
        <p:spPr>
          <a:xfrm>
            <a:off x="4795665" y="5491885"/>
            <a:ext cx="52421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www.ibm.com</a:t>
            </a:r>
            <a:r>
              <a:rPr lang="en-US" sz="800" dirty="0"/>
              <a:t>/support/</a:t>
            </a:r>
            <a:r>
              <a:rPr lang="en-US" sz="800" dirty="0" err="1"/>
              <a:t>knowledgecenter</a:t>
            </a:r>
            <a:r>
              <a:rPr lang="en-US" sz="800" dirty="0"/>
              <a:t>/SS3RA7_15.0.0/</a:t>
            </a:r>
            <a:r>
              <a:rPr lang="en-US" sz="800" dirty="0" err="1"/>
              <a:t>com.ibm.spss.crispdm.help</a:t>
            </a:r>
            <a:r>
              <a:rPr lang="en-US" sz="800" dirty="0"/>
              <a:t>/</a:t>
            </a:r>
            <a:r>
              <a:rPr lang="en-US" sz="800" dirty="0" err="1"/>
              <a:t>crisp_overview.htm</a:t>
            </a:r>
            <a:endParaRPr lang="en-US" sz="800" dirty="0"/>
          </a:p>
        </p:txBody>
      </p:sp>
      <p:pic>
        <p:nvPicPr>
          <p:cNvPr id="8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AE1D9BD5-9397-4ADE-9F46-599F972A6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13" y="5723677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26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FA5496D-C7BB-414B-B05F-A24E8CA151C3}"/>
              </a:ext>
            </a:extLst>
          </p:cNvPr>
          <p:cNvSpPr txBox="1">
            <a:spLocks noChangeArrowheads="1"/>
          </p:cNvSpPr>
          <p:nvPr/>
        </p:nvSpPr>
        <p:spPr>
          <a:xfrm>
            <a:off x="465015" y="502748"/>
            <a:ext cx="101795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7F7F7F"/>
                </a:solidFill>
                <a:latin typeface="Helvetica"/>
                <a:cs typeface="Helvetica"/>
              </a:rPr>
              <a:t>Machine Learning: Supervised vs. Unsupervised Learning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0D0408-11A9-4FBA-AD63-FC983895BB62}"/>
              </a:ext>
            </a:extLst>
          </p:cNvPr>
          <p:cNvSpPr txBox="1">
            <a:spLocks noChangeArrowheads="1"/>
          </p:cNvSpPr>
          <p:nvPr/>
        </p:nvSpPr>
        <p:spPr>
          <a:xfrm>
            <a:off x="1809750" y="1676889"/>
            <a:ext cx="85725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>
                <a:solidFill>
                  <a:srgbClr val="F83F24"/>
                </a:solidFill>
              </a:rPr>
              <a:t>Supervised Learning (Estimation and Classification)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The training data contains </a:t>
            </a:r>
            <a:r>
              <a:rPr lang="en-US" dirty="0">
                <a:solidFill>
                  <a:srgbClr val="0000FF"/>
                </a:solidFill>
              </a:rPr>
              <a:t>target</a:t>
            </a:r>
            <a:r>
              <a:rPr lang="en-US" dirty="0"/>
              <a:t> class information for each record (e.g. spam, churn).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New records are classified based on the models developed on the training data (e.g. scoring).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Classification predicts </a:t>
            </a:r>
            <a:r>
              <a:rPr lang="en-US" i="1" dirty="0"/>
              <a:t>whether</a:t>
            </a:r>
            <a:r>
              <a:rPr lang="en-US" dirty="0"/>
              <a:t> something will happen, whereas regression predicts </a:t>
            </a:r>
            <a:r>
              <a:rPr lang="en-US" i="1" dirty="0"/>
              <a:t>how much </a:t>
            </a:r>
            <a:r>
              <a:rPr lang="en-US" dirty="0"/>
              <a:t>something will happen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83F24"/>
                </a:solidFill>
              </a:rPr>
              <a:t>Unsupervised Learning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(Clustering)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classification of the training data is </a:t>
            </a:r>
            <a:r>
              <a:rPr lang="en-US" dirty="0">
                <a:solidFill>
                  <a:srgbClr val="0000FF"/>
                </a:solidFill>
              </a:rPr>
              <a:t>unknown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aim is to construct a set of clusters, given the data.</a:t>
            </a:r>
          </a:p>
        </p:txBody>
      </p:sp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1244C7B1-8A32-48DE-8C7D-E745B04C6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13" y="5723677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60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2438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Supervised: Classification</a:t>
            </a:r>
            <a:endParaRPr dirty="0"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2438400" y="2050472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SzPts val="2210"/>
            </a:pPr>
            <a:r>
              <a:rPr lang="en-US" sz="2400" dirty="0">
                <a:latin typeface="Libre Franklin"/>
                <a:ea typeface="Libre Franklin"/>
                <a:cs typeface="Libre Franklin"/>
                <a:sym typeface="Libre Franklin"/>
              </a:rPr>
              <a:t>Goal: Predict categorical target (outcome) variable </a:t>
            </a:r>
            <a:endParaRPr sz="2400" dirty="0"/>
          </a:p>
          <a:p>
            <a:pPr>
              <a:spcBef>
                <a:spcPts val="575"/>
              </a:spcBef>
              <a:buSzPts val="2210"/>
            </a:pPr>
            <a:r>
              <a:rPr lang="en-US" sz="2400" dirty="0">
                <a:latin typeface="Libre Franklin"/>
                <a:ea typeface="Libre Franklin"/>
                <a:cs typeface="Libre Franklin"/>
                <a:sym typeface="Libre Franklin"/>
              </a:rPr>
              <a:t>Examples: Purchase/no purchase, fraud/no fraud, creditworthy/not creditworthy…</a:t>
            </a:r>
            <a:endParaRPr sz="2400" dirty="0"/>
          </a:p>
          <a:p>
            <a:pPr>
              <a:spcBef>
                <a:spcPts val="575"/>
              </a:spcBef>
              <a:buSzPts val="2210"/>
            </a:pPr>
            <a:r>
              <a:rPr lang="en-US" sz="2400" dirty="0">
                <a:latin typeface="Libre Franklin"/>
                <a:ea typeface="Libre Franklin"/>
                <a:cs typeface="Libre Franklin"/>
                <a:sym typeface="Libre Franklin"/>
              </a:rPr>
              <a:t>Each row is a case (customer, tax return, applicant)</a:t>
            </a:r>
            <a:endParaRPr sz="2400" dirty="0"/>
          </a:p>
          <a:p>
            <a:pPr>
              <a:spcBef>
                <a:spcPts val="575"/>
              </a:spcBef>
              <a:buSzPts val="2210"/>
            </a:pPr>
            <a:r>
              <a:rPr lang="en-US" sz="2400" dirty="0">
                <a:latin typeface="Libre Franklin"/>
                <a:ea typeface="Libre Franklin"/>
                <a:cs typeface="Libre Franklin"/>
                <a:sym typeface="Libre Franklin"/>
              </a:rPr>
              <a:t>Each column is a variable</a:t>
            </a:r>
            <a:endParaRPr sz="2400" dirty="0"/>
          </a:p>
          <a:p>
            <a:pPr>
              <a:spcBef>
                <a:spcPts val="575"/>
              </a:spcBef>
              <a:buSzPts val="2210"/>
            </a:pPr>
            <a:r>
              <a:rPr lang="en-US" sz="2400" dirty="0">
                <a:latin typeface="Libre Franklin"/>
                <a:ea typeface="Libre Franklin"/>
                <a:cs typeface="Libre Franklin"/>
                <a:sym typeface="Libre Franklin"/>
              </a:rPr>
              <a:t>Target variable is often binary (yes/no)</a:t>
            </a:r>
            <a:endParaRPr sz="2400" dirty="0"/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87223E9B-2248-4753-AE32-654918B40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13" y="5723677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56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4198</TotalTime>
  <Words>564</Words>
  <Application>Microsoft Office PowerPoint</Application>
  <PresentationFormat>Widescreen</PresentationFormat>
  <Paragraphs>66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ibm-plex-sans</vt:lpstr>
      <vt:lpstr>Studio-Feixen-Sans</vt:lpstr>
      <vt:lpstr>Arial</vt:lpstr>
      <vt:lpstr>Calibri</vt:lpstr>
      <vt:lpstr>Calibri Light</vt:lpstr>
      <vt:lpstr>Helvetica</vt:lpstr>
      <vt:lpstr>Libre Franklin</vt:lpstr>
      <vt:lpstr>Palatino Linotype</vt:lpstr>
      <vt:lpstr>Office Theme</vt:lpstr>
      <vt:lpstr>Visio</vt:lpstr>
      <vt:lpstr>Big Data Week 11 Machine Learning with Spark</vt:lpstr>
      <vt:lpstr>PowerPoint Presentation</vt:lpstr>
      <vt:lpstr>PowerPoint Presentation</vt:lpstr>
      <vt:lpstr>PowerPoint Presentation</vt:lpstr>
      <vt:lpstr>PowerPoint Presentation</vt:lpstr>
      <vt:lpstr>Today’s Class</vt:lpstr>
      <vt:lpstr>Data Mining Frameworks</vt:lpstr>
      <vt:lpstr>PowerPoint Presentation</vt:lpstr>
      <vt:lpstr>Supervised: Classification</vt:lpstr>
      <vt:lpstr>General Approach for Building Classification Model</vt:lpstr>
      <vt:lpstr>Supervised: Prediction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– Amazon Web Services Week 9</dc:title>
  <dc:creator>Castellanos Bueso, Arturo Castellanos</dc:creator>
  <cp:lastModifiedBy>Ding, Mengting</cp:lastModifiedBy>
  <cp:revision>24</cp:revision>
  <dcterms:created xsi:type="dcterms:W3CDTF">2022-03-21T14:41:15Z</dcterms:created>
  <dcterms:modified xsi:type="dcterms:W3CDTF">2022-04-06T16:07:54Z</dcterms:modified>
</cp:coreProperties>
</file>