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66" r:id="rId3"/>
    <p:sldId id="562" r:id="rId4"/>
    <p:sldId id="568" r:id="rId5"/>
    <p:sldId id="563" r:id="rId6"/>
    <p:sldId id="268" r:id="rId7"/>
    <p:sldId id="480" r:id="rId8"/>
    <p:sldId id="479" r:id="rId9"/>
    <p:sldId id="474" r:id="rId10"/>
    <p:sldId id="565" r:id="rId11"/>
    <p:sldId id="463" r:id="rId12"/>
    <p:sldId id="566" r:id="rId13"/>
    <p:sldId id="469" r:id="rId14"/>
    <p:sldId id="470" r:id="rId15"/>
    <p:sldId id="477" r:id="rId16"/>
    <p:sldId id="478" r:id="rId17"/>
    <p:sldId id="5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E11570-0546-423D-8BB8-AFE1F0A8B6B1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3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9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2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8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F58F-BC0B-4045-9739-05581980AA8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B010-D5D0-41CC-8632-9A80F741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h2o.ai/h2o/latest-stable/h2o-docs/data-science/stacked-ensembles.html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shivinal/hyperparamters-optimization-gs-rs-boa-tpe-hb-g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2o.ai/products/h2o-automl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automl.github.io/auto-sklearn/mast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www.forbes.com/sites/janakirammsv/2020/03/02/key-takeaways-from-the-gartner-magic-quadrant-for-ai-developer-services/?sh=7edb9451e3e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robot.com/t5/blog/what-is-target-leakage-and-how-do-i-avoid-it/ba-p/197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</a:t>
            </a:r>
            <a:br>
              <a:rPr lang="en-US" sz="2667" b="1" cap="none" dirty="0"/>
            </a:br>
            <a:r>
              <a:rPr lang="en-US" sz="2667" b="1" cap="none" dirty="0"/>
              <a:t>Week 12 Machine Learning at 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7" name="Animation Flag"/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/>
              <a:t>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015" y="1417638"/>
            <a:ext cx="790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premise is that a group of </a:t>
            </a:r>
            <a:r>
              <a:rPr lang="en-US" i="1" dirty="0"/>
              <a:t>weak</a:t>
            </a:r>
            <a:r>
              <a:rPr lang="en-US" dirty="0"/>
              <a:t> models is better than one </a:t>
            </a:r>
            <a:r>
              <a:rPr lang="en-US" i="1" dirty="0"/>
              <a:t>strong</a:t>
            </a:r>
            <a:r>
              <a:rPr lang="en-US" dirty="0"/>
              <a:t> model. </a:t>
            </a:r>
          </a:p>
          <a:p>
            <a:endParaRPr lang="en-US" dirty="0"/>
          </a:p>
          <a:p>
            <a:r>
              <a:rPr lang="en-US" dirty="0"/>
              <a:t>The idea is to promote diversity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4015" y="2450342"/>
            <a:ext cx="462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Changing the training data (e.g., different models using different data)[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Changing the attribute set (e.g., different models use different attributes)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Different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Changing the parameters of the algorithms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31" y="1849899"/>
            <a:ext cx="3352800" cy="23737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5259" y="4655918"/>
            <a:ext cx="8632371" cy="952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8196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Each individual model makes a contribution. Individual weaknesses and biases are offset by the strength of the numbers</a:t>
            </a:r>
          </a:p>
        </p:txBody>
      </p:sp>
    </p:spTree>
    <p:extLst>
      <p:ext uri="{BB962C8B-B14F-4D97-AF65-F5344CB8AC3E}">
        <p14:creationId xmlns:p14="http://schemas.microsoft.com/office/powerpoint/2010/main" val="40068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F7F055-4260-42EC-9033-26E57FC8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153400" cy="600860"/>
          </a:xfrm>
        </p:spPr>
        <p:txBody>
          <a:bodyPr>
            <a:normAutofit fontScale="90000"/>
          </a:bodyPr>
          <a:lstStyle/>
          <a:p>
            <a:r>
              <a:rPr lang="en-US" dirty="0"/>
              <a:t>Ensemble: voting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23FBF-FEF8-4613-90B4-86F40B9A3931}"/>
              </a:ext>
            </a:extLst>
          </p:cNvPr>
          <p:cNvSpPr/>
          <p:nvPr/>
        </p:nvSpPr>
        <p:spPr>
          <a:xfrm>
            <a:off x="3810000" y="23002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A7041-3D6E-47DF-8606-C0E62E4B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67" y="1938847"/>
            <a:ext cx="670466" cy="64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E13F6-781D-439D-8DE2-D7560F57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71" y="1910432"/>
            <a:ext cx="670422" cy="70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45DAB-8BA8-4E45-8E93-2EE60C91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66" y="1848058"/>
            <a:ext cx="1016134" cy="904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E7B53-780F-400E-BA14-6345A689F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22" y="874979"/>
            <a:ext cx="321134" cy="428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8BEF37-3746-4EDF-8CDA-B78859F31A2F}"/>
              </a:ext>
            </a:extLst>
          </p:cNvPr>
          <p:cNvSpPr txBox="1"/>
          <p:nvPr/>
        </p:nvSpPr>
        <p:spPr>
          <a:xfrm>
            <a:off x="8610600" y="91750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38583-E57B-4549-9580-1752A42E2049}"/>
              </a:ext>
            </a:extLst>
          </p:cNvPr>
          <p:cNvSpPr txBox="1"/>
          <p:nvPr/>
        </p:nvSpPr>
        <p:spPr>
          <a:xfrm>
            <a:off x="8610600" y="2006785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3FF10-FCFC-4222-A91A-0C00D930D68B}"/>
              </a:ext>
            </a:extLst>
          </p:cNvPr>
          <p:cNvSpPr txBox="1"/>
          <p:nvPr/>
        </p:nvSpPr>
        <p:spPr>
          <a:xfrm>
            <a:off x="8610600" y="308813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9C41B-6AE5-4C18-AECC-04DDC12639B5}"/>
              </a:ext>
            </a:extLst>
          </p:cNvPr>
          <p:cNvSpPr txBox="1"/>
          <p:nvPr/>
        </p:nvSpPr>
        <p:spPr>
          <a:xfrm>
            <a:off x="3712029" y="3127829"/>
            <a:ext cx="1377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P(‘true’) = 0.7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459D6-6928-435B-83BF-54286203878C}"/>
              </a:ext>
            </a:extLst>
          </p:cNvPr>
          <p:cNvSpPr txBox="1"/>
          <p:nvPr/>
        </p:nvSpPr>
        <p:spPr>
          <a:xfrm>
            <a:off x="5307738" y="3127829"/>
            <a:ext cx="1377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P(‘true’) = 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1F10A-787B-435B-B9E5-B4E9E0067273}"/>
              </a:ext>
            </a:extLst>
          </p:cNvPr>
          <p:cNvSpPr txBox="1"/>
          <p:nvPr/>
        </p:nvSpPr>
        <p:spPr>
          <a:xfrm>
            <a:off x="7004008" y="3127829"/>
            <a:ext cx="1377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P(‘true’) = 0.8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2B5006-0433-4BDA-9712-8EBA8FA6CD4A}"/>
              </a:ext>
            </a:extLst>
          </p:cNvPr>
          <p:cNvCxnSpPr/>
          <p:nvPr/>
        </p:nvCxnSpPr>
        <p:spPr>
          <a:xfrm flipH="1">
            <a:off x="4811487" y="1345690"/>
            <a:ext cx="720681" cy="50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722B1C-713F-4D20-82F7-3ED5C8FEA9F1}"/>
              </a:ext>
            </a:extLst>
          </p:cNvPr>
          <p:cNvCxnSpPr/>
          <p:nvPr/>
        </p:nvCxnSpPr>
        <p:spPr>
          <a:xfrm flipH="1">
            <a:off x="5856315" y="1389231"/>
            <a:ext cx="1" cy="3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645389-20F0-4860-831C-3D2080BB07E5}"/>
              </a:ext>
            </a:extLst>
          </p:cNvPr>
          <p:cNvCxnSpPr/>
          <p:nvPr/>
        </p:nvCxnSpPr>
        <p:spPr>
          <a:xfrm>
            <a:off x="6275641" y="1345690"/>
            <a:ext cx="728367" cy="4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830EF-22D8-4EBF-88FA-A200F7A7EDAE}"/>
              </a:ext>
            </a:extLst>
          </p:cNvPr>
          <p:cNvCxnSpPr>
            <a:endCxn id="13" idx="0"/>
          </p:cNvCxnSpPr>
          <p:nvPr/>
        </p:nvCxnSpPr>
        <p:spPr>
          <a:xfrm>
            <a:off x="4401025" y="2752529"/>
            <a:ext cx="1" cy="37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AC3C0-EED1-472B-94AA-6B8E7A5B6681}"/>
              </a:ext>
            </a:extLst>
          </p:cNvPr>
          <p:cNvCxnSpPr/>
          <p:nvPr/>
        </p:nvCxnSpPr>
        <p:spPr>
          <a:xfrm>
            <a:off x="5867401" y="2752529"/>
            <a:ext cx="1" cy="37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9503CB-7626-4FDA-8714-6C4807A1B3C5}"/>
              </a:ext>
            </a:extLst>
          </p:cNvPr>
          <p:cNvCxnSpPr/>
          <p:nvPr/>
        </p:nvCxnSpPr>
        <p:spPr>
          <a:xfrm>
            <a:off x="7609766" y="2790566"/>
            <a:ext cx="1" cy="37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DE5D2-9082-4D3D-96CD-BC20C4D8A07A}"/>
              </a:ext>
            </a:extLst>
          </p:cNvPr>
          <p:cNvSpPr/>
          <p:nvPr/>
        </p:nvSpPr>
        <p:spPr>
          <a:xfrm>
            <a:off x="5090022" y="3979018"/>
            <a:ext cx="1713550" cy="60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7DA2B7-0CF4-45CE-AF56-677CE32B2021}"/>
              </a:ext>
            </a:extLst>
          </p:cNvPr>
          <p:cNvSpPr/>
          <p:nvPr/>
        </p:nvSpPr>
        <p:spPr>
          <a:xfrm>
            <a:off x="8610601" y="4072569"/>
            <a:ext cx="132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 Votes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796478-79C2-4846-8F29-0EC342FF0343}"/>
              </a:ext>
            </a:extLst>
          </p:cNvPr>
          <p:cNvCxnSpPr>
            <a:stCxn id="13" idx="2"/>
          </p:cNvCxnSpPr>
          <p:nvPr/>
        </p:nvCxnSpPr>
        <p:spPr>
          <a:xfrm>
            <a:off x="4401025" y="3466383"/>
            <a:ext cx="688996" cy="52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95CCB3-6ACF-48C3-8909-5D3A5B24249C}"/>
              </a:ext>
            </a:extLst>
          </p:cNvPr>
          <p:cNvCxnSpPr/>
          <p:nvPr/>
        </p:nvCxnSpPr>
        <p:spPr>
          <a:xfrm flipH="1">
            <a:off x="5887874" y="3466383"/>
            <a:ext cx="1" cy="52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EF191E-BDDB-4632-BA92-E3763595EF75}"/>
              </a:ext>
            </a:extLst>
          </p:cNvPr>
          <p:cNvCxnSpPr>
            <a:stCxn id="15" idx="2"/>
          </p:cNvCxnSpPr>
          <p:nvPr/>
        </p:nvCxnSpPr>
        <p:spPr>
          <a:xfrm flipH="1">
            <a:off x="6803572" y="3466383"/>
            <a:ext cx="889433" cy="52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90CF1-CADA-4869-8AE7-B14D237E33E0}"/>
              </a:ext>
            </a:extLst>
          </p:cNvPr>
          <p:cNvSpPr txBox="1"/>
          <p:nvPr/>
        </p:nvSpPr>
        <p:spPr>
          <a:xfrm>
            <a:off x="4789714" y="3472541"/>
            <a:ext cx="3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67D87-0507-4061-9C6F-1741214DDE11}"/>
              </a:ext>
            </a:extLst>
          </p:cNvPr>
          <p:cNvSpPr txBox="1"/>
          <p:nvPr/>
        </p:nvSpPr>
        <p:spPr>
          <a:xfrm>
            <a:off x="7016695" y="3472541"/>
            <a:ext cx="3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FC51A-F4FF-4A4B-A18E-543C9F339FAF}"/>
              </a:ext>
            </a:extLst>
          </p:cNvPr>
          <p:cNvSpPr txBox="1"/>
          <p:nvPr/>
        </p:nvSpPr>
        <p:spPr>
          <a:xfrm>
            <a:off x="5874806" y="3472541"/>
            <a:ext cx="3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90C05C-C057-4B6E-BF6A-BA8752F6D76F}"/>
              </a:ext>
            </a:extLst>
          </p:cNvPr>
          <p:cNvSpPr txBox="1"/>
          <p:nvPr/>
        </p:nvSpPr>
        <p:spPr>
          <a:xfrm>
            <a:off x="5307737" y="3999086"/>
            <a:ext cx="145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# True:</a:t>
            </a:r>
            <a:r>
              <a:rPr lang="en-US" sz="1400" dirty="0"/>
              <a:t> 2</a:t>
            </a:r>
            <a:br>
              <a:rPr lang="en-US" sz="1400" dirty="0"/>
            </a:br>
            <a:r>
              <a:rPr lang="en-US" sz="1400" b="1" dirty="0"/>
              <a:t># False:</a:t>
            </a:r>
            <a:r>
              <a:rPr lang="en-US" sz="1400" dirty="0"/>
              <a:t> 1</a:t>
            </a:r>
          </a:p>
        </p:txBody>
      </p:sp>
      <p:sp>
        <p:nvSpPr>
          <p:cNvPr id="31" name="Down Arrow 39">
            <a:extLst>
              <a:ext uri="{FF2B5EF4-FFF2-40B4-BE49-F238E27FC236}">
                <a16:creationId xmlns:a16="http://schemas.microsoft.com/office/drawing/2014/main" id="{179B874F-EDC0-4D41-8766-E36025838728}"/>
              </a:ext>
            </a:extLst>
          </p:cNvPr>
          <p:cNvSpPr/>
          <p:nvPr/>
        </p:nvSpPr>
        <p:spPr>
          <a:xfrm>
            <a:off x="5693523" y="4746171"/>
            <a:ext cx="509111" cy="405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9202B-2B22-40A4-9764-4A768BBF94E2}"/>
              </a:ext>
            </a:extLst>
          </p:cNvPr>
          <p:cNvSpPr txBox="1"/>
          <p:nvPr/>
        </p:nvSpPr>
        <p:spPr>
          <a:xfrm>
            <a:off x="8732107" y="5204559"/>
            <a:ext cx="11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D119B6-4BF1-4CF3-B0D2-630C598AF9BA}"/>
              </a:ext>
            </a:extLst>
          </p:cNvPr>
          <p:cNvSpPr txBox="1"/>
          <p:nvPr/>
        </p:nvSpPr>
        <p:spPr>
          <a:xfrm>
            <a:off x="5606437" y="5279570"/>
            <a:ext cx="10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2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5259" y="1904533"/>
            <a:ext cx="8632371" cy="1298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06826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predictions, generated by using various machine learning algorithms, are used as inputs in a second-layer learning algorithm. This second-layer algorithm is trained to optimally combine the model predictions to form a new set of predictions.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515" y="1258203"/>
            <a:ext cx="809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Stacked generalization (or stacking) is a way of combining multiple models, that introduces the concept of a meta learner.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2" y="3287459"/>
            <a:ext cx="565225" cy="544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61" y="4049120"/>
            <a:ext cx="507416" cy="5321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092" y="4792725"/>
            <a:ext cx="789589" cy="702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01" y="4191453"/>
            <a:ext cx="321134" cy="4281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7931" y="5495545"/>
            <a:ext cx="1722852" cy="37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algorithms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6507" y="5215814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Meta-learning algorithm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54664" y="3864427"/>
            <a:ext cx="625574" cy="45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54664" y="4462762"/>
            <a:ext cx="625574" cy="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54665" y="4657139"/>
            <a:ext cx="599989" cy="4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15680" y="3766925"/>
            <a:ext cx="930826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08700" y="4467242"/>
            <a:ext cx="937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368080" y="4619634"/>
            <a:ext cx="785406" cy="42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360" y="4111352"/>
            <a:ext cx="789589" cy="702820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6259287" y="4315217"/>
            <a:ext cx="566057" cy="3044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1287" y="4247132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value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62802" y="5462018"/>
            <a:ext cx="1722852" cy="37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Prediction</a:t>
            </a:r>
          </a:p>
        </p:txBody>
      </p:sp>
      <p:pic>
        <p:nvPicPr>
          <p:cNvPr id="23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39BCCA0B-6AB9-4FD1-A1CF-EA967EA3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4" y="5647945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1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A48-5F85-DF4F-A1DA-F5C007FC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Implementation (h2o.ai)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B9955-6BF7-1B4C-B1D8-4AA2B897476D}"/>
              </a:ext>
            </a:extLst>
          </p:cNvPr>
          <p:cNvSpPr/>
          <p:nvPr/>
        </p:nvSpPr>
        <p:spPr>
          <a:xfrm>
            <a:off x="2262554" y="1417639"/>
            <a:ext cx="7666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Stacking involves training a second-level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metalearner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” to find the optimal combination of the base learners.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EDC87-1E9C-D949-B8DF-8EEFBC0422B8}"/>
              </a:ext>
            </a:extLst>
          </p:cNvPr>
          <p:cNvSpPr/>
          <p:nvPr/>
        </p:nvSpPr>
        <p:spPr>
          <a:xfrm>
            <a:off x="2121876" y="2140152"/>
            <a:ext cx="794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Source: http://docs.h2o.ai/h2o/latest-stable/h2o-docs/data-science/stacked-ensembles.html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F54C8-ABC4-CD41-AD77-DFFBD15F618E}"/>
              </a:ext>
            </a:extLst>
          </p:cNvPr>
          <p:cNvSpPr txBox="1"/>
          <p:nvPr/>
        </p:nvSpPr>
        <p:spPr>
          <a:xfrm>
            <a:off x="2262554" y="2720486"/>
            <a:ext cx="7174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steps: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Set up the ensemble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a. Specify a list of L base algorithms (with a specific set of parameters)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b. Specify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metalearning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Train the ensemble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a. Train each of the L base algorithms and collect cross-validated 	predicted values (“level one”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b. Train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metalearning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 on the level-one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Predict on new data</a:t>
            </a:r>
          </a:p>
        </p:txBody>
      </p:sp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E785C71-2516-4A05-8A1C-3F422056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4" y="5603960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C2C1-FB3E-554D-9031-B4557B20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Parameter</a:t>
            </a:r>
            <a:r>
              <a:rPr lang="es-ES_tradnl" dirty="0"/>
              <a:t> </a:t>
            </a:r>
            <a:r>
              <a:rPr lang="es-ES_tradnl" dirty="0" err="1"/>
              <a:t>Optimization</a:t>
            </a:r>
            <a:endParaRPr lang="es-ES_tradnl" dirty="0"/>
          </a:p>
        </p:txBody>
      </p:sp>
      <p:pic>
        <p:nvPicPr>
          <p:cNvPr id="2050" name="Picture 2" descr="🔔HyperParamters Optimization: GS,RS,BOA,TPE,HB,GA | Kaggle">
            <a:extLst>
              <a:ext uri="{FF2B5EF4-FFF2-40B4-BE49-F238E27FC236}">
                <a16:creationId xmlns:a16="http://schemas.microsoft.com/office/drawing/2014/main" id="{BD9322FB-9180-5944-87E2-C371B8A8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96" y="1288473"/>
            <a:ext cx="5975505" cy="39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523C7-A9BB-3B4E-8CB2-BE278044634A}"/>
              </a:ext>
            </a:extLst>
          </p:cNvPr>
          <p:cNvSpPr txBox="1"/>
          <p:nvPr/>
        </p:nvSpPr>
        <p:spPr>
          <a:xfrm>
            <a:off x="3186546" y="5444836"/>
            <a:ext cx="5995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  <a:r>
              <a:rPr kumimoji="0" lang="es-ES_trad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  <a:r>
              <a:rPr kumimoji="0" lang="es-ES_trad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https://www.kaggle.com/ishivinal/hyperparamters-optimization-gs-rs-boa-tpe-hb-ga</a:t>
            </a:r>
            <a:endParaRPr kumimoji="0" lang="es-ES_trad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15A4B7EB-39DF-4B7C-9B58-2AFE7D91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264" y="5603960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5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2E0E-DDB5-2348-9378-0F604CA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AutoML</a:t>
            </a:r>
            <a:endParaRPr lang="es-ES_trad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D6FCF-5E87-534F-A7D1-6948BF26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06" y="1478581"/>
            <a:ext cx="8326787" cy="3900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F0725-E617-E046-8F6D-B66AB4A1F5CD}"/>
              </a:ext>
            </a:extLst>
          </p:cNvPr>
          <p:cNvSpPr txBox="1"/>
          <p:nvPr/>
        </p:nvSpPr>
        <p:spPr>
          <a:xfrm>
            <a:off x="1937288" y="5563892"/>
            <a:ext cx="595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https://www.h2o.ai/products/h2o-automl/</a:t>
            </a: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https://automl.github.io/auto-sklearn/master/</a:t>
            </a: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95C48BF-1ED8-4150-9DD4-C0FC0B7B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6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D8D04-0D6D-4A76-A701-49C604260BEB}"/>
              </a:ext>
            </a:extLst>
          </p:cNvPr>
          <p:cNvSpPr txBox="1"/>
          <p:nvPr/>
        </p:nvSpPr>
        <p:spPr>
          <a:xfrm>
            <a:off x="2984500" y="609600"/>
            <a:ext cx="694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BE49B-F7CA-42D7-891C-7B5897355BA6}"/>
              </a:ext>
            </a:extLst>
          </p:cNvPr>
          <p:cNvSpPr txBox="1"/>
          <p:nvPr/>
        </p:nvSpPr>
        <p:spPr>
          <a:xfrm>
            <a:off x="1219200" y="1029732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H2O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H2O Driverless 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A5C84-48D6-4C43-8564-C781F74E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6" y="1955800"/>
            <a:ext cx="4199698" cy="445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19B54-223D-45ED-919A-9D80EBA65292}"/>
              </a:ext>
            </a:extLst>
          </p:cNvPr>
          <p:cNvSpPr txBox="1"/>
          <p:nvPr/>
        </p:nvSpPr>
        <p:spPr>
          <a:xfrm>
            <a:off x="1219200" y="6413500"/>
            <a:ext cx="419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4"/>
              </a:rPr>
              <a:t>https://www.forbes.com/sites/janakirammsv/2020/03/02/key-takeaways-from-the-gartner-magic-quadrant-for-ai-developer-services/?sh=7edb9451e3e5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4667C-F7F6-4456-B4FB-467BCE9C6BB5}"/>
              </a:ext>
            </a:extLst>
          </p:cNvPr>
          <p:cNvSpPr txBox="1"/>
          <p:nvPr/>
        </p:nvSpPr>
        <p:spPr>
          <a:xfrm>
            <a:off x="2273300" y="172686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 Services</a:t>
            </a:r>
          </a:p>
        </p:txBody>
      </p:sp>
      <p:pic>
        <p:nvPicPr>
          <p:cNvPr id="1026" name="Picture 2" descr="gartner magic quadrant machine learning data science 2021">
            <a:extLst>
              <a:ext uri="{FF2B5EF4-FFF2-40B4-BE49-F238E27FC236}">
                <a16:creationId xmlns:a16="http://schemas.microsoft.com/office/drawing/2014/main" id="{A2CF12EE-695E-4E82-B801-EAD1D96E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15" y="2096195"/>
            <a:ext cx="4184584" cy="41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839453-1C7E-486C-B774-C03B78A95EFC}"/>
              </a:ext>
            </a:extLst>
          </p:cNvPr>
          <p:cNvSpPr txBox="1"/>
          <p:nvPr/>
        </p:nvSpPr>
        <p:spPr>
          <a:xfrm>
            <a:off x="6898888" y="1462227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Science and Machine Learning Platforms</a:t>
            </a:r>
          </a:p>
        </p:txBody>
      </p:sp>
    </p:spTree>
    <p:extLst>
      <p:ext uri="{BB962C8B-B14F-4D97-AF65-F5344CB8AC3E}">
        <p14:creationId xmlns:p14="http://schemas.microsoft.com/office/powerpoint/2010/main" val="28592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ep dive into Machine learning with Apache Spark | Clairvoyant Blog">
            <a:extLst>
              <a:ext uri="{FF2B5EF4-FFF2-40B4-BE49-F238E27FC236}">
                <a16:creationId xmlns:a16="http://schemas.microsoft.com/office/drawing/2014/main" id="{8B54C189-DF26-47EF-B9E0-FF80A347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990725"/>
            <a:ext cx="6477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0F0A1-0931-43DD-AC29-29915214DC23}"/>
              </a:ext>
            </a:extLst>
          </p:cNvPr>
          <p:cNvSpPr txBox="1"/>
          <p:nvPr/>
        </p:nvSpPr>
        <p:spPr>
          <a:xfrm>
            <a:off x="3891776" y="5252224"/>
            <a:ext cx="485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/>
              <a:t>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65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BA5BD-528E-4EF5-A33D-687DD97F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68" y="2544302"/>
            <a:ext cx="9877863" cy="2889273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5B6D4-35E7-47D9-9C8C-4246D8C01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0" b="-1"/>
          <a:stretch/>
        </p:blipFill>
        <p:spPr>
          <a:xfrm>
            <a:off x="1308099" y="1398665"/>
            <a:ext cx="9575800" cy="7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F4993-42D8-41FC-B3B8-CC5B03EA4C4A}"/>
              </a:ext>
            </a:extLst>
          </p:cNvPr>
          <p:cNvSpPr txBox="1"/>
          <p:nvPr/>
        </p:nvSpPr>
        <p:spPr>
          <a:xfrm>
            <a:off x="2562602" y="922097"/>
            <a:ext cx="733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err="1"/>
              <a:t>Feature</a:t>
            </a:r>
            <a:r>
              <a:rPr lang="es-ES_tradnl" sz="2800" b="1" dirty="0"/>
              <a:t> </a:t>
            </a:r>
            <a:r>
              <a:rPr lang="es-ES_tradnl" sz="2800" b="1" dirty="0" err="1"/>
              <a:t>engineering</a:t>
            </a:r>
            <a:endParaRPr lang="es-ES_tradnl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6DDD4-0EEC-4F2C-8371-D77C178A6E3F}"/>
              </a:ext>
            </a:extLst>
          </p:cNvPr>
          <p:cNvSpPr txBox="1"/>
          <p:nvPr/>
        </p:nvSpPr>
        <p:spPr>
          <a:xfrm>
            <a:off x="1609779" y="1666015"/>
            <a:ext cx="867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Problem</a:t>
            </a:r>
            <a:r>
              <a:rPr lang="es-ES_tradnl" b="1" dirty="0"/>
              <a:t>:</a:t>
            </a:r>
            <a:r>
              <a:rPr lang="es-ES_tradnl" dirty="0"/>
              <a:t> </a:t>
            </a:r>
            <a:r>
              <a:rPr lang="es-ES_tradnl" dirty="0" err="1"/>
              <a:t>Augment</a:t>
            </a:r>
            <a:r>
              <a:rPr lang="es-ES_tradnl" dirty="0"/>
              <a:t>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space</a:t>
            </a:r>
            <a:endParaRPr lang="es-ES_tradnl" dirty="0"/>
          </a:p>
          <a:p>
            <a:r>
              <a:rPr lang="es-ES_tradnl" b="1" dirty="0" err="1"/>
              <a:t>Solution</a:t>
            </a:r>
            <a:r>
              <a:rPr lang="es-ES_tradnl" b="1" dirty="0"/>
              <a:t>: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engineering</a:t>
            </a:r>
            <a:r>
              <a:rPr lang="es-ES_tradnl" dirty="0"/>
              <a:t> (SVD, PCA, </a:t>
            </a:r>
            <a:r>
              <a:rPr lang="es-ES_tradnl" dirty="0" err="1"/>
              <a:t>Interactions</a:t>
            </a:r>
            <a:r>
              <a:rPr lang="es-ES_tradnl" dirty="0"/>
              <a:t>, </a:t>
            </a:r>
            <a:r>
              <a:rPr lang="es-ES_tradnl" dirty="0" err="1"/>
              <a:t>Clustering</a:t>
            </a:r>
            <a:r>
              <a:rPr lang="es-ES_tradnl" dirty="0"/>
              <a:t>)</a:t>
            </a:r>
            <a:endParaRPr lang="es-ES_tradn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58273-E350-475B-A863-DCC04A855A26}"/>
              </a:ext>
            </a:extLst>
          </p:cNvPr>
          <p:cNvSpPr txBox="1"/>
          <p:nvPr/>
        </p:nvSpPr>
        <p:spPr>
          <a:xfrm>
            <a:off x="1609779" y="3138354"/>
            <a:ext cx="9182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Log </a:t>
            </a:r>
            <a:r>
              <a:rPr lang="es-ES_tradnl" b="1" dirty="0" err="1"/>
              <a:t>transformation</a:t>
            </a:r>
            <a:r>
              <a:rPr lang="es-ES_tradnl" b="1" dirty="0"/>
              <a:t> log(x):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larger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x,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lower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log(x) </a:t>
            </a:r>
            <a:r>
              <a:rPr lang="es-ES_tradnl" dirty="0" err="1"/>
              <a:t>increments</a:t>
            </a:r>
            <a:r>
              <a:rPr lang="es-ES_tradnl" dirty="0"/>
              <a:t>. </a:t>
            </a:r>
            <a:r>
              <a:rPr lang="es-ES_tradnl" dirty="0" err="1"/>
              <a:t>Useful</a:t>
            </a:r>
            <a:r>
              <a:rPr lang="es-ES_tradnl" dirty="0"/>
              <a:t> to </a:t>
            </a:r>
            <a:r>
              <a:rPr lang="es-ES_tradnl" dirty="0" err="1"/>
              <a:t>smooth</a:t>
            </a:r>
            <a:r>
              <a:rPr lang="es-ES_tradnl" dirty="0"/>
              <a:t> </a:t>
            </a:r>
            <a:r>
              <a:rPr lang="es-ES_tradnl" dirty="0" err="1"/>
              <a:t>long-tailed</a:t>
            </a:r>
            <a:r>
              <a:rPr lang="es-ES_tradnl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Scaling</a:t>
            </a:r>
            <a:r>
              <a:rPr lang="es-ES_tradnl" b="1" dirty="0"/>
              <a:t>:</a:t>
            </a:r>
            <a:r>
              <a:rPr lang="es-ES_tradn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MinMax</a:t>
            </a:r>
            <a:r>
              <a:rPr lang="es-ES_tradnl" dirty="0"/>
              <a:t> </a:t>
            </a:r>
            <a:r>
              <a:rPr lang="es-ES_tradnl" dirty="0" err="1"/>
              <a:t>scaling</a:t>
            </a:r>
            <a:r>
              <a:rPr lang="es-ES_tradnl" dirty="0"/>
              <a:t>: </a:t>
            </a:r>
            <a:r>
              <a:rPr lang="es-ES_tradnl" dirty="0" err="1"/>
              <a:t>squeezes</a:t>
            </a:r>
            <a:r>
              <a:rPr lang="es-ES_tradnl" dirty="0"/>
              <a:t> </a:t>
            </a:r>
            <a:r>
              <a:rPr lang="es-ES_tradnl" dirty="0" err="1"/>
              <a:t>values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a </a:t>
            </a:r>
            <a:r>
              <a:rPr lang="es-ES_tradnl" dirty="0" err="1"/>
              <a:t>range</a:t>
            </a:r>
            <a:r>
              <a:rPr lang="es-ES_tradnl" dirty="0"/>
              <a:t> of [0,1] [</a:t>
            </a:r>
            <a:r>
              <a:rPr lang="es-ES_tradnl" dirty="0" err="1"/>
              <a:t>sklearn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MinMaxScaler</a:t>
            </a:r>
            <a:r>
              <a:rPr lang="es-ES_tradnl" dirty="0">
                <a:sym typeface="Wingdings" pitchFamily="2" charset="2"/>
              </a:rPr>
              <a:t>()]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Standard Z-</a:t>
            </a:r>
            <a:r>
              <a:rPr lang="es-ES_tradnl" dirty="0" err="1"/>
              <a:t>scaling</a:t>
            </a:r>
            <a:r>
              <a:rPr lang="es-ES_tradnl" dirty="0"/>
              <a:t>: </a:t>
            </a:r>
            <a:r>
              <a:rPr lang="es-ES_tradnl" dirty="0" err="1"/>
              <a:t>after</a:t>
            </a:r>
            <a:r>
              <a:rPr lang="es-ES_tradnl" dirty="0"/>
              <a:t> </a:t>
            </a:r>
            <a:r>
              <a:rPr lang="es-ES_tradnl" dirty="0" err="1"/>
              <a:t>standardization</a:t>
            </a:r>
            <a:r>
              <a:rPr lang="es-ES_tradnl" dirty="0"/>
              <a:t>, a </a:t>
            </a:r>
            <a:r>
              <a:rPr lang="es-ES_tradnl" dirty="0" err="1"/>
              <a:t>feature</a:t>
            </a:r>
            <a:r>
              <a:rPr lang="es-ES_tradnl" dirty="0"/>
              <a:t> has mean 0 and </a:t>
            </a:r>
            <a:r>
              <a:rPr lang="es-ES_tradnl" dirty="0" err="1"/>
              <a:t>variance</a:t>
            </a:r>
            <a:r>
              <a:rPr lang="es-ES_tradnl" dirty="0"/>
              <a:t> of 1. [</a:t>
            </a:r>
            <a:r>
              <a:rPr lang="es-ES_tradnl" dirty="0" err="1"/>
              <a:t>sklearn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scale</a:t>
            </a:r>
            <a:r>
              <a:rPr lang="es-ES_tradnl" dirty="0">
                <a:sym typeface="Wingdings" pitchFamily="2" charset="2"/>
              </a:rPr>
              <a:t>()]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Interaction</a:t>
            </a:r>
            <a:r>
              <a:rPr lang="es-ES_tradnl" b="1" dirty="0"/>
              <a:t> </a:t>
            </a:r>
            <a:r>
              <a:rPr lang="es-ES_tradnl" b="1" dirty="0" err="1"/>
              <a:t>features</a:t>
            </a:r>
            <a:r>
              <a:rPr lang="es-ES_tradnl" b="1" dirty="0"/>
              <a:t>: </a:t>
            </a:r>
            <a:r>
              <a:rPr lang="es-ES_tradnl" dirty="0"/>
              <a:t>créate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combinations</a:t>
            </a:r>
            <a:r>
              <a:rPr lang="es-ES_tradnl" dirty="0"/>
              <a:t> (x</a:t>
            </a:r>
            <a:r>
              <a:rPr lang="es-ES_tradnl" baseline="-25000" dirty="0"/>
              <a:t>1</a:t>
            </a:r>
            <a:r>
              <a:rPr lang="es-ES_tradnl" dirty="0"/>
              <a:t>,x</a:t>
            </a:r>
            <a:r>
              <a:rPr lang="es-ES_tradnl" baseline="-25000" dirty="0"/>
              <a:t>2</a:t>
            </a:r>
            <a:r>
              <a:rPr lang="es-ES_tradnl" dirty="0"/>
              <a:t>)-&gt;[x</a:t>
            </a:r>
            <a:r>
              <a:rPr lang="es-ES_tradnl" baseline="-25000" dirty="0"/>
              <a:t>1</a:t>
            </a:r>
            <a:r>
              <a:rPr lang="es-ES_tradnl" dirty="0"/>
              <a:t>,x</a:t>
            </a:r>
            <a:r>
              <a:rPr lang="es-ES_tradnl" baseline="-25000" dirty="0"/>
              <a:t>2</a:t>
            </a:r>
            <a:r>
              <a:rPr lang="es-ES_tradnl" dirty="0"/>
              <a:t>, x</a:t>
            </a:r>
            <a:r>
              <a:rPr lang="es-ES_tradnl" baseline="-25000" dirty="0"/>
              <a:t>1</a:t>
            </a:r>
            <a:r>
              <a:rPr lang="es-ES_tradnl" dirty="0"/>
              <a:t>x</a:t>
            </a:r>
            <a:r>
              <a:rPr lang="es-ES_tradnl" baseline="-25000" dirty="0"/>
              <a:t>2</a:t>
            </a:r>
            <a:r>
              <a:rPr lang="es-ES_tradnl" dirty="0"/>
              <a:t>, x</a:t>
            </a:r>
            <a:r>
              <a:rPr lang="es-ES_tradnl" baseline="-25000" dirty="0"/>
              <a:t>1</a:t>
            </a:r>
            <a:r>
              <a:rPr lang="es-ES_tradnl" baseline="30000" dirty="0"/>
              <a:t>2</a:t>
            </a:r>
            <a:r>
              <a:rPr lang="es-ES_tradnl" dirty="0"/>
              <a:t>, x</a:t>
            </a:r>
            <a:r>
              <a:rPr lang="es-ES_tradnl" baseline="-25000" dirty="0"/>
              <a:t>2</a:t>
            </a:r>
            <a:r>
              <a:rPr lang="es-ES_tradnl" baseline="30000" dirty="0"/>
              <a:t>2</a:t>
            </a:r>
            <a:r>
              <a:rPr lang="es-ES_tradnl" dirty="0"/>
              <a:t>) [</a:t>
            </a:r>
            <a:r>
              <a:rPr lang="es-ES_tradnl" dirty="0" err="1"/>
              <a:t>sklearn</a:t>
            </a:r>
            <a:r>
              <a:rPr lang="es-ES_tradnl" dirty="0"/>
              <a:t> –</a:t>
            </a:r>
            <a:r>
              <a:rPr lang="es-ES_tradnl" dirty="0" err="1"/>
              <a:t>polynomial</a:t>
            </a:r>
            <a:r>
              <a:rPr lang="es-ES_tradnl" dirty="0"/>
              <a:t> </a:t>
            </a:r>
            <a:r>
              <a:rPr lang="es-ES_tradnl" dirty="0" err="1"/>
              <a:t>features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20F563-D19A-4260-BFC7-B667D49F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0" y="1066708"/>
            <a:ext cx="1334036" cy="18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DCCFB-590E-A74B-8886-C5ADABE6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79" y="1950815"/>
            <a:ext cx="8115300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13617-B08C-6D48-A04F-B6AB28E68C4D}"/>
              </a:ext>
            </a:extLst>
          </p:cNvPr>
          <p:cNvSpPr txBox="1"/>
          <p:nvPr/>
        </p:nvSpPr>
        <p:spPr>
          <a:xfrm>
            <a:off x="2727702" y="185980"/>
            <a:ext cx="733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engineering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Categorical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Encoding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86A5-C52C-D248-A55A-EC645034891D}"/>
              </a:ext>
            </a:extLst>
          </p:cNvPr>
          <p:cNvSpPr txBox="1"/>
          <p:nvPr/>
        </p:nvSpPr>
        <p:spPr>
          <a:xfrm>
            <a:off x="1774879" y="929898"/>
            <a:ext cx="867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better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numerical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one-hot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encoding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encoding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D64A4-1102-734A-ADE3-9ADF6BB402EE}"/>
              </a:ext>
            </a:extLst>
          </p:cNvPr>
          <p:cNvSpPr txBox="1"/>
          <p:nvPr/>
        </p:nvSpPr>
        <p:spPr>
          <a:xfrm>
            <a:off x="1921790" y="4231037"/>
            <a:ext cx="796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customer_info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pd.get_dummies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customer_info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columns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['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carrier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planname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PaymentMethod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'],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drop_first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True)</a:t>
            </a:r>
          </a:p>
        </p:txBody>
      </p:sp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F13F9E44-B61D-423A-8980-018170BA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213617-B08C-6D48-A04F-B6AB28E68C4D}"/>
              </a:ext>
            </a:extLst>
          </p:cNvPr>
          <p:cNvSpPr txBox="1"/>
          <p:nvPr/>
        </p:nvSpPr>
        <p:spPr>
          <a:xfrm>
            <a:off x="2727702" y="185980"/>
            <a:ext cx="733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engineering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temporal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86A5-C52C-D248-A55A-EC645034891D}"/>
              </a:ext>
            </a:extLst>
          </p:cNvPr>
          <p:cNvSpPr txBox="1"/>
          <p:nvPr/>
        </p:nvSpPr>
        <p:spPr>
          <a:xfrm>
            <a:off x="1774879" y="929898"/>
            <a:ext cx="867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better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numerical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engineering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techniques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temporal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48425-FF3B-D347-9173-4835DA243ED4}"/>
              </a:ext>
            </a:extLst>
          </p:cNvPr>
          <p:cNvSpPr txBox="1"/>
          <p:nvPr/>
        </p:nvSpPr>
        <p:spPr>
          <a:xfrm>
            <a:off x="1642820" y="2231756"/>
            <a:ext cx="940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binning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is_weekday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is_weekend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quarter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year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spend_week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spend_year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first_saturdaymonth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time_differences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between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days_since_last_interaction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days_since_last_upgrade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6B52169-BDF0-4BC4-AE07-DC6E1377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6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213617-B08C-6D48-A04F-B6AB28E68C4D}"/>
              </a:ext>
            </a:extLst>
          </p:cNvPr>
          <p:cNvSpPr txBox="1"/>
          <p:nvPr/>
        </p:nvSpPr>
        <p:spPr>
          <a:xfrm>
            <a:off x="2727702" y="185980"/>
            <a:ext cx="733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Building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86A5-C52C-D248-A55A-EC645034891D}"/>
              </a:ext>
            </a:extLst>
          </p:cNvPr>
          <p:cNvSpPr txBox="1"/>
          <p:nvPr/>
        </p:nvSpPr>
        <p:spPr>
          <a:xfrm>
            <a:off x="1774879" y="929898"/>
            <a:ext cx="867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family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better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2O.ai is the Open Source Leader in AI and ML">
            <a:extLst>
              <a:ext uri="{FF2B5EF4-FFF2-40B4-BE49-F238E27FC236}">
                <a16:creationId xmlns:a16="http://schemas.microsoft.com/office/drawing/2014/main" id="{8728F533-C4E3-1547-B8E2-CCDAE26C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3" y="2837561"/>
            <a:ext cx="2363813" cy="23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kit-learn - Wikipedia, la enciclopedia libre">
            <a:extLst>
              <a:ext uri="{FF2B5EF4-FFF2-40B4-BE49-F238E27FC236}">
                <a16:creationId xmlns:a16="http://schemas.microsoft.com/office/drawing/2014/main" id="{D4DFC1DB-14AB-754D-BF30-025DA973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64" y="2834899"/>
            <a:ext cx="4396353" cy="23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00405F60-0214-4934-B6A7-C84EFDB5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5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AA9E-BE90-154D-B22B-4FC41B47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Leakage</a:t>
            </a:r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6F65A-89A1-F04A-8A5D-ACE4D14F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B6FF3-A92F-8A4A-93EF-F148BF67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53" y="1704109"/>
            <a:ext cx="7921494" cy="2867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397CD-2144-4042-B502-07C0AFF0CDD2}"/>
              </a:ext>
            </a:extLst>
          </p:cNvPr>
          <p:cNvSpPr txBox="1"/>
          <p:nvPr/>
        </p:nvSpPr>
        <p:spPr>
          <a:xfrm>
            <a:off x="2189019" y="4821382"/>
            <a:ext cx="757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/>
              <a:t>Image</a:t>
            </a:r>
            <a:r>
              <a:rPr lang="es-ES_tradnl" sz="1100" dirty="0"/>
              <a:t> </a:t>
            </a:r>
            <a:r>
              <a:rPr lang="es-ES_tradnl" sz="1100" dirty="0" err="1"/>
              <a:t>source</a:t>
            </a:r>
            <a:r>
              <a:rPr lang="es-ES_tradnl" sz="1100" dirty="0"/>
              <a:t>: </a:t>
            </a:r>
            <a:r>
              <a:rPr lang="es-ES_tradnl" sz="1100" dirty="0">
                <a:hlinkClick r:id="rId3"/>
              </a:rPr>
              <a:t>https://community.datarobot.com/t5/blog/what-is-target-leakage-and-how-do-i-avoid-it/ba-p/1973</a:t>
            </a:r>
            <a:endParaRPr lang="es-ES_tradnl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BD628-18C3-534C-95C4-E2FF4A67C6F5}"/>
              </a:ext>
            </a:extLst>
          </p:cNvPr>
          <p:cNvSpPr/>
          <p:nvPr/>
        </p:nvSpPr>
        <p:spPr>
          <a:xfrm>
            <a:off x="2800027" y="5521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Inter"/>
              </a:rPr>
              <a:t>A few killer features have been showing leakage so don't drop that id too soon!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156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C5AE3-9235-4F33-A118-ADE3139E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108200"/>
            <a:ext cx="4778664" cy="29276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7DF1BA-BDCE-48CD-926B-42B3F0D2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/>
              <a:t>Cross </a:t>
            </a:r>
            <a:r>
              <a:rPr lang="es-ES_tradnl" dirty="0" err="1"/>
              <a:t>validation</a:t>
            </a:r>
            <a:r>
              <a:rPr lang="es-ES_tradnl" dirty="0"/>
              <a:t> - </a:t>
            </a:r>
            <a:r>
              <a:rPr lang="es-ES_tradnl" dirty="0" err="1"/>
              <a:t>leakage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005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731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Inter</vt:lpstr>
      <vt:lpstr>Lato</vt:lpstr>
      <vt:lpstr>Palatino Linotype</vt:lpstr>
      <vt:lpstr>Times New Roman</vt:lpstr>
      <vt:lpstr>Office Theme</vt:lpstr>
      <vt:lpstr>1_Office Theme</vt:lpstr>
      <vt:lpstr>Big Data Week 12 Machine Learning at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Leakage</vt:lpstr>
      <vt:lpstr>Cross validation - leakage</vt:lpstr>
      <vt:lpstr>Ensemble</vt:lpstr>
      <vt:lpstr>Ensemble: voting</vt:lpstr>
      <vt:lpstr>Stacking</vt:lpstr>
      <vt:lpstr>Stacking Implementation (h2o.ai)</vt:lpstr>
      <vt:lpstr>Parameter Optimization</vt:lpstr>
      <vt:lpstr>AutoML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Castellanos Bueso, Arturo Castellanos</cp:lastModifiedBy>
  <cp:revision>23</cp:revision>
  <dcterms:created xsi:type="dcterms:W3CDTF">2022-03-21T14:41:15Z</dcterms:created>
  <dcterms:modified xsi:type="dcterms:W3CDTF">2022-04-11T14:50:17Z</dcterms:modified>
</cp:coreProperties>
</file>