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0"/>
  </p:notesMasterIdLst>
  <p:sldIdLst>
    <p:sldId id="266" r:id="rId3"/>
    <p:sldId id="299" r:id="rId4"/>
    <p:sldId id="312" r:id="rId5"/>
    <p:sldId id="313" r:id="rId6"/>
    <p:sldId id="320" r:id="rId7"/>
    <p:sldId id="290" r:id="rId8"/>
    <p:sldId id="300" r:id="rId9"/>
    <p:sldId id="291" r:id="rId10"/>
    <p:sldId id="301" r:id="rId11"/>
    <p:sldId id="305" r:id="rId12"/>
    <p:sldId id="314" r:id="rId13"/>
    <p:sldId id="315" r:id="rId14"/>
    <p:sldId id="317" r:id="rId15"/>
    <p:sldId id="316" r:id="rId16"/>
    <p:sldId id="318" r:id="rId17"/>
    <p:sldId id="321" r:id="rId18"/>
    <p:sldId id="322" r:id="rId19"/>
    <p:sldId id="324" r:id="rId20"/>
    <p:sldId id="325" r:id="rId21"/>
    <p:sldId id="323" r:id="rId22"/>
    <p:sldId id="302" r:id="rId23"/>
    <p:sldId id="306" r:id="rId24"/>
    <p:sldId id="307" r:id="rId25"/>
    <p:sldId id="310" r:id="rId26"/>
    <p:sldId id="311" r:id="rId27"/>
    <p:sldId id="308" r:id="rId28"/>
    <p:sldId id="30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turo Castellanos" initials="AC" lastIdx="2" clrIdx="0">
    <p:extLst>
      <p:ext uri="{19B8F6BF-5375-455C-9EA6-DF929625EA0E}">
        <p15:presenceInfo xmlns:p15="http://schemas.microsoft.com/office/powerpoint/2012/main" userId="be6a681f294258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87347"/>
  </p:normalViewPr>
  <p:slideViewPr>
    <p:cSldViewPr snapToGrid="0">
      <p:cViewPr varScale="1">
        <p:scale>
          <a:sx n="99" d="100"/>
          <a:sy n="99" d="100"/>
        </p:scale>
        <p:origin x="9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6DC7DB-A09C-984E-A892-D4DFA0540A6F}" type="doc">
      <dgm:prSet loTypeId="urn:microsoft.com/office/officeart/2005/8/layout/process2" loCatId="" qsTypeId="urn:microsoft.com/office/officeart/2005/8/quickstyle/simple1" qsCatId="simple" csTypeId="urn:microsoft.com/office/officeart/2005/8/colors/accent0_1" csCatId="mainScheme" phldr="1"/>
      <dgm:spPr/>
    </dgm:pt>
    <dgm:pt modelId="{C10687FB-9EE0-3740-887B-38F500805E7A}">
      <dgm:prSet phldrT="[Text]" custT="1"/>
      <dgm:spPr/>
      <dgm:t>
        <a:bodyPr/>
        <a:lstStyle/>
        <a:p>
          <a:r>
            <a:rPr lang="en-US" sz="2000" dirty="0"/>
            <a:t>Client submits an application to the </a:t>
          </a:r>
          <a:r>
            <a:rPr lang="en-US" sz="2000" dirty="0" err="1"/>
            <a:t>ResourceManager</a:t>
          </a:r>
          <a:endParaRPr lang="en-US" sz="2000" dirty="0"/>
        </a:p>
      </dgm:t>
    </dgm:pt>
    <dgm:pt modelId="{8B27AF75-AA3C-974C-8FC8-6C7F73EFAE3A}" type="parTrans" cxnId="{968AEBE7-59D6-8E41-8785-141FD5983717}">
      <dgm:prSet/>
      <dgm:spPr/>
      <dgm:t>
        <a:bodyPr/>
        <a:lstStyle/>
        <a:p>
          <a:endParaRPr lang="en-US"/>
        </a:p>
      </dgm:t>
    </dgm:pt>
    <dgm:pt modelId="{A8D944F1-4675-0E4D-BFFD-01794659D4A0}" type="sibTrans" cxnId="{968AEBE7-59D6-8E41-8785-141FD5983717}">
      <dgm:prSet/>
      <dgm:spPr/>
      <dgm:t>
        <a:bodyPr/>
        <a:lstStyle/>
        <a:p>
          <a:endParaRPr lang="en-US"/>
        </a:p>
      </dgm:t>
    </dgm:pt>
    <dgm:pt modelId="{E80EA63F-B7E8-194D-B966-89DE167573EE}">
      <dgm:prSet phldrT="[Text]"/>
      <dgm:spPr/>
      <dgm:t>
        <a:bodyPr/>
        <a:lstStyle/>
        <a:p>
          <a:r>
            <a:rPr lang="en-US" dirty="0"/>
            <a:t>The </a:t>
          </a:r>
          <a:r>
            <a:rPr lang="en-US" dirty="0" err="1"/>
            <a:t>ResourceManager</a:t>
          </a:r>
          <a:r>
            <a:rPr lang="en-US" dirty="0"/>
            <a:t> allocates a container</a:t>
          </a:r>
        </a:p>
      </dgm:t>
    </dgm:pt>
    <dgm:pt modelId="{EE5FD553-04EF-B048-8957-DD4399EC57BA}" type="parTrans" cxnId="{0B3B3D5F-D6D8-9740-9C7E-358DD451F674}">
      <dgm:prSet/>
      <dgm:spPr/>
      <dgm:t>
        <a:bodyPr/>
        <a:lstStyle/>
        <a:p>
          <a:endParaRPr lang="en-US"/>
        </a:p>
      </dgm:t>
    </dgm:pt>
    <dgm:pt modelId="{D2E8D5DF-B5A1-CE45-98E6-B58D5D7FB0BA}" type="sibTrans" cxnId="{0B3B3D5F-D6D8-9740-9C7E-358DD451F674}">
      <dgm:prSet/>
      <dgm:spPr/>
      <dgm:t>
        <a:bodyPr/>
        <a:lstStyle/>
        <a:p>
          <a:endParaRPr lang="en-US"/>
        </a:p>
      </dgm:t>
    </dgm:pt>
    <dgm:pt modelId="{A3D9C491-A25F-4042-BCBA-C1D327069EEB}">
      <dgm:prSet phldrT="[Text]"/>
      <dgm:spPr/>
      <dgm:t>
        <a:bodyPr/>
        <a:lstStyle/>
        <a:p>
          <a:r>
            <a:rPr lang="en-US" dirty="0"/>
            <a:t>The </a:t>
          </a:r>
          <a:r>
            <a:rPr lang="en-US" dirty="0" err="1"/>
            <a:t>ApplicationMaster</a:t>
          </a:r>
          <a:r>
            <a:rPr lang="en-US" dirty="0"/>
            <a:t> contacts the related </a:t>
          </a:r>
          <a:r>
            <a:rPr lang="en-US" dirty="0" err="1"/>
            <a:t>NodeManager</a:t>
          </a:r>
          <a:r>
            <a:rPr lang="en-US" dirty="0"/>
            <a:t> to launch an application-specific task </a:t>
          </a:r>
        </a:p>
      </dgm:t>
    </dgm:pt>
    <dgm:pt modelId="{9B52009E-C2F0-4F49-AD34-8B5BAF7315C1}" type="parTrans" cxnId="{D6A94783-9B8F-0D4E-BC40-CB26DC556CD1}">
      <dgm:prSet/>
      <dgm:spPr/>
      <dgm:t>
        <a:bodyPr/>
        <a:lstStyle/>
        <a:p>
          <a:endParaRPr lang="en-US"/>
        </a:p>
      </dgm:t>
    </dgm:pt>
    <dgm:pt modelId="{8D820BBF-30E5-D841-8C94-98B7662018C3}" type="sibTrans" cxnId="{D6A94783-9B8F-0D4E-BC40-CB26DC556CD1}">
      <dgm:prSet/>
      <dgm:spPr/>
      <dgm:t>
        <a:bodyPr/>
        <a:lstStyle/>
        <a:p>
          <a:endParaRPr lang="en-US"/>
        </a:p>
      </dgm:t>
    </dgm:pt>
    <dgm:pt modelId="{627125C6-20FA-EF42-876F-FF1807AEEE8B}">
      <dgm:prSet/>
      <dgm:spPr/>
      <dgm:t>
        <a:bodyPr/>
        <a:lstStyle/>
        <a:p>
          <a:r>
            <a:rPr lang="en-US" dirty="0"/>
            <a:t>The </a:t>
          </a:r>
          <a:r>
            <a:rPr lang="en-US" dirty="0" err="1"/>
            <a:t>NodeManager</a:t>
          </a:r>
          <a:r>
            <a:rPr lang="en-US" dirty="0"/>
            <a:t> launches the container. NM does not monitor tasks; it monitors resource usage in the containers</a:t>
          </a:r>
        </a:p>
      </dgm:t>
    </dgm:pt>
    <dgm:pt modelId="{37FF0841-98CA-9F47-9E92-628F8334F15B}" type="parTrans" cxnId="{6FBCD6B2-6C5B-F849-8666-DBE59B611EC1}">
      <dgm:prSet/>
      <dgm:spPr/>
      <dgm:t>
        <a:bodyPr/>
        <a:lstStyle/>
        <a:p>
          <a:endParaRPr lang="en-US"/>
        </a:p>
      </dgm:t>
    </dgm:pt>
    <dgm:pt modelId="{19FA1BBC-E098-2F48-BCCE-B298B398B374}" type="sibTrans" cxnId="{6FBCD6B2-6C5B-F849-8666-DBE59B611EC1}">
      <dgm:prSet/>
      <dgm:spPr/>
      <dgm:t>
        <a:bodyPr/>
        <a:lstStyle/>
        <a:p>
          <a:endParaRPr lang="en-US"/>
        </a:p>
      </dgm:t>
    </dgm:pt>
    <dgm:pt modelId="{D84FCD2E-95E8-8E4B-8214-324879C89CB2}">
      <dgm:prSet/>
      <dgm:spPr/>
      <dgm:t>
        <a:bodyPr/>
        <a:lstStyle/>
        <a:p>
          <a:r>
            <a:rPr lang="en-US" dirty="0"/>
            <a:t>The container executes the </a:t>
          </a:r>
          <a:r>
            <a:rPr lang="en-US" dirty="0" err="1"/>
            <a:t>ApplicationMaster</a:t>
          </a:r>
          <a:r>
            <a:rPr lang="en-US" dirty="0"/>
            <a:t>, who monitors the progress of an application and its tasks and reports back to client</a:t>
          </a:r>
        </a:p>
      </dgm:t>
    </dgm:pt>
    <dgm:pt modelId="{E191B9C2-5B82-D846-8DCB-DD62611AB6E2}" type="parTrans" cxnId="{EE77C2FB-2A76-064E-90D4-13581CAD734F}">
      <dgm:prSet/>
      <dgm:spPr/>
      <dgm:t>
        <a:bodyPr/>
        <a:lstStyle/>
        <a:p>
          <a:endParaRPr lang="en-US"/>
        </a:p>
      </dgm:t>
    </dgm:pt>
    <dgm:pt modelId="{B83BF4B9-696E-6142-9240-ED94572BBC16}" type="sibTrans" cxnId="{EE77C2FB-2A76-064E-90D4-13581CAD734F}">
      <dgm:prSet/>
      <dgm:spPr/>
      <dgm:t>
        <a:bodyPr/>
        <a:lstStyle/>
        <a:p>
          <a:endParaRPr lang="en-US"/>
        </a:p>
      </dgm:t>
    </dgm:pt>
    <dgm:pt modelId="{3CE14F24-4C93-ED45-9C83-6639ECBF9DD6}" type="pres">
      <dgm:prSet presAssocID="{4B6DC7DB-A09C-984E-A892-D4DFA0540A6F}" presName="linearFlow" presStyleCnt="0">
        <dgm:presLayoutVars>
          <dgm:resizeHandles val="exact"/>
        </dgm:presLayoutVars>
      </dgm:prSet>
      <dgm:spPr/>
    </dgm:pt>
    <dgm:pt modelId="{978F9BD0-FC4E-484F-9279-6114B0D149D1}" type="pres">
      <dgm:prSet presAssocID="{C10687FB-9EE0-3740-887B-38F500805E7A}" presName="node" presStyleLbl="node1" presStyleIdx="0" presStyleCnt="5" custScaleX="225806" custLinFactNeighborX="19908" custLinFactNeighborY="9644">
        <dgm:presLayoutVars>
          <dgm:bulletEnabled val="1"/>
        </dgm:presLayoutVars>
      </dgm:prSet>
      <dgm:spPr/>
    </dgm:pt>
    <dgm:pt modelId="{4C44C76D-05D8-8B48-9763-ADCD2B171630}" type="pres">
      <dgm:prSet presAssocID="{A8D944F1-4675-0E4D-BFFD-01794659D4A0}" presName="sibTrans" presStyleLbl="sibTrans2D1" presStyleIdx="0" presStyleCnt="4"/>
      <dgm:spPr/>
    </dgm:pt>
    <dgm:pt modelId="{5789DE7F-CFBB-A84F-A4F9-7DCA36AA9E47}" type="pres">
      <dgm:prSet presAssocID="{A8D944F1-4675-0E4D-BFFD-01794659D4A0}" presName="connectorText" presStyleLbl="sibTrans2D1" presStyleIdx="0" presStyleCnt="4"/>
      <dgm:spPr/>
    </dgm:pt>
    <dgm:pt modelId="{0B74EAAF-269D-834D-925F-C43F1E3B40BE}" type="pres">
      <dgm:prSet presAssocID="{E80EA63F-B7E8-194D-B966-89DE167573EE}" presName="node" presStyleLbl="node1" presStyleIdx="1" presStyleCnt="5" custScaleX="225806" custLinFactNeighborX="19908" custLinFactNeighborY="2742">
        <dgm:presLayoutVars>
          <dgm:bulletEnabled val="1"/>
        </dgm:presLayoutVars>
      </dgm:prSet>
      <dgm:spPr/>
    </dgm:pt>
    <dgm:pt modelId="{6D8F7374-D3F2-344F-A991-873D33F900E1}" type="pres">
      <dgm:prSet presAssocID="{D2E8D5DF-B5A1-CE45-98E6-B58D5D7FB0BA}" presName="sibTrans" presStyleLbl="sibTrans2D1" presStyleIdx="1" presStyleCnt="4"/>
      <dgm:spPr/>
    </dgm:pt>
    <dgm:pt modelId="{8C0413BD-6DF8-634C-BA49-80A0BC7BA38B}" type="pres">
      <dgm:prSet presAssocID="{D2E8D5DF-B5A1-CE45-98E6-B58D5D7FB0BA}" presName="connectorText" presStyleLbl="sibTrans2D1" presStyleIdx="1" presStyleCnt="4"/>
      <dgm:spPr/>
    </dgm:pt>
    <dgm:pt modelId="{54EE86B4-6EF7-4340-9BAF-A9AC19CC7D77}" type="pres">
      <dgm:prSet presAssocID="{A3D9C491-A25F-4042-BCBA-C1D327069EEB}" presName="node" presStyleLbl="node1" presStyleIdx="2" presStyleCnt="5" custScaleX="225806" custLinFactNeighborX="19908" custLinFactNeighborY="2742">
        <dgm:presLayoutVars>
          <dgm:bulletEnabled val="1"/>
        </dgm:presLayoutVars>
      </dgm:prSet>
      <dgm:spPr/>
    </dgm:pt>
    <dgm:pt modelId="{F68CCEC2-E970-3A48-8A10-1B223FEE2E97}" type="pres">
      <dgm:prSet presAssocID="{8D820BBF-30E5-D841-8C94-98B7662018C3}" presName="sibTrans" presStyleLbl="sibTrans2D1" presStyleIdx="2" presStyleCnt="4"/>
      <dgm:spPr/>
    </dgm:pt>
    <dgm:pt modelId="{0D0E5B6E-CDD4-094F-B281-DF35D9AE3345}" type="pres">
      <dgm:prSet presAssocID="{8D820BBF-30E5-D841-8C94-98B7662018C3}" presName="connectorText" presStyleLbl="sibTrans2D1" presStyleIdx="2" presStyleCnt="4"/>
      <dgm:spPr/>
    </dgm:pt>
    <dgm:pt modelId="{9C52FE5F-15AF-E042-ACB7-7CE434EDCB47}" type="pres">
      <dgm:prSet presAssocID="{627125C6-20FA-EF42-876F-FF1807AEEE8B}" presName="node" presStyleLbl="node1" presStyleIdx="3" presStyleCnt="5" custScaleX="225129" custLinFactNeighborX="19908" custLinFactNeighborY="2742">
        <dgm:presLayoutVars>
          <dgm:bulletEnabled val="1"/>
        </dgm:presLayoutVars>
      </dgm:prSet>
      <dgm:spPr/>
    </dgm:pt>
    <dgm:pt modelId="{E172AEB1-BE70-AC47-9D88-40E70364B7E7}" type="pres">
      <dgm:prSet presAssocID="{19FA1BBC-E098-2F48-BCCE-B298B398B374}" presName="sibTrans" presStyleLbl="sibTrans2D1" presStyleIdx="3" presStyleCnt="4"/>
      <dgm:spPr/>
    </dgm:pt>
    <dgm:pt modelId="{8E056B77-4308-A245-B65B-69C49E9ED77D}" type="pres">
      <dgm:prSet presAssocID="{19FA1BBC-E098-2F48-BCCE-B298B398B374}" presName="connectorText" presStyleLbl="sibTrans2D1" presStyleIdx="3" presStyleCnt="4"/>
      <dgm:spPr/>
    </dgm:pt>
    <dgm:pt modelId="{39D7C710-BB93-2745-9076-86B4A94DA41F}" type="pres">
      <dgm:prSet presAssocID="{D84FCD2E-95E8-8E4B-8214-324879C89CB2}" presName="node" presStyleLbl="node1" presStyleIdx="4" presStyleCnt="5" custScaleX="225129" custLinFactNeighborX="19908" custLinFactNeighborY="2742">
        <dgm:presLayoutVars>
          <dgm:bulletEnabled val="1"/>
        </dgm:presLayoutVars>
      </dgm:prSet>
      <dgm:spPr/>
    </dgm:pt>
  </dgm:ptLst>
  <dgm:cxnLst>
    <dgm:cxn modelId="{ACE51E01-2A0C-D04A-81A6-6F6A9CAD9854}" type="presOf" srcId="{E80EA63F-B7E8-194D-B966-89DE167573EE}" destId="{0B74EAAF-269D-834D-925F-C43F1E3B40BE}" srcOrd="0" destOrd="0" presId="urn:microsoft.com/office/officeart/2005/8/layout/process2"/>
    <dgm:cxn modelId="{A598280B-0020-5B48-A255-3345D1880C66}" type="presOf" srcId="{19FA1BBC-E098-2F48-BCCE-B298B398B374}" destId="{E172AEB1-BE70-AC47-9D88-40E70364B7E7}" srcOrd="0" destOrd="0" presId="urn:microsoft.com/office/officeart/2005/8/layout/process2"/>
    <dgm:cxn modelId="{83FD9427-2C2E-E346-A9C7-AC0D9865EDFD}" type="presOf" srcId="{D2E8D5DF-B5A1-CE45-98E6-B58D5D7FB0BA}" destId="{6D8F7374-D3F2-344F-A991-873D33F900E1}" srcOrd="0" destOrd="0" presId="urn:microsoft.com/office/officeart/2005/8/layout/process2"/>
    <dgm:cxn modelId="{0B3B3D5F-D6D8-9740-9C7E-358DD451F674}" srcId="{4B6DC7DB-A09C-984E-A892-D4DFA0540A6F}" destId="{E80EA63F-B7E8-194D-B966-89DE167573EE}" srcOrd="1" destOrd="0" parTransId="{EE5FD553-04EF-B048-8957-DD4399EC57BA}" sibTransId="{D2E8D5DF-B5A1-CE45-98E6-B58D5D7FB0BA}"/>
    <dgm:cxn modelId="{508A3E64-5EE6-3042-8B7D-4BBD5E799B86}" type="presOf" srcId="{8D820BBF-30E5-D841-8C94-98B7662018C3}" destId="{F68CCEC2-E970-3A48-8A10-1B223FEE2E97}" srcOrd="0" destOrd="0" presId="urn:microsoft.com/office/officeart/2005/8/layout/process2"/>
    <dgm:cxn modelId="{45BEBA68-FF4F-A04C-8D64-6F4405D301FA}" type="presOf" srcId="{C10687FB-9EE0-3740-887B-38F500805E7A}" destId="{978F9BD0-FC4E-484F-9279-6114B0D149D1}" srcOrd="0" destOrd="0" presId="urn:microsoft.com/office/officeart/2005/8/layout/process2"/>
    <dgm:cxn modelId="{2CF2FA7D-AA60-B242-9122-358160902253}" type="presOf" srcId="{A8D944F1-4675-0E4D-BFFD-01794659D4A0}" destId="{4C44C76D-05D8-8B48-9763-ADCD2B171630}" srcOrd="0" destOrd="0" presId="urn:microsoft.com/office/officeart/2005/8/layout/process2"/>
    <dgm:cxn modelId="{D6A94783-9B8F-0D4E-BC40-CB26DC556CD1}" srcId="{4B6DC7DB-A09C-984E-A892-D4DFA0540A6F}" destId="{A3D9C491-A25F-4042-BCBA-C1D327069EEB}" srcOrd="2" destOrd="0" parTransId="{9B52009E-C2F0-4F49-AD34-8B5BAF7315C1}" sibTransId="{8D820BBF-30E5-D841-8C94-98B7662018C3}"/>
    <dgm:cxn modelId="{0980EB84-8630-394A-B5D9-CD6DFBFE053D}" type="presOf" srcId="{627125C6-20FA-EF42-876F-FF1807AEEE8B}" destId="{9C52FE5F-15AF-E042-ACB7-7CE434EDCB47}" srcOrd="0" destOrd="0" presId="urn:microsoft.com/office/officeart/2005/8/layout/process2"/>
    <dgm:cxn modelId="{E7F49687-9F0F-6B42-8020-1697BFC01A4D}" type="presOf" srcId="{4B6DC7DB-A09C-984E-A892-D4DFA0540A6F}" destId="{3CE14F24-4C93-ED45-9C83-6639ECBF9DD6}" srcOrd="0" destOrd="0" presId="urn:microsoft.com/office/officeart/2005/8/layout/process2"/>
    <dgm:cxn modelId="{97F1178E-5EA5-5348-980B-A790BAED50FF}" type="presOf" srcId="{D2E8D5DF-B5A1-CE45-98E6-B58D5D7FB0BA}" destId="{8C0413BD-6DF8-634C-BA49-80A0BC7BA38B}" srcOrd="1" destOrd="0" presId="urn:microsoft.com/office/officeart/2005/8/layout/process2"/>
    <dgm:cxn modelId="{700A7598-5336-0F49-936D-68CC96675E30}" type="presOf" srcId="{D84FCD2E-95E8-8E4B-8214-324879C89CB2}" destId="{39D7C710-BB93-2745-9076-86B4A94DA41F}" srcOrd="0" destOrd="0" presId="urn:microsoft.com/office/officeart/2005/8/layout/process2"/>
    <dgm:cxn modelId="{6FBCD6B2-6C5B-F849-8666-DBE59B611EC1}" srcId="{4B6DC7DB-A09C-984E-A892-D4DFA0540A6F}" destId="{627125C6-20FA-EF42-876F-FF1807AEEE8B}" srcOrd="3" destOrd="0" parTransId="{37FF0841-98CA-9F47-9E92-628F8334F15B}" sibTransId="{19FA1BBC-E098-2F48-BCCE-B298B398B374}"/>
    <dgm:cxn modelId="{80848CBE-D478-9149-BFCC-D1738DC6C12D}" type="presOf" srcId="{A3D9C491-A25F-4042-BCBA-C1D327069EEB}" destId="{54EE86B4-6EF7-4340-9BAF-A9AC19CC7D77}" srcOrd="0" destOrd="0" presId="urn:microsoft.com/office/officeart/2005/8/layout/process2"/>
    <dgm:cxn modelId="{D67AA8BF-A95F-644C-98BF-8C85673A9881}" type="presOf" srcId="{19FA1BBC-E098-2F48-BCCE-B298B398B374}" destId="{8E056B77-4308-A245-B65B-69C49E9ED77D}" srcOrd="1" destOrd="0" presId="urn:microsoft.com/office/officeart/2005/8/layout/process2"/>
    <dgm:cxn modelId="{968AEBE7-59D6-8E41-8785-141FD5983717}" srcId="{4B6DC7DB-A09C-984E-A892-D4DFA0540A6F}" destId="{C10687FB-9EE0-3740-887B-38F500805E7A}" srcOrd="0" destOrd="0" parTransId="{8B27AF75-AA3C-974C-8FC8-6C7F73EFAE3A}" sibTransId="{A8D944F1-4675-0E4D-BFFD-01794659D4A0}"/>
    <dgm:cxn modelId="{D43CEDE9-90DE-0C44-A911-D47F093B4C57}" type="presOf" srcId="{A8D944F1-4675-0E4D-BFFD-01794659D4A0}" destId="{5789DE7F-CFBB-A84F-A4F9-7DCA36AA9E47}" srcOrd="1" destOrd="0" presId="urn:microsoft.com/office/officeart/2005/8/layout/process2"/>
    <dgm:cxn modelId="{EE77C2FB-2A76-064E-90D4-13581CAD734F}" srcId="{4B6DC7DB-A09C-984E-A892-D4DFA0540A6F}" destId="{D84FCD2E-95E8-8E4B-8214-324879C89CB2}" srcOrd="4" destOrd="0" parTransId="{E191B9C2-5B82-D846-8DCB-DD62611AB6E2}" sibTransId="{B83BF4B9-696E-6142-9240-ED94572BBC16}"/>
    <dgm:cxn modelId="{3231D8FE-76B1-D44B-B617-FE0FD155D65C}" type="presOf" srcId="{8D820BBF-30E5-D841-8C94-98B7662018C3}" destId="{0D0E5B6E-CDD4-094F-B281-DF35D9AE3345}" srcOrd="1" destOrd="0" presId="urn:microsoft.com/office/officeart/2005/8/layout/process2"/>
    <dgm:cxn modelId="{29AB1F15-3DA0-1044-9471-224ABAEF4E0C}" type="presParOf" srcId="{3CE14F24-4C93-ED45-9C83-6639ECBF9DD6}" destId="{978F9BD0-FC4E-484F-9279-6114B0D149D1}" srcOrd="0" destOrd="0" presId="urn:microsoft.com/office/officeart/2005/8/layout/process2"/>
    <dgm:cxn modelId="{2530CC30-6014-1848-8A78-FCF0428D5232}" type="presParOf" srcId="{3CE14F24-4C93-ED45-9C83-6639ECBF9DD6}" destId="{4C44C76D-05D8-8B48-9763-ADCD2B171630}" srcOrd="1" destOrd="0" presId="urn:microsoft.com/office/officeart/2005/8/layout/process2"/>
    <dgm:cxn modelId="{BBBC6CB4-99E2-6E42-83EA-95C6A44D0A1B}" type="presParOf" srcId="{4C44C76D-05D8-8B48-9763-ADCD2B171630}" destId="{5789DE7F-CFBB-A84F-A4F9-7DCA36AA9E47}" srcOrd="0" destOrd="0" presId="urn:microsoft.com/office/officeart/2005/8/layout/process2"/>
    <dgm:cxn modelId="{E1B8E94E-BBFF-DF40-86B2-65373382CE86}" type="presParOf" srcId="{3CE14F24-4C93-ED45-9C83-6639ECBF9DD6}" destId="{0B74EAAF-269D-834D-925F-C43F1E3B40BE}" srcOrd="2" destOrd="0" presId="urn:microsoft.com/office/officeart/2005/8/layout/process2"/>
    <dgm:cxn modelId="{8AE07005-22E1-964B-8F38-878957F63506}" type="presParOf" srcId="{3CE14F24-4C93-ED45-9C83-6639ECBF9DD6}" destId="{6D8F7374-D3F2-344F-A991-873D33F900E1}" srcOrd="3" destOrd="0" presId="urn:microsoft.com/office/officeart/2005/8/layout/process2"/>
    <dgm:cxn modelId="{D1DD32B2-AA6E-B34E-93DC-36F57CAD92ED}" type="presParOf" srcId="{6D8F7374-D3F2-344F-A991-873D33F900E1}" destId="{8C0413BD-6DF8-634C-BA49-80A0BC7BA38B}" srcOrd="0" destOrd="0" presId="urn:microsoft.com/office/officeart/2005/8/layout/process2"/>
    <dgm:cxn modelId="{D0B396B8-6AC1-DA42-83EE-556230B32076}" type="presParOf" srcId="{3CE14F24-4C93-ED45-9C83-6639ECBF9DD6}" destId="{54EE86B4-6EF7-4340-9BAF-A9AC19CC7D77}" srcOrd="4" destOrd="0" presId="urn:microsoft.com/office/officeart/2005/8/layout/process2"/>
    <dgm:cxn modelId="{F1A4A3C8-AC57-0448-A878-A048DEBD117A}" type="presParOf" srcId="{3CE14F24-4C93-ED45-9C83-6639ECBF9DD6}" destId="{F68CCEC2-E970-3A48-8A10-1B223FEE2E97}" srcOrd="5" destOrd="0" presId="urn:microsoft.com/office/officeart/2005/8/layout/process2"/>
    <dgm:cxn modelId="{685AAA0C-12A4-FC4A-BEB1-DC17EE294D26}" type="presParOf" srcId="{F68CCEC2-E970-3A48-8A10-1B223FEE2E97}" destId="{0D0E5B6E-CDD4-094F-B281-DF35D9AE3345}" srcOrd="0" destOrd="0" presId="urn:microsoft.com/office/officeart/2005/8/layout/process2"/>
    <dgm:cxn modelId="{5D470A84-9F64-6A49-940A-3C46A1D07C08}" type="presParOf" srcId="{3CE14F24-4C93-ED45-9C83-6639ECBF9DD6}" destId="{9C52FE5F-15AF-E042-ACB7-7CE434EDCB47}" srcOrd="6" destOrd="0" presId="urn:microsoft.com/office/officeart/2005/8/layout/process2"/>
    <dgm:cxn modelId="{A028A94C-4FEF-534C-A6FD-53CCAAB4EB55}" type="presParOf" srcId="{3CE14F24-4C93-ED45-9C83-6639ECBF9DD6}" destId="{E172AEB1-BE70-AC47-9D88-40E70364B7E7}" srcOrd="7" destOrd="0" presId="urn:microsoft.com/office/officeart/2005/8/layout/process2"/>
    <dgm:cxn modelId="{B3CDEA86-C9CF-3445-86B6-98F9ADD5E40F}" type="presParOf" srcId="{E172AEB1-BE70-AC47-9D88-40E70364B7E7}" destId="{8E056B77-4308-A245-B65B-69C49E9ED77D}" srcOrd="0" destOrd="0" presId="urn:microsoft.com/office/officeart/2005/8/layout/process2"/>
    <dgm:cxn modelId="{E8261DB5-0130-A94D-8562-012569C400C4}" type="presParOf" srcId="{3CE14F24-4C93-ED45-9C83-6639ECBF9DD6}" destId="{39D7C710-BB93-2745-9076-86B4A94DA41F}"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F9BD0-FC4E-484F-9279-6114B0D149D1}">
      <dsp:nvSpPr>
        <dsp:cNvPr id="0" name=""/>
        <dsp:cNvSpPr/>
      </dsp:nvSpPr>
      <dsp:spPr>
        <a:xfrm>
          <a:off x="1494159" y="36267"/>
          <a:ext cx="6239962" cy="690854"/>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submits an application to the </a:t>
          </a:r>
          <a:r>
            <a:rPr lang="en-US" sz="2000" kern="1200" dirty="0" err="1"/>
            <a:t>ResourceManager</a:t>
          </a:r>
          <a:endParaRPr lang="en-US" sz="2000" kern="1200" dirty="0"/>
        </a:p>
      </dsp:txBody>
      <dsp:txXfrm>
        <a:off x="1514393" y="56501"/>
        <a:ext cx="6199494" cy="650386"/>
      </dsp:txXfrm>
    </dsp:sp>
    <dsp:sp modelId="{4C44C76D-05D8-8B48-9763-ADCD2B171630}">
      <dsp:nvSpPr>
        <dsp:cNvPr id="0" name=""/>
        <dsp:cNvSpPr/>
      </dsp:nvSpPr>
      <dsp:spPr>
        <a:xfrm rot="5400000">
          <a:off x="4493546" y="732472"/>
          <a:ext cx="241189" cy="31088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4520876" y="767320"/>
        <a:ext cx="186530" cy="168832"/>
      </dsp:txXfrm>
    </dsp:sp>
    <dsp:sp modelId="{0B74EAAF-269D-834D-925F-C43F1E3B40BE}">
      <dsp:nvSpPr>
        <dsp:cNvPr id="0" name=""/>
        <dsp:cNvSpPr/>
      </dsp:nvSpPr>
      <dsp:spPr>
        <a:xfrm>
          <a:off x="1494159" y="1048707"/>
          <a:ext cx="6239962" cy="690854"/>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a:t>
          </a:r>
          <a:r>
            <a:rPr lang="en-US" sz="1600" kern="1200" dirty="0" err="1"/>
            <a:t>ResourceManager</a:t>
          </a:r>
          <a:r>
            <a:rPr lang="en-US" sz="1600" kern="1200" dirty="0"/>
            <a:t> allocates a container</a:t>
          </a:r>
        </a:p>
      </dsp:txBody>
      <dsp:txXfrm>
        <a:off x="1514393" y="1068941"/>
        <a:ext cx="6199494" cy="650386"/>
      </dsp:txXfrm>
    </dsp:sp>
    <dsp:sp modelId="{6D8F7374-D3F2-344F-A991-873D33F900E1}">
      <dsp:nvSpPr>
        <dsp:cNvPr id="0" name=""/>
        <dsp:cNvSpPr/>
      </dsp:nvSpPr>
      <dsp:spPr>
        <a:xfrm rot="5400000">
          <a:off x="4484605" y="1756833"/>
          <a:ext cx="259070" cy="31088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4520876" y="1782740"/>
        <a:ext cx="186530" cy="181349"/>
      </dsp:txXfrm>
    </dsp:sp>
    <dsp:sp modelId="{54EE86B4-6EF7-4340-9BAF-A9AC19CC7D77}">
      <dsp:nvSpPr>
        <dsp:cNvPr id="0" name=""/>
        <dsp:cNvSpPr/>
      </dsp:nvSpPr>
      <dsp:spPr>
        <a:xfrm>
          <a:off x="1494159" y="2084989"/>
          <a:ext cx="6239962" cy="690854"/>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a:t>
          </a:r>
          <a:r>
            <a:rPr lang="en-US" sz="1600" kern="1200" dirty="0" err="1"/>
            <a:t>ApplicationMaster</a:t>
          </a:r>
          <a:r>
            <a:rPr lang="en-US" sz="1600" kern="1200" dirty="0"/>
            <a:t> contacts the related </a:t>
          </a:r>
          <a:r>
            <a:rPr lang="en-US" sz="1600" kern="1200" dirty="0" err="1"/>
            <a:t>NodeManager</a:t>
          </a:r>
          <a:r>
            <a:rPr lang="en-US" sz="1600" kern="1200" dirty="0"/>
            <a:t> to launch an application-specific task </a:t>
          </a:r>
        </a:p>
      </dsp:txBody>
      <dsp:txXfrm>
        <a:off x="1514393" y="2105223"/>
        <a:ext cx="6199494" cy="650386"/>
      </dsp:txXfrm>
    </dsp:sp>
    <dsp:sp modelId="{F68CCEC2-E970-3A48-8A10-1B223FEE2E97}">
      <dsp:nvSpPr>
        <dsp:cNvPr id="0" name=""/>
        <dsp:cNvSpPr/>
      </dsp:nvSpPr>
      <dsp:spPr>
        <a:xfrm rot="5400000">
          <a:off x="4484605" y="2793115"/>
          <a:ext cx="259070" cy="31088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4520876" y="2819022"/>
        <a:ext cx="186530" cy="181349"/>
      </dsp:txXfrm>
    </dsp:sp>
    <dsp:sp modelId="{9C52FE5F-15AF-E042-ACB7-7CE434EDCB47}">
      <dsp:nvSpPr>
        <dsp:cNvPr id="0" name=""/>
        <dsp:cNvSpPr/>
      </dsp:nvSpPr>
      <dsp:spPr>
        <a:xfrm>
          <a:off x="1503514" y="3121270"/>
          <a:ext cx="6221254" cy="690854"/>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a:t>
          </a:r>
          <a:r>
            <a:rPr lang="en-US" sz="1600" kern="1200" dirty="0" err="1"/>
            <a:t>NodeManager</a:t>
          </a:r>
          <a:r>
            <a:rPr lang="en-US" sz="1600" kern="1200" dirty="0"/>
            <a:t> launches the container. NM does not monitor tasks; it monitors resource usage in the containers</a:t>
          </a:r>
        </a:p>
      </dsp:txBody>
      <dsp:txXfrm>
        <a:off x="1523748" y="3141504"/>
        <a:ext cx="6180786" cy="650386"/>
      </dsp:txXfrm>
    </dsp:sp>
    <dsp:sp modelId="{E172AEB1-BE70-AC47-9D88-40E70364B7E7}">
      <dsp:nvSpPr>
        <dsp:cNvPr id="0" name=""/>
        <dsp:cNvSpPr/>
      </dsp:nvSpPr>
      <dsp:spPr>
        <a:xfrm rot="5400000">
          <a:off x="4487049" y="3826138"/>
          <a:ext cx="254182" cy="31088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4520876" y="3854489"/>
        <a:ext cx="186530" cy="177927"/>
      </dsp:txXfrm>
    </dsp:sp>
    <dsp:sp modelId="{39D7C710-BB93-2745-9076-86B4A94DA41F}">
      <dsp:nvSpPr>
        <dsp:cNvPr id="0" name=""/>
        <dsp:cNvSpPr/>
      </dsp:nvSpPr>
      <dsp:spPr>
        <a:xfrm>
          <a:off x="1503514" y="4151035"/>
          <a:ext cx="6221254" cy="690854"/>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container executes the </a:t>
          </a:r>
          <a:r>
            <a:rPr lang="en-US" sz="1600" kern="1200" dirty="0" err="1"/>
            <a:t>ApplicationMaster</a:t>
          </a:r>
          <a:r>
            <a:rPr lang="en-US" sz="1600" kern="1200" dirty="0"/>
            <a:t>, who monitors the progress of an application and its tasks and reports back to client</a:t>
          </a:r>
        </a:p>
      </dsp:txBody>
      <dsp:txXfrm>
        <a:off x="1523748" y="4171269"/>
        <a:ext cx="6180786" cy="6503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316B0-456A-064F-A011-775306AC0A5C}" type="datetimeFigureOut">
              <a:rPr lang="en-US" smtClean="0"/>
              <a:t>1/31/2022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38CEA-5C6A-404B-8F9D-F53AB3ACA07E}" type="slidenum">
              <a:rPr lang="en-US" smtClean="0"/>
              <a:t>‹#›</a:t>
            </a:fld>
            <a:endParaRPr lang="en-US"/>
          </a:p>
        </p:txBody>
      </p:sp>
    </p:spTree>
    <p:extLst>
      <p:ext uri="{BB962C8B-B14F-4D97-AF65-F5344CB8AC3E}">
        <p14:creationId xmlns:p14="http://schemas.microsoft.com/office/powerpoint/2010/main" val="3467568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8CEA-5C6A-404B-8F9D-F53AB3ACA07E}" type="slidenum">
              <a:rPr lang="en-US" smtClean="0"/>
              <a:t>17</a:t>
            </a:fld>
            <a:endParaRPr lang="en-US"/>
          </a:p>
        </p:txBody>
      </p:sp>
    </p:spTree>
    <p:extLst>
      <p:ext uri="{BB962C8B-B14F-4D97-AF65-F5344CB8AC3E}">
        <p14:creationId xmlns:p14="http://schemas.microsoft.com/office/powerpoint/2010/main" val="3120278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8CEA-5C6A-404B-8F9D-F53AB3ACA07E}" type="slidenum">
              <a:rPr lang="en-US" smtClean="0"/>
              <a:t>18</a:t>
            </a:fld>
            <a:endParaRPr lang="en-US"/>
          </a:p>
        </p:txBody>
      </p:sp>
    </p:spTree>
    <p:extLst>
      <p:ext uri="{BB962C8B-B14F-4D97-AF65-F5344CB8AC3E}">
        <p14:creationId xmlns:p14="http://schemas.microsoft.com/office/powerpoint/2010/main" val="234029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81FDC-9D44-423E-AC64-C54418781C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8367CC-BCD5-4542-869F-D4D479AA29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88AAC6-DF08-49A3-9BD9-059CF4DA6F19}"/>
              </a:ext>
            </a:extLst>
          </p:cNvPr>
          <p:cNvSpPr>
            <a:spLocks noGrp="1"/>
          </p:cNvSpPr>
          <p:nvPr>
            <p:ph type="dt" sz="half" idx="10"/>
          </p:nvPr>
        </p:nvSpPr>
        <p:spPr/>
        <p:txBody>
          <a:bodyPr/>
          <a:lstStyle/>
          <a:p>
            <a:fld id="{FEECCB14-128E-409B-9093-E189BFA5B1B8}" type="datetimeFigureOut">
              <a:rPr lang="en-US" smtClean="0"/>
              <a:t>1/31/2022</a:t>
            </a:fld>
            <a:endParaRPr lang="en-US"/>
          </a:p>
        </p:txBody>
      </p:sp>
      <p:sp>
        <p:nvSpPr>
          <p:cNvPr id="5" name="Footer Placeholder 4">
            <a:extLst>
              <a:ext uri="{FF2B5EF4-FFF2-40B4-BE49-F238E27FC236}">
                <a16:creationId xmlns:a16="http://schemas.microsoft.com/office/drawing/2014/main" id="{B73A5369-56BC-490F-AF6E-7AD09EC61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4B6E9-445D-4B7E-86C6-B9F69CDB92E7}"/>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339440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8CAA-0EB0-462B-A67B-1A76535FF1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E9E274-E40B-4381-93C9-5CD6BFF0B2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F1C91-D1BD-4B66-BC67-1020C339161E}"/>
              </a:ext>
            </a:extLst>
          </p:cNvPr>
          <p:cNvSpPr>
            <a:spLocks noGrp="1"/>
          </p:cNvSpPr>
          <p:nvPr>
            <p:ph type="dt" sz="half" idx="10"/>
          </p:nvPr>
        </p:nvSpPr>
        <p:spPr/>
        <p:txBody>
          <a:bodyPr/>
          <a:lstStyle/>
          <a:p>
            <a:fld id="{FEECCB14-128E-409B-9093-E189BFA5B1B8}" type="datetimeFigureOut">
              <a:rPr lang="en-US" smtClean="0"/>
              <a:t>1/31/2022</a:t>
            </a:fld>
            <a:endParaRPr lang="en-US"/>
          </a:p>
        </p:txBody>
      </p:sp>
      <p:sp>
        <p:nvSpPr>
          <p:cNvPr id="5" name="Footer Placeholder 4">
            <a:extLst>
              <a:ext uri="{FF2B5EF4-FFF2-40B4-BE49-F238E27FC236}">
                <a16:creationId xmlns:a16="http://schemas.microsoft.com/office/drawing/2014/main" id="{E70584C2-CAF3-4A71-B65F-665797945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11634-D04D-43E2-B48F-21D7580FECF9}"/>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240988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556B8F-4E8A-4BF0-BCAA-8D32AE43AC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64AFAA-343F-464E-B7F6-7D2AA3E1AB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E919C-81F8-4D64-A42D-585BFD7D385A}"/>
              </a:ext>
            </a:extLst>
          </p:cNvPr>
          <p:cNvSpPr>
            <a:spLocks noGrp="1"/>
          </p:cNvSpPr>
          <p:nvPr>
            <p:ph type="dt" sz="half" idx="10"/>
          </p:nvPr>
        </p:nvSpPr>
        <p:spPr/>
        <p:txBody>
          <a:bodyPr/>
          <a:lstStyle/>
          <a:p>
            <a:fld id="{FEECCB14-128E-409B-9093-E189BFA5B1B8}" type="datetimeFigureOut">
              <a:rPr lang="en-US" smtClean="0"/>
              <a:t>1/31/2022</a:t>
            </a:fld>
            <a:endParaRPr lang="en-US"/>
          </a:p>
        </p:txBody>
      </p:sp>
      <p:sp>
        <p:nvSpPr>
          <p:cNvPr id="5" name="Footer Placeholder 4">
            <a:extLst>
              <a:ext uri="{FF2B5EF4-FFF2-40B4-BE49-F238E27FC236}">
                <a16:creationId xmlns:a16="http://schemas.microsoft.com/office/drawing/2014/main" id="{146DF337-89C1-46FA-B86A-EBE02CB89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65A0C-D060-4351-9739-A3FF58B681D5}"/>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1855946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Cent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130428"/>
            <a:ext cx="10363200" cy="1470025"/>
          </a:xfrm>
        </p:spPr>
        <p:txBody>
          <a:bodyPr/>
          <a:lstStyle>
            <a:lvl1pPr>
              <a:defRPr cap="all" spc="267" baseline="0">
                <a:solidFill>
                  <a:schemeClr val="bg1"/>
                </a:solidFill>
                <a:latin typeface="Palatino Linotype"/>
                <a:cs typeface="Palatino Linotype"/>
              </a:defRPr>
            </a:lvl1pPr>
          </a:lstStyle>
          <a:p>
            <a:r>
              <a:rPr lang="en-US" dirty="0"/>
              <a:t>Presentation title</a:t>
            </a:r>
          </a:p>
        </p:txBody>
      </p:sp>
      <p:sp>
        <p:nvSpPr>
          <p:cNvPr id="3" name="Subtitle 2"/>
          <p:cNvSpPr>
            <a:spLocks noGrp="1"/>
          </p:cNvSpPr>
          <p:nvPr>
            <p:ph type="subTitle" idx="1" hasCustomPrompt="1"/>
          </p:nvPr>
        </p:nvSpPr>
        <p:spPr>
          <a:xfrm>
            <a:off x="1828800" y="3886202"/>
            <a:ext cx="8534400" cy="729343"/>
          </a:xfrm>
        </p:spPr>
        <p:txBody>
          <a:bodyPr/>
          <a:lstStyle>
            <a:lvl1pPr marL="0" indent="0" algn="ctr">
              <a:buNone/>
              <a:defRPr>
                <a:solidFill>
                  <a:srgbClr val="FFFFFF"/>
                </a:solidFill>
                <a:latin typeface="Palatino Linotype"/>
                <a:cs typeface="Palatino Linotype"/>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Subtitle</a:t>
            </a:r>
          </a:p>
        </p:txBody>
      </p:sp>
      <p:sp>
        <p:nvSpPr>
          <p:cNvPr id="4" name="Date Placeholder 3"/>
          <p:cNvSpPr>
            <a:spLocks noGrp="1"/>
          </p:cNvSpPr>
          <p:nvPr>
            <p:ph type="dt" sz="half" idx="10"/>
          </p:nvPr>
        </p:nvSpPr>
        <p:spPr/>
        <p:txBody>
          <a:bodyPr/>
          <a:lstStyle/>
          <a:p>
            <a:fld id="{53007015-6804-1644-B1A9-E562224640AE}" type="datetime1">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0E020-FD70-774F-88AD-BC4F91F264AC}" type="slidenum">
              <a:rPr lang="en-US" smtClean="0"/>
              <a:t>‹#›</a:t>
            </a:fld>
            <a:endParaRPr lang="en-US"/>
          </a:p>
        </p:txBody>
      </p:sp>
      <p:sp>
        <p:nvSpPr>
          <p:cNvPr id="10" name="Text Placeholder 9"/>
          <p:cNvSpPr>
            <a:spLocks noGrp="1"/>
          </p:cNvSpPr>
          <p:nvPr>
            <p:ph type="body" sz="quarter" idx="13" hasCustomPrompt="1"/>
          </p:nvPr>
        </p:nvSpPr>
        <p:spPr>
          <a:xfrm>
            <a:off x="1828800" y="4818063"/>
            <a:ext cx="8534400" cy="747712"/>
          </a:xfrm>
        </p:spPr>
        <p:txBody>
          <a:bodyPr>
            <a:normAutofit/>
          </a:bodyPr>
          <a:lstStyle>
            <a:lvl1pPr marL="0" indent="0" algn="ctr">
              <a:buFontTx/>
              <a:buNone/>
              <a:defRPr sz="2667" b="0" i="1" baseline="0">
                <a:solidFill>
                  <a:schemeClr val="bg1"/>
                </a:solidFill>
              </a:defRPr>
            </a:lvl1pPr>
          </a:lstStyle>
          <a:p>
            <a:pPr lvl="0"/>
            <a:r>
              <a:rPr lang="en-US" dirty="0"/>
              <a:t>Subtitle</a:t>
            </a:r>
          </a:p>
        </p:txBody>
      </p:sp>
    </p:spTree>
    <p:extLst>
      <p:ext uri="{BB962C8B-B14F-4D97-AF65-F5344CB8AC3E}">
        <p14:creationId xmlns:p14="http://schemas.microsoft.com/office/powerpoint/2010/main" val="93394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ent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130428"/>
            <a:ext cx="10363200" cy="1470025"/>
          </a:xfrm>
        </p:spPr>
        <p:txBody>
          <a:bodyPr/>
          <a:lstStyle>
            <a:lvl1pPr>
              <a:defRPr cap="all" spc="267" baseline="0">
                <a:solidFill>
                  <a:schemeClr val="bg1"/>
                </a:solidFill>
                <a:latin typeface="Palatino Linotype"/>
                <a:cs typeface="Palatino Linotype"/>
              </a:defRPr>
            </a:lvl1pPr>
          </a:lstStyle>
          <a:p>
            <a:r>
              <a:rPr lang="en-US" dirty="0"/>
              <a:t>Presentation title</a:t>
            </a:r>
          </a:p>
        </p:txBody>
      </p:sp>
      <p:sp>
        <p:nvSpPr>
          <p:cNvPr id="3" name="Subtitle 2"/>
          <p:cNvSpPr>
            <a:spLocks noGrp="1"/>
          </p:cNvSpPr>
          <p:nvPr>
            <p:ph type="subTitle" idx="1" hasCustomPrompt="1"/>
          </p:nvPr>
        </p:nvSpPr>
        <p:spPr>
          <a:xfrm>
            <a:off x="1828800" y="3886202"/>
            <a:ext cx="8534400" cy="729343"/>
          </a:xfrm>
        </p:spPr>
        <p:txBody>
          <a:bodyPr/>
          <a:lstStyle>
            <a:lvl1pPr marL="0" indent="0" algn="ctr">
              <a:buNone/>
              <a:defRPr>
                <a:solidFill>
                  <a:srgbClr val="FFFFFF"/>
                </a:solidFill>
                <a:latin typeface="Palatino Linotype"/>
                <a:cs typeface="Palatino Linotype"/>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Subtitle</a:t>
            </a:r>
          </a:p>
        </p:txBody>
      </p:sp>
      <p:sp>
        <p:nvSpPr>
          <p:cNvPr id="4" name="Date Placeholder 3"/>
          <p:cNvSpPr>
            <a:spLocks noGrp="1"/>
          </p:cNvSpPr>
          <p:nvPr>
            <p:ph type="dt" sz="half" idx="10"/>
          </p:nvPr>
        </p:nvSpPr>
        <p:spPr/>
        <p:txBody>
          <a:bodyPr/>
          <a:lstStyle/>
          <a:p>
            <a:fld id="{53007015-6804-1644-B1A9-E562224640AE}" type="datetime1">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0E020-FD70-774F-88AD-BC4F91F264AC}" type="slidenum">
              <a:rPr lang="en-US" smtClean="0"/>
              <a:t>‹#›</a:t>
            </a:fld>
            <a:endParaRPr lang="en-US"/>
          </a:p>
        </p:txBody>
      </p:sp>
      <p:sp>
        <p:nvSpPr>
          <p:cNvPr id="10" name="Text Placeholder 9"/>
          <p:cNvSpPr>
            <a:spLocks noGrp="1"/>
          </p:cNvSpPr>
          <p:nvPr>
            <p:ph type="body" sz="quarter" idx="13" hasCustomPrompt="1"/>
          </p:nvPr>
        </p:nvSpPr>
        <p:spPr>
          <a:xfrm>
            <a:off x="1828800" y="4818063"/>
            <a:ext cx="8534400" cy="747712"/>
          </a:xfrm>
        </p:spPr>
        <p:txBody>
          <a:bodyPr>
            <a:normAutofit/>
          </a:bodyPr>
          <a:lstStyle>
            <a:lvl1pPr marL="0" indent="0" algn="ctr">
              <a:buFontTx/>
              <a:buNone/>
              <a:defRPr sz="2667" b="0" i="1" baseline="0">
                <a:solidFill>
                  <a:schemeClr val="bg1"/>
                </a:solidFill>
              </a:defRPr>
            </a:lvl1pPr>
          </a:lstStyle>
          <a:p>
            <a:pPr lvl="0"/>
            <a:r>
              <a:rPr lang="en-US" dirty="0"/>
              <a:t>Subtitle</a:t>
            </a:r>
          </a:p>
        </p:txBody>
      </p:sp>
    </p:spTree>
    <p:extLst>
      <p:ext uri="{BB962C8B-B14F-4D97-AF65-F5344CB8AC3E}">
        <p14:creationId xmlns:p14="http://schemas.microsoft.com/office/powerpoint/2010/main" val="545156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0" i="0" cap="all" spc="267">
                <a:latin typeface="Palatino Linotype"/>
                <a:cs typeface="Palatino Linotype"/>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latin typeface="Palatino Linotype"/>
                <a:cs typeface="Palatino Linotype"/>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46E0F2-9D80-F24E-BB25-40290376A3D1}" type="datetime1">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912534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E0ECA-4824-C54E-AB41-5B98621975E0}" type="datetime1">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3863598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EE0ECA-4824-C54E-AB41-5B98621975E0}" type="datetime1">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2909184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A4BC7F-13B5-934D-B1F4-1DD7250437D4}" type="datetime1">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1463754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1F3FBA-362A-6B43-9351-513665384042}" type="datetime1">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42711330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4B948C-B400-324A-9AA6-27F79D085A29}" type="datetime1">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144437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9FB0-B435-481A-99EA-ED7FCAC459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17A8C0-A834-4BF5-94CF-B81E4283F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79BFA-F4D3-4DF1-B0C3-66E8326F0B01}"/>
              </a:ext>
            </a:extLst>
          </p:cNvPr>
          <p:cNvSpPr>
            <a:spLocks noGrp="1"/>
          </p:cNvSpPr>
          <p:nvPr>
            <p:ph type="dt" sz="half" idx="10"/>
          </p:nvPr>
        </p:nvSpPr>
        <p:spPr/>
        <p:txBody>
          <a:bodyPr/>
          <a:lstStyle/>
          <a:p>
            <a:fld id="{FEECCB14-128E-409B-9093-E189BFA5B1B8}" type="datetimeFigureOut">
              <a:rPr lang="en-US" smtClean="0"/>
              <a:t>1/31/2022</a:t>
            </a:fld>
            <a:endParaRPr lang="en-US"/>
          </a:p>
        </p:txBody>
      </p:sp>
      <p:sp>
        <p:nvSpPr>
          <p:cNvPr id="5" name="Footer Placeholder 4">
            <a:extLst>
              <a:ext uri="{FF2B5EF4-FFF2-40B4-BE49-F238E27FC236}">
                <a16:creationId xmlns:a16="http://schemas.microsoft.com/office/drawing/2014/main" id="{5B2453A6-E582-4778-A099-35CEB278A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D2A02-1AB3-4695-8FAA-7A9F08379862}"/>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3178161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A1D06-9664-AC42-BCAB-BB7DC5802C7D}" type="datetime1">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B0E020-FD70-774F-88AD-BC4F91F264AC}" type="slidenum">
              <a:rPr lang="en-US" smtClean="0"/>
              <a:t>‹#›</a:t>
            </a:fld>
            <a:endParaRPr lang="en-US"/>
          </a:p>
        </p:txBody>
      </p:sp>
      <p:sp>
        <p:nvSpPr>
          <p:cNvPr id="5" name="Title 1"/>
          <p:cNvSpPr>
            <a:spLocks noGrp="1"/>
          </p:cNvSpPr>
          <p:nvPr>
            <p:ph type="title"/>
          </p:nvPr>
        </p:nvSpPr>
        <p:spPr>
          <a:xfrm>
            <a:off x="609600" y="274639"/>
            <a:ext cx="10972800" cy="1143000"/>
          </a:xfrm>
        </p:spPr>
        <p:txBody>
          <a:bodyPr/>
          <a:lstStyle/>
          <a:p>
            <a:r>
              <a:rPr lang="en-US"/>
              <a:t>Click to edit Master title style</a:t>
            </a:r>
            <a:endParaRPr lang="en-US" dirty="0"/>
          </a:p>
        </p:txBody>
      </p:sp>
    </p:spTree>
    <p:extLst>
      <p:ext uri="{BB962C8B-B14F-4D97-AF65-F5344CB8AC3E}">
        <p14:creationId xmlns:p14="http://schemas.microsoft.com/office/powerpoint/2010/main" val="656017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49"/>
            <a:ext cx="10972800" cy="1162051"/>
          </a:xfrm>
        </p:spPr>
        <p:txBody>
          <a:bodyPr anchor="ctr" anchorCtr="0">
            <a:noAutofit/>
          </a:bodyPr>
          <a:lstStyle>
            <a:lvl1pPr algn="l">
              <a:defRPr sz="5867" b="0"/>
            </a:lvl1pPr>
          </a:lstStyle>
          <a:p>
            <a:r>
              <a:rPr lang="en-US"/>
              <a:t>Click to edit Master title style</a:t>
            </a:r>
            <a:endParaRPr lang="en-US" dirty="0"/>
          </a:p>
        </p:txBody>
      </p:sp>
      <p:sp>
        <p:nvSpPr>
          <p:cNvPr id="3" name="Content Placeholder 2"/>
          <p:cNvSpPr>
            <a:spLocks noGrp="1"/>
          </p:cNvSpPr>
          <p:nvPr>
            <p:ph idx="1"/>
          </p:nvPr>
        </p:nvSpPr>
        <p:spPr>
          <a:xfrm>
            <a:off x="4766733" y="1435103"/>
            <a:ext cx="6815667" cy="469106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81A438F-814C-0F41-B907-83C2D7067070}" type="datetime1">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1354131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ctr" anchorCtr="0"/>
          <a:lstStyle>
            <a:lvl1pPr algn="l">
              <a:defRPr sz="2667" b="0" i="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E4E9D4CA-40D8-D54A-9AD9-D1A775476938}" type="datetime1">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1594268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431B5-E506-4941-9C45-4B546E2D9B04}"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5B470-24F1-6744-BE88-730898E97D2D}" type="slidenum">
              <a:rPr lang="en-US" smtClean="0"/>
              <a:t>‹#›</a:t>
            </a:fld>
            <a:endParaRPr lang="en-US"/>
          </a:p>
        </p:txBody>
      </p:sp>
      <p:sp>
        <p:nvSpPr>
          <p:cNvPr id="10" name="Text Placeholder 3"/>
          <p:cNvSpPr>
            <a:spLocks noGrp="1"/>
          </p:cNvSpPr>
          <p:nvPr>
            <p:ph type="body" sz="half" idx="2" hasCustomPrompt="1"/>
          </p:nvPr>
        </p:nvSpPr>
        <p:spPr>
          <a:xfrm>
            <a:off x="2389717" y="3539519"/>
            <a:ext cx="7315200" cy="380389"/>
          </a:xfrm>
        </p:spPr>
        <p:txBody>
          <a:bodyPr>
            <a:normAutofit/>
          </a:bodyPr>
          <a:lstStyle>
            <a:lvl1pPr marL="0" indent="0" algn="ctr">
              <a:buNone/>
              <a:defRPr sz="2400"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-Johnny Appleseed</a:t>
            </a:r>
          </a:p>
        </p:txBody>
      </p:sp>
      <p:sp>
        <p:nvSpPr>
          <p:cNvPr id="11" name="Title Placeholder 1"/>
          <p:cNvSpPr>
            <a:spLocks noGrp="1"/>
          </p:cNvSpPr>
          <p:nvPr>
            <p:ph type="title" hasCustomPrompt="1"/>
          </p:nvPr>
        </p:nvSpPr>
        <p:spPr>
          <a:xfrm>
            <a:off x="609600" y="2205816"/>
            <a:ext cx="10972800" cy="877256"/>
          </a:xfrm>
          <a:prstGeom prst="rect">
            <a:avLst/>
          </a:prstGeom>
        </p:spPr>
        <p:txBody>
          <a:bodyPr vert="horz" lIns="91440" tIns="45720" rIns="91440" bIns="45720" rtlCol="0" anchor="ctr">
            <a:normAutofit/>
          </a:bodyPr>
          <a:lstStyle>
            <a:lvl1pPr>
              <a:defRPr sz="4267" baseline="0"/>
            </a:lvl1pPr>
          </a:lstStyle>
          <a:p>
            <a:r>
              <a:rPr lang="en-US" dirty="0"/>
              <a:t>“Type a quote here”</a:t>
            </a:r>
          </a:p>
        </p:txBody>
      </p:sp>
    </p:spTree>
    <p:extLst>
      <p:ext uri="{BB962C8B-B14F-4D97-AF65-F5344CB8AC3E}">
        <p14:creationId xmlns:p14="http://schemas.microsoft.com/office/powerpoint/2010/main" val="15578918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81FDC-9D44-423E-AC64-C54418781C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8367CC-BCD5-4542-869F-D4D479AA290F}"/>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88AAC6-DF08-49A3-9BD9-059CF4DA6F19}"/>
              </a:ext>
            </a:extLst>
          </p:cNvPr>
          <p:cNvSpPr>
            <a:spLocks noGrp="1"/>
          </p:cNvSpPr>
          <p:nvPr>
            <p:ph type="dt" sz="half" idx="10"/>
          </p:nvPr>
        </p:nvSpPr>
        <p:spPr/>
        <p:txBody>
          <a:bodyPr/>
          <a:lstStyle/>
          <a:p>
            <a:fld id="{FEECCB14-128E-409B-9093-E189BFA5B1B8}" type="datetimeFigureOut">
              <a:rPr lang="en-US" smtClean="0"/>
              <a:t>1/31/2022</a:t>
            </a:fld>
            <a:endParaRPr lang="en-US"/>
          </a:p>
        </p:txBody>
      </p:sp>
      <p:sp>
        <p:nvSpPr>
          <p:cNvPr id="5" name="Footer Placeholder 4">
            <a:extLst>
              <a:ext uri="{FF2B5EF4-FFF2-40B4-BE49-F238E27FC236}">
                <a16:creationId xmlns:a16="http://schemas.microsoft.com/office/drawing/2014/main" id="{B73A5369-56BC-490F-AF6E-7AD09EC61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4B6E9-445D-4B7E-86C6-B9F69CDB92E7}"/>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405147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C849-C8A3-4333-8A4A-816CA5C0F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BD08A-48FE-4D9A-B90E-B40E76BE6D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6DED53-FC87-4B58-A799-366A5360B99F}"/>
              </a:ext>
            </a:extLst>
          </p:cNvPr>
          <p:cNvSpPr>
            <a:spLocks noGrp="1"/>
          </p:cNvSpPr>
          <p:nvPr>
            <p:ph type="dt" sz="half" idx="10"/>
          </p:nvPr>
        </p:nvSpPr>
        <p:spPr/>
        <p:txBody>
          <a:bodyPr/>
          <a:lstStyle/>
          <a:p>
            <a:fld id="{FEECCB14-128E-409B-9093-E189BFA5B1B8}" type="datetimeFigureOut">
              <a:rPr lang="en-US" smtClean="0"/>
              <a:t>1/31/2022</a:t>
            </a:fld>
            <a:endParaRPr lang="en-US"/>
          </a:p>
        </p:txBody>
      </p:sp>
      <p:sp>
        <p:nvSpPr>
          <p:cNvPr id="5" name="Footer Placeholder 4">
            <a:extLst>
              <a:ext uri="{FF2B5EF4-FFF2-40B4-BE49-F238E27FC236}">
                <a16:creationId xmlns:a16="http://schemas.microsoft.com/office/drawing/2014/main" id="{DE7E1A8E-D1A2-4EC1-BD3F-F43B2C0E8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66CB0-C921-4B92-BB1B-8D8F0678D5F9}"/>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346307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4B8A-34F5-4AA6-9F8E-30347AE8A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A0291B-A09D-4F0C-9E77-FEF4DF4F5D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4C911E-A42B-42AE-9C83-E61BCB9CC7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4A59DC-6E47-4ADA-ACD6-27D06ACCC46C}"/>
              </a:ext>
            </a:extLst>
          </p:cNvPr>
          <p:cNvSpPr>
            <a:spLocks noGrp="1"/>
          </p:cNvSpPr>
          <p:nvPr>
            <p:ph type="dt" sz="half" idx="10"/>
          </p:nvPr>
        </p:nvSpPr>
        <p:spPr/>
        <p:txBody>
          <a:bodyPr/>
          <a:lstStyle/>
          <a:p>
            <a:fld id="{FEECCB14-128E-409B-9093-E189BFA5B1B8}" type="datetimeFigureOut">
              <a:rPr lang="en-US" smtClean="0"/>
              <a:t>1/31/2022</a:t>
            </a:fld>
            <a:endParaRPr lang="en-US"/>
          </a:p>
        </p:txBody>
      </p:sp>
      <p:sp>
        <p:nvSpPr>
          <p:cNvPr id="6" name="Footer Placeholder 5">
            <a:extLst>
              <a:ext uri="{FF2B5EF4-FFF2-40B4-BE49-F238E27FC236}">
                <a16:creationId xmlns:a16="http://schemas.microsoft.com/office/drawing/2014/main" id="{BE8C8D50-7185-4596-AB96-05916C08A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0F0E2-3C4F-4B3E-8B0B-3027359C0D73}"/>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776456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8A15-6A31-4E7B-9C92-41F2E4C9E2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5BDF49-B6A0-4DD4-87DA-34C37320F6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13CC2A-97F4-4BCB-9B36-77C3BF18E0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CE7354-8111-46E6-B403-8C4210E9E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45E893-793D-435A-95EE-6AFA7D8812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453DCC-346A-4F3E-9589-55F3153F5F41}"/>
              </a:ext>
            </a:extLst>
          </p:cNvPr>
          <p:cNvSpPr>
            <a:spLocks noGrp="1"/>
          </p:cNvSpPr>
          <p:nvPr>
            <p:ph type="dt" sz="half" idx="10"/>
          </p:nvPr>
        </p:nvSpPr>
        <p:spPr/>
        <p:txBody>
          <a:bodyPr/>
          <a:lstStyle/>
          <a:p>
            <a:fld id="{FEECCB14-128E-409B-9093-E189BFA5B1B8}" type="datetimeFigureOut">
              <a:rPr lang="en-US" smtClean="0"/>
              <a:t>1/31/2022</a:t>
            </a:fld>
            <a:endParaRPr lang="en-US"/>
          </a:p>
        </p:txBody>
      </p:sp>
      <p:sp>
        <p:nvSpPr>
          <p:cNvPr id="8" name="Footer Placeholder 7">
            <a:extLst>
              <a:ext uri="{FF2B5EF4-FFF2-40B4-BE49-F238E27FC236}">
                <a16:creationId xmlns:a16="http://schemas.microsoft.com/office/drawing/2014/main" id="{69412D2C-D875-4471-8384-D14DE03E27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4BE879-3A6C-4642-B795-DF4460EFEFF1}"/>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163988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586A-5DDF-42A2-B682-C986A7E3F6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ED2034-0124-44E2-B79C-112B501B502A}"/>
              </a:ext>
            </a:extLst>
          </p:cNvPr>
          <p:cNvSpPr>
            <a:spLocks noGrp="1"/>
          </p:cNvSpPr>
          <p:nvPr>
            <p:ph type="dt" sz="half" idx="10"/>
          </p:nvPr>
        </p:nvSpPr>
        <p:spPr/>
        <p:txBody>
          <a:bodyPr/>
          <a:lstStyle/>
          <a:p>
            <a:fld id="{FEECCB14-128E-409B-9093-E189BFA5B1B8}" type="datetimeFigureOut">
              <a:rPr lang="en-US" smtClean="0"/>
              <a:t>1/31/2022</a:t>
            </a:fld>
            <a:endParaRPr lang="en-US"/>
          </a:p>
        </p:txBody>
      </p:sp>
      <p:sp>
        <p:nvSpPr>
          <p:cNvPr id="4" name="Footer Placeholder 3">
            <a:extLst>
              <a:ext uri="{FF2B5EF4-FFF2-40B4-BE49-F238E27FC236}">
                <a16:creationId xmlns:a16="http://schemas.microsoft.com/office/drawing/2014/main" id="{F4C32AD6-9118-4BF0-A1CC-98B4CC9785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107E56-8021-453D-81B8-FF5EB191B776}"/>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236086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795BE-03CE-4684-AD5B-E066E090EDE1}"/>
              </a:ext>
            </a:extLst>
          </p:cNvPr>
          <p:cNvSpPr>
            <a:spLocks noGrp="1"/>
          </p:cNvSpPr>
          <p:nvPr>
            <p:ph type="dt" sz="half" idx="10"/>
          </p:nvPr>
        </p:nvSpPr>
        <p:spPr/>
        <p:txBody>
          <a:bodyPr/>
          <a:lstStyle/>
          <a:p>
            <a:fld id="{FEECCB14-128E-409B-9093-E189BFA5B1B8}" type="datetimeFigureOut">
              <a:rPr lang="en-US" smtClean="0"/>
              <a:t>1/31/2022</a:t>
            </a:fld>
            <a:endParaRPr lang="en-US"/>
          </a:p>
        </p:txBody>
      </p:sp>
      <p:sp>
        <p:nvSpPr>
          <p:cNvPr id="3" name="Footer Placeholder 2">
            <a:extLst>
              <a:ext uri="{FF2B5EF4-FFF2-40B4-BE49-F238E27FC236}">
                <a16:creationId xmlns:a16="http://schemas.microsoft.com/office/drawing/2014/main" id="{1C92CA25-8717-47F6-91E4-ED570EEB63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649584-C49F-48F9-99D7-2489E1A5666A}"/>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343939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EF66-0398-4140-8ABF-BCEADF9C10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21421E-B669-470B-9A49-06A3110F6B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01EC31-13CA-4AF7-AE1B-573252C86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CA6A5C-E850-4E44-96E5-BC9014344E19}"/>
              </a:ext>
            </a:extLst>
          </p:cNvPr>
          <p:cNvSpPr>
            <a:spLocks noGrp="1"/>
          </p:cNvSpPr>
          <p:nvPr>
            <p:ph type="dt" sz="half" idx="10"/>
          </p:nvPr>
        </p:nvSpPr>
        <p:spPr/>
        <p:txBody>
          <a:bodyPr/>
          <a:lstStyle/>
          <a:p>
            <a:fld id="{FEECCB14-128E-409B-9093-E189BFA5B1B8}" type="datetimeFigureOut">
              <a:rPr lang="en-US" smtClean="0"/>
              <a:t>1/31/2022</a:t>
            </a:fld>
            <a:endParaRPr lang="en-US"/>
          </a:p>
        </p:txBody>
      </p:sp>
      <p:sp>
        <p:nvSpPr>
          <p:cNvPr id="6" name="Footer Placeholder 5">
            <a:extLst>
              <a:ext uri="{FF2B5EF4-FFF2-40B4-BE49-F238E27FC236}">
                <a16:creationId xmlns:a16="http://schemas.microsoft.com/office/drawing/2014/main" id="{7EF5F251-7B9B-45D9-849D-42C17F427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F36C74-59E5-45FC-AA6B-FDBFFB15B286}"/>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337826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20C8-26D8-4549-A4E3-4B7843770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4F7E34-FB9D-4FF8-919A-A18341334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E46163-8605-4BEB-B5B3-4E09918EB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10008-6EA3-4CD8-80C0-855504E074AF}"/>
              </a:ext>
            </a:extLst>
          </p:cNvPr>
          <p:cNvSpPr>
            <a:spLocks noGrp="1"/>
          </p:cNvSpPr>
          <p:nvPr>
            <p:ph type="dt" sz="half" idx="10"/>
          </p:nvPr>
        </p:nvSpPr>
        <p:spPr/>
        <p:txBody>
          <a:bodyPr/>
          <a:lstStyle/>
          <a:p>
            <a:fld id="{FEECCB14-128E-409B-9093-E189BFA5B1B8}" type="datetimeFigureOut">
              <a:rPr lang="en-US" smtClean="0"/>
              <a:t>1/31/2022</a:t>
            </a:fld>
            <a:endParaRPr lang="en-US"/>
          </a:p>
        </p:txBody>
      </p:sp>
      <p:sp>
        <p:nvSpPr>
          <p:cNvPr id="6" name="Footer Placeholder 5">
            <a:extLst>
              <a:ext uri="{FF2B5EF4-FFF2-40B4-BE49-F238E27FC236}">
                <a16:creationId xmlns:a16="http://schemas.microsoft.com/office/drawing/2014/main" id="{DB60A1EC-E875-4843-9DCD-791DD6361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27CDFC-6947-47C9-866E-F42101A6EA46}"/>
              </a:ext>
            </a:extLst>
          </p:cNvPr>
          <p:cNvSpPr>
            <a:spLocks noGrp="1"/>
          </p:cNvSpPr>
          <p:nvPr>
            <p:ph type="sldNum" sz="quarter" idx="12"/>
          </p:nvPr>
        </p:nvSpPr>
        <p:spPr/>
        <p:txBody>
          <a:bodyPr/>
          <a:lstStyle/>
          <a:p>
            <a:fld id="{B7B6BCE3-C2DB-4450-85C4-72F2AE75AE9C}" type="slidenum">
              <a:rPr lang="en-US" smtClean="0"/>
              <a:t>‹#›</a:t>
            </a:fld>
            <a:endParaRPr lang="en-US"/>
          </a:p>
        </p:txBody>
      </p:sp>
    </p:spTree>
    <p:extLst>
      <p:ext uri="{BB962C8B-B14F-4D97-AF65-F5344CB8AC3E}">
        <p14:creationId xmlns:p14="http://schemas.microsoft.com/office/powerpoint/2010/main" val="8008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255503-FBF2-4ACC-95B0-87416D7631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6F401E-38DB-47F8-B16C-BEF32CBEC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EA28C0-4ADD-4A62-9C19-85E538159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CCB14-128E-409B-9093-E189BFA5B1B8}" type="datetimeFigureOut">
              <a:rPr lang="en-US" smtClean="0"/>
              <a:t>1/31/2022</a:t>
            </a:fld>
            <a:endParaRPr lang="en-US"/>
          </a:p>
        </p:txBody>
      </p:sp>
      <p:sp>
        <p:nvSpPr>
          <p:cNvPr id="5" name="Footer Placeholder 4">
            <a:extLst>
              <a:ext uri="{FF2B5EF4-FFF2-40B4-BE49-F238E27FC236}">
                <a16:creationId xmlns:a16="http://schemas.microsoft.com/office/drawing/2014/main" id="{6D5C2834-85D6-4D12-A38A-CA310A7D45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16B087-AF0C-4E0E-86CF-814007D9F3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6BCE3-C2DB-4450-85C4-72F2AE75AE9C}" type="slidenum">
              <a:rPr lang="en-US" smtClean="0"/>
              <a:t>‹#›</a:t>
            </a:fld>
            <a:endParaRPr lang="en-US"/>
          </a:p>
        </p:txBody>
      </p:sp>
    </p:spTree>
    <p:extLst>
      <p:ext uri="{BB962C8B-B14F-4D97-AF65-F5344CB8AC3E}">
        <p14:creationId xmlns:p14="http://schemas.microsoft.com/office/powerpoint/2010/main" val="2681492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0231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D5C4164A-9218-D442-BFB5-B5F070837CDA}" type="datetime1">
              <a:rPr lang="en-US" smtClean="0"/>
              <a:t>1/31/2022</a:t>
            </a:fld>
            <a:endParaRPr lang="en-US"/>
          </a:p>
        </p:txBody>
      </p:sp>
      <p:sp>
        <p:nvSpPr>
          <p:cNvPr id="5" name="Footer Placeholder 4"/>
          <p:cNvSpPr>
            <a:spLocks noGrp="1"/>
          </p:cNvSpPr>
          <p:nvPr>
            <p:ph type="ftr" sz="quarter" idx="3"/>
          </p:nvPr>
        </p:nvSpPr>
        <p:spPr>
          <a:xfrm>
            <a:off x="4165600" y="630231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0231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FB0E020-FD70-774F-88AD-BC4F91F264AC}" type="slidenum">
              <a:rPr lang="en-US" smtClean="0"/>
              <a:t>‹#›</a:t>
            </a:fld>
            <a:endParaRPr lang="en-US"/>
          </a:p>
        </p:txBody>
      </p:sp>
    </p:spTree>
    <p:extLst>
      <p:ext uri="{BB962C8B-B14F-4D97-AF65-F5344CB8AC3E}">
        <p14:creationId xmlns:p14="http://schemas.microsoft.com/office/powerpoint/2010/main" val="27533976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ctr" defTabSz="609585" rtl="0" eaLnBrk="1" latinLnBrk="0" hangingPunct="1">
        <a:spcBef>
          <a:spcPct val="0"/>
        </a:spcBef>
        <a:buNone/>
        <a:defRPr sz="5867" kern="1200" cap="all" spc="267">
          <a:solidFill>
            <a:schemeClr val="accent1"/>
          </a:solidFill>
          <a:latin typeface="Palatino Linotype"/>
          <a:ea typeface="+mj-ea"/>
          <a:cs typeface="Palatino Linotype"/>
        </a:defRPr>
      </a:lvl1pPr>
    </p:titleStyle>
    <p:bodyStyle>
      <a:lvl1pPr marL="457189" indent="-457189" algn="l" defTabSz="609585" rtl="0" eaLnBrk="1" latinLnBrk="0" hangingPunct="1">
        <a:spcBef>
          <a:spcPct val="20000"/>
        </a:spcBef>
        <a:buFont typeface="Arial"/>
        <a:buChar char="•"/>
        <a:defRPr sz="4267" b="0" i="0" kern="1200">
          <a:solidFill>
            <a:schemeClr val="accent1"/>
          </a:solidFill>
          <a:latin typeface="Palatino Linotype"/>
          <a:ea typeface="+mn-ea"/>
          <a:cs typeface="Palatino Linotype"/>
        </a:defRPr>
      </a:lvl1pPr>
      <a:lvl2pPr marL="990575" indent="-380990" algn="l" defTabSz="609585" rtl="0" eaLnBrk="1" latinLnBrk="0" hangingPunct="1">
        <a:spcBef>
          <a:spcPct val="20000"/>
        </a:spcBef>
        <a:buFont typeface="Arial"/>
        <a:buChar char="–"/>
        <a:defRPr sz="3733" b="0" i="0" kern="1200">
          <a:solidFill>
            <a:schemeClr val="accent1"/>
          </a:solidFill>
          <a:latin typeface="Palatino Linotype"/>
          <a:ea typeface="+mn-ea"/>
          <a:cs typeface="Palatino Linotype"/>
        </a:defRPr>
      </a:lvl2pPr>
      <a:lvl3pPr marL="1523962" indent="-304792" algn="l" defTabSz="609585" rtl="0" eaLnBrk="1" latinLnBrk="0" hangingPunct="1">
        <a:spcBef>
          <a:spcPct val="20000"/>
        </a:spcBef>
        <a:buFont typeface="Arial"/>
        <a:buChar char="•"/>
        <a:defRPr sz="3200" b="0" i="0" kern="1200">
          <a:solidFill>
            <a:schemeClr val="accent1"/>
          </a:solidFill>
          <a:latin typeface="Palatino Linotype"/>
          <a:ea typeface="+mn-ea"/>
          <a:cs typeface="Palatino Linotype"/>
        </a:defRPr>
      </a:lvl3pPr>
      <a:lvl4pPr marL="2133547" indent="-304792" algn="l" defTabSz="609585" rtl="0" eaLnBrk="1" latinLnBrk="0" hangingPunct="1">
        <a:spcBef>
          <a:spcPct val="20000"/>
        </a:spcBef>
        <a:buFont typeface="Arial"/>
        <a:buChar char="–"/>
        <a:defRPr sz="2667" b="0" i="0" kern="1200">
          <a:solidFill>
            <a:schemeClr val="accent1"/>
          </a:solidFill>
          <a:latin typeface="Palatino Linotype"/>
          <a:ea typeface="+mn-ea"/>
          <a:cs typeface="Palatino Linotype"/>
        </a:defRPr>
      </a:lvl4pPr>
      <a:lvl5pPr marL="2743131" indent="-304792" algn="l" defTabSz="609585" rtl="0" eaLnBrk="1" latinLnBrk="0" hangingPunct="1">
        <a:spcBef>
          <a:spcPct val="20000"/>
        </a:spcBef>
        <a:buFont typeface="Arial"/>
        <a:buChar char="»"/>
        <a:defRPr sz="2667" b="0" i="0" kern="1200">
          <a:solidFill>
            <a:schemeClr val="accent1"/>
          </a:solidFill>
          <a:latin typeface="Palatino Linotype"/>
          <a:ea typeface="+mn-ea"/>
          <a:cs typeface="Palatino Linotype"/>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6.xml"/><Relationship Id="rId4" Type="http://schemas.openxmlformats.org/officeDocument/2006/relationships/hyperlink" Target="https://blogs.sap.com/2017/07/19/bridging-two-worlds-integration-of-sap-and-hadoop-ecosystem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https://hadoop.apache.org/docs/stable/hadoop-yarn/hadoop-yarn-site/YARN.html" TargetMode="External"/><Relationship Id="rId4" Type="http://schemas.openxmlformats.org/officeDocument/2006/relationships/image" Target="../media/image10.gif"/></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gif"/><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6.xml"/><Relationship Id="rId4" Type="http://schemas.openxmlformats.org/officeDocument/2006/relationships/hyperlink" Target="https://data-flair.training/blogs/hadoop-yarn-tutoria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380229"/>
            <a:ext cx="10363200" cy="1470025"/>
          </a:xfrm>
        </p:spPr>
        <p:txBody>
          <a:bodyPr>
            <a:noAutofit/>
          </a:bodyPr>
          <a:lstStyle/>
          <a:p>
            <a:pPr algn="ctr"/>
            <a:r>
              <a:rPr lang="en-US" sz="2667" b="1" cap="none" dirty="0"/>
              <a:t>Big Data – Big Data Fundamentals</a:t>
            </a:r>
            <a:br>
              <a:rPr lang="en-US" sz="2667" b="1" cap="none" dirty="0"/>
            </a:br>
            <a:r>
              <a:rPr lang="en-US" sz="2667" b="1" cap="none" dirty="0"/>
              <a:t>Week 2</a:t>
            </a:r>
          </a:p>
        </p:txBody>
      </p:sp>
      <p:sp>
        <p:nvSpPr>
          <p:cNvPr id="3" name="Subtitle 2"/>
          <p:cNvSpPr>
            <a:spLocks noGrp="1"/>
          </p:cNvSpPr>
          <p:nvPr>
            <p:ph type="subTitle" idx="1"/>
          </p:nvPr>
        </p:nvSpPr>
        <p:spPr>
          <a:xfrm>
            <a:off x="1828800" y="3741028"/>
            <a:ext cx="8534400" cy="705121"/>
          </a:xfrm>
        </p:spPr>
        <p:txBody>
          <a:bodyPr>
            <a:normAutofit/>
          </a:bodyPr>
          <a:lstStyle/>
          <a:p>
            <a:r>
              <a:rPr lang="en-US" sz="1333" dirty="0"/>
              <a:t>Professor Arturo Castellanos, PhD</a:t>
            </a:r>
          </a:p>
          <a:p>
            <a:r>
              <a:rPr lang="en-US" sz="1333" dirty="0"/>
              <a:t>Assistant Professor – William &amp; Mary</a:t>
            </a:r>
          </a:p>
        </p:txBody>
      </p:sp>
      <p:sp>
        <p:nvSpPr>
          <p:cNvPr id="4" name="Text Placeholder 3"/>
          <p:cNvSpPr>
            <a:spLocks noGrp="1"/>
          </p:cNvSpPr>
          <p:nvPr>
            <p:ph type="body" sz="quarter" idx="13"/>
          </p:nvPr>
        </p:nvSpPr>
        <p:spPr>
          <a:xfrm>
            <a:off x="1828800" y="5747165"/>
            <a:ext cx="8534400" cy="1018177"/>
          </a:xfrm>
        </p:spPr>
        <p:txBody>
          <a:bodyPr>
            <a:normAutofit/>
          </a:bodyPr>
          <a:lstStyle/>
          <a:p>
            <a:r>
              <a:rPr lang="en-US" sz="2133" b="1" i="0" dirty="0"/>
              <a:t>Big Data - MSBA</a:t>
            </a:r>
            <a:endParaRPr lang="en-US" sz="2133" dirty="0"/>
          </a:p>
        </p:txBody>
      </p:sp>
    </p:spTree>
    <p:extLst>
      <p:ext uri="{BB962C8B-B14F-4D97-AF65-F5344CB8AC3E}">
        <p14:creationId xmlns:p14="http://schemas.microsoft.com/office/powerpoint/2010/main" val="115812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30" y="1269072"/>
            <a:ext cx="11194539" cy="4525963"/>
          </a:xfrm>
        </p:spPr>
        <p:txBody>
          <a:bodyPr>
            <a:noAutofit/>
          </a:bodyPr>
          <a:lstStyle/>
          <a:p>
            <a:r>
              <a:rPr lang="en-GB" altLang="en-US" sz="2000" dirty="0">
                <a:solidFill>
                  <a:schemeClr val="tx1"/>
                </a:solidFill>
                <a:latin typeface="Helvetica" pitchFamily="2" charset="0"/>
              </a:rPr>
              <a:t> </a:t>
            </a:r>
            <a:r>
              <a:rPr lang="en-GB" altLang="en-US" sz="2000" b="1" dirty="0">
                <a:solidFill>
                  <a:schemeClr val="tx1"/>
                </a:solidFill>
                <a:latin typeface="Helvetica" pitchFamily="2" charset="0"/>
              </a:rPr>
              <a:t>Batch Analytics</a:t>
            </a:r>
          </a:p>
          <a:p>
            <a:pPr lvl="1"/>
            <a:r>
              <a:rPr lang="en-GB" altLang="en-US" sz="2000" dirty="0">
                <a:latin typeface="Helvetica" pitchFamily="2" charset="0"/>
              </a:rPr>
              <a:t>The batch analytics block in the big data stack includes various frameworks which allow </a:t>
            </a:r>
            <a:r>
              <a:rPr lang="en-GB" altLang="en-US" sz="2000" dirty="0">
                <a:solidFill>
                  <a:srgbClr val="0070C0"/>
                </a:solidFill>
                <a:latin typeface="Helvetica" pitchFamily="2" charset="0"/>
              </a:rPr>
              <a:t>analysis of data in batches </a:t>
            </a:r>
            <a:r>
              <a:rPr lang="en-US" altLang="en-GB" sz="2000" dirty="0">
                <a:latin typeface="Helvetica" pitchFamily="2" charset="0"/>
              </a:rPr>
              <a:t>such as </a:t>
            </a:r>
            <a:r>
              <a:rPr lang="en-US" altLang="en-GB" sz="2000" dirty="0">
                <a:solidFill>
                  <a:schemeClr val="tx2"/>
                </a:solidFill>
                <a:latin typeface="Helvetica" pitchFamily="2" charset="0"/>
              </a:rPr>
              <a:t>Hadoop-MapReduce, Pig, Oozie, Pig, Spark, </a:t>
            </a:r>
            <a:r>
              <a:rPr lang="en-US" altLang="en-GB" sz="2000" dirty="0" err="1">
                <a:solidFill>
                  <a:schemeClr val="tx2"/>
                </a:solidFill>
                <a:latin typeface="Helvetica" pitchFamily="2" charset="0"/>
              </a:rPr>
              <a:t>Solr</a:t>
            </a:r>
            <a:r>
              <a:rPr lang="en-US" altLang="en-GB" sz="2000" dirty="0">
                <a:solidFill>
                  <a:schemeClr val="tx2"/>
                </a:solidFill>
                <a:latin typeface="Helvetica" pitchFamily="2" charset="0"/>
              </a:rPr>
              <a:t>. </a:t>
            </a:r>
          </a:p>
          <a:p>
            <a:pPr lvl="0"/>
            <a:r>
              <a:rPr lang="en-US" altLang="en-GB" sz="2000" dirty="0">
                <a:solidFill>
                  <a:schemeClr val="tx1"/>
                </a:solidFill>
                <a:latin typeface="Helvetica" pitchFamily="2" charset="0"/>
              </a:rPr>
              <a:t> </a:t>
            </a:r>
            <a:r>
              <a:rPr lang="en-US" altLang="en-GB" sz="2000" b="1" dirty="0">
                <a:solidFill>
                  <a:schemeClr val="tx1"/>
                </a:solidFill>
                <a:latin typeface="Helvetica" pitchFamily="2" charset="0"/>
              </a:rPr>
              <a:t>Real-time Analytics</a:t>
            </a:r>
          </a:p>
          <a:p>
            <a:pPr lvl="1"/>
            <a:r>
              <a:rPr lang="en-US" altLang="en-GB" sz="2000" dirty="0">
                <a:latin typeface="Helvetica" pitchFamily="2" charset="0"/>
              </a:rPr>
              <a:t>The </a:t>
            </a:r>
            <a:r>
              <a:rPr lang="en-US" altLang="en-GB" sz="2000" dirty="0">
                <a:solidFill>
                  <a:srgbClr val="0070C0"/>
                </a:solidFill>
                <a:latin typeface="Helvetica" pitchFamily="2" charset="0"/>
              </a:rPr>
              <a:t>real-time analytics </a:t>
            </a:r>
            <a:r>
              <a:rPr lang="en-US" altLang="en-GB" sz="2000" dirty="0">
                <a:latin typeface="Helvetica" pitchFamily="2" charset="0"/>
              </a:rPr>
              <a:t>block includes the </a:t>
            </a:r>
            <a:r>
              <a:rPr lang="en-US" altLang="en-GB" sz="2000" dirty="0">
                <a:solidFill>
                  <a:schemeClr val="tx2"/>
                </a:solidFill>
                <a:latin typeface="Helvetica" pitchFamily="2" charset="0"/>
              </a:rPr>
              <a:t>Apache Storm, </a:t>
            </a:r>
            <a:r>
              <a:rPr lang="en-US" altLang="en-GB" sz="2000" dirty="0" err="1">
                <a:solidFill>
                  <a:schemeClr val="tx2"/>
                </a:solidFill>
                <a:latin typeface="Helvetica" pitchFamily="2" charset="0"/>
              </a:rPr>
              <a:t>Nifi</a:t>
            </a:r>
            <a:r>
              <a:rPr lang="en-US" altLang="en-GB" sz="2000" dirty="0">
                <a:solidFill>
                  <a:schemeClr val="tx2"/>
                </a:solidFill>
                <a:latin typeface="Helvetica" pitchFamily="2" charset="0"/>
              </a:rPr>
              <a:t>, and Spark Streaming </a:t>
            </a:r>
            <a:r>
              <a:rPr lang="en-US" altLang="en-GB" sz="2000" dirty="0">
                <a:latin typeface="Helvetica" pitchFamily="2" charset="0"/>
              </a:rPr>
              <a:t>frameworks.</a:t>
            </a:r>
          </a:p>
          <a:p>
            <a:pPr lvl="0"/>
            <a:r>
              <a:rPr lang="en-US" altLang="en-GB" sz="2000" dirty="0">
                <a:solidFill>
                  <a:schemeClr val="tx1"/>
                </a:solidFill>
                <a:latin typeface="Helvetica" pitchFamily="2" charset="0"/>
              </a:rPr>
              <a:t> </a:t>
            </a:r>
            <a:r>
              <a:rPr lang="en-US" altLang="en-GB" sz="2000" b="1" dirty="0">
                <a:solidFill>
                  <a:schemeClr val="tx1"/>
                </a:solidFill>
                <a:latin typeface="Helvetica" pitchFamily="2" charset="0"/>
              </a:rPr>
              <a:t>Interactive Querying</a:t>
            </a:r>
          </a:p>
          <a:p>
            <a:pPr lvl="1"/>
            <a:r>
              <a:rPr lang="en-US" altLang="en-GB" sz="2000" dirty="0">
                <a:latin typeface="Helvetica" pitchFamily="2" charset="0"/>
              </a:rPr>
              <a:t>Interactive </a:t>
            </a:r>
            <a:r>
              <a:rPr lang="en-US" altLang="en-GB" sz="2000" dirty="0">
                <a:solidFill>
                  <a:srgbClr val="0070C0"/>
                </a:solidFill>
                <a:latin typeface="Helvetica" pitchFamily="2" charset="0"/>
              </a:rPr>
              <a:t>querying systems </a:t>
            </a:r>
            <a:r>
              <a:rPr lang="en-US" altLang="en-GB" sz="2000" dirty="0">
                <a:latin typeface="Helvetica" pitchFamily="2" charset="0"/>
              </a:rPr>
              <a:t>allow users to query data by writing statements in SQL-like languages (e.g., </a:t>
            </a:r>
            <a:r>
              <a:rPr lang="en-US" altLang="en-GB" sz="2000" dirty="0">
                <a:solidFill>
                  <a:schemeClr val="tx2"/>
                </a:solidFill>
                <a:latin typeface="Helvetica" pitchFamily="2" charset="0"/>
              </a:rPr>
              <a:t>Impala, Hive</a:t>
            </a:r>
            <a:r>
              <a:rPr lang="en-US" altLang="en-GB" sz="2000" dirty="0">
                <a:latin typeface="Helvetica" pitchFamily="2" charset="0"/>
              </a:rPr>
              <a:t>)</a:t>
            </a:r>
          </a:p>
          <a:p>
            <a:pPr lvl="0"/>
            <a:r>
              <a:rPr lang="en-US" altLang="en-GB" sz="2000" b="1" dirty="0">
                <a:solidFill>
                  <a:schemeClr val="tx1"/>
                </a:solidFill>
                <a:latin typeface="Helvetica" pitchFamily="2" charset="0"/>
              </a:rPr>
              <a:t>Serving Databases, Web &amp; Visualization Frameworks</a:t>
            </a:r>
          </a:p>
          <a:p>
            <a:pPr lvl="1"/>
            <a:r>
              <a:rPr lang="en-US" altLang="en-GB" sz="2000" dirty="0">
                <a:latin typeface="Helvetica" pitchFamily="2" charset="0"/>
              </a:rPr>
              <a:t>While the various analytics blocks process and analyze the data, the results are stored in serving databases for subsequent tasks of presentation and visualization.  These serving databases allow the analyzed data to be queried and presented in the web applications.</a:t>
            </a:r>
          </a:p>
        </p:txBody>
      </p:sp>
      <p:sp>
        <p:nvSpPr>
          <p:cNvPr id="9" name="Rectangle 8">
            <a:extLst>
              <a:ext uri="{FF2B5EF4-FFF2-40B4-BE49-F238E27FC236}">
                <a16:creationId xmlns:a16="http://schemas.microsoft.com/office/drawing/2014/main" id="{ED0FAA84-9298-184E-A600-C61119E439B1}"/>
              </a:ext>
            </a:extLst>
          </p:cNvPr>
          <p:cNvSpPr/>
          <p:nvPr/>
        </p:nvSpPr>
        <p:spPr>
          <a:xfrm>
            <a:off x="902678" y="352816"/>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 Big Data Stack</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25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000" dirty="0">
                <a:latin typeface="Helvetica" pitchFamily="2" charset="0"/>
              </a:rPr>
              <a:t>How the operating system manages files is called a file system. </a:t>
            </a:r>
            <a:r>
              <a:rPr lang="en-US" sz="2000" dirty="0">
                <a:solidFill>
                  <a:srgbClr val="0070C0"/>
                </a:solidFill>
                <a:latin typeface="Helvetica" pitchFamily="2" charset="0"/>
              </a:rPr>
              <a:t>How</a:t>
            </a:r>
            <a:r>
              <a:rPr lang="en-US" sz="2000" dirty="0">
                <a:latin typeface="Helvetica" pitchFamily="2" charset="0"/>
              </a:rPr>
              <a:t> this </a:t>
            </a:r>
            <a:r>
              <a:rPr lang="en-US" sz="2000" dirty="0">
                <a:solidFill>
                  <a:srgbClr val="0070C0"/>
                </a:solidFill>
                <a:latin typeface="Helvetica" pitchFamily="2" charset="0"/>
              </a:rPr>
              <a:t>information</a:t>
            </a:r>
            <a:r>
              <a:rPr lang="en-US" sz="2000" dirty="0">
                <a:latin typeface="Helvetica" pitchFamily="2" charset="0"/>
              </a:rPr>
              <a:t> </a:t>
            </a:r>
            <a:r>
              <a:rPr lang="en-US" sz="2000" dirty="0">
                <a:solidFill>
                  <a:srgbClr val="0070C0"/>
                </a:solidFill>
                <a:latin typeface="Helvetica" pitchFamily="2" charset="0"/>
              </a:rPr>
              <a:t>is</a:t>
            </a:r>
            <a:r>
              <a:rPr lang="en-US" sz="2000" dirty="0">
                <a:latin typeface="Helvetica" pitchFamily="2" charset="0"/>
              </a:rPr>
              <a:t> </a:t>
            </a:r>
            <a:r>
              <a:rPr lang="en-US" sz="2000" dirty="0">
                <a:solidFill>
                  <a:srgbClr val="0070C0"/>
                </a:solidFill>
                <a:latin typeface="Helvetica" pitchFamily="2" charset="0"/>
              </a:rPr>
              <a:t>stored</a:t>
            </a:r>
            <a:r>
              <a:rPr lang="en-US" sz="2000" dirty="0">
                <a:latin typeface="Helvetica" pitchFamily="2" charset="0"/>
              </a:rPr>
              <a:t> on disk drives </a:t>
            </a:r>
            <a:r>
              <a:rPr lang="en-US" sz="2000" dirty="0">
                <a:solidFill>
                  <a:srgbClr val="0070C0"/>
                </a:solidFill>
                <a:latin typeface="Helvetica" pitchFamily="2" charset="0"/>
              </a:rPr>
              <a:t>has a high impact on the efficiency and speed of access to data, </a:t>
            </a:r>
            <a:r>
              <a:rPr lang="en-US" sz="2000" dirty="0">
                <a:latin typeface="Helvetica" pitchFamily="2" charset="0"/>
              </a:rPr>
              <a:t>especially in the big data case.</a:t>
            </a:r>
          </a:p>
          <a:p>
            <a:r>
              <a:rPr lang="en-GB" altLang="en-US" sz="2000" dirty="0">
                <a:solidFill>
                  <a:srgbClr val="0070C0"/>
                </a:solidFill>
                <a:latin typeface="Helvetica" pitchFamily="2" charset="0"/>
              </a:rPr>
              <a:t>Commodity clusters a</a:t>
            </a:r>
            <a:r>
              <a:rPr lang="en-GB" altLang="en-US" sz="2000" dirty="0">
                <a:latin typeface="Helvetica" pitchFamily="2" charset="0"/>
              </a:rPr>
              <a:t>re affordable parallel computers where the computing nodes are clustered in racks. Computing in one or more of these clusters across a local area network or the internet is called distributed computing. </a:t>
            </a:r>
            <a:r>
              <a:rPr lang="en-GB" altLang="en-US" sz="2000" dirty="0">
                <a:solidFill>
                  <a:srgbClr val="0070C0"/>
                </a:solidFill>
                <a:latin typeface="Helvetica" pitchFamily="2" charset="0"/>
              </a:rPr>
              <a:t>A cost-effective way of achieving data parallel scalability for big data applications </a:t>
            </a:r>
            <a:r>
              <a:rPr lang="en-GB" altLang="en-US" sz="2000" dirty="0">
                <a:latin typeface="Helvetica" pitchFamily="2" charset="0"/>
              </a:rPr>
              <a:t>(i.e., horizontal scaling).</a:t>
            </a:r>
            <a:endParaRPr lang="en-US" sz="2000" dirty="0">
              <a:latin typeface="Helvetica" pitchFamily="2" charset="0"/>
            </a:endParaRPr>
          </a:p>
          <a:p>
            <a:r>
              <a:rPr lang="en-GB" altLang="en-US" sz="2000" dirty="0">
                <a:solidFill>
                  <a:srgbClr val="0070C0"/>
                </a:solidFill>
                <a:latin typeface="Helvetica" pitchFamily="2" charset="0"/>
              </a:rPr>
              <a:t>Distributing data on multiple computers can be useful</a:t>
            </a:r>
            <a:r>
              <a:rPr lang="en-GB" altLang="en-US" sz="2000" dirty="0">
                <a:latin typeface="Helvetica" pitchFamily="2" charset="0"/>
              </a:rPr>
              <a:t>, but it raises new issues. Having a robust distributed file system can replicate the data between racks and computers across geographical regions.</a:t>
            </a:r>
          </a:p>
          <a:p>
            <a:r>
              <a:rPr lang="en-GB" altLang="en-US" sz="2000" dirty="0">
                <a:solidFill>
                  <a:srgbClr val="0070C0"/>
                </a:solidFill>
                <a:latin typeface="Helvetica" pitchFamily="2" charset="0"/>
              </a:rPr>
              <a:t>Replicating</a:t>
            </a:r>
            <a:r>
              <a:rPr lang="en-GB" altLang="en-US" sz="2000" dirty="0">
                <a:latin typeface="Helvetica" pitchFamily="2" charset="0"/>
              </a:rPr>
              <a:t> data makes the system </a:t>
            </a:r>
            <a:r>
              <a:rPr lang="en-GB" altLang="en-US" sz="2000" dirty="0">
                <a:solidFill>
                  <a:srgbClr val="0070C0"/>
                </a:solidFill>
                <a:latin typeface="Helvetica" pitchFamily="2" charset="0"/>
              </a:rPr>
              <a:t>fault tolerant </a:t>
            </a:r>
            <a:r>
              <a:rPr lang="en-GB" altLang="en-US" sz="2000" dirty="0">
                <a:latin typeface="Helvetica" pitchFamily="2" charset="0"/>
              </a:rPr>
              <a:t>(e.g., if a rack or system goes down). The connectivity of a rack to the network can stop or the connections between individual nodes can break.</a:t>
            </a:r>
          </a:p>
        </p:txBody>
      </p:sp>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What is a distributed file system?</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170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30" y="1269072"/>
            <a:ext cx="11194539" cy="4525963"/>
          </a:xfrm>
        </p:spPr>
        <p:txBody>
          <a:bodyPr>
            <a:noAutofit/>
          </a:bodyPr>
          <a:lstStyle/>
          <a:p>
            <a:r>
              <a:rPr lang="en-US" altLang="en-GB" sz="2000" dirty="0">
                <a:latin typeface="Helvetica" pitchFamily="2" charset="0"/>
              </a:rPr>
              <a:t>Hadoop at its core is a Java based software library which </a:t>
            </a:r>
            <a:r>
              <a:rPr lang="en-US" altLang="en-GB" sz="2000" dirty="0">
                <a:solidFill>
                  <a:srgbClr val="0070C0"/>
                </a:solidFill>
                <a:latin typeface="Helvetica" pitchFamily="2" charset="0"/>
              </a:rPr>
              <a:t>allows for distributed storage and parallel data-processing across a cluster of servers. </a:t>
            </a:r>
          </a:p>
          <a:p>
            <a:r>
              <a:rPr lang="en-US" altLang="en-GB" sz="2000" dirty="0">
                <a:latin typeface="Helvetica" pitchFamily="2" charset="0"/>
              </a:rPr>
              <a:t>Hadoop is currently available either as a set of open-source packages or via several enterprise grade commercial distributions:</a:t>
            </a:r>
          </a:p>
          <a:p>
            <a:pPr lvl="1"/>
            <a:r>
              <a:rPr lang="en-US" altLang="en-GB" sz="1466" dirty="0">
                <a:solidFill>
                  <a:schemeClr val="tx1"/>
                </a:solidFill>
                <a:latin typeface="Helvetica" pitchFamily="2" charset="0"/>
              </a:rPr>
              <a:t>Apache Hadoop [open source]</a:t>
            </a:r>
          </a:p>
          <a:p>
            <a:pPr lvl="1"/>
            <a:r>
              <a:rPr lang="en-US" altLang="en-GB" sz="1466" dirty="0">
                <a:solidFill>
                  <a:schemeClr val="tx1"/>
                </a:solidFill>
                <a:latin typeface="Helvetica" pitchFamily="2" charset="0"/>
              </a:rPr>
              <a:t>Cloudera Enterprise | </a:t>
            </a:r>
            <a:r>
              <a:rPr lang="en-US" altLang="en-GB" sz="1466" dirty="0">
                <a:solidFill>
                  <a:srgbClr val="0070C0"/>
                </a:solidFill>
                <a:latin typeface="Helvetica" pitchFamily="2" charset="0"/>
              </a:rPr>
              <a:t>Cloudera CDH </a:t>
            </a:r>
            <a:r>
              <a:rPr lang="en-US" altLang="en-GB" sz="1466" dirty="0">
                <a:solidFill>
                  <a:schemeClr val="tx1"/>
                </a:solidFill>
                <a:latin typeface="Helvetica" pitchFamily="2" charset="0"/>
              </a:rPr>
              <a:t>[open source] / </a:t>
            </a:r>
            <a:r>
              <a:rPr lang="en-US" altLang="en-GB" sz="1466" dirty="0">
                <a:solidFill>
                  <a:srgbClr val="0070C0"/>
                </a:solidFill>
                <a:latin typeface="Helvetica" pitchFamily="2" charset="0"/>
              </a:rPr>
              <a:t>Hortonworks Data Platform HDP</a:t>
            </a:r>
            <a:r>
              <a:rPr lang="en-US" altLang="en-GB" sz="1466" dirty="0">
                <a:solidFill>
                  <a:schemeClr val="tx1"/>
                </a:solidFill>
                <a:latin typeface="Helvetica" pitchFamily="2" charset="0"/>
              </a:rPr>
              <a:t> [open source]</a:t>
            </a:r>
          </a:p>
          <a:p>
            <a:pPr lvl="1"/>
            <a:r>
              <a:rPr lang="en-US" altLang="en-GB" sz="1466" dirty="0" err="1">
                <a:solidFill>
                  <a:schemeClr val="tx1"/>
                </a:solidFill>
                <a:latin typeface="Helvetica" pitchFamily="2" charset="0"/>
              </a:rPr>
              <a:t>MapR</a:t>
            </a:r>
            <a:r>
              <a:rPr lang="en-US" altLang="en-GB" sz="1466" dirty="0">
                <a:solidFill>
                  <a:schemeClr val="tx1"/>
                </a:solidFill>
                <a:latin typeface="Helvetica" pitchFamily="2" charset="0"/>
              </a:rPr>
              <a:t>, IBM Big Insights</a:t>
            </a:r>
          </a:p>
          <a:p>
            <a:pPr lvl="1"/>
            <a:r>
              <a:rPr lang="en-US" altLang="en-GB" sz="1466" dirty="0">
                <a:solidFill>
                  <a:srgbClr val="0070C0"/>
                </a:solidFill>
                <a:latin typeface="Helvetica" pitchFamily="2" charset="0"/>
              </a:rPr>
              <a:t>Amazon Elastic MapReduce (EMR)</a:t>
            </a:r>
          </a:p>
          <a:p>
            <a:pPr lvl="1"/>
            <a:r>
              <a:rPr lang="en-US" altLang="en-GB" sz="1466" dirty="0">
                <a:solidFill>
                  <a:schemeClr val="tx1"/>
                </a:solidFill>
                <a:latin typeface="Helvetica" pitchFamily="2" charset="0"/>
              </a:rPr>
              <a:t>Microsoft Azure HDInsight</a:t>
            </a:r>
          </a:p>
          <a:p>
            <a:pPr lvl="1"/>
            <a:r>
              <a:rPr lang="en-US" altLang="en-GB" sz="1466" dirty="0">
                <a:solidFill>
                  <a:schemeClr val="tx1"/>
                </a:solidFill>
                <a:latin typeface="Helvetica" pitchFamily="2" charset="0"/>
              </a:rPr>
              <a:t>Google Cloud </a:t>
            </a:r>
            <a:r>
              <a:rPr lang="en-US" altLang="en-GB" sz="1466" dirty="0" err="1">
                <a:solidFill>
                  <a:schemeClr val="tx1"/>
                </a:solidFill>
                <a:latin typeface="Helvetica" pitchFamily="2" charset="0"/>
              </a:rPr>
              <a:t>Dataproc</a:t>
            </a:r>
            <a:endParaRPr lang="en-US" altLang="en-GB" sz="1466" dirty="0">
              <a:solidFill>
                <a:schemeClr val="tx1"/>
              </a:solidFill>
              <a:latin typeface="Helvetica" pitchFamily="2" charset="0"/>
            </a:endParaRPr>
          </a:p>
          <a:p>
            <a:r>
              <a:rPr lang="en-US" altLang="en-GB" sz="2000" dirty="0">
                <a:latin typeface="Helvetica" pitchFamily="2" charset="0"/>
              </a:rPr>
              <a:t>Hadoop core components serve as foundation for an entire ecosystem of data access and processing solutions.</a:t>
            </a:r>
          </a:p>
          <a:p>
            <a:pPr lvl="1"/>
            <a:r>
              <a:rPr lang="en-US" altLang="en-GB" sz="1466" b="1" dirty="0">
                <a:latin typeface="Helvetica" pitchFamily="2" charset="0"/>
              </a:rPr>
              <a:t>Hadoop HDFS</a:t>
            </a:r>
            <a:r>
              <a:rPr lang="en-US" altLang="en-GB" sz="1466" dirty="0">
                <a:latin typeface="Helvetica" pitchFamily="2" charset="0"/>
              </a:rPr>
              <a:t> is a scalable, fault-tolerant, distributed storage system which stores data using native operating system files over a large cluster of nodes.</a:t>
            </a:r>
          </a:p>
          <a:p>
            <a:pPr lvl="1"/>
            <a:r>
              <a:rPr lang="en-US" altLang="en-GB" sz="1466" b="1" dirty="0">
                <a:latin typeface="Helvetica" pitchFamily="2" charset="0"/>
              </a:rPr>
              <a:t>Hadoop YARN</a:t>
            </a:r>
            <a:r>
              <a:rPr lang="en-US" altLang="en-GB" sz="1466" dirty="0">
                <a:latin typeface="Helvetica" pitchFamily="2" charset="0"/>
              </a:rPr>
              <a:t> utilities for resource management across the cluster.</a:t>
            </a:r>
          </a:p>
          <a:p>
            <a:pPr marL="0" indent="0">
              <a:buNone/>
            </a:pPr>
            <a:endParaRPr lang="en-US" altLang="en-GB" sz="2000" dirty="0">
              <a:latin typeface="Helvetica" pitchFamily="2" charset="0"/>
            </a:endParaRPr>
          </a:p>
        </p:txBody>
      </p:sp>
      <p:sp>
        <p:nvSpPr>
          <p:cNvPr id="9" name="Rectangle 8">
            <a:extLst>
              <a:ext uri="{FF2B5EF4-FFF2-40B4-BE49-F238E27FC236}">
                <a16:creationId xmlns:a16="http://schemas.microsoft.com/office/drawing/2014/main" id="{ED0FAA84-9298-184E-A600-C61119E439B1}"/>
              </a:ext>
            </a:extLst>
          </p:cNvPr>
          <p:cNvSpPr/>
          <p:nvPr/>
        </p:nvSpPr>
        <p:spPr>
          <a:xfrm>
            <a:off x="902678" y="352816"/>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Hadoop</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106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30" y="1269072"/>
            <a:ext cx="11194539" cy="4525963"/>
          </a:xfrm>
        </p:spPr>
        <p:txBody>
          <a:bodyPr>
            <a:noAutofit/>
          </a:bodyPr>
          <a:lstStyle/>
          <a:p>
            <a:r>
              <a:rPr lang="en-US" altLang="en-GB" sz="2000" dirty="0">
                <a:latin typeface="Helvetica" pitchFamily="2" charset="0"/>
              </a:rPr>
              <a:t>Hadoop is good for data </a:t>
            </a:r>
            <a:r>
              <a:rPr lang="en-US" altLang="en-GB" sz="2000" b="1" dirty="0">
                <a:latin typeface="Helvetica" pitchFamily="2" charset="0"/>
              </a:rPr>
              <a:t>parallelism</a:t>
            </a:r>
            <a:r>
              <a:rPr lang="en-US" altLang="en-GB" sz="2000" dirty="0">
                <a:latin typeface="Helvetica" pitchFamily="2" charset="0"/>
              </a:rPr>
              <a:t>. As you know, data parallelism is the simultaneous </a:t>
            </a:r>
            <a:r>
              <a:rPr lang="en-US" altLang="en-GB" sz="2000" dirty="0">
                <a:solidFill>
                  <a:srgbClr val="0070C0"/>
                </a:solidFill>
                <a:latin typeface="Helvetica" pitchFamily="2" charset="0"/>
              </a:rPr>
              <a:t>execution of the same function on multiple nodes</a:t>
            </a:r>
            <a:r>
              <a:rPr lang="en-US" altLang="en-GB" sz="2000" dirty="0">
                <a:latin typeface="Helvetica" pitchFamily="2" charset="0"/>
              </a:rPr>
              <a:t> across the elements of a dataset. </a:t>
            </a:r>
          </a:p>
          <a:p>
            <a:pPr marL="0" indent="0">
              <a:buNone/>
            </a:pPr>
            <a:endParaRPr lang="en-US" altLang="en-GB" sz="2000" dirty="0">
              <a:latin typeface="Helvetica" pitchFamily="2" charset="0"/>
            </a:endParaRPr>
          </a:p>
          <a:p>
            <a:pPr marL="0" indent="0">
              <a:buNone/>
            </a:pPr>
            <a:r>
              <a:rPr lang="en-US" altLang="en-GB" sz="2000" b="1" dirty="0">
                <a:latin typeface="Helvetica" pitchFamily="2" charset="0"/>
              </a:rPr>
              <a:t>The Hadoop Distributed File System: </a:t>
            </a:r>
            <a:r>
              <a:rPr lang="en-US" altLang="en-GB" sz="2000" dirty="0">
                <a:latin typeface="Helvetica" pitchFamily="2" charset="0"/>
              </a:rPr>
              <a:t>HDFS replicates, or makes a copy of</a:t>
            </a:r>
            <a:r>
              <a:rPr lang="en-US" altLang="en-GB" sz="2000" dirty="0">
                <a:solidFill>
                  <a:srgbClr val="0070C0"/>
                </a:solidFill>
                <a:latin typeface="Helvetica" pitchFamily="2" charset="0"/>
              </a:rPr>
              <a:t>, file blocks on different nodes to prevent data loss</a:t>
            </a:r>
            <a:r>
              <a:rPr lang="en-US" altLang="en-GB" sz="2000" dirty="0">
                <a:latin typeface="Helvetica" pitchFamily="2" charset="0"/>
              </a:rPr>
              <a:t>. By default, HDFS maintains three copies of every block. </a:t>
            </a:r>
          </a:p>
          <a:p>
            <a:pPr marL="0" indent="0">
              <a:buNone/>
            </a:pPr>
            <a:endParaRPr lang="en-US" altLang="en-GB" sz="2000" dirty="0">
              <a:latin typeface="Helvetica" pitchFamily="2" charset="0"/>
            </a:endParaRPr>
          </a:p>
          <a:p>
            <a:pPr marL="0" indent="0">
              <a:buNone/>
            </a:pPr>
            <a:r>
              <a:rPr lang="en-US" altLang="en-GB" sz="2000" dirty="0">
                <a:latin typeface="Helvetica" pitchFamily="2" charset="0"/>
              </a:rPr>
              <a:t>HDFS is comprised of </a:t>
            </a:r>
            <a:r>
              <a:rPr lang="en-US" altLang="en-GB" sz="2000" dirty="0">
                <a:solidFill>
                  <a:schemeClr val="tx2"/>
                </a:solidFill>
                <a:latin typeface="Helvetica" pitchFamily="2" charset="0"/>
              </a:rPr>
              <a:t>two components</a:t>
            </a:r>
            <a:r>
              <a:rPr lang="en-US" altLang="en-GB" sz="2000" dirty="0">
                <a:latin typeface="Helvetica" pitchFamily="2" charset="0"/>
              </a:rPr>
              <a:t>: </a:t>
            </a:r>
            <a:r>
              <a:rPr lang="en-US" altLang="en-GB" sz="2000" b="1" dirty="0" err="1">
                <a:latin typeface="Helvetica" pitchFamily="2" charset="0"/>
              </a:rPr>
              <a:t>NameNode</a:t>
            </a:r>
            <a:r>
              <a:rPr lang="en-US" altLang="en-GB" sz="2000" dirty="0">
                <a:latin typeface="Helvetica" pitchFamily="2" charset="0"/>
              </a:rPr>
              <a:t>, and </a:t>
            </a:r>
            <a:r>
              <a:rPr lang="en-US" altLang="en-GB" sz="2000" b="1" dirty="0" err="1">
                <a:latin typeface="Helvetica" pitchFamily="2" charset="0"/>
              </a:rPr>
              <a:t>DataNode</a:t>
            </a:r>
            <a:r>
              <a:rPr lang="en-US" altLang="en-GB" sz="2000" dirty="0">
                <a:latin typeface="Helvetica" pitchFamily="2" charset="0"/>
              </a:rPr>
              <a:t>.</a:t>
            </a:r>
            <a:r>
              <a:rPr lang="en-GB" altLang="en-US" sz="2000" dirty="0">
                <a:latin typeface="Helvetica" pitchFamily="2" charset="0"/>
              </a:rPr>
              <a:t>The data node listens to commands from the </a:t>
            </a:r>
            <a:r>
              <a:rPr lang="en-GB" altLang="en-US" sz="2000" dirty="0" err="1">
                <a:latin typeface="Helvetica" pitchFamily="2" charset="0"/>
              </a:rPr>
              <a:t>namenode</a:t>
            </a:r>
            <a:r>
              <a:rPr lang="en-GB" altLang="en-US" sz="2000" dirty="0">
                <a:latin typeface="Helvetica" pitchFamily="2" charset="0"/>
              </a:rPr>
              <a:t> for block creation, deletion, and replication. </a:t>
            </a:r>
          </a:p>
          <a:p>
            <a:pPr marL="0" indent="0">
              <a:buNone/>
            </a:pPr>
            <a:endParaRPr lang="en-GB" altLang="en-US" sz="2000" dirty="0">
              <a:latin typeface="Helvetica" pitchFamily="2" charset="0"/>
            </a:endParaRPr>
          </a:p>
          <a:p>
            <a:pPr marL="0" indent="0">
              <a:buNone/>
            </a:pPr>
            <a:r>
              <a:rPr lang="en-GB" altLang="en-US" sz="2000" dirty="0">
                <a:latin typeface="Helvetica" pitchFamily="2" charset="0"/>
              </a:rPr>
              <a:t>Replication provides two key capabilities. Fault tolerance and data locality. The default replication factor is three (copies). The location is important since we want to move computation to data and not the other way around. A </a:t>
            </a:r>
            <a:r>
              <a:rPr lang="en-GB" altLang="en-US" sz="2000" b="1" dirty="0">
                <a:latin typeface="Helvetica" pitchFamily="2" charset="0"/>
              </a:rPr>
              <a:t>high replication </a:t>
            </a:r>
            <a:r>
              <a:rPr lang="en-GB" altLang="en-US" sz="2000" dirty="0">
                <a:latin typeface="Helvetica" pitchFamily="2" charset="0"/>
              </a:rPr>
              <a:t>factor means </a:t>
            </a:r>
            <a:r>
              <a:rPr lang="en-GB" altLang="en-US" sz="2000" dirty="0">
                <a:solidFill>
                  <a:srgbClr val="00B050"/>
                </a:solidFill>
                <a:latin typeface="Helvetica" pitchFamily="2" charset="0"/>
              </a:rPr>
              <a:t>more protection </a:t>
            </a:r>
            <a:r>
              <a:rPr lang="en-GB" altLang="en-US" sz="2000" dirty="0">
                <a:latin typeface="Helvetica" pitchFamily="2" charset="0"/>
              </a:rPr>
              <a:t>against hardware failures, and better chances for data locality. But it also means </a:t>
            </a:r>
            <a:r>
              <a:rPr lang="en-GB" altLang="en-US" sz="2000" dirty="0">
                <a:solidFill>
                  <a:srgbClr val="FF0000"/>
                </a:solidFill>
                <a:latin typeface="Helvetica" pitchFamily="2" charset="0"/>
              </a:rPr>
              <a:t>increased storage space </a:t>
            </a:r>
            <a:r>
              <a:rPr lang="en-GB" altLang="en-US" sz="2000" dirty="0">
                <a:latin typeface="Helvetica" pitchFamily="2" charset="0"/>
              </a:rPr>
              <a:t>and more </a:t>
            </a:r>
            <a:r>
              <a:rPr lang="en-GB" altLang="en-US" sz="2000" dirty="0">
                <a:solidFill>
                  <a:srgbClr val="FF0000"/>
                </a:solidFill>
                <a:latin typeface="Helvetica" pitchFamily="2" charset="0"/>
              </a:rPr>
              <a:t>coordination</a:t>
            </a:r>
            <a:r>
              <a:rPr lang="en-GB" altLang="en-US" sz="2000" dirty="0">
                <a:latin typeface="Helvetica" pitchFamily="2" charset="0"/>
              </a:rPr>
              <a:t>.</a:t>
            </a:r>
          </a:p>
          <a:p>
            <a:pPr marL="0" indent="0">
              <a:buNone/>
            </a:pPr>
            <a:endParaRPr lang="en-US" altLang="en-GB" sz="2000" dirty="0">
              <a:latin typeface="Helvetica" pitchFamily="2" charset="0"/>
            </a:endParaRPr>
          </a:p>
          <a:p>
            <a:pPr marL="0" indent="0">
              <a:buNone/>
            </a:pPr>
            <a:endParaRPr lang="en-US" altLang="en-GB" sz="2000" dirty="0">
              <a:latin typeface="Helvetica" pitchFamily="2" charset="0"/>
            </a:endParaRPr>
          </a:p>
        </p:txBody>
      </p:sp>
      <p:sp>
        <p:nvSpPr>
          <p:cNvPr id="9" name="Rectangle 8">
            <a:extLst>
              <a:ext uri="{FF2B5EF4-FFF2-40B4-BE49-F238E27FC236}">
                <a16:creationId xmlns:a16="http://schemas.microsoft.com/office/drawing/2014/main" id="{ED0FAA84-9298-184E-A600-C61119E439B1}"/>
              </a:ext>
            </a:extLst>
          </p:cNvPr>
          <p:cNvSpPr/>
          <p:nvPr/>
        </p:nvSpPr>
        <p:spPr>
          <a:xfrm>
            <a:off x="902678" y="352816"/>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Hadoop (continued)</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479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0FAA84-9298-184E-A600-C61119E439B1}"/>
              </a:ext>
            </a:extLst>
          </p:cNvPr>
          <p:cNvSpPr/>
          <p:nvPr/>
        </p:nvSpPr>
        <p:spPr>
          <a:xfrm>
            <a:off x="902678" y="352816"/>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Hadoop Ecosystem</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ridging two worlds : Integration of SAP and Hadoop Ecosystems | SAP Blogs">
            <a:extLst>
              <a:ext uri="{FF2B5EF4-FFF2-40B4-BE49-F238E27FC236}">
                <a16:creationId xmlns:a16="http://schemas.microsoft.com/office/drawing/2014/main" id="{65EE4133-E467-4D4D-AFE9-2701CD9CD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92" y="1464893"/>
            <a:ext cx="11124146" cy="39282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114305-7387-0348-AD77-9A24327DE582}"/>
              </a:ext>
            </a:extLst>
          </p:cNvPr>
          <p:cNvSpPr txBox="1"/>
          <p:nvPr/>
        </p:nvSpPr>
        <p:spPr>
          <a:xfrm>
            <a:off x="2254365" y="5499144"/>
            <a:ext cx="8906005" cy="276999"/>
          </a:xfrm>
          <a:prstGeom prst="rect">
            <a:avLst/>
          </a:prstGeom>
          <a:noFill/>
        </p:spPr>
        <p:txBody>
          <a:bodyPr wrap="square" rtlCol="0">
            <a:spAutoFit/>
          </a:bodyPr>
          <a:lstStyle/>
          <a:p>
            <a:r>
              <a:rPr lang="en-US" sz="1200" dirty="0"/>
              <a:t>Image source: </a:t>
            </a:r>
            <a:r>
              <a:rPr lang="en-US" sz="1200" dirty="0">
                <a:hlinkClick r:id="rId4"/>
              </a:rPr>
              <a:t>https://blogs.sap.com/2017/07/19/bridging-two-worlds-integration-of-sap-and-hadoop-ecosystems/</a:t>
            </a:r>
            <a:endParaRPr lang="en-US" sz="1200" dirty="0"/>
          </a:p>
        </p:txBody>
      </p:sp>
    </p:spTree>
    <p:extLst>
      <p:ext uri="{BB962C8B-B14F-4D97-AF65-F5344CB8AC3E}">
        <p14:creationId xmlns:p14="http://schemas.microsoft.com/office/powerpoint/2010/main" val="2447401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30" y="1269072"/>
            <a:ext cx="11194539" cy="4525963"/>
          </a:xfrm>
        </p:spPr>
        <p:txBody>
          <a:bodyPr>
            <a:noAutofit/>
          </a:bodyPr>
          <a:lstStyle/>
          <a:p>
            <a:r>
              <a:rPr lang="en-US" altLang="en-GB" sz="2000" dirty="0">
                <a:latin typeface="Helvetica" pitchFamily="2" charset="0"/>
              </a:rPr>
              <a:t>MapReduce is a </a:t>
            </a:r>
            <a:r>
              <a:rPr lang="en-US" altLang="en-GB" sz="2000" dirty="0">
                <a:solidFill>
                  <a:srgbClr val="0070C0"/>
                </a:solidFill>
                <a:latin typeface="Helvetica" pitchFamily="2" charset="0"/>
              </a:rPr>
              <a:t>programming model</a:t>
            </a:r>
            <a:r>
              <a:rPr lang="en-US" altLang="en-GB" sz="2000" dirty="0">
                <a:latin typeface="Helvetica" pitchFamily="2" charset="0"/>
              </a:rPr>
              <a:t> for the Hadoop ecosystem. It </a:t>
            </a:r>
            <a:r>
              <a:rPr lang="en-US" altLang="en-GB" sz="2000" dirty="0">
                <a:solidFill>
                  <a:schemeClr val="tx2"/>
                </a:solidFill>
                <a:latin typeface="Helvetica" pitchFamily="2" charset="0"/>
              </a:rPr>
              <a:t>relies on YARN </a:t>
            </a:r>
            <a:r>
              <a:rPr lang="en-US" altLang="en-GB" sz="2000" dirty="0">
                <a:latin typeface="Helvetica" pitchFamily="2" charset="0"/>
              </a:rPr>
              <a:t>to </a:t>
            </a:r>
            <a:r>
              <a:rPr lang="en-US" altLang="en-GB" sz="2000" b="1" dirty="0">
                <a:latin typeface="Helvetica" pitchFamily="2" charset="0"/>
              </a:rPr>
              <a:t>schedule and execute parallel processing over the distributed file blocks in HDFS.</a:t>
            </a:r>
          </a:p>
          <a:p>
            <a:pPr lvl="1"/>
            <a:r>
              <a:rPr lang="en-US" altLang="en-GB" sz="1466" dirty="0">
                <a:latin typeface="Helvetica" pitchFamily="2" charset="0"/>
              </a:rPr>
              <a:t>There are several tools that use the MapReduce model to provide a higher-level interface to other programming models. For example (previous slide) Hive has a SQL-like interface that adds capabilities that help with relational data modeling.</a:t>
            </a:r>
          </a:p>
          <a:p>
            <a:pPr marL="609585" lvl="1" indent="0">
              <a:buNone/>
            </a:pPr>
            <a:endParaRPr lang="en-US" altLang="en-GB" sz="1466" dirty="0">
              <a:latin typeface="Helvetica" pitchFamily="2" charset="0"/>
            </a:endParaRPr>
          </a:p>
          <a:p>
            <a:r>
              <a:rPr lang="en-US" altLang="en-GB" sz="2000" dirty="0">
                <a:latin typeface="Helvetica" pitchFamily="2" charset="0"/>
              </a:rPr>
              <a:t>The MapReduce programming model greatly </a:t>
            </a:r>
            <a:r>
              <a:rPr lang="en-US" altLang="en-GB" sz="2000" dirty="0">
                <a:solidFill>
                  <a:srgbClr val="0070C0"/>
                </a:solidFill>
                <a:latin typeface="Helvetica" pitchFamily="2" charset="0"/>
              </a:rPr>
              <a:t>simplifies</a:t>
            </a:r>
            <a:r>
              <a:rPr lang="en-US" altLang="en-GB" sz="2000" dirty="0">
                <a:latin typeface="Helvetica" pitchFamily="2" charset="0"/>
              </a:rPr>
              <a:t> </a:t>
            </a:r>
            <a:r>
              <a:rPr lang="en-US" altLang="en-GB" sz="2000" dirty="0">
                <a:solidFill>
                  <a:srgbClr val="0070C0"/>
                </a:solidFill>
                <a:latin typeface="Helvetica" pitchFamily="2" charset="0"/>
              </a:rPr>
              <a:t>running code in parallel </a:t>
            </a:r>
            <a:r>
              <a:rPr lang="en-US" altLang="en-GB" sz="2000" dirty="0">
                <a:latin typeface="Helvetica" pitchFamily="2" charset="0"/>
              </a:rPr>
              <a:t>since you only need to </a:t>
            </a:r>
            <a:r>
              <a:rPr lang="en-US" altLang="en-GB" sz="2000" b="1" dirty="0">
                <a:latin typeface="Helvetica" pitchFamily="2" charset="0"/>
              </a:rPr>
              <a:t>create map and reduce tasks</a:t>
            </a:r>
            <a:r>
              <a:rPr lang="en-US" altLang="en-GB" sz="2000" dirty="0">
                <a:latin typeface="Helvetica" pitchFamily="2" charset="0"/>
              </a:rPr>
              <a:t>, and </a:t>
            </a:r>
            <a:r>
              <a:rPr lang="en-US" altLang="en-GB" sz="2000" dirty="0">
                <a:solidFill>
                  <a:srgbClr val="0070C0"/>
                </a:solidFill>
                <a:latin typeface="Helvetica" pitchFamily="2" charset="0"/>
              </a:rPr>
              <a:t>you don't have to worry about multiple threads, synchronization, or concurrency issues.</a:t>
            </a:r>
          </a:p>
          <a:p>
            <a:pPr marL="0" indent="0">
              <a:buNone/>
            </a:pPr>
            <a:endParaRPr lang="en-US" altLang="en-GB" sz="2000" dirty="0">
              <a:latin typeface="Helvetica" pitchFamily="2" charset="0"/>
            </a:endParaRPr>
          </a:p>
          <a:p>
            <a:r>
              <a:rPr lang="en-US" sz="2000" dirty="0">
                <a:latin typeface="Helvetica" pitchFamily="2" charset="0"/>
              </a:rPr>
              <a:t>In </a:t>
            </a:r>
            <a:r>
              <a:rPr lang="en-US" sz="2000" b="1" dirty="0">
                <a:latin typeface="Helvetica" pitchFamily="2" charset="0"/>
              </a:rPr>
              <a:t>Map</a:t>
            </a:r>
            <a:r>
              <a:rPr lang="en-US" sz="2000" dirty="0">
                <a:latin typeface="Helvetica" pitchFamily="2" charset="0"/>
              </a:rPr>
              <a:t> and </a:t>
            </a:r>
            <a:r>
              <a:rPr lang="en-US" sz="2000" b="1" dirty="0">
                <a:latin typeface="Helvetica" pitchFamily="2" charset="0"/>
              </a:rPr>
              <a:t>reduce</a:t>
            </a:r>
            <a:r>
              <a:rPr lang="en-US" sz="2000" dirty="0">
                <a:latin typeface="Helvetica" pitchFamily="2" charset="0"/>
              </a:rPr>
              <a:t> the output is based on the input through some function (y = f(x)). You provide a function, or operation for a map, and reduce. And the runtime executes it over the data. For map, the operation is applied on each data element. And in reduce, the operation summarizes elements in some manner.</a:t>
            </a:r>
            <a:endParaRPr lang="en-US" altLang="en-GB" sz="2000" dirty="0">
              <a:latin typeface="Helvetica" pitchFamily="2" charset="0"/>
            </a:endParaRPr>
          </a:p>
        </p:txBody>
      </p:sp>
      <p:sp>
        <p:nvSpPr>
          <p:cNvPr id="9" name="Rectangle 8">
            <a:extLst>
              <a:ext uri="{FF2B5EF4-FFF2-40B4-BE49-F238E27FC236}">
                <a16:creationId xmlns:a16="http://schemas.microsoft.com/office/drawing/2014/main" id="{ED0FAA84-9298-184E-A600-C61119E439B1}"/>
              </a:ext>
            </a:extLst>
          </p:cNvPr>
          <p:cNvSpPr/>
          <p:nvPr/>
        </p:nvSpPr>
        <p:spPr>
          <a:xfrm>
            <a:off x="902678" y="352816"/>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MapReduce</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752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0FAA84-9298-184E-A600-C61119E439B1}"/>
              </a:ext>
            </a:extLst>
          </p:cNvPr>
          <p:cNvSpPr/>
          <p:nvPr/>
        </p:nvSpPr>
        <p:spPr>
          <a:xfrm>
            <a:off x="902678" y="352816"/>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MapReduce: Example</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s Discussed In Class, The Canonical Map-reduce Example - Word Count Mapreduce (954x396), Png Download">
            <a:extLst>
              <a:ext uri="{FF2B5EF4-FFF2-40B4-BE49-F238E27FC236}">
                <a16:creationId xmlns:a16="http://schemas.microsoft.com/office/drawing/2014/main" id="{720FCB71-8DE4-6241-AACA-20CC2945B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113" y="1978764"/>
            <a:ext cx="9245774" cy="33901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B9478C7-1175-184C-B2FD-08A1C81A4A38}"/>
              </a:ext>
            </a:extLst>
          </p:cNvPr>
          <p:cNvSpPr/>
          <p:nvPr/>
        </p:nvSpPr>
        <p:spPr>
          <a:xfrm>
            <a:off x="9720197" y="1848501"/>
            <a:ext cx="1089765" cy="5189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Output</a:t>
            </a:r>
          </a:p>
        </p:txBody>
      </p:sp>
    </p:spTree>
    <p:extLst>
      <p:ext uri="{BB962C8B-B14F-4D97-AF65-F5344CB8AC3E}">
        <p14:creationId xmlns:p14="http://schemas.microsoft.com/office/powerpoint/2010/main" val="3456652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595" y="879928"/>
            <a:ext cx="11194539" cy="1536758"/>
          </a:xfrm>
        </p:spPr>
        <p:txBody>
          <a:bodyPr>
            <a:noAutofit/>
          </a:bodyPr>
          <a:lstStyle/>
          <a:p>
            <a:r>
              <a:rPr lang="en-US" altLang="en-GB" sz="2000" dirty="0">
                <a:latin typeface="Helvetica" pitchFamily="2" charset="0"/>
              </a:rPr>
              <a:t>YARN (Yet Another Resource Negotiator) is a resource manager, created by separating the processing engine and the management function of MapReduce. Introduced in Hadoop v2.x.</a:t>
            </a:r>
          </a:p>
          <a:p>
            <a:r>
              <a:rPr lang="en-US" altLang="en-GB" sz="2000" dirty="0">
                <a:latin typeface="Helvetica" pitchFamily="2" charset="0"/>
              </a:rPr>
              <a:t>YARN manages workloads, maintains a multi-tenant environment, manages the high availability features of Hadoop, and implements security controls.</a:t>
            </a:r>
          </a:p>
        </p:txBody>
      </p:sp>
      <p:sp>
        <p:nvSpPr>
          <p:cNvPr id="9" name="Rectangle 8">
            <a:extLst>
              <a:ext uri="{FF2B5EF4-FFF2-40B4-BE49-F238E27FC236}">
                <a16:creationId xmlns:a16="http://schemas.microsoft.com/office/drawing/2014/main" id="{ED0FAA84-9298-184E-A600-C61119E439B1}"/>
              </a:ext>
            </a:extLst>
          </p:cNvPr>
          <p:cNvSpPr/>
          <p:nvPr/>
        </p:nvSpPr>
        <p:spPr>
          <a:xfrm>
            <a:off x="902678" y="104816"/>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YARN Infrastructure</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Apache Hadoop 3.3.1 – Apache Hadoop YARN">
            <a:extLst>
              <a:ext uri="{FF2B5EF4-FFF2-40B4-BE49-F238E27FC236}">
                <a16:creationId xmlns:a16="http://schemas.microsoft.com/office/drawing/2014/main" id="{3573EBFD-E559-D740-A22D-9D6AD17508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783" y="2388425"/>
            <a:ext cx="5799377" cy="35896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C568D2B-9CDE-0B4A-BAE1-1C492783302F}"/>
              </a:ext>
            </a:extLst>
          </p:cNvPr>
          <p:cNvSpPr/>
          <p:nvPr/>
        </p:nvSpPr>
        <p:spPr>
          <a:xfrm>
            <a:off x="5064370" y="2550375"/>
            <a:ext cx="6096000" cy="646331"/>
          </a:xfrm>
          <a:prstGeom prst="rect">
            <a:avLst/>
          </a:prstGeom>
        </p:spPr>
        <p:txBody>
          <a:bodyPr>
            <a:spAutoFit/>
          </a:bodyPr>
          <a:lstStyle/>
          <a:p>
            <a:r>
              <a:rPr lang="en-US" dirty="0">
                <a:solidFill>
                  <a:srgbClr val="000000"/>
                </a:solidFill>
                <a:latin typeface="Helvetica" pitchFamily="2" charset="0"/>
              </a:rPr>
              <a:t>The idea is to have a global </a:t>
            </a:r>
            <a:r>
              <a:rPr lang="en-US" dirty="0" err="1">
                <a:solidFill>
                  <a:srgbClr val="000000"/>
                </a:solidFill>
                <a:latin typeface="Helvetica" pitchFamily="2" charset="0"/>
              </a:rPr>
              <a:t>ResourceManager</a:t>
            </a:r>
            <a:r>
              <a:rPr lang="en-US" dirty="0">
                <a:solidFill>
                  <a:srgbClr val="000000"/>
                </a:solidFill>
                <a:latin typeface="Helvetica" pitchFamily="2" charset="0"/>
              </a:rPr>
              <a:t> (</a:t>
            </a:r>
            <a:r>
              <a:rPr lang="en-US" b="1" i="1" dirty="0">
                <a:solidFill>
                  <a:srgbClr val="000000"/>
                </a:solidFill>
                <a:latin typeface="Helvetica" pitchFamily="2" charset="0"/>
              </a:rPr>
              <a:t>RM</a:t>
            </a:r>
            <a:r>
              <a:rPr lang="en-US" dirty="0">
                <a:solidFill>
                  <a:srgbClr val="000000"/>
                </a:solidFill>
                <a:latin typeface="Helvetica" pitchFamily="2" charset="0"/>
              </a:rPr>
              <a:t>) and per-application </a:t>
            </a:r>
            <a:r>
              <a:rPr lang="en-US" dirty="0" err="1">
                <a:solidFill>
                  <a:srgbClr val="000000"/>
                </a:solidFill>
                <a:latin typeface="Helvetica" pitchFamily="2" charset="0"/>
              </a:rPr>
              <a:t>ApplicationMaster</a:t>
            </a:r>
            <a:r>
              <a:rPr lang="en-US" dirty="0">
                <a:solidFill>
                  <a:srgbClr val="000000"/>
                </a:solidFill>
                <a:latin typeface="Helvetica" pitchFamily="2" charset="0"/>
              </a:rPr>
              <a:t> (</a:t>
            </a:r>
            <a:r>
              <a:rPr lang="en-US" b="1" i="1" dirty="0">
                <a:solidFill>
                  <a:srgbClr val="000000"/>
                </a:solidFill>
                <a:latin typeface="Helvetica" pitchFamily="2" charset="0"/>
              </a:rPr>
              <a:t>AM</a:t>
            </a:r>
            <a:r>
              <a:rPr lang="en-US" dirty="0">
                <a:solidFill>
                  <a:srgbClr val="000000"/>
                </a:solidFill>
                <a:latin typeface="Helvetica" pitchFamily="2" charset="0"/>
              </a:rPr>
              <a:t>).</a:t>
            </a:r>
            <a:endParaRPr lang="en-US" dirty="0">
              <a:latin typeface="Helvetica" pitchFamily="2" charset="0"/>
            </a:endParaRPr>
          </a:p>
        </p:txBody>
      </p:sp>
      <p:sp>
        <p:nvSpPr>
          <p:cNvPr id="7" name="Rectangle 6">
            <a:extLst>
              <a:ext uri="{FF2B5EF4-FFF2-40B4-BE49-F238E27FC236}">
                <a16:creationId xmlns:a16="http://schemas.microsoft.com/office/drawing/2014/main" id="{6FAD0247-B6AB-ED48-B1EE-AD73AF8BA369}"/>
              </a:ext>
            </a:extLst>
          </p:cNvPr>
          <p:cNvSpPr/>
          <p:nvPr/>
        </p:nvSpPr>
        <p:spPr>
          <a:xfrm>
            <a:off x="498730" y="6287108"/>
            <a:ext cx="6096000" cy="261610"/>
          </a:xfrm>
          <a:prstGeom prst="rect">
            <a:avLst/>
          </a:prstGeom>
        </p:spPr>
        <p:txBody>
          <a:bodyPr>
            <a:spAutoFit/>
          </a:bodyPr>
          <a:lstStyle/>
          <a:p>
            <a:r>
              <a:rPr lang="en-US" sz="1100" dirty="0"/>
              <a:t>Source: </a:t>
            </a:r>
            <a:r>
              <a:rPr lang="en-US" sz="1100" dirty="0">
                <a:hlinkClick r:id="rId5"/>
              </a:rPr>
              <a:t>https://hadoop.apache.org/docs/stable/hadoop-yarn/hadoop-yarn-site/YARN.html</a:t>
            </a:r>
            <a:endParaRPr lang="en-US" sz="1100" dirty="0"/>
          </a:p>
        </p:txBody>
      </p:sp>
      <p:sp>
        <p:nvSpPr>
          <p:cNvPr id="10" name="Rectangle 9">
            <a:extLst>
              <a:ext uri="{FF2B5EF4-FFF2-40B4-BE49-F238E27FC236}">
                <a16:creationId xmlns:a16="http://schemas.microsoft.com/office/drawing/2014/main" id="{618B01DC-63AF-2C48-871C-228051B7DCFA}"/>
              </a:ext>
            </a:extLst>
          </p:cNvPr>
          <p:cNvSpPr/>
          <p:nvPr/>
        </p:nvSpPr>
        <p:spPr>
          <a:xfrm>
            <a:off x="5017693" y="3476604"/>
            <a:ext cx="6255731" cy="646331"/>
          </a:xfrm>
          <a:prstGeom prst="rect">
            <a:avLst/>
          </a:prstGeom>
        </p:spPr>
        <p:txBody>
          <a:bodyPr wrap="square">
            <a:spAutoFit/>
          </a:bodyPr>
          <a:lstStyle/>
          <a:p>
            <a:r>
              <a:rPr lang="en-US" dirty="0">
                <a:solidFill>
                  <a:srgbClr val="000000"/>
                </a:solidFill>
                <a:latin typeface="Helvetica" pitchFamily="2" charset="0"/>
              </a:rPr>
              <a:t>The </a:t>
            </a:r>
            <a:r>
              <a:rPr lang="en-US" b="1" dirty="0" err="1">
                <a:solidFill>
                  <a:srgbClr val="000000"/>
                </a:solidFill>
                <a:latin typeface="Helvetica" pitchFamily="2" charset="0"/>
              </a:rPr>
              <a:t>ResourceManager</a:t>
            </a:r>
            <a:r>
              <a:rPr lang="en-US" dirty="0">
                <a:solidFill>
                  <a:srgbClr val="000000"/>
                </a:solidFill>
                <a:latin typeface="Helvetica" pitchFamily="2" charset="0"/>
              </a:rPr>
              <a:t> (</a:t>
            </a:r>
            <a:r>
              <a:rPr lang="en-US" b="1" dirty="0">
                <a:solidFill>
                  <a:srgbClr val="000000"/>
                </a:solidFill>
                <a:latin typeface="Helvetica" pitchFamily="2" charset="0"/>
              </a:rPr>
              <a:t>RM</a:t>
            </a:r>
            <a:r>
              <a:rPr lang="en-US" dirty="0">
                <a:solidFill>
                  <a:srgbClr val="000000"/>
                </a:solidFill>
                <a:latin typeface="Helvetica" pitchFamily="2" charset="0"/>
              </a:rPr>
              <a:t>) arbitrates resources among all the applications in the system [scheduler + </a:t>
            </a:r>
            <a:r>
              <a:rPr lang="en-US" dirty="0" err="1">
                <a:solidFill>
                  <a:srgbClr val="000000"/>
                </a:solidFill>
                <a:latin typeface="Helvetica" pitchFamily="2" charset="0"/>
              </a:rPr>
              <a:t>AppManager</a:t>
            </a:r>
            <a:r>
              <a:rPr lang="en-US" dirty="0">
                <a:solidFill>
                  <a:srgbClr val="000000"/>
                </a:solidFill>
                <a:latin typeface="Helvetica" pitchFamily="2" charset="0"/>
              </a:rPr>
              <a:t>]</a:t>
            </a:r>
            <a:endParaRPr lang="en-US" dirty="0">
              <a:latin typeface="Helvetica" pitchFamily="2" charset="0"/>
            </a:endParaRPr>
          </a:p>
        </p:txBody>
      </p:sp>
      <p:sp>
        <p:nvSpPr>
          <p:cNvPr id="8" name="Rectangle 7">
            <a:extLst>
              <a:ext uri="{FF2B5EF4-FFF2-40B4-BE49-F238E27FC236}">
                <a16:creationId xmlns:a16="http://schemas.microsoft.com/office/drawing/2014/main" id="{2C07E71E-7561-AE44-ADBA-41F57507CE33}"/>
              </a:ext>
            </a:extLst>
          </p:cNvPr>
          <p:cNvSpPr/>
          <p:nvPr/>
        </p:nvSpPr>
        <p:spPr>
          <a:xfrm>
            <a:off x="5027112" y="4300562"/>
            <a:ext cx="6668022" cy="923330"/>
          </a:xfrm>
          <a:prstGeom prst="rect">
            <a:avLst/>
          </a:prstGeom>
        </p:spPr>
        <p:txBody>
          <a:bodyPr wrap="square">
            <a:spAutoFit/>
          </a:bodyPr>
          <a:lstStyle/>
          <a:p>
            <a:r>
              <a:rPr lang="en-US" dirty="0">
                <a:solidFill>
                  <a:srgbClr val="000000"/>
                </a:solidFill>
                <a:latin typeface="Helvetica" pitchFamily="2" charset="0"/>
              </a:rPr>
              <a:t>The </a:t>
            </a:r>
            <a:r>
              <a:rPr lang="en-US" b="1" dirty="0" err="1">
                <a:solidFill>
                  <a:srgbClr val="000000"/>
                </a:solidFill>
                <a:latin typeface="Helvetica" pitchFamily="2" charset="0"/>
              </a:rPr>
              <a:t>NodeManager</a:t>
            </a:r>
            <a:r>
              <a:rPr lang="en-US" dirty="0">
                <a:solidFill>
                  <a:srgbClr val="000000"/>
                </a:solidFill>
                <a:latin typeface="Helvetica" pitchFamily="2" charset="0"/>
              </a:rPr>
              <a:t> (per machine) is responsible for containers, monitoring their resource usage (</a:t>
            </a:r>
            <a:r>
              <a:rPr lang="en-US" dirty="0" err="1">
                <a:solidFill>
                  <a:srgbClr val="000000"/>
                </a:solidFill>
                <a:latin typeface="Helvetica" pitchFamily="2" charset="0"/>
              </a:rPr>
              <a:t>cpu</a:t>
            </a:r>
            <a:r>
              <a:rPr lang="en-US" dirty="0">
                <a:solidFill>
                  <a:srgbClr val="000000"/>
                </a:solidFill>
                <a:latin typeface="Helvetica" pitchFamily="2" charset="0"/>
              </a:rPr>
              <a:t>, memory, disk, network) and reporting to the </a:t>
            </a:r>
            <a:r>
              <a:rPr lang="en-US" dirty="0" err="1">
                <a:solidFill>
                  <a:srgbClr val="000000"/>
                </a:solidFill>
                <a:latin typeface="Helvetica" pitchFamily="2" charset="0"/>
              </a:rPr>
              <a:t>ResourceManager</a:t>
            </a:r>
            <a:r>
              <a:rPr lang="en-US" dirty="0">
                <a:solidFill>
                  <a:srgbClr val="000000"/>
                </a:solidFill>
                <a:latin typeface="Helvetica" pitchFamily="2" charset="0"/>
              </a:rPr>
              <a:t>/Scheduler.</a:t>
            </a:r>
            <a:endParaRPr lang="en-US" dirty="0">
              <a:latin typeface="Helvetica" pitchFamily="2" charset="0"/>
            </a:endParaRPr>
          </a:p>
        </p:txBody>
      </p:sp>
      <p:sp>
        <p:nvSpPr>
          <p:cNvPr id="11" name="Rectangle 10">
            <a:extLst>
              <a:ext uri="{FF2B5EF4-FFF2-40B4-BE49-F238E27FC236}">
                <a16:creationId xmlns:a16="http://schemas.microsoft.com/office/drawing/2014/main" id="{972C6D05-5EC6-7D40-B746-71DFC847C100}"/>
              </a:ext>
            </a:extLst>
          </p:cNvPr>
          <p:cNvSpPr/>
          <p:nvPr/>
        </p:nvSpPr>
        <p:spPr>
          <a:xfrm>
            <a:off x="5017694" y="5329062"/>
            <a:ext cx="6142676" cy="923330"/>
          </a:xfrm>
          <a:prstGeom prst="rect">
            <a:avLst/>
          </a:prstGeom>
        </p:spPr>
        <p:txBody>
          <a:bodyPr wrap="square">
            <a:spAutoFit/>
          </a:bodyPr>
          <a:lstStyle/>
          <a:p>
            <a:r>
              <a:rPr lang="en-US" dirty="0">
                <a:solidFill>
                  <a:srgbClr val="000000"/>
                </a:solidFill>
                <a:latin typeface="Helvetica" pitchFamily="2" charset="0"/>
              </a:rPr>
              <a:t>The per-application </a:t>
            </a:r>
            <a:r>
              <a:rPr lang="en-US" b="1" dirty="0" err="1">
                <a:solidFill>
                  <a:srgbClr val="000000"/>
                </a:solidFill>
                <a:latin typeface="Helvetica" pitchFamily="2" charset="0"/>
              </a:rPr>
              <a:t>ApplicationMaster</a:t>
            </a:r>
            <a:r>
              <a:rPr lang="en-US" dirty="0">
                <a:solidFill>
                  <a:srgbClr val="000000"/>
                </a:solidFill>
                <a:latin typeface="Helvetica" pitchFamily="2" charset="0"/>
              </a:rPr>
              <a:t> </a:t>
            </a:r>
            <a:r>
              <a:rPr lang="en-US" dirty="0">
                <a:solidFill>
                  <a:srgbClr val="0070C0"/>
                </a:solidFill>
                <a:latin typeface="Helvetica" pitchFamily="2" charset="0"/>
              </a:rPr>
              <a:t>negotiates</a:t>
            </a:r>
            <a:r>
              <a:rPr lang="en-US" dirty="0">
                <a:solidFill>
                  <a:srgbClr val="000000"/>
                </a:solidFill>
                <a:latin typeface="Helvetica" pitchFamily="2" charset="0"/>
              </a:rPr>
              <a:t> resources from the </a:t>
            </a:r>
            <a:r>
              <a:rPr lang="en-US" dirty="0" err="1">
                <a:solidFill>
                  <a:srgbClr val="000000"/>
                </a:solidFill>
                <a:latin typeface="Helvetica" pitchFamily="2" charset="0"/>
              </a:rPr>
              <a:t>ResourceManager</a:t>
            </a:r>
            <a:r>
              <a:rPr lang="en-US" dirty="0">
                <a:solidFill>
                  <a:srgbClr val="000000"/>
                </a:solidFill>
                <a:latin typeface="Helvetica" pitchFamily="2" charset="0"/>
              </a:rPr>
              <a:t> and working with the </a:t>
            </a:r>
            <a:r>
              <a:rPr lang="en-US" dirty="0" err="1">
                <a:solidFill>
                  <a:srgbClr val="000000"/>
                </a:solidFill>
                <a:latin typeface="Helvetica" pitchFamily="2" charset="0"/>
              </a:rPr>
              <a:t>NodeManager</a:t>
            </a:r>
            <a:r>
              <a:rPr lang="en-US" dirty="0">
                <a:solidFill>
                  <a:srgbClr val="000000"/>
                </a:solidFill>
                <a:latin typeface="Helvetica" pitchFamily="2" charset="0"/>
              </a:rPr>
              <a:t>(s) to execute and monitor the tasks.</a:t>
            </a:r>
          </a:p>
        </p:txBody>
      </p:sp>
    </p:spTree>
    <p:extLst>
      <p:ext uri="{BB962C8B-B14F-4D97-AF65-F5344CB8AC3E}">
        <p14:creationId xmlns:p14="http://schemas.microsoft.com/office/powerpoint/2010/main" val="797492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E95862-0903-7B46-AEAE-69D7502413E4}"/>
              </a:ext>
            </a:extLst>
          </p:cNvPr>
          <p:cNvSpPr/>
          <p:nvPr/>
        </p:nvSpPr>
        <p:spPr>
          <a:xfrm>
            <a:off x="3176367" y="3913396"/>
            <a:ext cx="8222318" cy="1683859"/>
          </a:xfrm>
          <a:prstGeom prst="rect">
            <a:avLst/>
          </a:prstGeom>
          <a:solidFill>
            <a:schemeClr val="bg1">
              <a:lumMod val="95000"/>
            </a:schemeClr>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C1B29E-107F-E44F-94FB-0825B74768B3}"/>
              </a:ext>
            </a:extLst>
          </p:cNvPr>
          <p:cNvSpPr/>
          <p:nvPr/>
        </p:nvSpPr>
        <p:spPr>
          <a:xfrm>
            <a:off x="3176367" y="2154477"/>
            <a:ext cx="8222318" cy="1615158"/>
          </a:xfrm>
          <a:prstGeom prst="rect">
            <a:avLst/>
          </a:prstGeom>
          <a:solidFill>
            <a:schemeClr val="bg1">
              <a:lumMod val="95000"/>
            </a:schemeClr>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D0FAA84-9298-184E-A600-C61119E439B1}"/>
              </a:ext>
            </a:extLst>
          </p:cNvPr>
          <p:cNvSpPr/>
          <p:nvPr/>
        </p:nvSpPr>
        <p:spPr>
          <a:xfrm>
            <a:off x="902678" y="104816"/>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Resource Manager</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18B01DC-63AF-2C48-871C-228051B7DCFA}"/>
              </a:ext>
            </a:extLst>
          </p:cNvPr>
          <p:cNvSpPr/>
          <p:nvPr/>
        </p:nvSpPr>
        <p:spPr>
          <a:xfrm>
            <a:off x="902678" y="1260745"/>
            <a:ext cx="9807075" cy="646331"/>
          </a:xfrm>
          <a:prstGeom prst="rect">
            <a:avLst/>
          </a:prstGeom>
        </p:spPr>
        <p:txBody>
          <a:bodyPr wrap="square">
            <a:spAutoFit/>
          </a:bodyPr>
          <a:lstStyle/>
          <a:p>
            <a:pPr algn="ctr"/>
            <a:r>
              <a:rPr lang="en-US" dirty="0">
                <a:solidFill>
                  <a:srgbClr val="000000"/>
                </a:solidFill>
                <a:latin typeface="Helvetica" pitchFamily="2" charset="0"/>
              </a:rPr>
              <a:t>The </a:t>
            </a:r>
            <a:r>
              <a:rPr lang="en-US" b="1" dirty="0" err="1">
                <a:solidFill>
                  <a:srgbClr val="000000"/>
                </a:solidFill>
                <a:latin typeface="Helvetica" pitchFamily="2" charset="0"/>
              </a:rPr>
              <a:t>ResourceManager</a:t>
            </a:r>
            <a:r>
              <a:rPr lang="en-US" dirty="0">
                <a:solidFill>
                  <a:srgbClr val="000000"/>
                </a:solidFill>
                <a:latin typeface="Helvetica" pitchFamily="2" charset="0"/>
              </a:rPr>
              <a:t> (</a:t>
            </a:r>
            <a:r>
              <a:rPr lang="en-US" b="1" dirty="0">
                <a:solidFill>
                  <a:srgbClr val="000000"/>
                </a:solidFill>
                <a:latin typeface="Helvetica" pitchFamily="2" charset="0"/>
              </a:rPr>
              <a:t>RM</a:t>
            </a:r>
            <a:r>
              <a:rPr lang="en-US" dirty="0">
                <a:solidFill>
                  <a:srgbClr val="000000"/>
                </a:solidFill>
                <a:latin typeface="Helvetica" pitchFamily="2" charset="0"/>
              </a:rPr>
              <a:t>) arbitrates resources among all the applications in the system [scheduler + </a:t>
            </a:r>
            <a:r>
              <a:rPr lang="en-US" dirty="0" err="1">
                <a:solidFill>
                  <a:srgbClr val="000000"/>
                </a:solidFill>
                <a:latin typeface="Helvetica" pitchFamily="2" charset="0"/>
              </a:rPr>
              <a:t>AppManager</a:t>
            </a:r>
            <a:r>
              <a:rPr lang="en-US" dirty="0">
                <a:solidFill>
                  <a:srgbClr val="000000"/>
                </a:solidFill>
                <a:latin typeface="Helvetica" pitchFamily="2" charset="0"/>
              </a:rPr>
              <a:t>]</a:t>
            </a:r>
            <a:endParaRPr lang="en-US" dirty="0">
              <a:latin typeface="Helvetica" pitchFamily="2" charset="0"/>
            </a:endParaRPr>
          </a:p>
        </p:txBody>
      </p:sp>
      <p:pic>
        <p:nvPicPr>
          <p:cNvPr id="12" name="Picture 11">
            <a:extLst>
              <a:ext uri="{FF2B5EF4-FFF2-40B4-BE49-F238E27FC236}">
                <a16:creationId xmlns:a16="http://schemas.microsoft.com/office/drawing/2014/main" id="{9CFB618A-9A46-3D4B-830D-1A09E1407872}"/>
              </a:ext>
            </a:extLst>
          </p:cNvPr>
          <p:cNvPicPr>
            <a:picLocks noChangeAspect="1"/>
          </p:cNvPicPr>
          <p:nvPr/>
        </p:nvPicPr>
        <p:blipFill>
          <a:blip r:embed="rId4"/>
          <a:stretch>
            <a:fillRect/>
          </a:stretch>
        </p:blipFill>
        <p:spPr>
          <a:xfrm>
            <a:off x="87163" y="3035160"/>
            <a:ext cx="2850889" cy="1756472"/>
          </a:xfrm>
          <a:prstGeom prst="rect">
            <a:avLst/>
          </a:prstGeom>
        </p:spPr>
      </p:pic>
      <p:sp>
        <p:nvSpPr>
          <p:cNvPr id="13" name="TextBox 12">
            <a:extLst>
              <a:ext uri="{FF2B5EF4-FFF2-40B4-BE49-F238E27FC236}">
                <a16:creationId xmlns:a16="http://schemas.microsoft.com/office/drawing/2014/main" id="{8AFF3903-E7A8-B34F-97A0-0700DF1DFE0D}"/>
              </a:ext>
            </a:extLst>
          </p:cNvPr>
          <p:cNvSpPr txBox="1"/>
          <p:nvPr/>
        </p:nvSpPr>
        <p:spPr>
          <a:xfrm>
            <a:off x="3301627" y="2298238"/>
            <a:ext cx="7971798" cy="1200329"/>
          </a:xfrm>
          <a:prstGeom prst="rect">
            <a:avLst/>
          </a:prstGeom>
          <a:noFill/>
        </p:spPr>
        <p:txBody>
          <a:bodyPr wrap="square" rtlCol="0">
            <a:spAutoFit/>
          </a:bodyPr>
          <a:lstStyle/>
          <a:p>
            <a:r>
              <a:rPr lang="en-US" dirty="0"/>
              <a:t>The </a:t>
            </a:r>
            <a:r>
              <a:rPr lang="en-US" b="1" dirty="0"/>
              <a:t>scheduler</a:t>
            </a:r>
            <a:r>
              <a:rPr lang="en-US" dirty="0"/>
              <a:t> is </a:t>
            </a:r>
            <a:r>
              <a:rPr lang="en-US" dirty="0">
                <a:solidFill>
                  <a:srgbClr val="0070C0"/>
                </a:solidFill>
              </a:rPr>
              <a:t>responsible for allocating resources</a:t>
            </a:r>
            <a:r>
              <a:rPr lang="en-US" dirty="0"/>
              <a:t> to various running applications</a:t>
            </a:r>
          </a:p>
          <a:p>
            <a:endParaRPr lang="en-US" dirty="0"/>
          </a:p>
          <a:p>
            <a:r>
              <a:rPr lang="en-US" dirty="0"/>
              <a:t>Most used schedulers include the Capacity scheduler, FIFO scheduler, and Fair scheduler.</a:t>
            </a:r>
          </a:p>
        </p:txBody>
      </p:sp>
      <p:sp>
        <p:nvSpPr>
          <p:cNvPr id="17" name="TextBox 16">
            <a:extLst>
              <a:ext uri="{FF2B5EF4-FFF2-40B4-BE49-F238E27FC236}">
                <a16:creationId xmlns:a16="http://schemas.microsoft.com/office/drawing/2014/main" id="{A94E9477-4710-0946-9A3C-E0E678E9ADCD}"/>
              </a:ext>
            </a:extLst>
          </p:cNvPr>
          <p:cNvSpPr txBox="1"/>
          <p:nvPr/>
        </p:nvSpPr>
        <p:spPr>
          <a:xfrm>
            <a:off x="3301627" y="4021240"/>
            <a:ext cx="7858743" cy="1754326"/>
          </a:xfrm>
          <a:prstGeom prst="rect">
            <a:avLst/>
          </a:prstGeom>
          <a:noFill/>
        </p:spPr>
        <p:txBody>
          <a:bodyPr wrap="square" rtlCol="0">
            <a:spAutoFit/>
          </a:bodyPr>
          <a:lstStyle/>
          <a:p>
            <a:r>
              <a:rPr lang="en-US" dirty="0"/>
              <a:t>The </a:t>
            </a:r>
            <a:r>
              <a:rPr lang="en-US" b="1" dirty="0" err="1"/>
              <a:t>ApplicationsManager</a:t>
            </a:r>
            <a:r>
              <a:rPr lang="en-US" dirty="0"/>
              <a:t> is an interface which </a:t>
            </a:r>
            <a:r>
              <a:rPr lang="en-US" dirty="0">
                <a:solidFill>
                  <a:srgbClr val="0070C0"/>
                </a:solidFill>
              </a:rPr>
              <a:t>maintains a list of applications that have been submitted, currently, running, or completed</a:t>
            </a:r>
            <a:r>
              <a:rPr lang="en-US" dirty="0"/>
              <a:t>.</a:t>
            </a:r>
          </a:p>
          <a:p>
            <a:endParaRPr lang="en-US" dirty="0"/>
          </a:p>
          <a:p>
            <a:r>
              <a:rPr lang="en-US" dirty="0"/>
              <a:t>It accepts job submissions and </a:t>
            </a:r>
            <a:r>
              <a:rPr lang="en-US" dirty="0">
                <a:solidFill>
                  <a:srgbClr val="0070C0"/>
                </a:solidFill>
              </a:rPr>
              <a:t>negotiates the first container</a:t>
            </a:r>
            <a:r>
              <a:rPr lang="en-US" dirty="0"/>
              <a:t> for executing the application and </a:t>
            </a:r>
            <a:r>
              <a:rPr lang="en-US" dirty="0">
                <a:solidFill>
                  <a:srgbClr val="0070C0"/>
                </a:solidFill>
              </a:rPr>
              <a:t>restarts the </a:t>
            </a:r>
            <a:r>
              <a:rPr lang="en-US" dirty="0" err="1">
                <a:solidFill>
                  <a:srgbClr val="0070C0"/>
                </a:solidFill>
              </a:rPr>
              <a:t>ApplicationMaster</a:t>
            </a:r>
            <a:r>
              <a:rPr lang="en-US" dirty="0">
                <a:solidFill>
                  <a:srgbClr val="0070C0"/>
                </a:solidFill>
              </a:rPr>
              <a:t> container on failure.</a:t>
            </a:r>
          </a:p>
          <a:p>
            <a:endParaRPr lang="en-US" dirty="0"/>
          </a:p>
        </p:txBody>
      </p:sp>
    </p:spTree>
    <p:extLst>
      <p:ext uri="{BB962C8B-B14F-4D97-AF65-F5344CB8AC3E}">
        <p14:creationId xmlns:p14="http://schemas.microsoft.com/office/powerpoint/2010/main" val="2932386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26A07F-AF9E-DC40-9D2B-CB5BA6C1FD78}"/>
              </a:ext>
            </a:extLst>
          </p:cNvPr>
          <p:cNvSpPr>
            <a:spLocks noGrp="1"/>
          </p:cNvSpPr>
          <p:nvPr>
            <p:ph type="sldNum" sz="quarter" idx="12"/>
          </p:nvPr>
        </p:nvSpPr>
        <p:spPr/>
        <p:txBody>
          <a:bodyPr/>
          <a:lstStyle/>
          <a:p>
            <a:fld id="{CFB0E020-FD70-774F-88AD-BC4F91F264AC}" type="slidenum">
              <a:rPr lang="en-US" smtClean="0"/>
              <a:t>19</a:t>
            </a:fld>
            <a:endParaRPr lang="en-US"/>
          </a:p>
        </p:txBody>
      </p:sp>
      <p:pic>
        <p:nvPicPr>
          <p:cNvPr id="5" name="Picture 2" descr="Apache Hadoop 3.3.1 – Apache Hadoop YARN">
            <a:extLst>
              <a:ext uri="{FF2B5EF4-FFF2-40B4-BE49-F238E27FC236}">
                <a16:creationId xmlns:a16="http://schemas.microsoft.com/office/drawing/2014/main" id="{8B897285-249D-C343-B445-22CCF63FC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87" y="2043760"/>
            <a:ext cx="5799377" cy="35896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0EE73F53-4D02-B44A-A7A7-1AC34D1E23B8}"/>
              </a:ext>
            </a:extLst>
          </p:cNvPr>
          <p:cNvGraphicFramePr/>
          <p:nvPr>
            <p:extLst>
              <p:ext uri="{D42A27DB-BD31-4B8C-83A1-F6EECF244321}">
                <p14:modId xmlns:p14="http://schemas.microsoft.com/office/powerpoint/2010/main" val="4243667582"/>
              </p:ext>
            </p:extLst>
          </p:nvPr>
        </p:nvGraphicFramePr>
        <p:xfrm>
          <a:off x="3848274" y="1417639"/>
          <a:ext cx="8128000" cy="4841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18D27927-BFD2-324F-86A6-71CFA0CD8BAE}"/>
              </a:ext>
            </a:extLst>
          </p:cNvPr>
          <p:cNvSpPr/>
          <p:nvPr/>
        </p:nvSpPr>
        <p:spPr>
          <a:xfrm>
            <a:off x="902678" y="104816"/>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How YARN runs an application</a:t>
            </a:r>
          </a:p>
        </p:txBody>
      </p:sp>
    </p:spTree>
    <p:extLst>
      <p:ext uri="{BB962C8B-B14F-4D97-AF65-F5344CB8AC3E}">
        <p14:creationId xmlns:p14="http://schemas.microsoft.com/office/powerpoint/2010/main" val="321510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200" b="1" dirty="0"/>
              <a:t>Outline</a:t>
            </a:r>
          </a:p>
          <a:p>
            <a:r>
              <a:rPr lang="en-US" sz="1800" dirty="0"/>
              <a:t>Data strategy</a:t>
            </a:r>
          </a:p>
          <a:p>
            <a:r>
              <a:rPr lang="en-US" sz="1800" dirty="0"/>
              <a:t>Data Management</a:t>
            </a:r>
          </a:p>
          <a:p>
            <a:r>
              <a:rPr lang="en-US" sz="1800" dirty="0"/>
              <a:t>Analytics Flow for Big Data</a:t>
            </a:r>
          </a:p>
          <a:p>
            <a:r>
              <a:rPr lang="en-US" sz="1800" dirty="0"/>
              <a:t>Big data stack</a:t>
            </a:r>
          </a:p>
          <a:p>
            <a:r>
              <a:rPr lang="en-US" sz="1800" dirty="0"/>
              <a:t>Hadoop</a:t>
            </a:r>
          </a:p>
          <a:p>
            <a:r>
              <a:rPr lang="en-US" sz="1800" dirty="0"/>
              <a:t>MapReduce</a:t>
            </a:r>
          </a:p>
          <a:p>
            <a:r>
              <a:rPr lang="en-US" sz="1800" dirty="0"/>
              <a:t>YARN</a:t>
            </a:r>
          </a:p>
          <a:p>
            <a:r>
              <a:rPr lang="en-US" sz="1800" dirty="0"/>
              <a:t>Analytics patterns</a:t>
            </a:r>
          </a:p>
          <a:p>
            <a:endParaRPr lang="en-US" sz="1800" dirty="0"/>
          </a:p>
        </p:txBody>
      </p:sp>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523220"/>
          </a:xfrm>
          <a:prstGeom prst="rect">
            <a:avLst/>
          </a:prstGeom>
        </p:spPr>
        <p:txBody>
          <a:bodyPr wrap="square">
            <a:spAutoFit/>
          </a:bodyPr>
          <a:lstStyle/>
          <a:p>
            <a:pPr algn="ctr" defTabSz="609585"/>
            <a:r>
              <a:rPr lang="en-US" sz="2800" dirty="0">
                <a:solidFill>
                  <a:srgbClr val="BD9760"/>
                </a:solidFill>
                <a:latin typeface="Arial" panose="020B0604020202020204" pitchFamily="34" charset="0"/>
                <a:cs typeface="Arial" panose="020B0604020202020204" pitchFamily="34" charset="0"/>
              </a:rPr>
              <a:t>Week 2 - Outline</a:t>
            </a:r>
          </a:p>
        </p:txBody>
      </p:sp>
      <p:pic>
        <p:nvPicPr>
          <p:cNvPr id="4" name="Picture 2" descr="The College of William &amp;amp; Mary School of Business - Virginia SHRM State  Council">
            <a:extLst>
              <a:ext uri="{FF2B5EF4-FFF2-40B4-BE49-F238E27FC236}">
                <a16:creationId xmlns:a16="http://schemas.microsoft.com/office/drawing/2014/main" id="{2E0B0AA0-379D-AB4A-AF40-877ECE6BF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13964F4-4A5B-4941-86CE-68BD493ACDCC}"/>
              </a:ext>
            </a:extLst>
          </p:cNvPr>
          <p:cNvSpPr txBox="1"/>
          <p:nvPr/>
        </p:nvSpPr>
        <p:spPr>
          <a:xfrm>
            <a:off x="2128838" y="6329363"/>
            <a:ext cx="6986587" cy="553998"/>
          </a:xfrm>
          <a:prstGeom prst="rect">
            <a:avLst/>
          </a:prstGeom>
          <a:noFill/>
        </p:spPr>
        <p:txBody>
          <a:bodyPr wrap="square" rtlCol="0">
            <a:spAutoFit/>
          </a:bodyPr>
          <a:lstStyle/>
          <a:p>
            <a:pPr lvl="0" algn="ctr"/>
            <a:r>
              <a:rPr lang="en-US" sz="1200" dirty="0">
                <a:solidFill>
                  <a:prstClr val="black">
                    <a:tint val="75000"/>
                  </a:prstClr>
                </a:solidFill>
              </a:rPr>
              <a:t>Chapter 8 - © 2019 </a:t>
            </a:r>
            <a:r>
              <a:rPr lang="en-US" sz="1200" dirty="0" err="1">
                <a:solidFill>
                  <a:prstClr val="black">
                    <a:tint val="75000"/>
                  </a:prstClr>
                </a:solidFill>
              </a:rPr>
              <a:t>Arshdeep</a:t>
            </a:r>
            <a:r>
              <a:rPr lang="en-US" sz="1200" dirty="0">
                <a:solidFill>
                  <a:prstClr val="black">
                    <a:tint val="75000"/>
                  </a:prstClr>
                </a:solidFill>
              </a:rPr>
              <a:t> </a:t>
            </a:r>
            <a:r>
              <a:rPr lang="en-US" sz="1200" dirty="0" err="1">
                <a:solidFill>
                  <a:prstClr val="black">
                    <a:tint val="75000"/>
                  </a:prstClr>
                </a:solidFill>
              </a:rPr>
              <a:t>Bahga</a:t>
            </a:r>
            <a:r>
              <a:rPr lang="en-US" sz="1200" dirty="0">
                <a:solidFill>
                  <a:prstClr val="black">
                    <a:tint val="75000"/>
                  </a:prstClr>
                </a:solidFill>
              </a:rPr>
              <a:t> &amp; Vijay </a:t>
            </a:r>
            <a:r>
              <a:rPr lang="en-US" sz="1200" dirty="0" err="1">
                <a:solidFill>
                  <a:prstClr val="black">
                    <a:tint val="75000"/>
                  </a:prstClr>
                </a:solidFill>
              </a:rPr>
              <a:t>Madisetti</a:t>
            </a:r>
            <a:endParaRPr lang="en-US" sz="1200" dirty="0">
              <a:solidFill>
                <a:prstClr val="black">
                  <a:tint val="75000"/>
                </a:prstClr>
              </a:solidFill>
            </a:endParaRPr>
          </a:p>
          <a:p>
            <a:endParaRPr lang="en-US" dirty="0"/>
          </a:p>
        </p:txBody>
      </p:sp>
    </p:spTree>
    <p:extLst>
      <p:ext uri="{BB962C8B-B14F-4D97-AF65-F5344CB8AC3E}">
        <p14:creationId xmlns:p14="http://schemas.microsoft.com/office/powerpoint/2010/main" val="4109666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0FAA84-9298-184E-A600-C61119E439B1}"/>
              </a:ext>
            </a:extLst>
          </p:cNvPr>
          <p:cNvSpPr/>
          <p:nvPr/>
        </p:nvSpPr>
        <p:spPr>
          <a:xfrm>
            <a:off x="902678" y="352816"/>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Applications on YARN</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808CE9F6-A6A4-9948-85AD-592C4B206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52" y="1340285"/>
            <a:ext cx="10668000" cy="3594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A189BA6-9C3F-A244-97F9-24F1F9E19242}"/>
              </a:ext>
            </a:extLst>
          </p:cNvPr>
          <p:cNvSpPr txBox="1"/>
          <p:nvPr/>
        </p:nvSpPr>
        <p:spPr>
          <a:xfrm>
            <a:off x="2480153" y="1340285"/>
            <a:ext cx="7590773" cy="369332"/>
          </a:xfrm>
          <a:prstGeom prst="rect">
            <a:avLst/>
          </a:prstGeom>
          <a:noFill/>
        </p:spPr>
        <p:txBody>
          <a:bodyPr wrap="square" rtlCol="0">
            <a:spAutoFit/>
          </a:bodyPr>
          <a:lstStyle/>
          <a:p>
            <a:r>
              <a:rPr lang="en-US" dirty="0"/>
              <a:t>There can be many different workloads running on Hadoop YARN cluster</a:t>
            </a:r>
          </a:p>
        </p:txBody>
      </p:sp>
      <p:sp>
        <p:nvSpPr>
          <p:cNvPr id="3" name="TextBox 2">
            <a:extLst>
              <a:ext uri="{FF2B5EF4-FFF2-40B4-BE49-F238E27FC236}">
                <a16:creationId xmlns:a16="http://schemas.microsoft.com/office/drawing/2014/main" id="{B0672DB4-C98A-7F4D-A12C-76765013CF16}"/>
              </a:ext>
            </a:extLst>
          </p:cNvPr>
          <p:cNvSpPr txBox="1"/>
          <p:nvPr/>
        </p:nvSpPr>
        <p:spPr>
          <a:xfrm>
            <a:off x="3674981" y="4321479"/>
            <a:ext cx="4713085" cy="307777"/>
          </a:xfrm>
          <a:prstGeom prst="rect">
            <a:avLst/>
          </a:prstGeom>
          <a:noFill/>
        </p:spPr>
        <p:txBody>
          <a:bodyPr wrap="none" rtlCol="0">
            <a:spAutoFit/>
          </a:bodyPr>
          <a:lstStyle/>
          <a:p>
            <a:r>
              <a:rPr lang="en-US" sz="1400" dirty="0"/>
              <a:t>Source: </a:t>
            </a:r>
            <a:r>
              <a:rPr lang="en-US" sz="1400" dirty="0">
                <a:hlinkClick r:id="rId4"/>
              </a:rPr>
              <a:t>https://data-flair.training/blogs/hadoop-yarn-tutorial/</a:t>
            </a:r>
            <a:endParaRPr lang="en-US" sz="1400" dirty="0"/>
          </a:p>
        </p:txBody>
      </p:sp>
      <p:sp>
        <p:nvSpPr>
          <p:cNvPr id="5" name="Rectangle 4">
            <a:extLst>
              <a:ext uri="{FF2B5EF4-FFF2-40B4-BE49-F238E27FC236}">
                <a16:creationId xmlns:a16="http://schemas.microsoft.com/office/drawing/2014/main" id="{AC343189-8B23-F545-9E98-E10F796D1645}"/>
              </a:ext>
            </a:extLst>
          </p:cNvPr>
          <p:cNvSpPr/>
          <p:nvPr/>
        </p:nvSpPr>
        <p:spPr>
          <a:xfrm>
            <a:off x="3461359" y="4934385"/>
            <a:ext cx="6096000" cy="1200329"/>
          </a:xfrm>
          <a:prstGeom prst="rect">
            <a:avLst/>
          </a:prstGeom>
        </p:spPr>
        <p:txBody>
          <a:bodyPr>
            <a:spAutoFit/>
          </a:bodyPr>
          <a:lstStyle/>
          <a:p>
            <a:r>
              <a:rPr lang="en-US" dirty="0">
                <a:solidFill>
                  <a:srgbClr val="444444"/>
                </a:solidFill>
                <a:latin typeface="Georgia" panose="02040502050405020303" pitchFamily="18" charset="0"/>
              </a:rPr>
              <a:t>It enables Hadoop to process other purpose-built data processing system other than MapReduce. It allows running several different frameworks on the same hardware where Hadoop is deployed.</a:t>
            </a:r>
            <a:endParaRPr lang="en-US" dirty="0"/>
          </a:p>
        </p:txBody>
      </p:sp>
    </p:spTree>
    <p:extLst>
      <p:ext uri="{BB962C8B-B14F-4D97-AF65-F5344CB8AC3E}">
        <p14:creationId xmlns:p14="http://schemas.microsoft.com/office/powerpoint/2010/main" val="3671467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Mapping Analytics Flow to Big Data Stack</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DC2C5C-0896-7D4D-9A89-13A7638161C4}"/>
              </a:ext>
            </a:extLst>
          </p:cNvPr>
          <p:cNvPicPr>
            <a:picLocks noGrp="1" noChangeAspect="1"/>
          </p:cNvPicPr>
          <p:nvPr>
            <p:ph idx="1"/>
          </p:nvPr>
        </p:nvPicPr>
        <p:blipFill>
          <a:blip r:embed="rId3"/>
          <a:stretch>
            <a:fillRect/>
          </a:stretch>
        </p:blipFill>
        <p:spPr>
          <a:xfrm rot="5400000">
            <a:off x="3243580" y="-255270"/>
            <a:ext cx="4957445" cy="8405495"/>
          </a:xfrm>
          <a:prstGeom prst="rect">
            <a:avLst/>
          </a:prstGeom>
        </p:spPr>
      </p:pic>
      <p:sp>
        <p:nvSpPr>
          <p:cNvPr id="8" name="TextBox 7">
            <a:extLst>
              <a:ext uri="{FF2B5EF4-FFF2-40B4-BE49-F238E27FC236}">
                <a16:creationId xmlns:a16="http://schemas.microsoft.com/office/drawing/2014/main" id="{4AC3048A-2E48-EB43-807E-4366EE4E13D1}"/>
              </a:ext>
            </a:extLst>
          </p:cNvPr>
          <p:cNvSpPr txBox="1"/>
          <p:nvPr/>
        </p:nvSpPr>
        <p:spPr>
          <a:xfrm>
            <a:off x="2128838" y="6329363"/>
            <a:ext cx="6986587" cy="553998"/>
          </a:xfrm>
          <a:prstGeom prst="rect">
            <a:avLst/>
          </a:prstGeom>
          <a:noFill/>
        </p:spPr>
        <p:txBody>
          <a:bodyPr wrap="square" rtlCol="0">
            <a:spAutoFit/>
          </a:bodyPr>
          <a:lstStyle/>
          <a:p>
            <a:pPr lvl="0" algn="ctr"/>
            <a:r>
              <a:rPr lang="en-US" sz="1200" dirty="0">
                <a:solidFill>
                  <a:prstClr val="black">
                    <a:tint val="75000"/>
                  </a:prstClr>
                </a:solidFill>
              </a:rPr>
              <a:t>Chapter 8 - © 2019 </a:t>
            </a:r>
            <a:r>
              <a:rPr lang="en-US" sz="1200" dirty="0" err="1">
                <a:solidFill>
                  <a:prstClr val="black">
                    <a:tint val="75000"/>
                  </a:prstClr>
                </a:solidFill>
              </a:rPr>
              <a:t>Arshdeep</a:t>
            </a:r>
            <a:r>
              <a:rPr lang="en-US" sz="1200" dirty="0">
                <a:solidFill>
                  <a:prstClr val="black">
                    <a:tint val="75000"/>
                  </a:prstClr>
                </a:solidFill>
              </a:rPr>
              <a:t> </a:t>
            </a:r>
            <a:r>
              <a:rPr lang="en-US" sz="1200" dirty="0" err="1">
                <a:solidFill>
                  <a:prstClr val="black">
                    <a:tint val="75000"/>
                  </a:prstClr>
                </a:solidFill>
              </a:rPr>
              <a:t>Bahga</a:t>
            </a:r>
            <a:r>
              <a:rPr lang="en-US" sz="1200" dirty="0">
                <a:solidFill>
                  <a:prstClr val="black">
                    <a:tint val="75000"/>
                  </a:prstClr>
                </a:solidFill>
              </a:rPr>
              <a:t> &amp; Vijay </a:t>
            </a:r>
            <a:r>
              <a:rPr lang="en-US" sz="1200" dirty="0" err="1">
                <a:solidFill>
                  <a:prstClr val="black">
                    <a:tint val="75000"/>
                  </a:prstClr>
                </a:solidFill>
              </a:rPr>
              <a:t>Madisetti</a:t>
            </a:r>
            <a:endParaRPr lang="en-US" sz="1200" dirty="0">
              <a:solidFill>
                <a:prstClr val="black">
                  <a:tint val="75000"/>
                </a:prstClr>
              </a:solidFill>
            </a:endParaRPr>
          </a:p>
          <a:p>
            <a:endParaRPr lang="en-US" dirty="0"/>
          </a:p>
        </p:txBody>
      </p:sp>
    </p:spTree>
    <p:extLst>
      <p:ext uri="{BB962C8B-B14F-4D97-AF65-F5344CB8AC3E}">
        <p14:creationId xmlns:p14="http://schemas.microsoft.com/office/powerpoint/2010/main" val="1244387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4">
            <a:extLst>
              <a:ext uri="{FF2B5EF4-FFF2-40B4-BE49-F238E27FC236}">
                <a16:creationId xmlns:a16="http://schemas.microsoft.com/office/drawing/2014/main" id="{1A8CC1B4-EECD-C243-942B-87FBCB845807}"/>
              </a:ext>
            </a:extLst>
          </p:cNvPr>
          <p:cNvPicPr>
            <a:picLocks noChangeAspect="1"/>
          </p:cNvPicPr>
          <p:nvPr/>
        </p:nvPicPr>
        <p:blipFill>
          <a:blip r:embed="rId2"/>
          <a:stretch>
            <a:fillRect/>
          </a:stretch>
        </p:blipFill>
        <p:spPr>
          <a:xfrm rot="5400000">
            <a:off x="3621650" y="-1360142"/>
            <a:ext cx="4658360" cy="10419080"/>
          </a:xfrm>
          <a:prstGeom prst="rect">
            <a:avLst/>
          </a:prstGeom>
        </p:spPr>
      </p:pic>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Mapping Analytics Flow to Big Data Stack</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C3048A-2E48-EB43-807E-4366EE4E13D1}"/>
              </a:ext>
            </a:extLst>
          </p:cNvPr>
          <p:cNvSpPr txBox="1"/>
          <p:nvPr/>
        </p:nvSpPr>
        <p:spPr>
          <a:xfrm>
            <a:off x="2128838" y="6329363"/>
            <a:ext cx="6986587" cy="553998"/>
          </a:xfrm>
          <a:prstGeom prst="rect">
            <a:avLst/>
          </a:prstGeom>
          <a:noFill/>
        </p:spPr>
        <p:txBody>
          <a:bodyPr wrap="square" rtlCol="0">
            <a:spAutoFit/>
          </a:bodyPr>
          <a:lstStyle/>
          <a:p>
            <a:pPr lvl="0" algn="ctr"/>
            <a:r>
              <a:rPr lang="en-US" sz="1200" dirty="0">
                <a:solidFill>
                  <a:prstClr val="black">
                    <a:tint val="75000"/>
                  </a:prstClr>
                </a:solidFill>
              </a:rPr>
              <a:t>Chapter 8 - © 2019 </a:t>
            </a:r>
            <a:r>
              <a:rPr lang="en-US" sz="1200" dirty="0" err="1">
                <a:solidFill>
                  <a:prstClr val="black">
                    <a:tint val="75000"/>
                  </a:prstClr>
                </a:solidFill>
              </a:rPr>
              <a:t>Arshdeep</a:t>
            </a:r>
            <a:r>
              <a:rPr lang="en-US" sz="1200" dirty="0">
                <a:solidFill>
                  <a:prstClr val="black">
                    <a:tint val="75000"/>
                  </a:prstClr>
                </a:solidFill>
              </a:rPr>
              <a:t> </a:t>
            </a:r>
            <a:r>
              <a:rPr lang="en-US" sz="1200" dirty="0" err="1">
                <a:solidFill>
                  <a:prstClr val="black">
                    <a:tint val="75000"/>
                  </a:prstClr>
                </a:solidFill>
              </a:rPr>
              <a:t>Bahga</a:t>
            </a:r>
            <a:r>
              <a:rPr lang="en-US" sz="1200" dirty="0">
                <a:solidFill>
                  <a:prstClr val="black">
                    <a:tint val="75000"/>
                  </a:prstClr>
                </a:solidFill>
              </a:rPr>
              <a:t> &amp; Vijay </a:t>
            </a:r>
            <a:r>
              <a:rPr lang="en-US" sz="1200" dirty="0" err="1">
                <a:solidFill>
                  <a:prstClr val="black">
                    <a:tint val="75000"/>
                  </a:prstClr>
                </a:solidFill>
              </a:rPr>
              <a:t>Madisetti</a:t>
            </a:r>
            <a:endParaRPr lang="en-US" sz="1200" dirty="0">
              <a:solidFill>
                <a:prstClr val="black">
                  <a:tint val="75000"/>
                </a:prstClr>
              </a:solidFill>
            </a:endParaRPr>
          </a:p>
          <a:p>
            <a:endParaRPr lang="en-US" dirty="0"/>
          </a:p>
        </p:txBody>
      </p:sp>
    </p:spTree>
    <p:extLst>
      <p:ext uri="{BB962C8B-B14F-4D97-AF65-F5344CB8AC3E}">
        <p14:creationId xmlns:p14="http://schemas.microsoft.com/office/powerpoint/2010/main" val="383241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8458DF55-6285-604A-81FB-3155BF78402B}"/>
              </a:ext>
            </a:extLst>
          </p:cNvPr>
          <p:cNvPicPr>
            <a:picLocks noChangeAspect="1"/>
          </p:cNvPicPr>
          <p:nvPr/>
        </p:nvPicPr>
        <p:blipFill>
          <a:blip r:embed="rId2"/>
          <a:stretch>
            <a:fillRect/>
          </a:stretch>
        </p:blipFill>
        <p:spPr>
          <a:xfrm rot="5400000">
            <a:off x="4552315" y="21590"/>
            <a:ext cx="3065780" cy="9870440"/>
          </a:xfrm>
          <a:prstGeom prst="rect">
            <a:avLst/>
          </a:prstGeom>
        </p:spPr>
      </p:pic>
      <p:sp>
        <p:nvSpPr>
          <p:cNvPr id="3" name="Content Placeholder 2"/>
          <p:cNvSpPr>
            <a:spLocks noGrp="1"/>
          </p:cNvSpPr>
          <p:nvPr>
            <p:ph idx="1"/>
          </p:nvPr>
        </p:nvSpPr>
        <p:spPr>
          <a:xfrm>
            <a:off x="609600" y="1166018"/>
            <a:ext cx="10972800" cy="2591943"/>
          </a:xfrm>
        </p:spPr>
        <p:txBody>
          <a:bodyPr>
            <a:noAutofit/>
          </a:bodyPr>
          <a:lstStyle/>
          <a:p>
            <a:r>
              <a:rPr lang="en-GB" altLang="en-US" sz="2000" b="1" dirty="0">
                <a:solidFill>
                  <a:schemeClr val="tx1"/>
                </a:solidFill>
                <a:latin typeface="Helvetica" pitchFamily="2" charset="0"/>
              </a:rPr>
              <a:t>Alpha pattern</a:t>
            </a:r>
          </a:p>
          <a:p>
            <a:pPr marL="742950" lvl="1" indent="-285750">
              <a:buFont typeface="Arial" panose="020B0604020202020204" pitchFamily="34" charset="0"/>
              <a:buChar char="•"/>
            </a:pPr>
            <a:r>
              <a:rPr lang="en-GB" altLang="en-US" sz="1800" dirty="0">
                <a:latin typeface="Arial" panose="020B0604020202020204" pitchFamily="34" charset="0"/>
              </a:rPr>
              <a:t>This pattern can be used for ingesting large volumes of data into a distributed ﬁlesystem (such as HDFS) or a NoSQL database (such as HBase) using source-sink connectors (such as Flume) and SQL connectors (such as Sqoop).  After the data is moved to the stack, the data can be </a:t>
            </a:r>
            <a:r>
              <a:rPr lang="en-GB" altLang="en-US" sz="1800" dirty="0" err="1">
                <a:latin typeface="Arial" panose="020B0604020202020204" pitchFamily="34" charset="0"/>
              </a:rPr>
              <a:t>analyzed</a:t>
            </a:r>
            <a:r>
              <a:rPr lang="en-GB" altLang="en-US" sz="1800" dirty="0">
                <a:latin typeface="Arial" panose="020B0604020202020204" pitchFamily="34" charset="0"/>
              </a:rPr>
              <a:t> in batch mode with batch analysis frameworks including MapReduce (using Hadoop), scripting frameworks (such as Pig), distributed acyclic graph frameworks (such as Spark), machine learning frameworks (such as Spark </a:t>
            </a:r>
            <a:r>
              <a:rPr lang="en-GB" altLang="en-US" sz="1800" dirty="0" err="1">
                <a:latin typeface="Arial" panose="020B0604020202020204" pitchFamily="34" charset="0"/>
              </a:rPr>
              <a:t>MLlib</a:t>
            </a:r>
            <a:r>
              <a:rPr lang="en-GB" altLang="en-US" sz="1800" dirty="0">
                <a:latin typeface="Arial" panose="020B0604020202020204" pitchFamily="34" charset="0"/>
              </a:rPr>
              <a:t>). The analysis results are stored either in relational or non-relational databases.</a:t>
            </a:r>
          </a:p>
        </p:txBody>
      </p:sp>
      <p:sp>
        <p:nvSpPr>
          <p:cNvPr id="9" name="Rectangle 8">
            <a:extLst>
              <a:ext uri="{FF2B5EF4-FFF2-40B4-BE49-F238E27FC236}">
                <a16:creationId xmlns:a16="http://schemas.microsoft.com/office/drawing/2014/main" id="{ED0FAA84-9298-184E-A600-C61119E439B1}"/>
              </a:ext>
            </a:extLst>
          </p:cNvPr>
          <p:cNvSpPr/>
          <p:nvPr/>
        </p:nvSpPr>
        <p:spPr>
          <a:xfrm>
            <a:off x="967154" y="224193"/>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Analytics Patterns: alpha pattern</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7BD2816-A168-0947-9EE9-823C312927E6}"/>
              </a:ext>
            </a:extLst>
          </p:cNvPr>
          <p:cNvSpPr txBox="1"/>
          <p:nvPr/>
        </p:nvSpPr>
        <p:spPr>
          <a:xfrm>
            <a:off x="2128838" y="6329363"/>
            <a:ext cx="6986587" cy="553998"/>
          </a:xfrm>
          <a:prstGeom prst="rect">
            <a:avLst/>
          </a:prstGeom>
          <a:noFill/>
        </p:spPr>
        <p:txBody>
          <a:bodyPr wrap="square" rtlCol="0">
            <a:spAutoFit/>
          </a:bodyPr>
          <a:lstStyle/>
          <a:p>
            <a:pPr lvl="0" algn="ctr"/>
            <a:r>
              <a:rPr lang="en-US" sz="1200" dirty="0">
                <a:solidFill>
                  <a:prstClr val="black">
                    <a:tint val="75000"/>
                  </a:prstClr>
                </a:solidFill>
              </a:rPr>
              <a:t>Chapter 8 - © 2019 </a:t>
            </a:r>
            <a:r>
              <a:rPr lang="en-US" sz="1200" dirty="0" err="1">
                <a:solidFill>
                  <a:prstClr val="black">
                    <a:tint val="75000"/>
                  </a:prstClr>
                </a:solidFill>
              </a:rPr>
              <a:t>Arshdeep</a:t>
            </a:r>
            <a:r>
              <a:rPr lang="en-US" sz="1200" dirty="0">
                <a:solidFill>
                  <a:prstClr val="black">
                    <a:tint val="75000"/>
                  </a:prstClr>
                </a:solidFill>
              </a:rPr>
              <a:t> </a:t>
            </a:r>
            <a:r>
              <a:rPr lang="en-US" sz="1200" dirty="0" err="1">
                <a:solidFill>
                  <a:prstClr val="black">
                    <a:tint val="75000"/>
                  </a:prstClr>
                </a:solidFill>
              </a:rPr>
              <a:t>Bahga</a:t>
            </a:r>
            <a:r>
              <a:rPr lang="en-US" sz="1200" dirty="0">
                <a:solidFill>
                  <a:prstClr val="black">
                    <a:tint val="75000"/>
                  </a:prstClr>
                </a:solidFill>
              </a:rPr>
              <a:t> &amp; Vijay </a:t>
            </a:r>
            <a:r>
              <a:rPr lang="en-US" sz="1200" dirty="0" err="1">
                <a:solidFill>
                  <a:prstClr val="black">
                    <a:tint val="75000"/>
                  </a:prstClr>
                </a:solidFill>
              </a:rPr>
              <a:t>Madisetti</a:t>
            </a:r>
            <a:endParaRPr lang="en-US" sz="1200" dirty="0">
              <a:solidFill>
                <a:prstClr val="black">
                  <a:tint val="75000"/>
                </a:prstClr>
              </a:solidFill>
            </a:endParaRPr>
          </a:p>
          <a:p>
            <a:endParaRPr lang="en-US" dirty="0"/>
          </a:p>
        </p:txBody>
      </p:sp>
    </p:spTree>
    <p:extLst>
      <p:ext uri="{BB962C8B-B14F-4D97-AF65-F5344CB8AC3E}">
        <p14:creationId xmlns:p14="http://schemas.microsoft.com/office/powerpoint/2010/main" val="181151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99472"/>
            <a:ext cx="10972800" cy="1476822"/>
          </a:xfrm>
        </p:spPr>
        <p:txBody>
          <a:bodyPr>
            <a:noAutofit/>
          </a:bodyPr>
          <a:lstStyle/>
          <a:p>
            <a:r>
              <a:rPr lang="en-GB" altLang="en-US" sz="2000" b="1" dirty="0">
                <a:solidFill>
                  <a:schemeClr val="tx1"/>
                </a:solidFill>
                <a:latin typeface="Helvetica" pitchFamily="2" charset="0"/>
              </a:rPr>
              <a:t>Beta pattern</a:t>
            </a:r>
          </a:p>
          <a:p>
            <a:pPr marL="742950" lvl="1" indent="-285750">
              <a:buFont typeface="Arial" panose="020B0604020202020204" pitchFamily="34" charset="0"/>
              <a:buChar char="•"/>
            </a:pPr>
            <a:r>
              <a:rPr lang="en-GB" altLang="en-US" sz="1800" dirty="0">
                <a:latin typeface="Arial" panose="020B0604020202020204" pitchFamily="34" charset="0"/>
              </a:rPr>
              <a:t>This pattern can be used for ingesting streaming data using publish-subscribe messaging   frameworks, queues and custom connectors. For real-time analysis, we can use stream processing frameworks (such as Storm) or in-memory processing frameworks (such as Spark). </a:t>
            </a:r>
          </a:p>
        </p:txBody>
      </p:sp>
      <p:sp>
        <p:nvSpPr>
          <p:cNvPr id="9" name="Rectangle 8">
            <a:extLst>
              <a:ext uri="{FF2B5EF4-FFF2-40B4-BE49-F238E27FC236}">
                <a16:creationId xmlns:a16="http://schemas.microsoft.com/office/drawing/2014/main" id="{ED0FAA84-9298-184E-A600-C61119E439B1}"/>
              </a:ext>
            </a:extLst>
          </p:cNvPr>
          <p:cNvSpPr/>
          <p:nvPr/>
        </p:nvSpPr>
        <p:spPr>
          <a:xfrm>
            <a:off x="967154" y="224193"/>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Analytics Patterns: alpha pattern</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3">
            <a:extLst>
              <a:ext uri="{FF2B5EF4-FFF2-40B4-BE49-F238E27FC236}">
                <a16:creationId xmlns:a16="http://schemas.microsoft.com/office/drawing/2014/main" id="{8AB73E84-6C62-9147-8B7C-725E953D706E}"/>
              </a:ext>
            </a:extLst>
          </p:cNvPr>
          <p:cNvPicPr>
            <a:picLocks noChangeAspect="1"/>
          </p:cNvPicPr>
          <p:nvPr/>
        </p:nvPicPr>
        <p:blipFill>
          <a:blip r:embed="rId3"/>
          <a:stretch>
            <a:fillRect/>
          </a:stretch>
        </p:blipFill>
        <p:spPr>
          <a:xfrm rot="5400000">
            <a:off x="4437063" y="-1151168"/>
            <a:ext cx="3246755" cy="10901680"/>
          </a:xfrm>
          <a:prstGeom prst="rect">
            <a:avLst/>
          </a:prstGeom>
        </p:spPr>
      </p:pic>
      <p:sp>
        <p:nvSpPr>
          <p:cNvPr id="7" name="TextBox 6">
            <a:extLst>
              <a:ext uri="{FF2B5EF4-FFF2-40B4-BE49-F238E27FC236}">
                <a16:creationId xmlns:a16="http://schemas.microsoft.com/office/drawing/2014/main" id="{BE99D949-83A7-3B42-ACB0-29159A8A3C63}"/>
              </a:ext>
            </a:extLst>
          </p:cNvPr>
          <p:cNvSpPr txBox="1"/>
          <p:nvPr/>
        </p:nvSpPr>
        <p:spPr>
          <a:xfrm>
            <a:off x="2128838" y="6329363"/>
            <a:ext cx="6986587" cy="553998"/>
          </a:xfrm>
          <a:prstGeom prst="rect">
            <a:avLst/>
          </a:prstGeom>
          <a:noFill/>
        </p:spPr>
        <p:txBody>
          <a:bodyPr wrap="square" rtlCol="0">
            <a:spAutoFit/>
          </a:bodyPr>
          <a:lstStyle/>
          <a:p>
            <a:pPr lvl="0" algn="ctr"/>
            <a:r>
              <a:rPr lang="en-US" sz="1200" dirty="0">
                <a:solidFill>
                  <a:prstClr val="black">
                    <a:tint val="75000"/>
                  </a:prstClr>
                </a:solidFill>
              </a:rPr>
              <a:t>Chapter 8 - © 2019 </a:t>
            </a:r>
            <a:r>
              <a:rPr lang="en-US" sz="1200" dirty="0" err="1">
                <a:solidFill>
                  <a:prstClr val="black">
                    <a:tint val="75000"/>
                  </a:prstClr>
                </a:solidFill>
              </a:rPr>
              <a:t>Arshdeep</a:t>
            </a:r>
            <a:r>
              <a:rPr lang="en-US" sz="1200" dirty="0">
                <a:solidFill>
                  <a:prstClr val="black">
                    <a:tint val="75000"/>
                  </a:prstClr>
                </a:solidFill>
              </a:rPr>
              <a:t> </a:t>
            </a:r>
            <a:r>
              <a:rPr lang="en-US" sz="1200" dirty="0" err="1">
                <a:solidFill>
                  <a:prstClr val="black">
                    <a:tint val="75000"/>
                  </a:prstClr>
                </a:solidFill>
              </a:rPr>
              <a:t>Bahga</a:t>
            </a:r>
            <a:r>
              <a:rPr lang="en-US" sz="1200" dirty="0">
                <a:solidFill>
                  <a:prstClr val="black">
                    <a:tint val="75000"/>
                  </a:prstClr>
                </a:solidFill>
              </a:rPr>
              <a:t> &amp; Vijay </a:t>
            </a:r>
            <a:r>
              <a:rPr lang="en-US" sz="1200" dirty="0" err="1">
                <a:solidFill>
                  <a:prstClr val="black">
                    <a:tint val="75000"/>
                  </a:prstClr>
                </a:solidFill>
              </a:rPr>
              <a:t>Madisetti</a:t>
            </a:r>
            <a:endParaRPr lang="en-US" sz="1200" dirty="0">
              <a:solidFill>
                <a:prstClr val="black">
                  <a:tint val="75000"/>
                </a:prstClr>
              </a:solidFill>
            </a:endParaRPr>
          </a:p>
          <a:p>
            <a:endParaRPr lang="en-US" dirty="0"/>
          </a:p>
        </p:txBody>
      </p:sp>
    </p:spTree>
    <p:extLst>
      <p:ext uri="{BB962C8B-B14F-4D97-AF65-F5344CB8AC3E}">
        <p14:creationId xmlns:p14="http://schemas.microsoft.com/office/powerpoint/2010/main" val="918638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99472"/>
            <a:ext cx="10972800" cy="1476822"/>
          </a:xfrm>
        </p:spPr>
        <p:txBody>
          <a:bodyPr>
            <a:noAutofit/>
          </a:bodyPr>
          <a:lstStyle/>
          <a:p>
            <a:r>
              <a:rPr lang="en-GB" altLang="en-US" sz="2000" b="1" dirty="0">
                <a:solidFill>
                  <a:schemeClr val="tx1"/>
                </a:solidFill>
                <a:latin typeface="Helvetica" pitchFamily="2" charset="0"/>
              </a:rPr>
              <a:t>Delta pattern</a:t>
            </a:r>
          </a:p>
          <a:p>
            <a:pPr marL="742950" lvl="1" indent="-285750">
              <a:buFont typeface="Arial" panose="020B0604020202020204" pitchFamily="34" charset="0"/>
              <a:buChar char="•"/>
            </a:pPr>
            <a:r>
              <a:rPr lang="en-GB" altLang="en-US" sz="1800" dirty="0">
                <a:latin typeface="Arial" panose="020B0604020202020204" pitchFamily="34" charset="0"/>
              </a:rPr>
              <a:t>This pattern uses, source-sink connectors (such as Flume) or SQL connectors (such as Sqoop) to ingest bulk data into the big data stack.  After the data is moved to a distributed ﬁlesystem, you can use interactive querying frameworks (such as Hive or Spark SQL) for querying data with SQL-like queries in an interactive mode.  </a:t>
            </a:r>
          </a:p>
        </p:txBody>
      </p:sp>
      <p:sp>
        <p:nvSpPr>
          <p:cNvPr id="9" name="Rectangle 8">
            <a:extLst>
              <a:ext uri="{FF2B5EF4-FFF2-40B4-BE49-F238E27FC236}">
                <a16:creationId xmlns:a16="http://schemas.microsoft.com/office/drawing/2014/main" id="{ED0FAA84-9298-184E-A600-C61119E439B1}"/>
              </a:ext>
            </a:extLst>
          </p:cNvPr>
          <p:cNvSpPr/>
          <p:nvPr/>
        </p:nvSpPr>
        <p:spPr>
          <a:xfrm>
            <a:off x="967154" y="224193"/>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Analytics Patterns: alpha pattern</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E99D949-83A7-3B42-ACB0-29159A8A3C63}"/>
              </a:ext>
            </a:extLst>
          </p:cNvPr>
          <p:cNvSpPr txBox="1"/>
          <p:nvPr/>
        </p:nvSpPr>
        <p:spPr>
          <a:xfrm>
            <a:off x="2128838" y="6329363"/>
            <a:ext cx="6986587" cy="553998"/>
          </a:xfrm>
          <a:prstGeom prst="rect">
            <a:avLst/>
          </a:prstGeom>
          <a:noFill/>
        </p:spPr>
        <p:txBody>
          <a:bodyPr wrap="square" rtlCol="0">
            <a:spAutoFit/>
          </a:bodyPr>
          <a:lstStyle/>
          <a:p>
            <a:pPr lvl="0" algn="ctr"/>
            <a:r>
              <a:rPr lang="en-US" sz="1200" dirty="0">
                <a:solidFill>
                  <a:prstClr val="black">
                    <a:tint val="75000"/>
                  </a:prstClr>
                </a:solidFill>
              </a:rPr>
              <a:t>Chapter 8 - © 2019 </a:t>
            </a:r>
            <a:r>
              <a:rPr lang="en-US" sz="1200" dirty="0" err="1">
                <a:solidFill>
                  <a:prstClr val="black">
                    <a:tint val="75000"/>
                  </a:prstClr>
                </a:solidFill>
              </a:rPr>
              <a:t>Arshdeep</a:t>
            </a:r>
            <a:r>
              <a:rPr lang="en-US" sz="1200" dirty="0">
                <a:solidFill>
                  <a:prstClr val="black">
                    <a:tint val="75000"/>
                  </a:prstClr>
                </a:solidFill>
              </a:rPr>
              <a:t> </a:t>
            </a:r>
            <a:r>
              <a:rPr lang="en-US" sz="1200" dirty="0" err="1">
                <a:solidFill>
                  <a:prstClr val="black">
                    <a:tint val="75000"/>
                  </a:prstClr>
                </a:solidFill>
              </a:rPr>
              <a:t>Bahga</a:t>
            </a:r>
            <a:r>
              <a:rPr lang="en-US" sz="1200" dirty="0">
                <a:solidFill>
                  <a:prstClr val="black">
                    <a:tint val="75000"/>
                  </a:prstClr>
                </a:solidFill>
              </a:rPr>
              <a:t> &amp; Vijay </a:t>
            </a:r>
            <a:r>
              <a:rPr lang="en-US" sz="1200" dirty="0" err="1">
                <a:solidFill>
                  <a:prstClr val="black">
                    <a:tint val="75000"/>
                  </a:prstClr>
                </a:solidFill>
              </a:rPr>
              <a:t>Madisetti</a:t>
            </a:r>
            <a:endParaRPr lang="en-US" sz="1200" dirty="0">
              <a:solidFill>
                <a:prstClr val="black">
                  <a:tint val="75000"/>
                </a:prstClr>
              </a:solidFill>
            </a:endParaRPr>
          </a:p>
          <a:p>
            <a:endParaRPr lang="en-US" dirty="0"/>
          </a:p>
        </p:txBody>
      </p:sp>
      <p:pic>
        <p:nvPicPr>
          <p:cNvPr id="8" name="Content Placeholder 3">
            <a:extLst>
              <a:ext uri="{FF2B5EF4-FFF2-40B4-BE49-F238E27FC236}">
                <a16:creationId xmlns:a16="http://schemas.microsoft.com/office/drawing/2014/main" id="{35A5E800-DEA4-FB48-B0D2-7C792DA1E244}"/>
              </a:ext>
            </a:extLst>
          </p:cNvPr>
          <p:cNvPicPr>
            <a:picLocks noChangeAspect="1"/>
          </p:cNvPicPr>
          <p:nvPr/>
        </p:nvPicPr>
        <p:blipFill>
          <a:blip r:embed="rId3"/>
          <a:stretch>
            <a:fillRect/>
          </a:stretch>
        </p:blipFill>
        <p:spPr>
          <a:xfrm rot="5400000">
            <a:off x="4283393" y="748030"/>
            <a:ext cx="3075305" cy="7384415"/>
          </a:xfrm>
          <a:prstGeom prst="rect">
            <a:avLst/>
          </a:prstGeom>
        </p:spPr>
      </p:pic>
    </p:spTree>
    <p:extLst>
      <p:ext uri="{BB962C8B-B14F-4D97-AF65-F5344CB8AC3E}">
        <p14:creationId xmlns:p14="http://schemas.microsoft.com/office/powerpoint/2010/main" val="2791191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0FAA84-9298-184E-A600-C61119E439B1}"/>
              </a:ext>
            </a:extLst>
          </p:cNvPr>
          <p:cNvSpPr/>
          <p:nvPr/>
        </p:nvSpPr>
        <p:spPr>
          <a:xfrm>
            <a:off x="967154" y="43116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Mapping analytics patterns to AWS</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creenshot from 2019-08-13 17-27-41">
            <a:extLst>
              <a:ext uri="{FF2B5EF4-FFF2-40B4-BE49-F238E27FC236}">
                <a16:creationId xmlns:a16="http://schemas.microsoft.com/office/drawing/2014/main" id="{98E0E337-5308-8842-B8EF-AD7E32E83BD5}"/>
              </a:ext>
            </a:extLst>
          </p:cNvPr>
          <p:cNvPicPr>
            <a:picLocks noChangeAspect="1"/>
          </p:cNvPicPr>
          <p:nvPr/>
        </p:nvPicPr>
        <p:blipFill>
          <a:blip r:embed="rId3"/>
          <a:stretch>
            <a:fillRect/>
          </a:stretch>
        </p:blipFill>
        <p:spPr>
          <a:xfrm>
            <a:off x="2810015" y="1269072"/>
            <a:ext cx="6745605" cy="5055235"/>
          </a:xfrm>
          <a:prstGeom prst="rect">
            <a:avLst/>
          </a:prstGeom>
        </p:spPr>
      </p:pic>
    </p:spTree>
    <p:extLst>
      <p:ext uri="{BB962C8B-B14F-4D97-AF65-F5344CB8AC3E}">
        <p14:creationId xmlns:p14="http://schemas.microsoft.com/office/powerpoint/2010/main" val="1243954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Complexity levels for analytics patterns</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7F719FD2-F9E0-AC4D-8550-0AF59E515F75}"/>
              </a:ext>
            </a:extLst>
          </p:cNvPr>
          <p:cNvPicPr>
            <a:picLocks noGrp="1" noChangeAspect="1"/>
          </p:cNvPicPr>
          <p:nvPr>
            <p:ph idx="1"/>
          </p:nvPr>
        </p:nvPicPr>
        <p:blipFill>
          <a:blip r:embed="rId3"/>
          <a:stretch>
            <a:fillRect/>
          </a:stretch>
        </p:blipFill>
        <p:spPr>
          <a:xfrm rot="5400000">
            <a:off x="3303704" y="-944513"/>
            <a:ext cx="4781045" cy="9583095"/>
          </a:xfrm>
          <a:prstGeom prst="rect">
            <a:avLst/>
          </a:prstGeom>
        </p:spPr>
      </p:pic>
    </p:spTree>
    <p:extLst>
      <p:ext uri="{BB962C8B-B14F-4D97-AF65-F5344CB8AC3E}">
        <p14:creationId xmlns:p14="http://schemas.microsoft.com/office/powerpoint/2010/main" val="204900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GB" altLang="en-US" sz="1800" b="1" dirty="0">
                <a:latin typeface="Arial" panose="020B0604020202020204" pitchFamily="34" charset="0"/>
                <a:cs typeface="Arial" panose="020B0604020202020204" pitchFamily="34" charset="0"/>
              </a:rPr>
              <a:t> Leadership</a:t>
            </a:r>
          </a:p>
          <a:p>
            <a:pPr lvl="1"/>
            <a:r>
              <a:rPr lang="en-GB" altLang="en-US" sz="1600" dirty="0">
                <a:latin typeface="Arial" panose="020B0604020202020204" pitchFamily="34" charset="0"/>
                <a:cs typeface="Arial" panose="020B0604020202020204" pitchFamily="34" charset="0"/>
              </a:rPr>
              <a:t>A big data strategy must have </a:t>
            </a:r>
            <a:r>
              <a:rPr lang="en-GB" altLang="en-US" sz="1600" b="1" dirty="0">
                <a:latin typeface="Arial" panose="020B0604020202020204" pitchFamily="34" charset="0"/>
                <a:cs typeface="Arial" panose="020B0604020202020204" pitchFamily="34" charset="0"/>
              </a:rPr>
              <a:t>commitment</a:t>
            </a:r>
            <a:r>
              <a:rPr lang="en-GB" altLang="en-US" sz="1600" dirty="0">
                <a:latin typeface="Arial" panose="020B0604020202020204" pitchFamily="34" charset="0"/>
                <a:cs typeface="Arial" panose="020B0604020202020204" pitchFamily="34" charset="0"/>
              </a:rPr>
              <a:t> and sponsorship from the company’s </a:t>
            </a:r>
            <a:r>
              <a:rPr lang="en-GB" altLang="en-US" sz="1600" b="1" dirty="0">
                <a:latin typeface="Arial" panose="020B0604020202020204" pitchFamily="34" charset="0"/>
                <a:cs typeface="Arial" panose="020B0604020202020204" pitchFamily="34" charset="0"/>
              </a:rPr>
              <a:t>upper management</a:t>
            </a:r>
            <a:r>
              <a:rPr lang="en-GB" altLang="en-US" sz="1600" dirty="0">
                <a:latin typeface="Arial" panose="020B0604020202020204" pitchFamily="34" charset="0"/>
                <a:cs typeface="Arial" panose="020B0604020202020204" pitchFamily="34" charset="0"/>
              </a:rPr>
              <a:t>.</a:t>
            </a:r>
          </a:p>
          <a:p>
            <a:pPr lvl="0"/>
            <a:r>
              <a:rPr lang="en-GB" altLang="en-US" sz="1800" dirty="0">
                <a:latin typeface="Arial" panose="020B0604020202020204" pitchFamily="34" charset="0"/>
                <a:cs typeface="Arial" panose="020B0604020202020204" pitchFamily="34" charset="0"/>
              </a:rPr>
              <a:t> </a:t>
            </a:r>
            <a:r>
              <a:rPr lang="en-GB" altLang="en-US" sz="1800" b="1" dirty="0">
                <a:latin typeface="Arial" panose="020B0604020202020204" pitchFamily="34" charset="0"/>
                <a:cs typeface="Arial" panose="020B0604020202020204" pitchFamily="34" charset="0"/>
              </a:rPr>
              <a:t>Data Culture</a:t>
            </a:r>
          </a:p>
          <a:p>
            <a:pPr lvl="1"/>
            <a:r>
              <a:rPr lang="en-GB" altLang="en-US" sz="1600" b="1" dirty="0">
                <a:latin typeface="Arial" panose="020B0604020202020204" pitchFamily="34" charset="0"/>
                <a:cs typeface="Arial" panose="020B0604020202020204" pitchFamily="34" charset="0"/>
              </a:rPr>
              <a:t>Vision</a:t>
            </a:r>
            <a:r>
              <a:rPr lang="en-GB" altLang="en-US" sz="1600" dirty="0">
                <a:latin typeface="Arial" panose="020B0604020202020204" pitchFamily="34" charset="0"/>
                <a:cs typeface="Arial" panose="020B0604020202020204" pitchFamily="34" charset="0"/>
              </a:rPr>
              <a:t> for big data should be developed with all stakeholders and </a:t>
            </a:r>
            <a:r>
              <a:rPr lang="en-GB" altLang="en-US" sz="1600" b="1" dirty="0">
                <a:latin typeface="Arial" panose="020B0604020202020204" pitchFamily="34" charset="0"/>
                <a:cs typeface="Arial" panose="020B0604020202020204" pitchFamily="34" charset="0"/>
              </a:rPr>
              <a:t>shared</a:t>
            </a:r>
            <a:r>
              <a:rPr lang="en-GB" altLang="en-US" sz="1600" dirty="0">
                <a:latin typeface="Arial" panose="020B0604020202020204" pitchFamily="34" charset="0"/>
                <a:cs typeface="Arial" panose="020B0604020202020204" pitchFamily="34" charset="0"/>
              </a:rPr>
              <a:t> with everyone in the organization. The value must be understood and appreciated by everyone in the organization (i.e., a data-driven </a:t>
            </a:r>
            <a:r>
              <a:rPr lang="en-GB" altLang="en-US" sz="1600" b="1" dirty="0">
                <a:latin typeface="Arial" panose="020B0604020202020204" pitchFamily="34" charset="0"/>
                <a:cs typeface="Arial" panose="020B0604020202020204" pitchFamily="34" charset="0"/>
              </a:rPr>
              <a:t>culture</a:t>
            </a:r>
            <a:r>
              <a:rPr lang="en-GB" altLang="en-US" sz="1600" dirty="0">
                <a:latin typeface="Arial" panose="020B0604020202020204" pitchFamily="34" charset="0"/>
                <a:cs typeface="Arial" panose="020B0604020202020204" pitchFamily="34" charset="0"/>
              </a:rPr>
              <a:t>). </a:t>
            </a:r>
          </a:p>
          <a:p>
            <a:r>
              <a:rPr lang="en-GB" altLang="en-US" sz="1800" dirty="0">
                <a:latin typeface="Arial" panose="020B0604020202020204" pitchFamily="34" charset="0"/>
                <a:cs typeface="Arial" panose="020B0604020202020204" pitchFamily="34" charset="0"/>
              </a:rPr>
              <a:t> </a:t>
            </a:r>
            <a:r>
              <a:rPr lang="en-GB" altLang="en-US" sz="1800" b="1" dirty="0">
                <a:latin typeface="Arial" panose="020B0604020202020204" pitchFamily="34" charset="0"/>
                <a:cs typeface="Arial" panose="020B0604020202020204" pitchFamily="34" charset="0"/>
              </a:rPr>
              <a:t>People</a:t>
            </a:r>
          </a:p>
          <a:p>
            <a:pPr lvl="1"/>
            <a:r>
              <a:rPr lang="en-GB" altLang="en-US" sz="1600" dirty="0">
                <a:latin typeface="Arial" panose="020B0604020202020204" pitchFamily="34" charset="0"/>
                <a:cs typeface="Arial" panose="020B0604020202020204" pitchFamily="34" charset="0"/>
              </a:rPr>
              <a:t>Can become strategic partners of all verticals in the organization. Hypothesize, test, evaluate, and deploy.</a:t>
            </a:r>
          </a:p>
          <a:p>
            <a:pPr lvl="0"/>
            <a:r>
              <a:rPr lang="en-GB" altLang="en-US" sz="1800" b="1" dirty="0">
                <a:latin typeface="Arial" panose="020B0604020202020204" pitchFamily="34" charset="0"/>
                <a:cs typeface="Arial" panose="020B0604020202020204" pitchFamily="34" charset="0"/>
              </a:rPr>
              <a:t>Asking the right questions</a:t>
            </a:r>
          </a:p>
          <a:p>
            <a:pPr lvl="1"/>
            <a:r>
              <a:rPr lang="en-GB" altLang="en-US" sz="1400" dirty="0">
                <a:latin typeface="Arial" panose="020B0604020202020204" pitchFamily="34" charset="0"/>
                <a:cs typeface="Arial" panose="020B0604020202020204" pitchFamily="34" charset="0"/>
              </a:rPr>
              <a:t>What is the </a:t>
            </a:r>
            <a:r>
              <a:rPr lang="en-GB" altLang="en-US" sz="1400" b="1" dirty="0">
                <a:latin typeface="Arial" panose="020B0604020202020204" pitchFamily="34" charset="0"/>
                <a:cs typeface="Arial" panose="020B0604020202020204" pitchFamily="34" charset="0"/>
              </a:rPr>
              <a:t>problem</a:t>
            </a:r>
            <a:r>
              <a:rPr lang="en-GB" altLang="en-US" sz="1400" dirty="0">
                <a:latin typeface="Arial" panose="020B0604020202020204" pitchFamily="34" charset="0"/>
                <a:cs typeface="Arial" panose="020B0604020202020204" pitchFamily="34" charset="0"/>
              </a:rPr>
              <a:t> that needs to be solved?</a:t>
            </a:r>
          </a:p>
          <a:p>
            <a:pPr lvl="1"/>
            <a:r>
              <a:rPr lang="en-GB" altLang="en-US" sz="1400" dirty="0">
                <a:latin typeface="Arial" panose="020B0604020202020204" pitchFamily="34" charset="0"/>
                <a:cs typeface="Arial" panose="020B0604020202020204" pitchFamily="34" charset="0"/>
              </a:rPr>
              <a:t>What are the </a:t>
            </a:r>
            <a:r>
              <a:rPr lang="en-GB" altLang="en-US" sz="1400" b="1" dirty="0">
                <a:latin typeface="Arial" panose="020B0604020202020204" pitchFamily="34" charset="0"/>
                <a:cs typeface="Arial" panose="020B0604020202020204" pitchFamily="34" charset="0"/>
              </a:rPr>
              <a:t>requirements</a:t>
            </a:r>
            <a:r>
              <a:rPr lang="en-GB" altLang="en-US" sz="1400" dirty="0">
                <a:latin typeface="Arial" panose="020B0604020202020204" pitchFamily="34" charset="0"/>
                <a:cs typeface="Arial" panose="020B0604020202020204" pitchFamily="34" charset="0"/>
              </a:rPr>
              <a:t>?</a:t>
            </a:r>
          </a:p>
          <a:p>
            <a:pPr lvl="1"/>
            <a:r>
              <a:rPr lang="en-GB" altLang="en-US" sz="1400" dirty="0">
                <a:latin typeface="Arial" panose="020B0604020202020204" pitchFamily="34" charset="0"/>
                <a:cs typeface="Arial" panose="020B0604020202020204" pitchFamily="34" charset="0"/>
              </a:rPr>
              <a:t>What are the </a:t>
            </a:r>
            <a:r>
              <a:rPr lang="en-GB" altLang="en-US" sz="1400" b="1" dirty="0">
                <a:latin typeface="Arial" panose="020B0604020202020204" pitchFamily="34" charset="0"/>
                <a:cs typeface="Arial" panose="020B0604020202020204" pitchFamily="34" charset="0"/>
              </a:rPr>
              <a:t>assumptions</a:t>
            </a:r>
            <a:r>
              <a:rPr lang="en-GB" altLang="en-US" sz="1400" dirty="0">
                <a:latin typeface="Arial" panose="020B0604020202020204" pitchFamily="34" charset="0"/>
                <a:cs typeface="Arial" panose="020B0604020202020204" pitchFamily="34" charset="0"/>
              </a:rPr>
              <a:t> and </a:t>
            </a:r>
            <a:r>
              <a:rPr lang="en-GB" altLang="en-US" sz="1400" b="1" dirty="0">
                <a:latin typeface="Arial" panose="020B0604020202020204" pitchFamily="34" charset="0"/>
                <a:cs typeface="Arial" panose="020B0604020202020204" pitchFamily="34" charset="0"/>
              </a:rPr>
              <a:t>constraints</a:t>
            </a:r>
            <a:r>
              <a:rPr lang="en-GB" altLang="en-US" sz="1400" dirty="0">
                <a:latin typeface="Arial" panose="020B0604020202020204" pitchFamily="34" charset="0"/>
                <a:cs typeface="Arial" panose="020B0604020202020204" pitchFamily="34" charset="0"/>
              </a:rPr>
              <a:t>?</a:t>
            </a:r>
          </a:p>
          <a:p>
            <a:pPr lvl="1"/>
            <a:r>
              <a:rPr lang="en-GB" altLang="en-US" sz="1400" dirty="0">
                <a:latin typeface="Arial" panose="020B0604020202020204" pitchFamily="34" charset="0"/>
                <a:cs typeface="Arial" panose="020B0604020202020204" pitchFamily="34" charset="0"/>
              </a:rPr>
              <a:t>Are there any potential </a:t>
            </a:r>
            <a:r>
              <a:rPr lang="en-GB" altLang="en-US" sz="1400" b="1" dirty="0">
                <a:latin typeface="Arial" panose="020B0604020202020204" pitchFamily="34" charset="0"/>
                <a:cs typeface="Arial" panose="020B0604020202020204" pitchFamily="34" charset="0"/>
              </a:rPr>
              <a:t>risks</a:t>
            </a:r>
            <a:r>
              <a:rPr lang="en-GB" altLang="en-US" sz="1400" dirty="0">
                <a:latin typeface="Arial" panose="020B0604020202020204" pitchFamily="34" charset="0"/>
                <a:cs typeface="Arial" panose="020B0604020202020204" pitchFamily="34" charset="0"/>
              </a:rPr>
              <a:t>?</a:t>
            </a:r>
          </a:p>
          <a:p>
            <a:pPr lvl="1"/>
            <a:r>
              <a:rPr lang="en-GB" altLang="en-US" sz="1400" dirty="0">
                <a:latin typeface="Arial" panose="020B0604020202020204" pitchFamily="34" charset="0"/>
                <a:cs typeface="Arial" panose="020B0604020202020204" pitchFamily="34" charset="0"/>
              </a:rPr>
              <a:t>How do we </a:t>
            </a:r>
            <a:r>
              <a:rPr lang="en-GB" altLang="en-US" sz="1400" dirty="0">
                <a:solidFill>
                  <a:srgbClr val="0070C0"/>
                </a:solidFill>
                <a:latin typeface="Arial" panose="020B0604020202020204" pitchFamily="34" charset="0"/>
                <a:cs typeface="Arial" panose="020B0604020202020204" pitchFamily="34" charset="0"/>
              </a:rPr>
              <a:t>define success</a:t>
            </a:r>
            <a:r>
              <a:rPr lang="en-GB" altLang="en-US" sz="1400"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Data Strategy</a:t>
            </a:r>
          </a:p>
        </p:txBody>
      </p:sp>
      <p:pic>
        <p:nvPicPr>
          <p:cNvPr id="4" name="Picture 2" descr="The College of William &amp;amp; Mary School of Business - Virginia SHRM State  Council">
            <a:extLst>
              <a:ext uri="{FF2B5EF4-FFF2-40B4-BE49-F238E27FC236}">
                <a16:creationId xmlns:a16="http://schemas.microsoft.com/office/drawing/2014/main" id="{C9E34CF1-FC9B-4249-B6A1-AC0D01CE6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61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954107"/>
          </a:xfrm>
          <a:prstGeom prst="rect">
            <a:avLst/>
          </a:prstGeom>
        </p:spPr>
        <p:txBody>
          <a:bodyPr wrap="square">
            <a:spAutoFit/>
          </a:bodyPr>
          <a:lstStyle/>
          <a:p>
            <a:pPr algn="ctr" defTabSz="609585"/>
            <a:r>
              <a:rPr lang="en-US" sz="2800" dirty="0">
                <a:solidFill>
                  <a:srgbClr val="BD9760"/>
                </a:solidFill>
                <a:latin typeface="Arial" panose="020B0604020202020204" pitchFamily="34" charset="0"/>
                <a:cs typeface="Arial" panose="020B0604020202020204" pitchFamily="34" charset="0"/>
              </a:rPr>
              <a:t>Drawing a parallelism to the CRISP-DM framework used in  Data Mining</a:t>
            </a:r>
          </a:p>
        </p:txBody>
      </p:sp>
      <p:pic>
        <p:nvPicPr>
          <p:cNvPr id="4" name="Picture 2" descr="The College of William &amp;amp; Mary School of Business - Virginia SHRM State  Council">
            <a:extLst>
              <a:ext uri="{FF2B5EF4-FFF2-40B4-BE49-F238E27FC236}">
                <a16:creationId xmlns:a16="http://schemas.microsoft.com/office/drawing/2014/main" id="{C9E34CF1-FC9B-4249-B6A1-AC0D01CE6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785A548-3F86-4D4F-B3F8-0F235C089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544" y="1503123"/>
            <a:ext cx="4519771" cy="45281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3E18272-BFA2-494B-9DFD-E24AD21264F9}"/>
              </a:ext>
            </a:extLst>
          </p:cNvPr>
          <p:cNvSpPr txBox="1"/>
          <p:nvPr/>
        </p:nvSpPr>
        <p:spPr>
          <a:xfrm>
            <a:off x="6031524" y="1929008"/>
            <a:ext cx="5717890" cy="3416320"/>
          </a:xfrm>
          <a:prstGeom prst="rect">
            <a:avLst/>
          </a:prstGeom>
          <a:noFill/>
        </p:spPr>
        <p:txBody>
          <a:bodyPr wrap="square" rtlCol="0">
            <a:spAutoFit/>
          </a:bodyPr>
          <a:lstStyle/>
          <a:p>
            <a:r>
              <a:rPr lang="en-US" b="1" dirty="0">
                <a:latin typeface="Helvetica" pitchFamily="2" charset="0"/>
              </a:rPr>
              <a:t>Business understanding</a:t>
            </a:r>
          </a:p>
          <a:p>
            <a:endParaRPr lang="en-US" b="1" dirty="0">
              <a:latin typeface="Helvetica" pitchFamily="2" charset="0"/>
            </a:endParaRPr>
          </a:p>
          <a:p>
            <a:r>
              <a:rPr lang="en-US" b="1" dirty="0">
                <a:latin typeface="Helvetica" pitchFamily="2" charset="0"/>
              </a:rPr>
              <a:t>Data Understanding/Preparation: </a:t>
            </a:r>
            <a:r>
              <a:rPr lang="en-US" dirty="0">
                <a:latin typeface="Helvetica" pitchFamily="2" charset="0"/>
              </a:rPr>
              <a:t>Finding, accessing, acquiring, and moving data. It includes identification of and authenticated access to all related data. And transportation of data from sources to </a:t>
            </a:r>
            <a:r>
              <a:rPr lang="en-US" b="1" dirty="0">
                <a:latin typeface="Helvetica" pitchFamily="2" charset="0"/>
              </a:rPr>
              <a:t>distributed files systems.</a:t>
            </a:r>
          </a:p>
          <a:p>
            <a:endParaRPr lang="en-US" b="1" dirty="0">
              <a:latin typeface="Helvetica" pitchFamily="2" charset="0"/>
            </a:endParaRPr>
          </a:p>
          <a:p>
            <a:r>
              <a:rPr lang="en-US" dirty="0">
                <a:solidFill>
                  <a:srgbClr val="1F1F1F"/>
                </a:solidFill>
                <a:latin typeface="Helvetica" pitchFamily="2" charset="0"/>
              </a:rPr>
              <a:t>Address </a:t>
            </a:r>
            <a:r>
              <a:rPr lang="en-US" b="1" dirty="0">
                <a:solidFill>
                  <a:srgbClr val="1F1F1F"/>
                </a:solidFill>
                <a:latin typeface="Helvetica" pitchFamily="2" charset="0"/>
              </a:rPr>
              <a:t>data quality</a:t>
            </a:r>
            <a:r>
              <a:rPr lang="en-US" dirty="0">
                <a:solidFill>
                  <a:srgbClr val="1F1F1F"/>
                </a:solidFill>
                <a:latin typeface="Helvetica" pitchFamily="2" charset="0"/>
              </a:rPr>
              <a:t> issues in your data, including inconsistent data, duplicate data, records with missing values, outliers. The </a:t>
            </a:r>
            <a:r>
              <a:rPr lang="en-US" b="1" dirty="0">
                <a:solidFill>
                  <a:srgbClr val="1F1F1F"/>
                </a:solidFill>
                <a:latin typeface="Helvetica" pitchFamily="2" charset="0"/>
              </a:rPr>
              <a:t>domain knowledge </a:t>
            </a:r>
            <a:r>
              <a:rPr lang="en-US" dirty="0">
                <a:solidFill>
                  <a:srgbClr val="1F1F1F"/>
                </a:solidFill>
                <a:latin typeface="Helvetica" pitchFamily="2" charset="0"/>
              </a:rPr>
              <a:t>is key.</a:t>
            </a:r>
            <a:endParaRPr lang="en-US" b="1" dirty="0">
              <a:latin typeface="Helvetica" pitchFamily="2" charset="0"/>
            </a:endParaRPr>
          </a:p>
          <a:p>
            <a:endParaRPr lang="en-US" b="1" dirty="0">
              <a:latin typeface="Helvetica" pitchFamily="2" charset="0"/>
            </a:endParaRPr>
          </a:p>
        </p:txBody>
      </p:sp>
    </p:spTree>
    <p:extLst>
      <p:ext uri="{BB962C8B-B14F-4D97-AF65-F5344CB8AC3E}">
        <p14:creationId xmlns:p14="http://schemas.microsoft.com/office/powerpoint/2010/main" val="206162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a:t>How do we ingest the data?</a:t>
            </a:r>
          </a:p>
          <a:p>
            <a:pPr lvl="1"/>
            <a:r>
              <a:rPr lang="en-US" sz="2000" dirty="0"/>
              <a:t>How many data sources</a:t>
            </a:r>
          </a:p>
          <a:p>
            <a:pPr lvl="1"/>
            <a:r>
              <a:rPr lang="en-US" sz="2000" dirty="0"/>
              <a:t>How large are the data items</a:t>
            </a:r>
          </a:p>
          <a:p>
            <a:r>
              <a:rPr lang="en-US" sz="2400" dirty="0"/>
              <a:t>Where/How do we store the data?</a:t>
            </a:r>
          </a:p>
          <a:p>
            <a:r>
              <a:rPr lang="en-US" sz="2400" dirty="0"/>
              <a:t>How can we ensure data quality?</a:t>
            </a:r>
          </a:p>
          <a:p>
            <a:r>
              <a:rPr lang="en-US" sz="2400" dirty="0"/>
              <a:t>What operations do we perform on the data?</a:t>
            </a:r>
          </a:p>
          <a:p>
            <a:r>
              <a:rPr lang="en-US" sz="2400" dirty="0"/>
              <a:t>How can these operations be efficient?</a:t>
            </a:r>
          </a:p>
          <a:p>
            <a:r>
              <a:rPr lang="en-US" sz="2400" dirty="0"/>
              <a:t>How do we scale up data volume, variety, velocity, and access?</a:t>
            </a:r>
          </a:p>
          <a:p>
            <a:pPr lvl="1"/>
            <a:r>
              <a:rPr lang="en-US" sz="2000" dirty="0"/>
              <a:t>Will the number of data sources grow</a:t>
            </a:r>
          </a:p>
          <a:p>
            <a:pPr lvl="1"/>
            <a:r>
              <a:rPr lang="en-US" sz="2000" dirty="0"/>
              <a:t>Rate of data ingestion</a:t>
            </a:r>
          </a:p>
          <a:p>
            <a:r>
              <a:rPr lang="en-US" sz="2400" dirty="0"/>
              <a:t>How do we keep the data secure?</a:t>
            </a:r>
          </a:p>
        </p:txBody>
      </p:sp>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Data Management</a:t>
            </a:r>
          </a:p>
        </p:txBody>
      </p:sp>
      <p:pic>
        <p:nvPicPr>
          <p:cNvPr id="4" name="Picture 2" descr="The College of William &amp;amp; Mary School of Business - Virginia SHRM State  Council">
            <a:extLst>
              <a:ext uri="{FF2B5EF4-FFF2-40B4-BE49-F238E27FC236}">
                <a16:creationId xmlns:a16="http://schemas.microsoft.com/office/drawing/2014/main" id="{C9E34CF1-FC9B-4249-B6A1-AC0D01CE6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83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GB" altLang="en-US" sz="1600" dirty="0">
                <a:latin typeface="Arial" panose="020B0604020202020204" pitchFamily="34" charset="0"/>
                <a:cs typeface="Arial" panose="020B0604020202020204" pitchFamily="34" charset="0"/>
              </a:rPr>
              <a:t> </a:t>
            </a:r>
            <a:r>
              <a:rPr lang="en-GB" altLang="en-US" sz="1600" b="1" dirty="0">
                <a:latin typeface="Arial" panose="020B0604020202020204" pitchFamily="34" charset="0"/>
                <a:cs typeface="Arial" panose="020B0604020202020204" pitchFamily="34" charset="0"/>
              </a:rPr>
              <a:t>Data Collection</a:t>
            </a:r>
          </a:p>
          <a:p>
            <a:pPr lvl="1"/>
            <a:r>
              <a:rPr lang="en-GB" altLang="en-US" sz="1400" dirty="0">
                <a:latin typeface="Arial" panose="020B0604020202020204" pitchFamily="34" charset="0"/>
                <a:cs typeface="Arial" panose="020B0604020202020204" pitchFamily="34" charset="0"/>
              </a:rPr>
              <a:t>Data collection is the ﬁrst step for any analytics application.   Before the data can be </a:t>
            </a:r>
            <a:r>
              <a:rPr lang="en-GB" altLang="en-US" sz="1400" dirty="0" err="1">
                <a:latin typeface="Arial" panose="020B0604020202020204" pitchFamily="34" charset="0"/>
                <a:cs typeface="Arial" panose="020B0604020202020204" pitchFamily="34" charset="0"/>
              </a:rPr>
              <a:t>analyzed</a:t>
            </a:r>
            <a:r>
              <a:rPr lang="en-GB" altLang="en-US" sz="1400" dirty="0">
                <a:latin typeface="Arial" panose="020B0604020202020204" pitchFamily="34" charset="0"/>
                <a:cs typeface="Arial" panose="020B0604020202020204" pitchFamily="34" charset="0"/>
              </a:rPr>
              <a:t>, the </a:t>
            </a:r>
            <a:r>
              <a:rPr lang="en-GB" altLang="en-US" sz="1400" dirty="0">
                <a:solidFill>
                  <a:srgbClr val="0070C0"/>
                </a:solidFill>
                <a:latin typeface="Arial" panose="020B0604020202020204" pitchFamily="34" charset="0"/>
                <a:cs typeface="Arial" panose="020B0604020202020204" pitchFamily="34" charset="0"/>
              </a:rPr>
              <a:t>data must be collected and ingested into a big data stack</a:t>
            </a:r>
            <a:r>
              <a:rPr lang="en-GB" altLang="en-US" sz="1400" dirty="0">
                <a:latin typeface="Arial" panose="020B0604020202020204" pitchFamily="34" charset="0"/>
                <a:cs typeface="Arial" panose="020B0604020202020204" pitchFamily="34" charset="0"/>
              </a:rPr>
              <a:t>.  The choice of tools and frameworks for data collection depends on the source of data and the type of data being ingested. </a:t>
            </a:r>
          </a:p>
          <a:p>
            <a:pPr lvl="0"/>
            <a:r>
              <a:rPr lang="en-GB" altLang="en-US" sz="1600" dirty="0">
                <a:latin typeface="Arial" panose="020B0604020202020204" pitchFamily="34" charset="0"/>
                <a:cs typeface="Arial" panose="020B0604020202020204" pitchFamily="34" charset="0"/>
              </a:rPr>
              <a:t> </a:t>
            </a:r>
            <a:r>
              <a:rPr lang="en-GB" altLang="en-US" sz="1600" b="1" dirty="0">
                <a:latin typeface="Arial" panose="020B0604020202020204" pitchFamily="34" charset="0"/>
                <a:cs typeface="Arial" panose="020B0604020202020204" pitchFamily="34" charset="0"/>
              </a:rPr>
              <a:t>Data Preparation</a:t>
            </a:r>
          </a:p>
          <a:p>
            <a:pPr lvl="1"/>
            <a:r>
              <a:rPr lang="en-GB" altLang="en-US" sz="1400" b="1" dirty="0">
                <a:latin typeface="Arial" panose="020B0604020202020204" pitchFamily="34" charset="0"/>
                <a:cs typeface="Arial" panose="020B0604020202020204" pitchFamily="34" charset="0"/>
              </a:rPr>
              <a:t>Data can often have issues that must be resolved </a:t>
            </a:r>
            <a:r>
              <a:rPr lang="en-GB" altLang="en-US" sz="1400" dirty="0">
                <a:latin typeface="Arial" panose="020B0604020202020204" pitchFamily="34" charset="0"/>
                <a:cs typeface="Arial" panose="020B0604020202020204" pitchFamily="34" charset="0"/>
              </a:rPr>
              <a:t>before the data can be processed, such as corrupt records, missing values, duplicates, inconsistent abbreviations, inconsistent units, typos, incorrect spellings and incorrect formatting. Data preparation step </a:t>
            </a:r>
            <a:r>
              <a:rPr lang="en-GB" altLang="en-US" sz="1400" dirty="0">
                <a:solidFill>
                  <a:srgbClr val="0070C0"/>
                </a:solidFill>
                <a:latin typeface="Arial" panose="020B0604020202020204" pitchFamily="34" charset="0"/>
                <a:cs typeface="Arial" panose="020B0604020202020204" pitchFamily="34" charset="0"/>
              </a:rPr>
              <a:t>involves various tasks </a:t>
            </a:r>
            <a:r>
              <a:rPr lang="en-GB" altLang="en-US" sz="1400" dirty="0">
                <a:latin typeface="Arial" panose="020B0604020202020204" pitchFamily="34" charset="0"/>
                <a:cs typeface="Arial" panose="020B0604020202020204" pitchFamily="34" charset="0"/>
              </a:rPr>
              <a:t>such as data cleansing, data wrangling or munging, de-duplication, normalization, sampling and ﬁltering.</a:t>
            </a:r>
          </a:p>
          <a:p>
            <a:r>
              <a:rPr lang="en-GB" altLang="en-US" sz="1600" dirty="0">
                <a:latin typeface="Arial" panose="020B0604020202020204" pitchFamily="34" charset="0"/>
                <a:cs typeface="Arial" panose="020B0604020202020204" pitchFamily="34" charset="0"/>
              </a:rPr>
              <a:t> </a:t>
            </a:r>
            <a:r>
              <a:rPr lang="en-GB" altLang="en-US" sz="1600" b="1" dirty="0">
                <a:latin typeface="Arial" panose="020B0604020202020204" pitchFamily="34" charset="0"/>
                <a:cs typeface="Arial" panose="020B0604020202020204" pitchFamily="34" charset="0"/>
              </a:rPr>
              <a:t>Analysis Types</a:t>
            </a:r>
          </a:p>
          <a:p>
            <a:pPr lvl="1"/>
            <a:r>
              <a:rPr lang="en-GB" altLang="en-US" sz="1400" dirty="0">
                <a:latin typeface="Arial" panose="020B0604020202020204" pitchFamily="34" charset="0"/>
                <a:cs typeface="Arial" panose="020B0604020202020204" pitchFamily="34" charset="0"/>
              </a:rPr>
              <a:t>The next step in the analysis ﬂow is to </a:t>
            </a:r>
            <a:r>
              <a:rPr lang="en-GB" altLang="en-US" sz="1400" dirty="0">
                <a:solidFill>
                  <a:srgbClr val="0070C0"/>
                </a:solidFill>
                <a:latin typeface="Arial" panose="020B0604020202020204" pitchFamily="34" charset="0"/>
                <a:cs typeface="Arial" panose="020B0604020202020204" pitchFamily="34" charset="0"/>
              </a:rPr>
              <a:t>determine the analysis type </a:t>
            </a:r>
            <a:r>
              <a:rPr lang="en-GB" altLang="en-US" sz="1400" dirty="0">
                <a:latin typeface="Arial" panose="020B0604020202020204" pitchFamily="34" charset="0"/>
                <a:cs typeface="Arial" panose="020B0604020202020204" pitchFamily="34" charset="0"/>
              </a:rPr>
              <a:t>for the application.</a:t>
            </a:r>
          </a:p>
          <a:p>
            <a:pPr lvl="0"/>
            <a:r>
              <a:rPr lang="en-GB" altLang="en-US" sz="1600" dirty="0">
                <a:latin typeface="Arial" panose="020B0604020202020204" pitchFamily="34" charset="0"/>
                <a:cs typeface="Arial" panose="020B0604020202020204" pitchFamily="34" charset="0"/>
              </a:rPr>
              <a:t> </a:t>
            </a:r>
            <a:r>
              <a:rPr lang="en-GB" altLang="en-US" sz="1600" b="1" dirty="0">
                <a:latin typeface="Arial" panose="020B0604020202020204" pitchFamily="34" charset="0"/>
                <a:cs typeface="Arial" panose="020B0604020202020204" pitchFamily="34" charset="0"/>
              </a:rPr>
              <a:t>Analysis Modes</a:t>
            </a:r>
          </a:p>
          <a:p>
            <a:pPr lvl="1"/>
            <a:r>
              <a:rPr lang="en-GB" altLang="en-US" sz="1400" dirty="0">
                <a:latin typeface="Arial" panose="020B0604020202020204" pitchFamily="34" charset="0"/>
                <a:cs typeface="Arial" panose="020B0604020202020204" pitchFamily="34" charset="0"/>
              </a:rPr>
              <a:t>With the analysis types selected for an application, the next step is to determine the </a:t>
            </a:r>
            <a:r>
              <a:rPr lang="en-GB" altLang="en-US" sz="1400" dirty="0">
                <a:solidFill>
                  <a:srgbClr val="0070C0"/>
                </a:solidFill>
                <a:latin typeface="Arial" panose="020B0604020202020204" pitchFamily="34" charset="0"/>
                <a:cs typeface="Arial" panose="020B0604020202020204" pitchFamily="34" charset="0"/>
              </a:rPr>
              <a:t>analysis mode</a:t>
            </a:r>
            <a:r>
              <a:rPr lang="en-GB" altLang="en-US" sz="1400" dirty="0">
                <a:latin typeface="Arial" panose="020B0604020202020204" pitchFamily="34" charset="0"/>
                <a:cs typeface="Arial" panose="020B0604020202020204" pitchFamily="34" charset="0"/>
              </a:rPr>
              <a:t>, which can be batch or real-time. The choice  of the mode depends on the requirements of the application.</a:t>
            </a:r>
          </a:p>
          <a:p>
            <a:pPr lvl="0"/>
            <a:r>
              <a:rPr lang="en-GB" altLang="en-US" sz="1600" dirty="0">
                <a:latin typeface="Arial" panose="020B0604020202020204" pitchFamily="34" charset="0"/>
                <a:cs typeface="Arial" panose="020B0604020202020204" pitchFamily="34" charset="0"/>
              </a:rPr>
              <a:t> </a:t>
            </a:r>
            <a:r>
              <a:rPr lang="en-GB" altLang="en-US" sz="1600" b="1" dirty="0">
                <a:latin typeface="Arial" panose="020B0604020202020204" pitchFamily="34" charset="0"/>
                <a:cs typeface="Arial" panose="020B0604020202020204" pitchFamily="34" charset="0"/>
              </a:rPr>
              <a:t>Visualizations</a:t>
            </a:r>
          </a:p>
          <a:p>
            <a:pPr lvl="1"/>
            <a:r>
              <a:rPr lang="en-GB" altLang="en-US" sz="1400" dirty="0">
                <a:latin typeface="Arial" panose="020B0604020202020204" pitchFamily="34" charset="0"/>
                <a:cs typeface="Arial" panose="020B0604020202020204" pitchFamily="34" charset="0"/>
              </a:rPr>
              <a:t>The choice of the </a:t>
            </a:r>
            <a:r>
              <a:rPr lang="en-GB" altLang="en-US" sz="1400" dirty="0">
                <a:solidFill>
                  <a:srgbClr val="0070C0"/>
                </a:solidFill>
                <a:latin typeface="Arial" panose="020B0604020202020204" pitchFamily="34" charset="0"/>
                <a:cs typeface="Arial" panose="020B0604020202020204" pitchFamily="34" charset="0"/>
              </a:rPr>
              <a:t>visualization</a:t>
            </a:r>
            <a:r>
              <a:rPr lang="en-GB" altLang="en-US" sz="1400" dirty="0">
                <a:latin typeface="Arial" panose="020B0604020202020204" pitchFamily="34" charset="0"/>
                <a:cs typeface="Arial" panose="020B0604020202020204" pitchFamily="34" charset="0"/>
              </a:rPr>
              <a:t> tools, serving databases and web frameworks is driven by the requirements of the application. Visualizations can be static, dynamic or interactive. </a:t>
            </a:r>
          </a:p>
          <a:p>
            <a:endParaRPr lang="en-GB" altLang="en-US" sz="18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 Analytics Flow for Big Data</a:t>
            </a:r>
          </a:p>
        </p:txBody>
      </p:sp>
      <p:pic>
        <p:nvPicPr>
          <p:cNvPr id="4" name="Picture 2" descr="The College of William &amp;amp; Mary School of Business - Virginia SHRM State  Council">
            <a:extLst>
              <a:ext uri="{FF2B5EF4-FFF2-40B4-BE49-F238E27FC236}">
                <a16:creationId xmlns:a16="http://schemas.microsoft.com/office/drawing/2014/main" id="{C9E34CF1-FC9B-4249-B6A1-AC0D01CE6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7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0FAA84-9298-184E-A600-C61119E439B1}"/>
              </a:ext>
            </a:extLst>
          </p:cNvPr>
          <p:cNvSpPr/>
          <p:nvPr/>
        </p:nvSpPr>
        <p:spPr>
          <a:xfrm>
            <a:off x="824619" y="219001"/>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 Analytics Flow for Big Data</a:t>
            </a:r>
          </a:p>
        </p:txBody>
      </p:sp>
      <p:pic>
        <p:nvPicPr>
          <p:cNvPr id="4" name="Picture 2" descr="The College of William &amp;amp; Mary School of Business - Virginia SHRM State  Council">
            <a:extLst>
              <a:ext uri="{FF2B5EF4-FFF2-40B4-BE49-F238E27FC236}">
                <a16:creationId xmlns:a16="http://schemas.microsoft.com/office/drawing/2014/main" id="{C9E34CF1-FC9B-4249-B6A1-AC0D01CE6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3DCE1298-31B8-A741-95CB-455294C2996B}"/>
              </a:ext>
            </a:extLst>
          </p:cNvPr>
          <p:cNvPicPr>
            <a:picLocks noGrp="1" noChangeAspect="1"/>
          </p:cNvPicPr>
          <p:nvPr>
            <p:ph idx="1"/>
          </p:nvPr>
        </p:nvPicPr>
        <p:blipFill>
          <a:blip r:embed="rId3"/>
          <a:stretch>
            <a:fillRect/>
          </a:stretch>
        </p:blipFill>
        <p:spPr>
          <a:xfrm rot="5400000">
            <a:off x="3284083" y="-97637"/>
            <a:ext cx="5623834" cy="7568131"/>
          </a:xfrm>
          <a:prstGeom prst="rect">
            <a:avLst/>
          </a:prstGeom>
        </p:spPr>
      </p:pic>
    </p:spTree>
    <p:extLst>
      <p:ext uri="{BB962C8B-B14F-4D97-AF65-F5344CB8AC3E}">
        <p14:creationId xmlns:p14="http://schemas.microsoft.com/office/powerpoint/2010/main" val="211358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0FAA84-9298-184E-A600-C61119E439B1}"/>
              </a:ext>
            </a:extLst>
          </p:cNvPr>
          <p:cNvSpPr/>
          <p:nvPr/>
        </p:nvSpPr>
        <p:spPr>
          <a:xfrm>
            <a:off x="724050" y="390476"/>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 Big Data Stack</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creenshot from 2019-08-13 17-29-59">
            <a:extLst>
              <a:ext uri="{FF2B5EF4-FFF2-40B4-BE49-F238E27FC236}">
                <a16:creationId xmlns:a16="http://schemas.microsoft.com/office/drawing/2014/main" id="{A6A9AE60-8AEA-F745-8DD1-EEEBD7109C54}"/>
              </a:ext>
            </a:extLst>
          </p:cNvPr>
          <p:cNvPicPr>
            <a:picLocks noChangeAspect="1"/>
          </p:cNvPicPr>
          <p:nvPr/>
        </p:nvPicPr>
        <p:blipFill>
          <a:blip r:embed="rId3"/>
          <a:stretch>
            <a:fillRect/>
          </a:stretch>
        </p:blipFill>
        <p:spPr>
          <a:xfrm>
            <a:off x="1399959" y="1139464"/>
            <a:ext cx="8905875" cy="4886960"/>
          </a:xfrm>
          <a:prstGeom prst="rect">
            <a:avLst/>
          </a:prstGeom>
        </p:spPr>
      </p:pic>
      <p:sp>
        <p:nvSpPr>
          <p:cNvPr id="8" name="TextBox 7">
            <a:extLst>
              <a:ext uri="{FF2B5EF4-FFF2-40B4-BE49-F238E27FC236}">
                <a16:creationId xmlns:a16="http://schemas.microsoft.com/office/drawing/2014/main" id="{FE5160F6-63FB-CB4C-A649-0AAD586DA490}"/>
              </a:ext>
            </a:extLst>
          </p:cNvPr>
          <p:cNvSpPr txBox="1"/>
          <p:nvPr/>
        </p:nvSpPr>
        <p:spPr>
          <a:xfrm>
            <a:off x="2128838" y="6329363"/>
            <a:ext cx="6986587" cy="553998"/>
          </a:xfrm>
          <a:prstGeom prst="rect">
            <a:avLst/>
          </a:prstGeom>
          <a:noFill/>
        </p:spPr>
        <p:txBody>
          <a:bodyPr wrap="square" rtlCol="0">
            <a:spAutoFit/>
          </a:bodyPr>
          <a:lstStyle/>
          <a:p>
            <a:pPr lvl="0" algn="ctr"/>
            <a:r>
              <a:rPr lang="en-US" sz="1200" dirty="0">
                <a:solidFill>
                  <a:prstClr val="black">
                    <a:tint val="75000"/>
                  </a:prstClr>
                </a:solidFill>
              </a:rPr>
              <a:t>Chapter 8 - © 2019 </a:t>
            </a:r>
            <a:r>
              <a:rPr lang="en-US" sz="1200" dirty="0" err="1">
                <a:solidFill>
                  <a:prstClr val="black">
                    <a:tint val="75000"/>
                  </a:prstClr>
                </a:solidFill>
              </a:rPr>
              <a:t>Arshdeep</a:t>
            </a:r>
            <a:r>
              <a:rPr lang="en-US" sz="1200" dirty="0">
                <a:solidFill>
                  <a:prstClr val="black">
                    <a:tint val="75000"/>
                  </a:prstClr>
                </a:solidFill>
              </a:rPr>
              <a:t> </a:t>
            </a:r>
            <a:r>
              <a:rPr lang="en-US" sz="1200" dirty="0" err="1">
                <a:solidFill>
                  <a:prstClr val="black">
                    <a:tint val="75000"/>
                  </a:prstClr>
                </a:solidFill>
              </a:rPr>
              <a:t>Bahga</a:t>
            </a:r>
            <a:r>
              <a:rPr lang="en-US" sz="1200" dirty="0">
                <a:solidFill>
                  <a:prstClr val="black">
                    <a:tint val="75000"/>
                  </a:prstClr>
                </a:solidFill>
              </a:rPr>
              <a:t> &amp; Vijay </a:t>
            </a:r>
            <a:r>
              <a:rPr lang="en-US" sz="1200" dirty="0" err="1">
                <a:solidFill>
                  <a:prstClr val="black">
                    <a:tint val="75000"/>
                  </a:prstClr>
                </a:solidFill>
              </a:rPr>
              <a:t>Madisetti</a:t>
            </a:r>
            <a:endParaRPr lang="en-US" sz="1200" dirty="0">
              <a:solidFill>
                <a:prstClr val="black">
                  <a:tint val="75000"/>
                </a:prstClr>
              </a:solidFill>
            </a:endParaRPr>
          </a:p>
          <a:p>
            <a:endParaRPr lang="en-US" dirty="0"/>
          </a:p>
        </p:txBody>
      </p:sp>
    </p:spTree>
    <p:extLst>
      <p:ext uri="{BB962C8B-B14F-4D97-AF65-F5344CB8AC3E}">
        <p14:creationId xmlns:p14="http://schemas.microsoft.com/office/powerpoint/2010/main" val="171938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GB" altLang="en-US" sz="2000" b="1" dirty="0">
                <a:solidFill>
                  <a:schemeClr val="tx1"/>
                </a:solidFill>
                <a:latin typeface="Helvetica" pitchFamily="2" charset="0"/>
              </a:rPr>
              <a:t>Raw Data Sources</a:t>
            </a:r>
          </a:p>
          <a:p>
            <a:pPr lvl="1"/>
            <a:r>
              <a:rPr lang="en-GB" altLang="en-US" sz="2000" dirty="0">
                <a:latin typeface="Helvetica" pitchFamily="2" charset="0"/>
              </a:rPr>
              <a:t>In any big data analytics application or platform, before the data is processed and </a:t>
            </a:r>
            <a:r>
              <a:rPr lang="en-GB" altLang="en-US" sz="2000" dirty="0" err="1">
                <a:latin typeface="Helvetica" pitchFamily="2" charset="0"/>
              </a:rPr>
              <a:t>analyzed</a:t>
            </a:r>
            <a:r>
              <a:rPr lang="en-GB" altLang="en-US" sz="2000" dirty="0">
                <a:latin typeface="Helvetica" pitchFamily="2" charset="0"/>
              </a:rPr>
              <a:t>, it must be captured from the raw </a:t>
            </a:r>
            <a:r>
              <a:rPr lang="en-GB" altLang="en-US" sz="2000" dirty="0">
                <a:solidFill>
                  <a:srgbClr val="0070C0"/>
                </a:solidFill>
                <a:latin typeface="Helvetica" pitchFamily="2" charset="0"/>
              </a:rPr>
              <a:t>data sources into the big data systems </a:t>
            </a:r>
            <a:r>
              <a:rPr lang="en-GB" altLang="en-US" sz="2000" dirty="0">
                <a:latin typeface="Helvetica" pitchFamily="2" charset="0"/>
              </a:rPr>
              <a:t>and frameworks. </a:t>
            </a:r>
          </a:p>
          <a:p>
            <a:pPr lvl="0"/>
            <a:r>
              <a:rPr lang="en-GB" altLang="en-US" sz="2000" dirty="0">
                <a:solidFill>
                  <a:schemeClr val="tx1"/>
                </a:solidFill>
                <a:latin typeface="Helvetica" pitchFamily="2" charset="0"/>
              </a:rPr>
              <a:t> </a:t>
            </a:r>
            <a:r>
              <a:rPr lang="en-GB" altLang="en-US" sz="2000" b="1" dirty="0">
                <a:solidFill>
                  <a:schemeClr val="tx1"/>
                </a:solidFill>
                <a:latin typeface="Helvetica" pitchFamily="2" charset="0"/>
              </a:rPr>
              <a:t>Data Access Connectors</a:t>
            </a:r>
          </a:p>
          <a:p>
            <a:pPr lvl="1"/>
            <a:r>
              <a:rPr lang="en-GB" altLang="en-US" sz="2000" dirty="0">
                <a:latin typeface="Helvetica" pitchFamily="2" charset="0"/>
              </a:rPr>
              <a:t>The Data Access Connectors includes tools and frameworks for collecting and </a:t>
            </a:r>
            <a:r>
              <a:rPr lang="en-GB" altLang="en-US" sz="2000" dirty="0">
                <a:solidFill>
                  <a:srgbClr val="0070C0"/>
                </a:solidFill>
                <a:latin typeface="Helvetica" pitchFamily="2" charset="0"/>
              </a:rPr>
              <a:t>ingesting data from various sources </a:t>
            </a:r>
            <a:r>
              <a:rPr lang="en-GB" altLang="en-US" sz="2000" dirty="0">
                <a:latin typeface="Helvetica" pitchFamily="2" charset="0"/>
              </a:rPr>
              <a:t>into the big data storage and analytics frameworks. The choice of the data connector is driven by the type of the data source.</a:t>
            </a:r>
          </a:p>
          <a:p>
            <a:pPr lvl="0"/>
            <a:r>
              <a:rPr lang="en-GB" altLang="en-US" sz="2000" dirty="0">
                <a:solidFill>
                  <a:schemeClr val="tx1"/>
                </a:solidFill>
                <a:latin typeface="Helvetica" pitchFamily="2" charset="0"/>
              </a:rPr>
              <a:t> </a:t>
            </a:r>
            <a:r>
              <a:rPr lang="en-GB" altLang="en-US" sz="2000" b="1" dirty="0">
                <a:solidFill>
                  <a:schemeClr val="tx1"/>
                </a:solidFill>
                <a:latin typeface="Helvetica" pitchFamily="2" charset="0"/>
              </a:rPr>
              <a:t>Data Storage</a:t>
            </a:r>
          </a:p>
          <a:p>
            <a:pPr lvl="1"/>
            <a:r>
              <a:rPr lang="en-GB" altLang="en-US" sz="2000" dirty="0">
                <a:latin typeface="Helvetica" pitchFamily="2" charset="0"/>
              </a:rPr>
              <a:t>The data storage block in the big data stack includes </a:t>
            </a:r>
            <a:r>
              <a:rPr lang="en-GB" altLang="en-US" sz="2000" dirty="0">
                <a:solidFill>
                  <a:srgbClr val="0070C0"/>
                </a:solidFill>
                <a:latin typeface="Helvetica" pitchFamily="2" charset="0"/>
              </a:rPr>
              <a:t>distributed ﬁlesystems, relational and non-relational (NoSQL) databases,</a:t>
            </a:r>
            <a:r>
              <a:rPr lang="en-GB" altLang="en-US" sz="2000" dirty="0">
                <a:latin typeface="Helvetica" pitchFamily="2" charset="0"/>
              </a:rPr>
              <a:t> which store the data collected from the raw data sources using the data access connectors. </a:t>
            </a:r>
          </a:p>
        </p:txBody>
      </p:sp>
      <p:sp>
        <p:nvSpPr>
          <p:cNvPr id="9" name="Rectangle 8">
            <a:extLst>
              <a:ext uri="{FF2B5EF4-FFF2-40B4-BE49-F238E27FC236}">
                <a16:creationId xmlns:a16="http://schemas.microsoft.com/office/drawing/2014/main" id="{ED0FAA84-9298-184E-A600-C61119E439B1}"/>
              </a:ext>
            </a:extLst>
          </p:cNvPr>
          <p:cNvSpPr/>
          <p:nvPr/>
        </p:nvSpPr>
        <p:spPr>
          <a:xfrm>
            <a:off x="902678" y="620445"/>
            <a:ext cx="10257692" cy="748988"/>
          </a:xfrm>
          <a:prstGeom prst="rect">
            <a:avLst/>
          </a:prstGeom>
        </p:spPr>
        <p:txBody>
          <a:bodyPr wrap="square">
            <a:spAutoFit/>
          </a:bodyPr>
          <a:lstStyle/>
          <a:p>
            <a:pPr algn="ctr" defTabSz="609585"/>
            <a:r>
              <a:rPr lang="en-US" sz="4267" dirty="0">
                <a:solidFill>
                  <a:srgbClr val="BD9760"/>
                </a:solidFill>
                <a:latin typeface="Arial" panose="020B0604020202020204" pitchFamily="34" charset="0"/>
                <a:cs typeface="Arial" panose="020B0604020202020204" pitchFamily="34" charset="0"/>
              </a:rPr>
              <a:t> Big Data Stack</a:t>
            </a:r>
          </a:p>
        </p:txBody>
      </p:sp>
      <p:pic>
        <p:nvPicPr>
          <p:cNvPr id="4" name="Picture 2" descr="The College of William &amp;amp; Mary School of Business - Virginia SHRM State  Council">
            <a:extLst>
              <a:ext uri="{FF2B5EF4-FFF2-40B4-BE49-F238E27FC236}">
                <a16:creationId xmlns:a16="http://schemas.microsoft.com/office/drawing/2014/main" id="{D00C5072-0C8F-F14B-B64C-FC5BF6E6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834" y="5499144"/>
            <a:ext cx="1959436" cy="125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349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rmal_presentation_powerpoint_16x9">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3883</TotalTime>
  <Words>2221</Words>
  <Application>Microsoft Office PowerPoint</Application>
  <PresentationFormat>Widescreen</PresentationFormat>
  <Paragraphs>159</Paragraphs>
  <Slides>27</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Calibri Light</vt:lpstr>
      <vt:lpstr>Georgia</vt:lpstr>
      <vt:lpstr>Helvetica</vt:lpstr>
      <vt:lpstr>Palatino Linotype</vt:lpstr>
      <vt:lpstr>Office Theme</vt:lpstr>
      <vt:lpstr>formal_presentation_powerpoint_16x9</vt:lpstr>
      <vt:lpstr>Big Data – Big Data Fundamentals Week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Castellanos Bueso, Arturo</dc:creator>
  <cp:lastModifiedBy>Castellanos Bueso, Arturo</cp:lastModifiedBy>
  <cp:revision>59</cp:revision>
  <dcterms:created xsi:type="dcterms:W3CDTF">2021-10-05T18:10:40Z</dcterms:created>
  <dcterms:modified xsi:type="dcterms:W3CDTF">2022-01-31T15:50:48Z</dcterms:modified>
</cp:coreProperties>
</file>