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66" r:id="rId3"/>
    <p:sldId id="299" r:id="rId4"/>
    <p:sldId id="307" r:id="rId5"/>
    <p:sldId id="308" r:id="rId6"/>
    <p:sldId id="309" r:id="rId7"/>
    <p:sldId id="310" r:id="rId8"/>
    <p:sldId id="311" r:id="rId9"/>
    <p:sldId id="317" r:id="rId10"/>
    <p:sldId id="312" r:id="rId11"/>
    <p:sldId id="313" r:id="rId12"/>
    <p:sldId id="314" r:id="rId13"/>
    <p:sldId id="315" r:id="rId14"/>
    <p:sldId id="316" r:id="rId15"/>
    <p:sldId id="318" r:id="rId16"/>
    <p:sldId id="3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uro Castellanos" initials="AC" lastIdx="2" clrIdx="0">
    <p:extLst>
      <p:ext uri="{19B8F6BF-5375-455C-9EA6-DF929625EA0E}">
        <p15:presenceInfo xmlns:p15="http://schemas.microsoft.com/office/powerpoint/2012/main" userId="be6a681f294258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87347"/>
  </p:normalViewPr>
  <p:slideViewPr>
    <p:cSldViewPr snapToGrid="0">
      <p:cViewPr>
        <p:scale>
          <a:sx n="150" d="100"/>
          <a:sy n="150" d="100"/>
        </p:scale>
        <p:origin x="-2414" y="-18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316B0-456A-064F-A011-775306AC0A5C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38CEA-5C6A-404B-8F9D-F53AB3AC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6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8CEA-5C6A-404B-8F9D-F53AB3ACA0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8CEA-5C6A-404B-8F9D-F53AB3ACA0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1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1FDC-9D44-423E-AC64-C54418781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367CC-BCD5-4542-869F-D4D479AA2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8AAC6-DF08-49A3-9BD9-059CF4DA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A5369-56BC-490F-AF6E-7AD09EC6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4B6E9-445D-4B7E-86C6-B9F69CDB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8CAA-0EB0-462B-A67B-1A76535F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9E274-E40B-4381-93C9-5CD6BFF0B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F1C91-D1BD-4B66-BC67-1020C339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84C2-CAF3-4A71-B65F-66579794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11634-D04D-43E2-B48F-21D7580F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8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56B8F-4E8A-4BF0-BCAA-8D32AE43A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4AFAA-343F-464E-B7F6-7D2AA3E1A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919C-81F8-4D64-A42D-585BFD7D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DF337-89C1-46FA-B86A-EBE02CB8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65A0C-D060-4351-9739-A3FF58B6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46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cap="all" spc="267" baseline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2"/>
            <a:ext cx="8534400" cy="729343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Palatino Linotype"/>
                <a:cs typeface="Palatino Linotype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7015-6804-1644-B1A9-E562224640AE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818063"/>
            <a:ext cx="8534400" cy="7477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667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394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cap="all" spc="267" baseline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2"/>
            <a:ext cx="8534400" cy="729343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Palatino Linotype"/>
                <a:cs typeface="Palatino Linotype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7015-6804-1644-B1A9-E562224640AE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818063"/>
            <a:ext cx="8534400" cy="7477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667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45156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0" i="0" cap="all" spc="267">
                <a:latin typeface="Palatino Linotype"/>
                <a:cs typeface="Palatino Linotyp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Palatino Linotype"/>
                <a:cs typeface="Palatino Linotype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E0F2-9D80-F24E-BB25-40290376A3D1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34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Graphic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0ECA-4824-C54E-AB41-5B98621975E0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98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0ECA-4824-C54E-AB41-5B98621975E0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4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BC7F-13B5-934D-B1F4-1DD7250437D4}" type="datetime1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54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3FBA-362A-6B43-9351-513665384042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33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Graphic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948C-B400-324A-9AA6-27F79D085A29}" type="datetime1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7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9FB0-B435-481A-99EA-ED7FCAC4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7A8C0-A834-4BF5-94CF-B81E4283F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79BFA-F4D3-4DF1-B0C3-66E8326F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53A6-E582-4778-A099-35CEB278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D2A02-1AB3-4695-8FAA-7A9F0837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61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1D06-9664-AC42-BCAB-BB7DC5802C7D}" type="datetime1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17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49"/>
            <a:ext cx="10972800" cy="1162051"/>
          </a:xfrm>
        </p:spPr>
        <p:txBody>
          <a:bodyPr anchor="ctr" anchorCtr="0">
            <a:noAutofit/>
          </a:bodyPr>
          <a:lstStyle>
            <a:lvl1pPr algn="l">
              <a:defRPr sz="586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35103"/>
            <a:ext cx="6815667" cy="469106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438F-814C-0F41-B907-83C2D7067070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31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ctr" anchorCtr="0"/>
          <a:lstStyle>
            <a:lvl1pPr algn="l">
              <a:defRPr sz="2667"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D4CA-40D8-D54A-9AD9-D1A775476938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8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31B5-E506-4941-9C45-4B546E2D9B04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470-24F1-6744-BE88-730898E97D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3539519"/>
            <a:ext cx="7315200" cy="38038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-Johnny Appleseed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2205816"/>
            <a:ext cx="10972800" cy="87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267" baseline="0"/>
            </a:lvl1pPr>
          </a:lstStyle>
          <a:p>
            <a:r>
              <a:rPr lang="en-US" dirty="0"/>
              <a:t>“Type a quote here”</a:t>
            </a:r>
          </a:p>
        </p:txBody>
      </p:sp>
    </p:spTree>
    <p:extLst>
      <p:ext uri="{BB962C8B-B14F-4D97-AF65-F5344CB8AC3E}">
        <p14:creationId xmlns:p14="http://schemas.microsoft.com/office/powerpoint/2010/main" val="1557891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1FDC-9D44-423E-AC64-C54418781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367CC-BCD5-4542-869F-D4D479AA2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8AAC6-DF08-49A3-9BD9-059CF4DA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A5369-56BC-490F-AF6E-7AD09EC6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4B6E9-445D-4B7E-86C6-B9F69CDB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7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C849-C8A3-4333-8A4A-816CA5C0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D08A-48FE-4D9A-B90E-B40E76BE6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DED53-FC87-4B58-A799-366A5360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E1A8E-D1A2-4EC1-BD3F-F43B2C0E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6CB0-C921-4B92-BB1B-8D8F0678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4B8A-34F5-4AA6-9F8E-30347AE8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291B-A09D-4F0C-9E77-FEF4DF4F5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C911E-A42B-42AE-9C83-E61BCB9CC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A59DC-6E47-4ADA-ACD6-27D06ACC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C8D50-7185-4596-AB96-05916C08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0F0E2-3C4F-4B3E-8B0B-3027359C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5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8A15-6A31-4E7B-9C92-41F2E4C9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BDF49-B6A0-4DD4-87DA-34C37320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3CC2A-97F4-4BCB-9B36-77C3BF18E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E7354-8111-46E6-B403-8C4210E9E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5E893-793D-435A-95EE-6AFA7D881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53DCC-346A-4F3E-9589-55F3153F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12D2C-D875-4471-8384-D14DE03E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BE879-3A6C-4642-B795-DF4460EF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8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586A-5DDF-42A2-B682-C986A7E3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D2034-0124-44E2-B79C-112B501B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32AD6-9118-4BF0-A1CC-98B4CC97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07E56-8021-453D-81B8-FF5EB191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6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795BE-03CE-4684-AD5B-E066E090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2CA25-8717-47F6-91E4-ED570EEB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49584-C49F-48F9-99D7-2489E1A5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9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EF66-0398-4140-8ABF-BCEADF9C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421E-B669-470B-9A49-06A3110F6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1EC31-13CA-4AF7-AE1B-573252C86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A6A5C-E850-4E44-96E5-BC901434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5F251-7B9B-45D9-849D-42C17F42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36C74-59E5-45FC-AA6B-FDBFFB15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6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20C8-26D8-4549-A4E3-4B784377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F7E34-FB9D-4FF8-919A-A18341334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46163-8605-4BEB-B5B3-4E09918EB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10008-6EA3-4CD8-80C0-855504E0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0A1EC-E875-4843-9DCD-791DD636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7CDFC-6947-47C9-866E-F42101A6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5503-FBF2-4ACC-95B0-87416D76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F401E-38DB-47F8-B16C-BEF32CBEC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A28C0-4ADD-4A62-9C19-85E538159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CB14-128E-409B-9093-E189BFA5B1B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2834-85D6-4D12-A38A-CA310A7D4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6B087-AF0C-4E0E-86CF-814007D9F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9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0231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4164A-9218-D442-BFB5-B5F070837CDA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0231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0231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9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 cap="all" spc="267">
          <a:solidFill>
            <a:schemeClr val="accent1"/>
          </a:solidFill>
          <a:latin typeface="Palatino Linotype"/>
          <a:ea typeface="+mj-ea"/>
          <a:cs typeface="Palatino Linotype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80229"/>
            <a:ext cx="10363200" cy="1470025"/>
          </a:xfrm>
        </p:spPr>
        <p:txBody>
          <a:bodyPr>
            <a:noAutofit/>
          </a:bodyPr>
          <a:lstStyle/>
          <a:p>
            <a:pPr algn="ctr"/>
            <a:r>
              <a:rPr lang="en-US" sz="2667" b="1" cap="none" dirty="0"/>
              <a:t>Big Data – Big Data Fundamentals</a:t>
            </a:r>
            <a:br>
              <a:rPr lang="en-US" sz="2667" b="1" cap="none" dirty="0"/>
            </a:br>
            <a:r>
              <a:rPr lang="en-US" sz="2667" b="1" cap="none" dirty="0"/>
              <a:t>Week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41028"/>
            <a:ext cx="8534400" cy="705121"/>
          </a:xfrm>
        </p:spPr>
        <p:txBody>
          <a:bodyPr>
            <a:normAutofit/>
          </a:bodyPr>
          <a:lstStyle/>
          <a:p>
            <a:r>
              <a:rPr lang="en-US" sz="1333" dirty="0"/>
              <a:t>Professor Arturo Castellanos, PhD</a:t>
            </a:r>
          </a:p>
          <a:p>
            <a:r>
              <a:rPr lang="en-US" sz="1333" dirty="0"/>
              <a:t>Assistant Professor – William &amp; 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28800" y="5747165"/>
            <a:ext cx="8534400" cy="1018177"/>
          </a:xfrm>
        </p:spPr>
        <p:txBody>
          <a:bodyPr>
            <a:normAutofit/>
          </a:bodyPr>
          <a:lstStyle/>
          <a:p>
            <a:r>
              <a:rPr lang="en-US" sz="2133" b="1" i="0" dirty="0"/>
              <a:t>Big Data - MSBA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115812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D00C0-74BD-4DDF-9DBB-5E893EFC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0DC8CE-6B64-42F9-B408-7D2F4BD7C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1075996"/>
            <a:ext cx="8030696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0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D00C0-74BD-4DDF-9DBB-5E893EFC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9152D-625B-475F-9BEE-C639D1DF8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72" y="1418944"/>
            <a:ext cx="881185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1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D00C0-74BD-4DDF-9DBB-5E893EFC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9152D-625B-475F-9BEE-C639D1DF8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72" y="1418944"/>
            <a:ext cx="8811855" cy="4020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6A2EB0-8F39-4517-A159-44669BD37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637"/>
            <a:ext cx="12192000" cy="64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48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D00C0-74BD-4DDF-9DBB-5E893EFC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057C2-9C00-4A06-9E78-85858CA23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168"/>
            <a:ext cx="12192000" cy="52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6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007C-456C-4D1F-BDCC-BFAE12B8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2779714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Jupyter</a:t>
            </a:r>
            <a:r>
              <a:rPr lang="en-US" dirty="0"/>
              <a:t> – </a:t>
            </a:r>
            <a:r>
              <a:rPr lang="en-US" dirty="0" err="1"/>
              <a:t>RegEX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LAB Review(1/2)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9C315-519B-4CC1-A8B1-64725F44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7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007C-456C-4D1F-BDCC-BFAE12B8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2779714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LAB2: map/reduce</a:t>
            </a:r>
            <a:br>
              <a:rPr lang="en-US" dirty="0"/>
            </a:br>
            <a:r>
              <a:rPr lang="en-US" dirty="0"/>
              <a:t>Log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9C315-519B-4CC1-A8B1-64725F44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6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Outline</a:t>
            </a:r>
            <a:endParaRPr lang="en-US" sz="1800" dirty="0"/>
          </a:p>
          <a:p>
            <a:r>
              <a:rPr lang="en-US" sz="1800" dirty="0"/>
              <a:t>Analytics patterns</a:t>
            </a:r>
          </a:p>
          <a:p>
            <a:r>
              <a:rPr lang="en-US" sz="1800" dirty="0"/>
              <a:t>Hadoop in Docker (Friday class was on-demand. Any questions?)</a:t>
            </a:r>
          </a:p>
          <a:p>
            <a:r>
              <a:rPr lang="en-US" sz="1800" dirty="0"/>
              <a:t>Map Reduce patterns</a:t>
            </a:r>
          </a:p>
          <a:p>
            <a:pPr lvl="1"/>
            <a:r>
              <a:rPr lang="en-US" sz="1400" dirty="0"/>
              <a:t>Numerical Summarization</a:t>
            </a:r>
          </a:p>
          <a:p>
            <a:pPr lvl="1"/>
            <a:r>
              <a:rPr lang="en-US" sz="1400" dirty="0"/>
              <a:t>Top-N</a:t>
            </a:r>
          </a:p>
          <a:p>
            <a:pPr lvl="1"/>
            <a:r>
              <a:rPr lang="en-US" sz="1400" dirty="0"/>
              <a:t>Filter</a:t>
            </a:r>
          </a:p>
          <a:p>
            <a:pPr lvl="1"/>
            <a:r>
              <a:rPr lang="en-US" sz="1400" dirty="0"/>
              <a:t>Distinct</a:t>
            </a:r>
          </a:p>
          <a:p>
            <a:pPr lvl="1"/>
            <a:r>
              <a:rPr lang="en-US" sz="1400" dirty="0"/>
              <a:t>Binning</a:t>
            </a:r>
          </a:p>
          <a:p>
            <a:pPr lvl="1"/>
            <a:r>
              <a:rPr lang="en-US" sz="1400" dirty="0"/>
              <a:t>Inverted Index</a:t>
            </a:r>
          </a:p>
          <a:p>
            <a:pPr lvl="1"/>
            <a:r>
              <a:rPr lang="en-US" sz="1400" dirty="0"/>
              <a:t>Sorting</a:t>
            </a:r>
          </a:p>
          <a:p>
            <a:pPr lvl="1"/>
            <a:r>
              <a:rPr lang="en-US" sz="1400" dirty="0"/>
              <a:t>Joins</a:t>
            </a:r>
          </a:p>
          <a:p>
            <a:r>
              <a:rPr lang="en-US" sz="1800" dirty="0"/>
              <a:t>Regular Expressions</a:t>
            </a:r>
          </a:p>
          <a:p>
            <a:pPr lvl="1"/>
            <a:endParaRPr lang="en-US" sz="14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02678" y="620445"/>
            <a:ext cx="10257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2800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 – Map/Reduce Patterns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2E0B0AA0-379D-AB4A-AF40-877ECE6B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3964F4-4A5B-4941-86CE-68BD493ACDCC}"/>
              </a:ext>
            </a:extLst>
          </p:cNvPr>
          <p:cNvSpPr txBox="1"/>
          <p:nvPr/>
        </p:nvSpPr>
        <p:spPr>
          <a:xfrm>
            <a:off x="2128838" y="6329363"/>
            <a:ext cx="698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Chapter 8 - © 2019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Arshdeep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Bahga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&amp; Vijay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Madisetti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6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458DF55-6285-604A-81FB-3155BF784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52315" y="21590"/>
            <a:ext cx="3065780" cy="98704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2591943"/>
          </a:xfrm>
        </p:spPr>
        <p:txBody>
          <a:bodyPr>
            <a:noAutofit/>
          </a:bodyPr>
          <a:lstStyle/>
          <a:p>
            <a:r>
              <a:rPr lang="en-GB" altLang="en-US" sz="2000" b="1" dirty="0">
                <a:solidFill>
                  <a:schemeClr val="tx1"/>
                </a:solidFill>
                <a:latin typeface="Helvetica" pitchFamily="2" charset="0"/>
              </a:rPr>
              <a:t>Alpha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en-US" sz="1800" dirty="0">
                <a:latin typeface="Arial" panose="020B0604020202020204" pitchFamily="34" charset="0"/>
              </a:rPr>
              <a:t>This pattern can be used for ingesting large volumes of data into a distributed ﬁlesystem (such as HDFS) or a NoSQL database (such as HBase) using source-sink connectors (such as Flume) and SQL connectors (such as Sqoop).  After the data is moved to the stack, the data can be </a:t>
            </a:r>
            <a:r>
              <a:rPr lang="en-GB" altLang="en-US" sz="1800" dirty="0" err="1">
                <a:latin typeface="Arial" panose="020B0604020202020204" pitchFamily="34" charset="0"/>
              </a:rPr>
              <a:t>analyzed</a:t>
            </a:r>
            <a:r>
              <a:rPr lang="en-GB" altLang="en-US" sz="1800" dirty="0">
                <a:latin typeface="Arial" panose="020B0604020202020204" pitchFamily="34" charset="0"/>
              </a:rPr>
              <a:t> in batch mode with batch analysis frameworks including MapReduce (using Hadoop), scripting frameworks (such as Pig), distributed acyclic graph frameworks (such as Spark), machine learning frameworks (such as Spark </a:t>
            </a:r>
            <a:r>
              <a:rPr lang="en-GB" altLang="en-US" sz="1800" dirty="0" err="1">
                <a:latin typeface="Arial" panose="020B0604020202020204" pitchFamily="34" charset="0"/>
              </a:rPr>
              <a:t>MLlib</a:t>
            </a:r>
            <a:r>
              <a:rPr lang="en-GB" altLang="en-US" sz="1800" dirty="0">
                <a:latin typeface="Arial" panose="020B0604020202020204" pitchFamily="34" charset="0"/>
              </a:rPr>
              <a:t>). The analysis results are stored either in relational or non-relational databases.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Patterns: alpha pattern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BD2816-A168-0947-9EE9-823C312927E6}"/>
              </a:ext>
            </a:extLst>
          </p:cNvPr>
          <p:cNvSpPr txBox="1"/>
          <p:nvPr/>
        </p:nvSpPr>
        <p:spPr>
          <a:xfrm>
            <a:off x="2128838" y="6329363"/>
            <a:ext cx="698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Chapter 8 - © 2019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Arshdeep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Bahga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&amp; Vijay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Madisetti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1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D00C0-74BD-4DDF-9DBB-5E893EFC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56EB4-B6DF-447C-8E26-AED2F603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15" y="1022118"/>
            <a:ext cx="8564170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8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D00C0-74BD-4DDF-9DBB-5E893EFC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C9591B-F81C-4BFB-AE88-D0AAE7668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1237944"/>
            <a:ext cx="8668960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4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D00C0-74BD-4DDF-9DBB-5E893EFC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89EC0-5EC0-41E2-98ED-36E0E1A6B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83" y="1661866"/>
            <a:ext cx="8840434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D00C0-74BD-4DDF-9DBB-5E893EFC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C1FE56-4223-4D3B-82DF-7E5138182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178" y="1137918"/>
            <a:ext cx="8011643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2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007C-456C-4D1F-BDCC-BFAE12B8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2779714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Jupyter</a:t>
            </a:r>
            <a:r>
              <a:rPr lang="en-US" dirty="0"/>
              <a:t> – </a:t>
            </a:r>
            <a:r>
              <a:rPr lang="en-US" dirty="0" err="1"/>
              <a:t>RegEX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LAB Review(1/2)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9C315-519B-4CC1-A8B1-64725F44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3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D00C0-74BD-4DDF-9DBB-5E893EFC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C158C-5CB7-4ED0-8756-B1725208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25" y="1342734"/>
            <a:ext cx="8954750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2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rmal_presentation_powerpoint_16x9">
  <a:themeElements>
    <a:clrScheme name="Custom WM">
      <a:dk1>
        <a:sysClr val="windowText" lastClr="000000"/>
      </a:dk1>
      <a:lt1>
        <a:sysClr val="window" lastClr="FFFFFF"/>
      </a:lt1>
      <a:dk2>
        <a:srgbClr val="B9975B"/>
      </a:dk2>
      <a:lt2>
        <a:srgbClr val="EEECE1"/>
      </a:lt2>
      <a:accent1>
        <a:srgbClr val="115740"/>
      </a:accent1>
      <a:accent2>
        <a:srgbClr val="D0D3D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6600"/>
      </a:hlink>
      <a:folHlink>
        <a:srgbClr val="00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4982</TotalTime>
  <Words>237</Words>
  <Application>Microsoft Office PowerPoint</Application>
  <PresentationFormat>Widescreen</PresentationFormat>
  <Paragraphs>41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Palatino Linotype</vt:lpstr>
      <vt:lpstr>Office Theme</vt:lpstr>
      <vt:lpstr>formal_presentation_powerpoint_16x9</vt:lpstr>
      <vt:lpstr>Big Data – Big Data Fundamentals Week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Jupyter – RegEX  LAB Review(1/2)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Jupyter – RegEX  LAB Review(1/2)</vt:lpstr>
      <vt:lpstr>LAB2: map/reduce Log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Castellanos Bueso, Arturo</dc:creator>
  <cp:lastModifiedBy>Ding, Mengting</cp:lastModifiedBy>
  <cp:revision>69</cp:revision>
  <dcterms:created xsi:type="dcterms:W3CDTF">2021-10-05T18:10:40Z</dcterms:created>
  <dcterms:modified xsi:type="dcterms:W3CDTF">2022-02-07T17:19:12Z</dcterms:modified>
</cp:coreProperties>
</file>