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66" r:id="rId3"/>
    <p:sldId id="299" r:id="rId4"/>
    <p:sldId id="307" r:id="rId5"/>
    <p:sldId id="308" r:id="rId6"/>
    <p:sldId id="309" r:id="rId7"/>
    <p:sldId id="310" r:id="rId8"/>
    <p:sldId id="311" r:id="rId9"/>
    <p:sldId id="317" r:id="rId10"/>
    <p:sldId id="312" r:id="rId11"/>
    <p:sldId id="313" r:id="rId12"/>
    <p:sldId id="314" r:id="rId13"/>
    <p:sldId id="300" r:id="rId14"/>
    <p:sldId id="301" r:id="rId15"/>
    <p:sldId id="304" r:id="rId16"/>
    <p:sldId id="305" r:id="rId17"/>
    <p:sldId id="306" r:id="rId18"/>
    <p:sldId id="320" r:id="rId19"/>
    <p:sldId id="321" r:id="rId20"/>
    <p:sldId id="322" r:id="rId21"/>
    <p:sldId id="323" r:id="rId22"/>
    <p:sldId id="324" r:id="rId23"/>
    <p:sldId id="315" r:id="rId24"/>
    <p:sldId id="316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Castellanos" initials="AC" lastIdx="2" clrIdx="0">
    <p:extLst>
      <p:ext uri="{19B8F6BF-5375-455C-9EA6-DF929625EA0E}">
        <p15:presenceInfo xmlns:p15="http://schemas.microsoft.com/office/powerpoint/2012/main" userId="be6a681f294258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86395" autoAdjust="0"/>
  </p:normalViewPr>
  <p:slideViewPr>
    <p:cSldViewPr snapToGrid="0">
      <p:cViewPr varScale="1">
        <p:scale>
          <a:sx n="98" d="100"/>
          <a:sy n="98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316B0-456A-064F-A011-775306AC0A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8CEA-5C6A-404B-8F9D-F53AB3A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FDC-9D44-423E-AC64-C5441878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67CC-BCD5-4542-869F-D4D479AA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AC6-DF08-49A3-9BD9-059CF4D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369-56BC-490F-AF6E-7AD09EC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B6E9-445D-4B7E-86C6-B9F69CD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CAA-0EB0-462B-A67B-1A76535F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E274-E40B-4381-93C9-5CD6BFF0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1C91-D1BD-4B66-BC67-1020C339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4C2-CAF3-4A71-B65F-66579794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1634-D04D-43E2-B48F-21D7580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56B8F-4E8A-4BF0-BCAA-8D32AE43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AFAA-343F-464E-B7F6-7D2AA3E1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19C-81F8-4D64-A42D-585BFD7D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F337-89C1-46FA-B86A-EBE02CB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5A0C-D060-4351-9739-A3FF58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394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515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0" i="0" cap="all" spc="267"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Palatino Linotype"/>
                <a:cs typeface="Palatino Linotype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E0F2-9D80-F24E-BB25-40290376A3D1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4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4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BC7F-13B5-934D-B1F4-1DD7250437D4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4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3FBA-362A-6B43-9351-513665384042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3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948C-B400-324A-9AA6-27F79D085A29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FB0-B435-481A-99EA-ED7FCAC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A8C0-A834-4BF5-94CF-B81E4283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9BFA-F4D3-4DF1-B0C3-66E8326F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53A6-E582-4778-A099-35CEB27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2A02-1AB3-4695-8FAA-7A9F083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D06-9664-AC42-BCAB-BB7DC5802C7D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1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10972800" cy="1162051"/>
          </a:xfrm>
        </p:spPr>
        <p:txBody>
          <a:bodyPr anchor="ctr" anchorCtr="0">
            <a:noAutofit/>
          </a:bodyPr>
          <a:lstStyle>
            <a:lvl1pPr algn="l">
              <a:defRPr sz="58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38F-814C-0F41-B907-83C2D7067070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31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ctr" anchorCtr="0"/>
          <a:lstStyle>
            <a:lvl1pPr algn="l">
              <a:defRPr sz="2667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D4CA-40D8-D54A-9AD9-D1A77547693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8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1B5-E506-4941-9C45-4B546E2D9B0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3539519"/>
            <a:ext cx="7315200" cy="38038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-Johnny Appleseed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2205816"/>
            <a:ext cx="10972800" cy="87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267" baseline="0"/>
            </a:lvl1pPr>
          </a:lstStyle>
          <a:p>
            <a:r>
              <a:rPr lang="en-US" dirty="0"/>
              <a:t>“Type a quote here”</a:t>
            </a:r>
          </a:p>
        </p:txBody>
      </p:sp>
    </p:spTree>
    <p:extLst>
      <p:ext uri="{BB962C8B-B14F-4D97-AF65-F5344CB8AC3E}">
        <p14:creationId xmlns:p14="http://schemas.microsoft.com/office/powerpoint/2010/main" val="1557891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FDC-9D44-423E-AC64-C5441878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67CC-BCD5-4542-869F-D4D479AA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AC6-DF08-49A3-9BD9-059CF4D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369-56BC-490F-AF6E-7AD09EC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B6E9-445D-4B7E-86C6-B9F69CD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C849-C8A3-4333-8A4A-816CA5C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D08A-48FE-4D9A-B90E-B40E76BE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ED53-FC87-4B58-A799-366A5360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1A8E-D1A2-4EC1-BD3F-F43B2C0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CB0-C921-4B92-BB1B-8D8F067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4B8A-34F5-4AA6-9F8E-30347AE8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91B-A09D-4F0C-9E77-FEF4DF4F5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C911E-A42B-42AE-9C83-E61BCB9C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59DC-6E47-4ADA-ACD6-27D06ACC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8D50-7185-4596-AB96-05916C0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F0E2-3C4F-4B3E-8B0B-3027359C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A15-6A31-4E7B-9C92-41F2E4C9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DF49-B6A0-4DD4-87DA-34C3732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CC2A-97F4-4BCB-9B36-77C3BF1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7354-8111-46E6-B403-8C4210E9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5E893-793D-435A-95EE-6AFA7D88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3DCC-346A-4F3E-9589-55F3153F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12D2C-D875-4471-8384-D14DE03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BE879-3A6C-4642-B795-DF4460E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586A-5DDF-42A2-B682-C986A7E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2034-0124-44E2-B79C-112B501B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2AD6-9118-4BF0-A1CC-98B4CC97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7E56-8021-453D-81B8-FF5EB191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795BE-03CE-4684-AD5B-E066E09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CA25-8717-47F6-91E4-ED570EE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49584-C49F-48F9-99D7-2489E1A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66-0398-4140-8ABF-BCEADF9C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421E-B669-470B-9A49-06A3110F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EC31-13CA-4AF7-AE1B-573252C8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6A5C-E850-4E44-96E5-BC901434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5F251-7B9B-45D9-849D-42C17F42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6C74-59E5-45FC-AA6B-FDBFFB15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20C8-26D8-4549-A4E3-4B784377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7E34-FB9D-4FF8-919A-A1834133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6163-8605-4BEB-B5B3-4E09918E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0008-6EA3-4CD8-80C0-855504E0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A1EC-E875-4843-9DCD-791DD636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CDFC-6947-47C9-866E-F42101A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5503-FBF2-4ACC-95B0-87416D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F401E-38DB-47F8-B16C-BEF32CBE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28C0-4ADD-4A62-9C19-85E53815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CB14-128E-409B-9093-E189BFA5B1B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2834-85D6-4D12-A38A-CA310A7D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B087-AF0C-4E0E-86CF-814007D9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0231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164A-9218-D442-BFB5-B5F070837CDA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0231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231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 cap="all" spc="267">
          <a:solidFill>
            <a:schemeClr val="accent1"/>
          </a:solidFill>
          <a:latin typeface="Palatino Linotype"/>
          <a:ea typeface="+mj-ea"/>
          <a:cs typeface="Palatino Linotype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Big Data Fundamentals</a:t>
            </a:r>
            <a:br>
              <a:rPr lang="en-US" sz="2667" b="1" cap="none" dirty="0"/>
            </a:br>
            <a:r>
              <a:rPr lang="en-US" sz="2667" b="1" cap="none" dirty="0"/>
              <a:t>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DC8CE-6B64-42F9-B408-7D2F4BD7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075996"/>
            <a:ext cx="803069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9152D-625B-475F-9BEE-C639D1DF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418944"/>
            <a:ext cx="88118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379" y="1475429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A relational database is database that conforms to the relational model that was popularized by Edgar </a:t>
            </a:r>
            <a:r>
              <a:rPr lang="en-US" sz="2000" dirty="0" err="1"/>
              <a:t>Codd</a:t>
            </a:r>
            <a:r>
              <a:rPr lang="en-US" sz="2000" dirty="0"/>
              <a:t> in 1970. </a:t>
            </a:r>
          </a:p>
          <a:p>
            <a:r>
              <a:rPr lang="en-US" sz="2000" dirty="0"/>
              <a:t>The 12 rules that </a:t>
            </a:r>
            <a:r>
              <a:rPr lang="en-US" sz="2000" dirty="0" err="1"/>
              <a:t>Codd</a:t>
            </a:r>
            <a:r>
              <a:rPr lang="en-US" sz="2000" dirty="0"/>
              <a:t> introduced for relational databases include:</a:t>
            </a:r>
          </a:p>
          <a:p>
            <a:pPr lvl="1"/>
            <a:r>
              <a:rPr lang="en-US" sz="1600" dirty="0"/>
              <a:t>Information rule</a:t>
            </a:r>
          </a:p>
          <a:p>
            <a:pPr lvl="1"/>
            <a:r>
              <a:rPr lang="en-US" sz="1600" dirty="0"/>
              <a:t>Guaranteed  access rule</a:t>
            </a:r>
          </a:p>
          <a:p>
            <a:pPr lvl="1"/>
            <a:r>
              <a:rPr lang="en-US" sz="1600" dirty="0"/>
              <a:t>Systematic treatment of null values</a:t>
            </a:r>
          </a:p>
          <a:p>
            <a:pPr lvl="1"/>
            <a:r>
              <a:rPr lang="en-US" sz="1600" dirty="0"/>
              <a:t>Dynamic online catalog based on relational model</a:t>
            </a:r>
          </a:p>
          <a:p>
            <a:pPr lvl="1"/>
            <a:r>
              <a:rPr lang="en-US" sz="1600" dirty="0"/>
              <a:t>Comprehensive sub-language rule</a:t>
            </a:r>
          </a:p>
          <a:p>
            <a:pPr lvl="1"/>
            <a:r>
              <a:rPr lang="en-US" sz="1600" dirty="0"/>
              <a:t>View updating rule</a:t>
            </a:r>
          </a:p>
          <a:p>
            <a:pPr lvl="1"/>
            <a:r>
              <a:rPr lang="en-US" sz="1600" dirty="0"/>
              <a:t>High level insert, update, delete</a:t>
            </a:r>
          </a:p>
          <a:p>
            <a:pPr lvl="1"/>
            <a:r>
              <a:rPr lang="en-US" sz="1600" dirty="0"/>
              <a:t>Physical data independence</a:t>
            </a:r>
          </a:p>
          <a:p>
            <a:pPr lvl="1"/>
            <a:r>
              <a:rPr lang="en-US" sz="1600" dirty="0"/>
              <a:t>Logical data independence</a:t>
            </a:r>
          </a:p>
          <a:p>
            <a:pPr lvl="1"/>
            <a:r>
              <a:rPr lang="en-US" sz="1600" dirty="0"/>
              <a:t>Integrity independence</a:t>
            </a:r>
          </a:p>
          <a:p>
            <a:pPr lvl="1"/>
            <a:r>
              <a:rPr lang="en-US" sz="1600" dirty="0"/>
              <a:t>Distribution independence</a:t>
            </a:r>
          </a:p>
          <a:p>
            <a:pPr lvl="1"/>
            <a:r>
              <a:rPr lang="en-US" sz="1600" dirty="0"/>
              <a:t>Non-subversion rule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</p:spTree>
    <p:extLst>
      <p:ext uri="{BB962C8B-B14F-4D97-AF65-F5344CB8AC3E}">
        <p14:creationId xmlns:p14="http://schemas.microsoft.com/office/powerpoint/2010/main" val="273606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>
            <a:noAutofit/>
          </a:bodyPr>
          <a:lstStyle/>
          <a:p>
            <a:r>
              <a:rPr lang="en-US" sz="1800" dirty="0"/>
              <a:t>Relations</a:t>
            </a:r>
          </a:p>
          <a:p>
            <a:pPr lvl="1"/>
            <a:r>
              <a:rPr lang="en-US" sz="1400" dirty="0"/>
              <a:t>A relational database has a collection of relations (or tables). A relation is a set of tuples (or rows). </a:t>
            </a:r>
          </a:p>
          <a:p>
            <a:r>
              <a:rPr lang="en-US" sz="1800" dirty="0"/>
              <a:t>Schema</a:t>
            </a:r>
          </a:p>
          <a:p>
            <a:pPr lvl="1"/>
            <a:r>
              <a:rPr lang="en-US" sz="1400" dirty="0"/>
              <a:t>Each relation has a fixed schema that defines the set of attributes (or columns in a table) and the constraints on the attributes. </a:t>
            </a:r>
          </a:p>
          <a:p>
            <a:r>
              <a:rPr lang="en-US" sz="1800" dirty="0"/>
              <a:t>Tuples</a:t>
            </a:r>
          </a:p>
          <a:p>
            <a:pPr lvl="1"/>
            <a:r>
              <a:rPr lang="en-US" sz="1400" dirty="0"/>
              <a:t>Each tuple in a relation has the same attributes (columns). The tuples in a relation can have any order and the relation is not sensitive to the ordering of the tuples. </a:t>
            </a:r>
          </a:p>
          <a:p>
            <a:r>
              <a:rPr lang="en-US" sz="1800" dirty="0"/>
              <a:t>Attributes</a:t>
            </a:r>
          </a:p>
          <a:p>
            <a:pPr lvl="1"/>
            <a:r>
              <a:rPr lang="en-US" sz="1400" dirty="0"/>
              <a:t>Each attribute has a domain, which is the set of possible values for the attribute. </a:t>
            </a:r>
          </a:p>
          <a:p>
            <a:r>
              <a:rPr lang="en-US" sz="1800" dirty="0"/>
              <a:t>Insert/Update/Delete</a:t>
            </a:r>
          </a:p>
          <a:p>
            <a:pPr lvl="1"/>
            <a:r>
              <a:rPr lang="en-US" sz="1400" dirty="0"/>
              <a:t>Relations can be modified using insert, update and delete operations. Every relation has a primary key that uniquely identifies each tuple in the relation.</a:t>
            </a:r>
          </a:p>
          <a:p>
            <a:r>
              <a:rPr lang="en-US" sz="1800" dirty="0"/>
              <a:t>Primary Key</a:t>
            </a:r>
          </a:p>
          <a:p>
            <a:pPr lvl="1"/>
            <a:r>
              <a:rPr lang="en-US" sz="1400" dirty="0"/>
              <a:t>An attribute can be made a primary key if it does not have repeated values in different tuples.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</p:spTree>
    <p:extLst>
      <p:ext uri="{BB962C8B-B14F-4D97-AF65-F5344CB8AC3E}">
        <p14:creationId xmlns:p14="http://schemas.microsoft.com/office/powerpoint/2010/main" val="42431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OLTP vs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Relational databases can be characterized into two categories: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Online Transaction Processing (OLTP)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Online Analytical Processing (OLAP)</a:t>
            </a: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OLTP involves several short online transactions. OLTP systems are suitable for transaction-oriented applications such as an eCommerce application which require frequently writing new data, updating or deleting existing data, while maintaining the integrity of the data.</a:t>
            </a: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OLAP systems are referred to as data warehouses, which allow the analysis of data for making business decisions. OLAP systems have a lower volume of transactions as compared to OLTP systems; however, the queries are more complex.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</p:spTree>
    <p:extLst>
      <p:ext uri="{BB962C8B-B14F-4D97-AF65-F5344CB8AC3E}">
        <p14:creationId xmlns:p14="http://schemas.microsoft.com/office/powerpoint/2010/main" val="252512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MySQL is an open source Relational Database Management System (RDBMS).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MySQL is one of the most widely used RDBMS and a good choice to be a serving database for data analytics applications where the data is structured.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</p:spTree>
    <p:extLst>
      <p:ext uri="{BB962C8B-B14F-4D97-AF65-F5344CB8AC3E}">
        <p14:creationId xmlns:p14="http://schemas.microsoft.com/office/powerpoint/2010/main" val="387867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Entity-RELATIONSHIP MODEL</a:t>
            </a:r>
            <a:r>
              <a:rPr lang="x-none" altLang="en-US" sz="2800" dirty="0">
                <a:latin typeface="+mn-lt"/>
              </a:rPr>
              <a:t>R</a:t>
            </a:r>
            <a:r>
              <a:rPr lang="en-US" sz="2800" dirty="0">
                <a:latin typeface="+mn-lt"/>
              </a:rPr>
              <a:t>elationship (ER) </a:t>
            </a:r>
            <a:r>
              <a:rPr lang="x-none" altLang="en-US" sz="2800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7625" cy="435165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Figure shows the Entity-relationship (ER) diagram for the reference application, which graphically represents the entities and their relationships to each other.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ER diagram shows three entities - Employee, Department, and Project.</a:t>
            </a:r>
          </a:p>
          <a:p>
            <a:r>
              <a:rPr lang="x-none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one-to-one relationship exists between Employee and Department entities, whereas a many-to-many relationship exists between Employee and Project.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  <p:pic>
        <p:nvPicPr>
          <p:cNvPr id="5" name="Picture 4" descr="Screenshot from 2019-08-16 12-35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90" y="1931670"/>
            <a:ext cx="6118860" cy="42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7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Autofit/>
          </a:bodyPr>
          <a:lstStyle/>
          <a:p>
            <a:r>
              <a:rPr lang="x-none" altLang="en-US" sz="3200" dirty="0">
                <a:latin typeface="+mn-lt"/>
              </a:rPr>
              <a:t>Mapping ER Model to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map the ER model represented in the ER diagram to a relational model, we follow the following rules: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each regular entity in the ER model, create a relation (table).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 the attributes of the entity as the attributes of the table (or columns in a table). Choose one of the key attributes of the entity as the primary key for the relation.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1:1 relationship between two entities (say P and Q), include as a foreign key in one of the relations, say the relation for entity P, the primary key of the other relation Q.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1:N relationship between two entities (say R and S), include as a foreign key in relation for entity S (where S is the entity on the N side of the relationship), the primary key of relation for entity 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a M:N relationship between two entities (say U and V), create a new relation and in that relation include as foreign keys, the primary keys of the relations for entities U and V. If the M:N relationship has any simple attributes, include those as well in the new relation.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</p:spTree>
    <p:extLst>
      <p:ext uri="{BB962C8B-B14F-4D97-AF65-F5344CB8AC3E}">
        <p14:creationId xmlns:p14="http://schemas.microsoft.com/office/powerpoint/2010/main" val="374892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Autofit/>
          </a:bodyPr>
          <a:lstStyle/>
          <a:p>
            <a:r>
              <a:rPr lang="x-none" altLang="en-US" sz="4000" dirty="0">
                <a:latin typeface="+mn-lt"/>
              </a:rPr>
              <a:t>SQL statements for creating tables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939925" y="1840230"/>
            <a:ext cx="883856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CREATE TABLE department(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number varchar(50) NOT NULL PRIMARY KEY,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name varchar(200) NULL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);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CREATE TABLE employee (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number varchar(100) NOT NULL PRIMARY KEY,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name varchar(100) NOT NULL,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salary varchar(20) NOT NULL,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department_id varchar(20) REFERENCES department (number),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);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CREATE TABLE project (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number varchar(20) NOT NULL PRIMARY KEY,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name varchar(100) NOT NULL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);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CREATE TABLE workson (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id INT(6) UNSIGNED AUTO_INCREMENT PRIMARY KEY,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employee_id varchar(20) NOT NULL REFERENCES employee (number),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project_id varchar(20) NOT NULL REFERENCES project (number)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028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13" y="479155"/>
            <a:ext cx="10515600" cy="1082675"/>
          </a:xfrm>
        </p:spPr>
        <p:txBody>
          <a:bodyPr>
            <a:noAutofit/>
          </a:bodyPr>
          <a:lstStyle/>
          <a:p>
            <a:r>
              <a:rPr lang="x-none" altLang="en-US" sz="2800" dirty="0">
                <a:latin typeface="+mn-lt"/>
              </a:rPr>
              <a:t>SQL statements for inserting data into tables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939925" y="1840230"/>
            <a:ext cx="88385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INSERT INTO department VALUES ("1001", "ECE");</a:t>
            </a: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INSERT INTO employee (number, name, salary,department_id) VALUES ("5001",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"Alex", "50000", "1001");</a:t>
            </a: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INSERT INTO project VALUES ("201", "Cloud");</a:t>
            </a: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INSERT INTO workson(employee_id,project_id) VALUES ("5001", "201");</a:t>
            </a:r>
          </a:p>
        </p:txBody>
      </p:sp>
    </p:spTree>
    <p:extLst>
      <p:ext uri="{BB962C8B-B14F-4D97-AF65-F5344CB8AC3E}">
        <p14:creationId xmlns:p14="http://schemas.microsoft.com/office/powerpoint/2010/main" val="23903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Outline</a:t>
            </a:r>
            <a:endParaRPr lang="en-US" sz="1800" dirty="0"/>
          </a:p>
          <a:p>
            <a:r>
              <a:rPr lang="en-US" sz="1800" dirty="0"/>
              <a:t>Analytics patterns</a:t>
            </a:r>
          </a:p>
          <a:p>
            <a:r>
              <a:rPr lang="en-US" sz="1800" dirty="0"/>
              <a:t>Hadoop in Docker (Friday class was on-demand. Any questions?)</a:t>
            </a:r>
          </a:p>
          <a:p>
            <a:r>
              <a:rPr lang="en-US" sz="1800" dirty="0"/>
              <a:t>Map Reduce patterns</a:t>
            </a:r>
          </a:p>
          <a:p>
            <a:pPr lvl="1"/>
            <a:r>
              <a:rPr lang="en-US" sz="1400" dirty="0"/>
              <a:t>Numerical Summarization</a:t>
            </a:r>
          </a:p>
          <a:p>
            <a:pPr lvl="1"/>
            <a:r>
              <a:rPr lang="en-US" sz="1400" dirty="0"/>
              <a:t>Top-N</a:t>
            </a:r>
          </a:p>
          <a:p>
            <a:pPr lvl="1"/>
            <a:r>
              <a:rPr lang="en-US" sz="1400" dirty="0"/>
              <a:t>Filter</a:t>
            </a:r>
          </a:p>
          <a:p>
            <a:pPr lvl="1"/>
            <a:r>
              <a:rPr lang="en-US" sz="1400" dirty="0"/>
              <a:t>Distinct</a:t>
            </a:r>
          </a:p>
          <a:p>
            <a:pPr lvl="1"/>
            <a:r>
              <a:rPr lang="en-US" sz="1400" dirty="0"/>
              <a:t>Binning</a:t>
            </a:r>
          </a:p>
          <a:p>
            <a:pPr lvl="1"/>
            <a:r>
              <a:rPr lang="en-US" sz="1400" dirty="0"/>
              <a:t>Inverted Index</a:t>
            </a:r>
          </a:p>
          <a:p>
            <a:pPr lvl="1"/>
            <a:r>
              <a:rPr lang="en-US" sz="1400" dirty="0"/>
              <a:t>Sorting</a:t>
            </a:r>
          </a:p>
          <a:p>
            <a:pPr lvl="1"/>
            <a:r>
              <a:rPr lang="en-US" sz="1400" dirty="0"/>
              <a:t>Joins</a:t>
            </a:r>
          </a:p>
          <a:p>
            <a:r>
              <a:rPr lang="en-US" sz="1800" dirty="0"/>
              <a:t>Regular Expressions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 – Map/Reduce Patterns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E0B0AA0-379D-AB4A-AF40-877ECE6B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964F4-4A5B-4941-86CE-68BD493ACDCC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8 -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66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Autofit/>
          </a:bodyPr>
          <a:lstStyle/>
          <a:p>
            <a:r>
              <a:rPr lang="x-none" altLang="en-US" sz="3600" dirty="0">
                <a:latin typeface="+mn-lt"/>
              </a:rPr>
              <a:t>SQL statements for querying tables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939925" y="1840230"/>
            <a:ext cx="88385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# Retrieve all employees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SELECT * FROM employee;</a:t>
            </a: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# Retrieve top 3 employees with highest salary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SELECT * FROM employee ORDER BY salary DESC LIMIT 3;</a:t>
            </a: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# Retrieve all employees in department ’ECE’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SELECT e.name, e.number, d.name FROM employee e, department d WHERE d.name=’ECE’ ;</a:t>
            </a: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# Count the number of employees working on ’IoT’ project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SELECT COUNT(*) FROM project p, workson w WHERE p.name=’IoT’ ;</a:t>
            </a:r>
          </a:p>
        </p:txBody>
      </p:sp>
    </p:spTree>
    <p:extLst>
      <p:ext uri="{BB962C8B-B14F-4D97-AF65-F5344CB8AC3E}">
        <p14:creationId xmlns:p14="http://schemas.microsoft.com/office/powerpoint/2010/main" val="214996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789"/>
            <a:ext cx="10515600" cy="1082675"/>
          </a:xfrm>
        </p:spPr>
        <p:txBody>
          <a:bodyPr>
            <a:noAutofit/>
          </a:bodyPr>
          <a:lstStyle/>
          <a:p>
            <a:r>
              <a:rPr lang="x-none" altLang="en-US" sz="3200" dirty="0">
                <a:latin typeface="+mn-lt"/>
              </a:rPr>
              <a:t>Amazon 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Amazon Relational Database Service (RDS) is a web service that makes it easy to set up, operate, and scale a relational database in the cloud.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benefit of using a managed relational database service such as RDS over your own on-premises database server or a database server running on a cloud instance (such as MySQL database server on running on EC2), is that with a managed service, you do not need to worry about operating system installation and patches, software installation, database engine patches, server maintenance, scalability, and backups.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RDS service takes care of all these tasks while you can focus on your application development.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RDS supports various database engines, including Amazon Aurora, MySQL, MariaDB,PostgreSQL, Oracle, and Microsoft SQL Server.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RDS supports two licensing models: License Included and Bring Your Own License (BYOL).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Arshdeep Bahga &amp; Vijay Madisetti</a:t>
            </a:r>
          </a:p>
        </p:txBody>
      </p:sp>
    </p:spTree>
    <p:extLst>
      <p:ext uri="{BB962C8B-B14F-4D97-AF65-F5344CB8AC3E}">
        <p14:creationId xmlns:p14="http://schemas.microsoft.com/office/powerpoint/2010/main" val="288006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9152D-625B-475F-9BEE-C639D1DF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418944"/>
            <a:ext cx="8811855" cy="402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A2EB0-8F39-4517-A159-44669BD3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37"/>
            <a:ext cx="12192000" cy="64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057C2-9C00-4A06-9E78-85858CA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68"/>
            <a:ext cx="12192000" cy="52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007C-456C-4D1F-BDCC-BFAE12B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77971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LAB2: map/reduce</a:t>
            </a:r>
            <a:br>
              <a:rPr lang="en-US" dirty="0"/>
            </a:br>
            <a:r>
              <a:rPr lang="en-US" dirty="0"/>
              <a:t>Log file –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C315-519B-4CC1-A8B1-64725F44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6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458DF55-6285-604A-81FB-3155BF78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52315" y="21590"/>
            <a:ext cx="3065780" cy="98704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2591943"/>
          </a:xfrm>
        </p:spPr>
        <p:txBody>
          <a:bodyPr>
            <a:noAutofit/>
          </a:bodyPr>
          <a:lstStyle/>
          <a:p>
            <a:r>
              <a:rPr lang="en-GB" altLang="en-US" sz="2000" b="1" dirty="0">
                <a:solidFill>
                  <a:schemeClr val="tx1"/>
                </a:solidFill>
                <a:latin typeface="Helvetica" pitchFamily="2" charset="0"/>
              </a:rPr>
              <a:t>Alpha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This pattern can be used for ingesting large volumes of data into a distributed ﬁlesystem (such as HDFS) or a NoSQL database (such as HBase) using source-sink connectors (such as Flume) and SQL connectors (such as Sqoop).  After the data is moved to the stack, the data can be </a:t>
            </a:r>
            <a:r>
              <a:rPr lang="en-GB" altLang="en-US" sz="1800" dirty="0" err="1">
                <a:latin typeface="Arial" panose="020B0604020202020204" pitchFamily="34" charset="0"/>
              </a:rPr>
              <a:t>analyzed</a:t>
            </a:r>
            <a:r>
              <a:rPr lang="en-GB" altLang="en-US" sz="1800" dirty="0">
                <a:latin typeface="Arial" panose="020B0604020202020204" pitchFamily="34" charset="0"/>
              </a:rPr>
              <a:t> in batch mode with batch analysis frameworks including MapReduce (using Hadoop), scripting frameworks (such as Pig), distributed acyclic graph frameworks (such as Spark), machine learning frameworks (such as Spark </a:t>
            </a:r>
            <a:r>
              <a:rPr lang="en-GB" altLang="en-US" sz="1800" dirty="0" err="1">
                <a:latin typeface="Arial" panose="020B0604020202020204" pitchFamily="34" charset="0"/>
              </a:rPr>
              <a:t>MLlib</a:t>
            </a:r>
            <a:r>
              <a:rPr lang="en-GB" altLang="en-US" sz="1800" dirty="0">
                <a:latin typeface="Arial" panose="020B0604020202020204" pitchFamily="34" charset="0"/>
              </a:rPr>
              <a:t>). The analysis results are stored either in relational or non-relational databases.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Patterns: alpha pattern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BD2816-A168-0947-9EE9-823C312927E6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8 -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56EB4-B6DF-447C-8E26-AED2F603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1022118"/>
            <a:ext cx="856417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9591B-F81C-4BFB-AE88-D0AAE766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237944"/>
            <a:ext cx="866896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4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89EC0-5EC0-41E2-98ED-36E0E1A6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661866"/>
            <a:ext cx="884043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1FE56-4223-4D3B-82DF-7E513818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137918"/>
            <a:ext cx="801164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2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007C-456C-4D1F-BDCC-BFAE12B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77971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– </a:t>
            </a:r>
            <a:r>
              <a:rPr lang="en-US" dirty="0" err="1"/>
              <a:t>RegEX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LAB Review(1/2)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C315-519B-4CC1-A8B1-64725F44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00C0-74BD-4DDF-9DBB-5E893EF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C158C-5CB7-4ED0-8756-B1725208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1342734"/>
            <a:ext cx="895475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mal_presentation_powerpoint_16x9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1442</Words>
  <Application>Microsoft Office PowerPoint</Application>
  <PresentationFormat>Widescreen</PresentationFormat>
  <Paragraphs>143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</vt:lpstr>
      <vt:lpstr>Palatino Linotype</vt:lpstr>
      <vt:lpstr>Office Theme</vt:lpstr>
      <vt:lpstr>formal_presentation_powerpoint_16x9</vt:lpstr>
      <vt:lpstr>Big Data – Big Data Fundamentals 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 – RegEX  LAB Review(1/2)</vt:lpstr>
      <vt:lpstr>PowerPoint Presentation</vt:lpstr>
      <vt:lpstr>PowerPoint Presentation</vt:lpstr>
      <vt:lpstr>PowerPoint Presentation</vt:lpstr>
      <vt:lpstr>Relational Databases</vt:lpstr>
      <vt:lpstr>Relational Databases</vt:lpstr>
      <vt:lpstr>OLTP vs OLAP</vt:lpstr>
      <vt:lpstr>MySQL</vt:lpstr>
      <vt:lpstr>Entity-RELATIONSHIP MODELRelationship (ER) Diagram</vt:lpstr>
      <vt:lpstr>Mapping ER Model to Relational Model</vt:lpstr>
      <vt:lpstr>SQL statements for creating tables</vt:lpstr>
      <vt:lpstr>SQL statements for inserting data into tables</vt:lpstr>
      <vt:lpstr>SQL statements for querying tables</vt:lpstr>
      <vt:lpstr>Amazon Relational Database Service (RDS)</vt:lpstr>
      <vt:lpstr>PowerPoint Presentation</vt:lpstr>
      <vt:lpstr>PowerPoint Presentation</vt:lpstr>
      <vt:lpstr>LAB2: map/reduce Log file –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Castellanos Bueso, Arturo</dc:creator>
  <cp:lastModifiedBy>Castellanos Bueso, Arturo Castellanos</cp:lastModifiedBy>
  <cp:revision>71</cp:revision>
  <dcterms:created xsi:type="dcterms:W3CDTF">2021-10-05T18:10:40Z</dcterms:created>
  <dcterms:modified xsi:type="dcterms:W3CDTF">2022-02-14T15:44:04Z</dcterms:modified>
</cp:coreProperties>
</file>