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6" r:id="rId2"/>
    <p:sldId id="307" r:id="rId3"/>
    <p:sldId id="329" r:id="rId4"/>
    <p:sldId id="482" r:id="rId5"/>
    <p:sldId id="483" r:id="rId6"/>
    <p:sldId id="480" r:id="rId7"/>
    <p:sldId id="328" r:id="rId8"/>
    <p:sldId id="484" r:id="rId9"/>
    <p:sldId id="481" r:id="rId10"/>
    <p:sldId id="486" r:id="rId11"/>
    <p:sldId id="488" r:id="rId12"/>
    <p:sldId id="308" r:id="rId13"/>
    <p:sldId id="330" r:id="rId14"/>
    <p:sldId id="490" r:id="rId15"/>
    <p:sldId id="491" r:id="rId16"/>
    <p:sldId id="48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turo Castellanos" initials="AC" lastIdx="2" clrIdx="0">
    <p:extLst>
      <p:ext uri="{19B8F6BF-5375-455C-9EA6-DF929625EA0E}">
        <p15:presenceInfo xmlns:p15="http://schemas.microsoft.com/office/powerpoint/2012/main" userId="be6a681f294258b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77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15" autoAdjust="0"/>
    <p:restoredTop sz="84082" autoAdjust="0"/>
  </p:normalViewPr>
  <p:slideViewPr>
    <p:cSldViewPr snapToGrid="0">
      <p:cViewPr varScale="1">
        <p:scale>
          <a:sx n="96" d="100"/>
          <a:sy n="96" d="100"/>
        </p:scale>
        <p:origin x="15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E316B0-456A-064F-A011-775306AC0A5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838CEA-5C6A-404B-8F9D-F53AB3ACA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68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https://www.guru99.com/what-is-aws.html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38CEA-5C6A-404B-8F9D-F53AB3ACA0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065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https://www.guru99.com/what-is-aws.html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38CEA-5C6A-404B-8F9D-F53AB3ACA0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10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69C3F2ED-74C5-7D4F-8560-0CC253E9A43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585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81FDC-9D44-423E-AC64-C54418781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8367CC-BCD5-4542-869F-D4D479AA2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8AAC6-DF08-49A3-9BD9-059CF4DA6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CB14-128E-409B-9093-E189BFA5B1B8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A5369-56BC-490F-AF6E-7AD09EC61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4B6E9-445D-4B7E-86C6-B9F69CDB9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BCE3-C2DB-4450-85C4-72F2AE75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0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88CAA-0EB0-462B-A67B-1A76535FF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9E274-E40B-4381-93C9-5CD6BFF0B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F1C91-D1BD-4B66-BC67-1020C3391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CB14-128E-409B-9093-E189BFA5B1B8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584C2-CAF3-4A71-B65F-665797945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11634-D04D-43E2-B48F-21D7580FE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BCE3-C2DB-4450-85C4-72F2AE75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80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556B8F-4E8A-4BF0-BCAA-8D32AE43AC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64AFAA-343F-464E-B7F6-7D2AA3E1A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E919C-81F8-4D64-A42D-585BFD7D3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CB14-128E-409B-9093-E189BFA5B1B8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DF337-89C1-46FA-B86A-EBE02CB89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65A0C-D060-4351-9739-A3FF58B68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BCE3-C2DB-4450-85C4-72F2AE75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46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Cent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130428"/>
            <a:ext cx="10363200" cy="1470025"/>
          </a:xfrm>
        </p:spPr>
        <p:txBody>
          <a:bodyPr/>
          <a:lstStyle>
            <a:lvl1pPr>
              <a:defRPr cap="all" spc="267" baseline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886202"/>
            <a:ext cx="8534400" cy="729343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Palatino Linotype"/>
                <a:cs typeface="Palatino Linotype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7015-6804-1644-B1A9-E562224640AE}" type="datetime1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4818063"/>
            <a:ext cx="8534400" cy="74771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667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933948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59FB0-B435-481A-99EA-ED7FCAC45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7A8C0-A834-4BF5-94CF-B81E4283F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79BFA-F4D3-4DF1-B0C3-66E8326F0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CB14-128E-409B-9093-E189BFA5B1B8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453A6-E582-4778-A099-35CEB278A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D2A02-1AB3-4695-8FAA-7A9F08379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BCE3-C2DB-4450-85C4-72F2AE75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61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9C849-C8A3-4333-8A4A-816CA5C0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BD08A-48FE-4D9A-B90E-B40E76BE6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DED53-FC87-4B58-A799-366A5360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CB14-128E-409B-9093-E189BFA5B1B8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E1A8E-D1A2-4EC1-BD3F-F43B2C0E8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66CB0-C921-4B92-BB1B-8D8F0678D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BCE3-C2DB-4450-85C4-72F2AE75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C4B8A-34F5-4AA6-9F8E-30347AE8A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0291B-A09D-4F0C-9E77-FEF4DF4F5D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C911E-A42B-42AE-9C83-E61BCB9CC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A59DC-6E47-4ADA-ACD6-27D06ACCC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CB14-128E-409B-9093-E189BFA5B1B8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C8D50-7185-4596-AB96-05916C08A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0F0E2-3C4F-4B3E-8B0B-3027359C0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BCE3-C2DB-4450-85C4-72F2AE75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56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48A15-6A31-4E7B-9C92-41F2E4C9E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BDF49-B6A0-4DD4-87DA-34C37320F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3CC2A-97F4-4BCB-9B36-77C3BF18E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CE7354-8111-46E6-B403-8C4210E9E7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45E893-793D-435A-95EE-6AFA7D8812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453DCC-346A-4F3E-9589-55F3153F5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CB14-128E-409B-9093-E189BFA5B1B8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412D2C-D875-4471-8384-D14DE03E2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4BE879-3A6C-4642-B795-DF4460EFE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BCE3-C2DB-4450-85C4-72F2AE75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8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586A-5DDF-42A2-B682-C986A7E3F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ED2034-0124-44E2-B79C-112B501B5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CB14-128E-409B-9093-E189BFA5B1B8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C32AD6-9118-4BF0-A1CC-98B4CC978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07E56-8021-453D-81B8-FF5EB191B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BCE3-C2DB-4450-85C4-72F2AE75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6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1795BE-03CE-4684-AD5B-E066E090E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CB14-128E-409B-9093-E189BFA5B1B8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92CA25-8717-47F6-91E4-ED570EEB6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49584-C49F-48F9-99D7-2489E1A56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BCE3-C2DB-4450-85C4-72F2AE75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90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DEF66-0398-4140-8ABF-BCEADF9C1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1421E-B669-470B-9A49-06A3110F6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1EC31-13CA-4AF7-AE1B-573252C86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A6A5C-E850-4E44-96E5-BC9014344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CB14-128E-409B-9093-E189BFA5B1B8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5F251-7B9B-45D9-849D-42C17F427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36C74-59E5-45FC-AA6B-FDBFFB15B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BCE3-C2DB-4450-85C4-72F2AE75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26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D20C8-26D8-4549-A4E3-4B7843770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4F7E34-FB9D-4FF8-919A-A183413349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E46163-8605-4BEB-B5B3-4E09918EB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10008-6EA3-4CD8-80C0-855504E07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CB14-128E-409B-9093-E189BFA5B1B8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0A1EC-E875-4843-9DCD-791DD6361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7CDFC-6947-47C9-866E-F42101A6E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BCE3-C2DB-4450-85C4-72F2AE75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3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255503-FBF2-4ACC-95B0-87416D763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F401E-38DB-47F8-B16C-BEF32CBEC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A28C0-4ADD-4A62-9C19-85E538159E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CCB14-128E-409B-9093-E189BFA5B1B8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C2834-85D6-4D12-A38A-CA310A7D45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6B087-AF0C-4E0E-86CF-814007D9F3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6BCE3-C2DB-4450-85C4-72F2AE75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92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twitter.com/en/docs/tutorials/postman-getting-started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maveric-systems.com/blog/microservices-i-microservices-vs-soa/" TargetMode="External"/><Relationship Id="rId3" Type="http://schemas.openxmlformats.org/officeDocument/2006/relationships/hyperlink" Target="https://en.wikipedia.org/wiki/Hypertext_Transfer_Protocol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elvix.com/blog/aws-vs-google-cloud-vs-azure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en.wikipedia.org/wiki/XMLHttpReques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80229"/>
            <a:ext cx="10363200" cy="1470025"/>
          </a:xfrm>
        </p:spPr>
        <p:txBody>
          <a:bodyPr>
            <a:noAutofit/>
          </a:bodyPr>
          <a:lstStyle/>
          <a:p>
            <a:pPr algn="ctr"/>
            <a:r>
              <a:rPr lang="en-US" sz="2667" b="1" cap="none" dirty="0"/>
              <a:t>Big Data – Amazon Web Services</a:t>
            </a:r>
            <a:br>
              <a:rPr lang="en-US" sz="2667" b="1" cap="none" dirty="0"/>
            </a:br>
            <a:r>
              <a:rPr lang="en-US" sz="2667" b="1" cap="none" dirty="0"/>
              <a:t>Week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741028"/>
            <a:ext cx="8534400" cy="705121"/>
          </a:xfrm>
        </p:spPr>
        <p:txBody>
          <a:bodyPr>
            <a:normAutofit/>
          </a:bodyPr>
          <a:lstStyle/>
          <a:p>
            <a:r>
              <a:rPr lang="en-US" sz="1333" dirty="0"/>
              <a:t>Professor Arturo Castellanos, PhD</a:t>
            </a:r>
          </a:p>
          <a:p>
            <a:r>
              <a:rPr lang="en-US" sz="1333" dirty="0"/>
              <a:t>Assistant Professor – William &amp; Mary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828800" y="5747165"/>
            <a:ext cx="8534400" cy="1018177"/>
          </a:xfrm>
        </p:spPr>
        <p:txBody>
          <a:bodyPr>
            <a:normAutofit/>
          </a:bodyPr>
          <a:lstStyle/>
          <a:p>
            <a:r>
              <a:rPr lang="en-US" sz="2133" b="1" i="0" dirty="0"/>
              <a:t>Big Data - MSBA</a:t>
            </a:r>
            <a:endParaRPr lang="en-US" sz="2133" dirty="0"/>
          </a:p>
        </p:txBody>
      </p:sp>
    </p:spTree>
    <p:extLst>
      <p:ext uri="{BB962C8B-B14F-4D97-AF65-F5344CB8AC3E}">
        <p14:creationId xmlns:p14="http://schemas.microsoft.com/office/powerpoint/2010/main" val="1158120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0FAA84-9298-184E-A600-C61119E439B1}"/>
              </a:ext>
            </a:extLst>
          </p:cNvPr>
          <p:cNvSpPr/>
          <p:nvPr/>
        </p:nvSpPr>
        <p:spPr>
          <a:xfrm>
            <a:off x="1027860" y="202557"/>
            <a:ext cx="10257692" cy="74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/>
            <a:r>
              <a:rPr lang="en-US" sz="4267" dirty="0">
                <a:solidFill>
                  <a:srgbClr val="BD97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EC2 Instance</a:t>
            </a:r>
          </a:p>
        </p:txBody>
      </p:sp>
      <p:pic>
        <p:nvPicPr>
          <p:cNvPr id="4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D00C5072-0C8F-F14B-B64C-FC5BF6E69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3AAE96-541F-4720-89DD-CDA9CE7D3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1187"/>
            <a:ext cx="6999763" cy="3254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FE7A8A-0875-4F61-BC02-A919464C68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546"/>
          <a:stretch/>
        </p:blipFill>
        <p:spPr>
          <a:xfrm>
            <a:off x="7521232" y="1240505"/>
            <a:ext cx="4433203" cy="32545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42D5A2-B54F-4B6F-B615-812F409FB8AD}"/>
              </a:ext>
            </a:extLst>
          </p:cNvPr>
          <p:cNvSpPr txBox="1"/>
          <p:nvPr/>
        </p:nvSpPr>
        <p:spPr>
          <a:xfrm>
            <a:off x="4249271" y="4784028"/>
            <a:ext cx="4531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AWS Academy – this is covered in 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ACFv2 - Module 6 - Section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471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0FAA84-9298-184E-A600-C61119E439B1}"/>
              </a:ext>
            </a:extLst>
          </p:cNvPr>
          <p:cNvSpPr/>
          <p:nvPr/>
        </p:nvSpPr>
        <p:spPr>
          <a:xfrm>
            <a:off x="1027860" y="202557"/>
            <a:ext cx="10257692" cy="74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/>
            <a:r>
              <a:rPr lang="en-US" sz="4267" dirty="0">
                <a:solidFill>
                  <a:srgbClr val="BD97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EC2 Instance</a:t>
            </a:r>
          </a:p>
        </p:txBody>
      </p:sp>
      <p:pic>
        <p:nvPicPr>
          <p:cNvPr id="4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D00C5072-0C8F-F14B-B64C-FC5BF6E69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862937-AD31-480D-A268-D1C9D5959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109" y="1146716"/>
            <a:ext cx="9391782" cy="484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310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B42446-E615-4B50-9C06-B046A0ABD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10" y="983550"/>
            <a:ext cx="10737696" cy="479605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D0FAA84-9298-184E-A600-C61119E439B1}"/>
              </a:ext>
            </a:extLst>
          </p:cNvPr>
          <p:cNvSpPr/>
          <p:nvPr/>
        </p:nvSpPr>
        <p:spPr>
          <a:xfrm>
            <a:off x="1027860" y="202557"/>
            <a:ext cx="10257692" cy="74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/>
            <a:r>
              <a:rPr lang="en-US" sz="4267" dirty="0">
                <a:solidFill>
                  <a:srgbClr val="BD97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EC2 Instance</a:t>
            </a:r>
          </a:p>
        </p:txBody>
      </p:sp>
      <p:pic>
        <p:nvPicPr>
          <p:cNvPr id="4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D00C5072-0C8F-F14B-B64C-FC5BF6E69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205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0FAA84-9298-184E-A600-C61119E439B1}"/>
              </a:ext>
            </a:extLst>
          </p:cNvPr>
          <p:cNvSpPr/>
          <p:nvPr/>
        </p:nvSpPr>
        <p:spPr>
          <a:xfrm>
            <a:off x="838200" y="874910"/>
            <a:ext cx="10257692" cy="74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/>
            <a:r>
              <a:rPr lang="en-US" sz="4267" dirty="0">
                <a:solidFill>
                  <a:srgbClr val="BD97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Ways to Interact with AWS Services</a:t>
            </a:r>
          </a:p>
        </p:txBody>
      </p:sp>
      <p:pic>
        <p:nvPicPr>
          <p:cNvPr id="4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D00C5072-0C8F-F14B-B64C-FC5BF6E69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E9FD73-D4F5-4553-804A-9B06EA6949BE}"/>
              </a:ext>
            </a:extLst>
          </p:cNvPr>
          <p:cNvSpPr txBox="1"/>
          <p:nvPr/>
        </p:nvSpPr>
        <p:spPr>
          <a:xfrm>
            <a:off x="838200" y="1872343"/>
            <a:ext cx="107006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AWS Management Console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 startAt="2"/>
            </a:pPr>
            <a:r>
              <a:rPr lang="en-US" dirty="0"/>
              <a:t>Command Line Interface (AWS CLI)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Access to services by discrete commands or scripts</a:t>
            </a:r>
          </a:p>
          <a:p>
            <a:pPr lvl="1"/>
            <a:endParaRPr lang="en-US" dirty="0"/>
          </a:p>
          <a:p>
            <a:pPr marL="342900" indent="-342900">
              <a:buFont typeface="+mj-lt"/>
              <a:buAutoNum type="arabicPeriod" startAt="2"/>
            </a:pPr>
            <a:r>
              <a:rPr lang="en-US" dirty="0"/>
              <a:t>Software Development Kits (SDKs)</a:t>
            </a:r>
          </a:p>
          <a:p>
            <a:pPr lvl="1"/>
            <a:r>
              <a:rPr lang="en-US" dirty="0"/>
              <a:t>Access services directly from your code (e.g., Java, Python, others)</a:t>
            </a:r>
          </a:p>
          <a:p>
            <a:pPr marL="342900" indent="-342900">
              <a:buFont typeface="+mj-lt"/>
              <a:buAutoNum type="arabicPeriod" startAt="2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260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3468C9-2969-44F8-9301-17DA1945D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32" y="242048"/>
            <a:ext cx="10757449" cy="5523769"/>
          </a:xfrm>
          <a:prstGeom prst="rect">
            <a:avLst/>
          </a:prstGeom>
        </p:spPr>
      </p:pic>
      <p:pic>
        <p:nvPicPr>
          <p:cNvPr id="6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A3D41463-C98D-449A-B9E8-CBD591084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532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75F520-C757-4DE6-86FA-7740B245E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46" y="434186"/>
            <a:ext cx="10044421" cy="5989628"/>
          </a:xfrm>
          <a:prstGeom prst="rect">
            <a:avLst/>
          </a:prstGeom>
        </p:spPr>
      </p:pic>
      <p:pic>
        <p:nvPicPr>
          <p:cNvPr id="6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A3D41463-C98D-449A-B9E8-CBD591084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073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0A3909A-06D1-4B64-90A8-EC9D07D50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7221"/>
            <a:ext cx="12192000" cy="27570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BB0EB2-E5D1-41FC-B33D-449EFEF1C1EA}"/>
              </a:ext>
            </a:extLst>
          </p:cNvPr>
          <p:cNvSpPr txBox="1"/>
          <p:nvPr/>
        </p:nvSpPr>
        <p:spPr>
          <a:xfrm>
            <a:off x="2649070" y="4622847"/>
            <a:ext cx="73689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https://developer.twitter.com/en/docs/tutorials/postman-getting-started</a:t>
            </a:r>
            <a:endParaRPr lang="en-US" dirty="0"/>
          </a:p>
        </p:txBody>
      </p:sp>
      <p:pic>
        <p:nvPicPr>
          <p:cNvPr id="10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7E694B3C-2FEF-4F96-9A86-3B34B6539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90DBF25-A0FD-421F-BAEF-696C142097CE}"/>
              </a:ext>
            </a:extLst>
          </p:cNvPr>
          <p:cNvSpPr txBox="1"/>
          <p:nvPr/>
        </p:nvSpPr>
        <p:spPr>
          <a:xfrm>
            <a:off x="2822713" y="5499144"/>
            <a:ext cx="6440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Before next class: Request your AWS credentials (developer.twitter.com) and run the </a:t>
            </a:r>
            <a:r>
              <a:rPr lang="en-US" b="1" dirty="0" err="1"/>
              <a:t>Jupyter</a:t>
            </a:r>
            <a:r>
              <a:rPr lang="en-US" b="1" dirty="0"/>
              <a:t> notebook I provided with your credentials.</a:t>
            </a:r>
          </a:p>
        </p:txBody>
      </p:sp>
    </p:spTree>
    <p:extLst>
      <p:ext uri="{BB962C8B-B14F-4D97-AF65-F5344CB8AC3E}">
        <p14:creationId xmlns:p14="http://schemas.microsoft.com/office/powerpoint/2010/main" val="2811048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0FAA84-9298-184E-A600-C61119E439B1}"/>
              </a:ext>
            </a:extLst>
          </p:cNvPr>
          <p:cNvSpPr/>
          <p:nvPr/>
        </p:nvSpPr>
        <p:spPr>
          <a:xfrm>
            <a:off x="838200" y="418071"/>
            <a:ext cx="10257692" cy="74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/>
            <a:r>
              <a:rPr lang="en-US" sz="4267" dirty="0">
                <a:solidFill>
                  <a:srgbClr val="BD97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a Web Service?</a:t>
            </a:r>
          </a:p>
        </p:txBody>
      </p:sp>
      <p:pic>
        <p:nvPicPr>
          <p:cNvPr id="4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D00C5072-0C8F-F14B-B64C-FC5BF6E69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564" y="5556125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E7983CE-F45F-F141-95E7-D7D3A44A3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1155"/>
            <a:ext cx="10515600" cy="748988"/>
          </a:xfrm>
        </p:spPr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 a Web service a Web technology such as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Hypertext Transfer Protocol"/>
              </a:rPr>
              <a:t>HTTP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used for transferring machine-readable file formats such as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XMLHttpRequest"/>
              </a:rPr>
              <a:t>XML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 JSON.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0FAB6C-F3FF-4364-BE17-2CB34DD5BA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140" y="2897714"/>
            <a:ext cx="4320373" cy="21691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3E12F0-6EEC-4665-AB45-C2FEAF3821CC}"/>
              </a:ext>
            </a:extLst>
          </p:cNvPr>
          <p:cNvSpPr txBox="1"/>
          <p:nvPr/>
        </p:nvSpPr>
        <p:spPr>
          <a:xfrm>
            <a:off x="737829" y="5241950"/>
            <a:ext cx="4188524" cy="282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6"/>
              </a:rPr>
              <a:t>https://jelvix.com/blog/aws-vs-google-cloud-vs-azure</a:t>
            </a:r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D3421E-1AE4-42D5-827E-2A6D4236FA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4704" y="2440143"/>
            <a:ext cx="6315956" cy="31436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FFB3EF2-A6BB-46E2-ADBE-E6C79235F6D5}"/>
              </a:ext>
            </a:extLst>
          </p:cNvPr>
          <p:cNvSpPr txBox="1"/>
          <p:nvPr/>
        </p:nvSpPr>
        <p:spPr>
          <a:xfrm>
            <a:off x="6645570" y="5635588"/>
            <a:ext cx="4188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8"/>
              </a:rPr>
              <a:t>https://maveric-systems.com/blog/microservices-i-microservices-vs-soa/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37993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903B211-92BB-46B1-B973-115D88F15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227" y="2292519"/>
            <a:ext cx="5631197" cy="455032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D0FAA84-9298-184E-A600-C61119E439B1}"/>
              </a:ext>
            </a:extLst>
          </p:cNvPr>
          <p:cNvSpPr/>
          <p:nvPr/>
        </p:nvSpPr>
        <p:spPr>
          <a:xfrm>
            <a:off x="838200" y="874910"/>
            <a:ext cx="10257692" cy="74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/>
            <a:r>
              <a:rPr lang="en-US" sz="4267" dirty="0">
                <a:solidFill>
                  <a:srgbClr val="BD97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AWS Services?</a:t>
            </a:r>
          </a:p>
        </p:txBody>
      </p:sp>
      <p:pic>
        <p:nvPicPr>
          <p:cNvPr id="4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D00C5072-0C8F-F14B-B64C-FC5BF6E69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E9FD73-D4F5-4553-804A-9B06EA6949BE}"/>
              </a:ext>
            </a:extLst>
          </p:cNvPr>
          <p:cNvSpPr txBox="1"/>
          <p:nvPr/>
        </p:nvSpPr>
        <p:spPr>
          <a:xfrm>
            <a:off x="838200" y="1872343"/>
            <a:ext cx="10700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Amazon Web Services (AWS) is a collection of cloud computing services (web services). AWS is located across different regions, with availability zones.</a:t>
            </a:r>
          </a:p>
        </p:txBody>
      </p:sp>
    </p:spTree>
    <p:extLst>
      <p:ext uri="{BB962C8B-B14F-4D97-AF65-F5344CB8AC3E}">
        <p14:creationId xmlns:p14="http://schemas.microsoft.com/office/powerpoint/2010/main" val="808275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0FAA84-9298-184E-A600-C61119E439B1}"/>
              </a:ext>
            </a:extLst>
          </p:cNvPr>
          <p:cNvSpPr/>
          <p:nvPr/>
        </p:nvSpPr>
        <p:spPr>
          <a:xfrm>
            <a:off x="838200" y="874910"/>
            <a:ext cx="10257692" cy="74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/>
            <a:r>
              <a:rPr lang="en-US" sz="4267" dirty="0">
                <a:solidFill>
                  <a:srgbClr val="BD97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 of AWS Services</a:t>
            </a:r>
          </a:p>
        </p:txBody>
      </p:sp>
      <p:pic>
        <p:nvPicPr>
          <p:cNvPr id="4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D00C5072-0C8F-F14B-B64C-FC5BF6E69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E9FD73-D4F5-4553-804A-9B06EA6949BE}"/>
              </a:ext>
            </a:extLst>
          </p:cNvPr>
          <p:cNvSpPr txBox="1"/>
          <p:nvPr/>
        </p:nvSpPr>
        <p:spPr>
          <a:xfrm>
            <a:off x="838200" y="1872343"/>
            <a:ext cx="107006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Amazon Web services are widely used for: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Web site hosting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Application hosting/SaaS hosting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Media Sharing (Image/ Video)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Mobile and Social Applications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Content delivery and Media Distribution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Storage, backup, and disaster recovery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Development and test environments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Academic Computing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Search Engines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Social Networking</a:t>
            </a:r>
          </a:p>
        </p:txBody>
      </p:sp>
    </p:spTree>
    <p:extLst>
      <p:ext uri="{BB962C8B-B14F-4D97-AF65-F5344CB8AC3E}">
        <p14:creationId xmlns:p14="http://schemas.microsoft.com/office/powerpoint/2010/main" val="2577670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0FAA84-9298-184E-A600-C61119E439B1}"/>
              </a:ext>
            </a:extLst>
          </p:cNvPr>
          <p:cNvSpPr/>
          <p:nvPr/>
        </p:nvSpPr>
        <p:spPr>
          <a:xfrm>
            <a:off x="838200" y="874910"/>
            <a:ext cx="10257692" cy="74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/>
            <a:r>
              <a:rPr lang="en-US" sz="4267" dirty="0">
                <a:solidFill>
                  <a:srgbClr val="BD97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Companies using AWS</a:t>
            </a:r>
          </a:p>
        </p:txBody>
      </p:sp>
      <p:pic>
        <p:nvPicPr>
          <p:cNvPr id="4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D00C5072-0C8F-F14B-B64C-FC5BF6E69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E9FD73-D4F5-4553-804A-9B06EA6949BE}"/>
              </a:ext>
            </a:extLst>
          </p:cNvPr>
          <p:cNvSpPr txBox="1"/>
          <p:nvPr/>
        </p:nvSpPr>
        <p:spPr>
          <a:xfrm>
            <a:off x="838200" y="1872343"/>
            <a:ext cx="107006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Instagram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Netflix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Twitch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LinkedIn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Facebook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Snapchat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Pinterest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Dropbox</a:t>
            </a:r>
          </a:p>
        </p:txBody>
      </p:sp>
    </p:spTree>
    <p:extLst>
      <p:ext uri="{BB962C8B-B14F-4D97-AF65-F5344CB8AC3E}">
        <p14:creationId xmlns:p14="http://schemas.microsoft.com/office/powerpoint/2010/main" val="2181937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 Zone (AZ)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356" y="1345776"/>
            <a:ext cx="5892800" cy="4738568"/>
          </a:xfrm>
        </p:spPr>
        <p:txBody>
          <a:bodyPr>
            <a:noAutofit/>
          </a:bodyPr>
          <a:lstStyle/>
          <a:p>
            <a:r>
              <a:rPr lang="en-US" sz="2933" dirty="0"/>
              <a:t>Provides fault-tolerance</a:t>
            </a:r>
          </a:p>
          <a:p>
            <a:r>
              <a:rPr lang="en-US" sz="2933" dirty="0"/>
              <a:t>Each region has multiple, isolated locations known as Availability Zones </a:t>
            </a:r>
          </a:p>
          <a:p>
            <a:r>
              <a:rPr lang="en-US" sz="2933" dirty="0"/>
              <a:t>Low-latency links between AZs in a region &lt;2ms, usually &lt;1ms</a:t>
            </a:r>
          </a:p>
          <a:p>
            <a:r>
              <a:rPr lang="en-US" sz="2933" dirty="0"/>
              <a:t>When launching an EC2 instance, a customer chooses an AZ </a:t>
            </a:r>
          </a:p>
          <a:p>
            <a:r>
              <a:rPr lang="en-US" sz="2933" dirty="0"/>
              <a:t>Private AWS fiber links interconnect all major regions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572745" y="1345777"/>
            <a:ext cx="5239267" cy="4813299"/>
            <a:chOff x="4612643" y="700113"/>
            <a:chExt cx="3929450" cy="3609974"/>
          </a:xfrm>
        </p:grpSpPr>
        <p:cxnSp>
          <p:nvCxnSpPr>
            <p:cNvPr id="11" name="Straight Connector 10"/>
            <p:cNvCxnSpPr>
              <a:endCxn id="20" idx="0"/>
            </p:cNvCxnSpPr>
            <p:nvPr/>
          </p:nvCxnSpPr>
          <p:spPr>
            <a:xfrm flipH="1">
              <a:off x="5687011" y="2343928"/>
              <a:ext cx="150142" cy="245260"/>
            </a:xfrm>
            <a:prstGeom prst="line">
              <a:avLst/>
            </a:prstGeom>
            <a:ln w="19050">
              <a:solidFill>
                <a:srgbClr val="0070C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21"/>
            <p:cNvGrpSpPr>
              <a:grpSpLocks/>
            </p:cNvGrpSpPr>
            <p:nvPr/>
          </p:nvGrpSpPr>
          <p:grpSpPr bwMode="auto">
            <a:xfrm>
              <a:off x="5797463" y="947193"/>
              <a:ext cx="1557725" cy="1431077"/>
              <a:chOff x="545458" y="4783771"/>
              <a:chExt cx="2293787" cy="1733798"/>
            </a:xfrm>
            <a:solidFill>
              <a:srgbClr val="0070C0">
                <a:alpha val="0"/>
              </a:srgbClr>
            </a:solidFill>
          </p:grpSpPr>
          <p:sp>
            <p:nvSpPr>
              <p:cNvPr id="13" name="Rounded Rectangle 12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grpFill/>
              <a:ln w="19050">
                <a:solidFill>
                  <a:schemeClr val="tx1"/>
                </a:solidFill>
                <a:prstDash val="sys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812760">
                  <a:defRPr/>
                </a:pPr>
                <a:endParaRPr lang="en-US" sz="3200" dirty="0">
                  <a:solidFill>
                    <a:srgbClr val="272727"/>
                  </a:solidFill>
                  <a:cs typeface="Arial"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grpFill/>
              <a:ln w="19050">
                <a:solidFill>
                  <a:srgbClr val="0070C0"/>
                </a:solidFill>
                <a:prstDash val="sys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812760">
                  <a:defRPr/>
                </a:pPr>
                <a:endParaRPr lang="en-US" sz="3200" dirty="0">
                  <a:solidFill>
                    <a:srgbClr val="272727"/>
                  </a:solidFill>
                  <a:cs typeface="Arial"/>
                </a:endParaRPr>
              </a:p>
            </p:txBody>
          </p:sp>
        </p:grpSp>
        <p:grpSp>
          <p:nvGrpSpPr>
            <p:cNvPr id="15" name="Group 21"/>
            <p:cNvGrpSpPr>
              <a:grpSpLocks/>
            </p:cNvGrpSpPr>
            <p:nvPr/>
          </p:nvGrpSpPr>
          <p:grpSpPr bwMode="auto">
            <a:xfrm>
              <a:off x="6719586" y="2589188"/>
              <a:ext cx="1557725" cy="1431077"/>
              <a:chOff x="545458" y="4783771"/>
              <a:chExt cx="2293787" cy="1733798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ys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812760">
                  <a:defRPr/>
                </a:pPr>
                <a:endParaRPr lang="en-US" sz="3200" dirty="0">
                  <a:solidFill>
                    <a:srgbClr val="272727"/>
                  </a:solidFill>
                  <a:cs typeface="Arial"/>
                </a:endParaRP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0070C0"/>
                </a:solidFill>
                <a:prstDash val="sys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812760">
                  <a:defRPr/>
                </a:pPr>
                <a:endParaRPr lang="en-US" sz="3200" dirty="0">
                  <a:solidFill>
                    <a:srgbClr val="272727"/>
                  </a:solidFill>
                  <a:cs typeface="Arial"/>
                </a:endParaRPr>
              </a:p>
            </p:txBody>
          </p:sp>
        </p:grpSp>
        <p:grpSp>
          <p:nvGrpSpPr>
            <p:cNvPr id="18" name="Group 21"/>
            <p:cNvGrpSpPr>
              <a:grpSpLocks/>
            </p:cNvGrpSpPr>
            <p:nvPr/>
          </p:nvGrpSpPr>
          <p:grpSpPr bwMode="auto">
            <a:xfrm>
              <a:off x="4908148" y="2589188"/>
              <a:ext cx="1557725" cy="1431077"/>
              <a:chOff x="545458" y="4783771"/>
              <a:chExt cx="2293787" cy="1733798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ys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812760">
                  <a:defRPr/>
                </a:pPr>
                <a:endParaRPr lang="en-US" sz="3200" dirty="0">
                  <a:solidFill>
                    <a:srgbClr val="272727"/>
                  </a:solidFill>
                  <a:cs typeface="Arial"/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0070C0"/>
                </a:solidFill>
                <a:prstDash val="sys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812760">
                  <a:defRPr/>
                </a:pPr>
                <a:endParaRPr lang="en-US" sz="3200" dirty="0">
                  <a:solidFill>
                    <a:srgbClr val="272727"/>
                  </a:solidFill>
                  <a:cs typeface="Arial"/>
                </a:endParaRPr>
              </a:p>
            </p:txBody>
          </p:sp>
        </p:grpSp>
        <p:cxnSp>
          <p:nvCxnSpPr>
            <p:cNvPr id="21" name="Straight Connector 20"/>
            <p:cNvCxnSpPr>
              <a:endCxn id="17" idx="0"/>
            </p:cNvCxnSpPr>
            <p:nvPr/>
          </p:nvCxnSpPr>
          <p:spPr>
            <a:xfrm>
              <a:off x="7333099" y="2343928"/>
              <a:ext cx="165350" cy="245260"/>
            </a:xfrm>
            <a:prstGeom prst="line">
              <a:avLst/>
            </a:prstGeom>
            <a:ln w="19050">
              <a:solidFill>
                <a:srgbClr val="0070C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9" idx="3"/>
              <a:endCxn id="16" idx="1"/>
            </p:cNvCxnSpPr>
            <p:nvPr/>
          </p:nvCxnSpPr>
          <p:spPr>
            <a:xfrm>
              <a:off x="6465873" y="3304727"/>
              <a:ext cx="253713" cy="0"/>
            </a:xfrm>
            <a:prstGeom prst="line">
              <a:avLst/>
            </a:prstGeom>
            <a:ln w="19050">
              <a:solidFill>
                <a:srgbClr val="0070C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8"/>
            <p:cNvSpPr txBox="1">
              <a:spLocks noChangeArrowheads="1"/>
            </p:cNvSpPr>
            <p:nvPr/>
          </p:nvSpPr>
          <p:spPr bwMode="auto">
            <a:xfrm>
              <a:off x="6679546" y="3718491"/>
              <a:ext cx="1653208" cy="238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defTabSz="812760"/>
              <a:r>
                <a:rPr lang="en-US" sz="1467" dirty="0">
                  <a:ea typeface="Verdana" pitchFamily="34" charset="0"/>
                  <a:cs typeface="Arial"/>
                </a:rPr>
                <a:t>AVAILABILITY ZONE 3</a:t>
              </a:r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7397475" y="2775258"/>
              <a:ext cx="522151" cy="507512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6" y="76"/>
                </a:cxn>
                <a:cxn ang="0">
                  <a:pos x="67" y="76"/>
                </a:cxn>
                <a:cxn ang="0">
                  <a:pos x="74" y="69"/>
                </a:cxn>
                <a:cxn ang="0">
                  <a:pos x="74" y="6"/>
                </a:cxn>
                <a:cxn ang="0">
                  <a:pos x="67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69"/>
                </a:cxn>
              </a:cxnLst>
              <a:rect l="0" t="0" r="r" b="b"/>
              <a:pathLst>
                <a:path w="74" h="76">
                  <a:moveTo>
                    <a:pt x="0" y="69"/>
                  </a:moveTo>
                  <a:cubicBezTo>
                    <a:pt x="0" y="73"/>
                    <a:pt x="3" y="76"/>
                    <a:pt x="6" y="76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71" y="76"/>
                    <a:pt x="74" y="73"/>
                    <a:pt x="74" y="69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3"/>
                    <a:pt x="71" y="0"/>
                    <a:pt x="6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lnTo>
                    <a:pt x="0" y="69"/>
                  </a:lnTo>
                  <a:close/>
                </a:path>
              </a:pathLst>
            </a:custGeom>
            <a:solidFill>
              <a:srgbClr val="FF9900"/>
            </a:solidFill>
            <a:ln w="25400">
              <a:solidFill>
                <a:srgbClr val="414042"/>
              </a:solidFill>
              <a:round/>
              <a:headEnd/>
              <a:tailEnd/>
            </a:ln>
          </p:spPr>
          <p:txBody>
            <a:bodyPr vert="horz" wrap="square" lIns="162560" tIns="81280" rIns="162560" bIns="81280" numCol="1" anchor="ctr" anchorCtr="0" compatLnSpc="1">
              <a:prstTxWarp prst="textNoShape">
                <a:avLst/>
              </a:prstTxWarp>
            </a:bodyPr>
            <a:lstStyle/>
            <a:p>
              <a:pPr algn="ctr" defTabSz="812760"/>
              <a:r>
                <a:rPr lang="en-US" sz="1467" b="1" dirty="0">
                  <a:cs typeface="Arial"/>
                </a:rPr>
                <a:t>EC2</a:t>
              </a:r>
            </a:p>
          </p:txBody>
        </p:sp>
        <p:sp>
          <p:nvSpPr>
            <p:cNvPr id="25" name="TextBox 8"/>
            <p:cNvSpPr txBox="1">
              <a:spLocks noChangeArrowheads="1"/>
            </p:cNvSpPr>
            <p:nvPr/>
          </p:nvSpPr>
          <p:spPr bwMode="auto">
            <a:xfrm>
              <a:off x="4860406" y="3709199"/>
              <a:ext cx="1653208" cy="238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defTabSz="812760"/>
              <a:r>
                <a:rPr lang="en-US" sz="1467" dirty="0">
                  <a:ea typeface="Verdana" pitchFamily="34" charset="0"/>
                  <a:cs typeface="Arial"/>
                </a:rPr>
                <a:t>AVAILABILITY ZONE 2</a:t>
              </a:r>
            </a:p>
          </p:txBody>
        </p:sp>
        <p:sp>
          <p:nvSpPr>
            <p:cNvPr id="26" name="TextBox 8"/>
            <p:cNvSpPr txBox="1">
              <a:spLocks noChangeArrowheads="1"/>
            </p:cNvSpPr>
            <p:nvPr/>
          </p:nvSpPr>
          <p:spPr bwMode="auto">
            <a:xfrm>
              <a:off x="5749721" y="2081256"/>
              <a:ext cx="1653208" cy="238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defTabSz="812760"/>
              <a:r>
                <a:rPr lang="en-US" sz="1467" dirty="0">
                  <a:ea typeface="Verdana" pitchFamily="34" charset="0"/>
                  <a:cs typeface="Arial"/>
                </a:rPr>
                <a:t>AVAILABILITY ZONE 1</a:t>
              </a:r>
            </a:p>
          </p:txBody>
        </p:sp>
        <p:sp>
          <p:nvSpPr>
            <p:cNvPr id="27" name="Freeform 18"/>
            <p:cNvSpPr>
              <a:spLocks/>
            </p:cNvSpPr>
            <p:nvPr/>
          </p:nvSpPr>
          <p:spPr bwMode="auto">
            <a:xfrm>
              <a:off x="7253953" y="2927658"/>
              <a:ext cx="522151" cy="507512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6" y="76"/>
                </a:cxn>
                <a:cxn ang="0">
                  <a:pos x="67" y="76"/>
                </a:cxn>
                <a:cxn ang="0">
                  <a:pos x="74" y="69"/>
                </a:cxn>
                <a:cxn ang="0">
                  <a:pos x="74" y="6"/>
                </a:cxn>
                <a:cxn ang="0">
                  <a:pos x="67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69"/>
                </a:cxn>
              </a:cxnLst>
              <a:rect l="0" t="0" r="r" b="b"/>
              <a:pathLst>
                <a:path w="74" h="76">
                  <a:moveTo>
                    <a:pt x="0" y="69"/>
                  </a:moveTo>
                  <a:cubicBezTo>
                    <a:pt x="0" y="73"/>
                    <a:pt x="3" y="76"/>
                    <a:pt x="6" y="76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71" y="76"/>
                    <a:pt x="74" y="73"/>
                    <a:pt x="74" y="69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3"/>
                    <a:pt x="71" y="0"/>
                    <a:pt x="6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lnTo>
                    <a:pt x="0" y="69"/>
                  </a:lnTo>
                  <a:close/>
                </a:path>
              </a:pathLst>
            </a:custGeom>
            <a:solidFill>
              <a:srgbClr val="FF9900"/>
            </a:solidFill>
            <a:ln w="25400">
              <a:solidFill>
                <a:srgbClr val="414042"/>
              </a:solidFill>
              <a:round/>
              <a:headEnd/>
              <a:tailEnd/>
            </a:ln>
          </p:spPr>
          <p:txBody>
            <a:bodyPr vert="horz" wrap="square" lIns="162560" tIns="81280" rIns="162560" bIns="81280" numCol="1" anchor="ctr" anchorCtr="0" compatLnSpc="1">
              <a:prstTxWarp prst="textNoShape">
                <a:avLst/>
              </a:prstTxWarp>
            </a:bodyPr>
            <a:lstStyle/>
            <a:p>
              <a:pPr algn="ctr" defTabSz="812760"/>
              <a:r>
                <a:rPr lang="en-US" sz="1467" b="1" dirty="0">
                  <a:cs typeface="Arial"/>
                </a:rPr>
                <a:t>EC2</a:t>
              </a:r>
            </a:p>
          </p:txBody>
        </p:sp>
        <p:sp>
          <p:nvSpPr>
            <p:cNvPr id="28" name="Freeform 18"/>
            <p:cNvSpPr>
              <a:spLocks/>
            </p:cNvSpPr>
            <p:nvPr/>
          </p:nvSpPr>
          <p:spPr bwMode="auto">
            <a:xfrm>
              <a:off x="7120636" y="3080058"/>
              <a:ext cx="522151" cy="507512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6" y="76"/>
                </a:cxn>
                <a:cxn ang="0">
                  <a:pos x="67" y="76"/>
                </a:cxn>
                <a:cxn ang="0">
                  <a:pos x="74" y="69"/>
                </a:cxn>
                <a:cxn ang="0">
                  <a:pos x="74" y="6"/>
                </a:cxn>
                <a:cxn ang="0">
                  <a:pos x="67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69"/>
                </a:cxn>
              </a:cxnLst>
              <a:rect l="0" t="0" r="r" b="b"/>
              <a:pathLst>
                <a:path w="74" h="76">
                  <a:moveTo>
                    <a:pt x="0" y="69"/>
                  </a:moveTo>
                  <a:cubicBezTo>
                    <a:pt x="0" y="73"/>
                    <a:pt x="3" y="76"/>
                    <a:pt x="6" y="76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71" y="76"/>
                    <a:pt x="74" y="73"/>
                    <a:pt x="74" y="69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3"/>
                    <a:pt x="71" y="0"/>
                    <a:pt x="6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lnTo>
                    <a:pt x="0" y="69"/>
                  </a:lnTo>
                  <a:close/>
                </a:path>
              </a:pathLst>
            </a:custGeom>
            <a:solidFill>
              <a:srgbClr val="FF9900"/>
            </a:solidFill>
            <a:ln w="25400">
              <a:solidFill>
                <a:srgbClr val="414042"/>
              </a:solidFill>
              <a:round/>
              <a:headEnd/>
              <a:tailEnd/>
            </a:ln>
          </p:spPr>
          <p:txBody>
            <a:bodyPr vert="horz" wrap="square" lIns="162560" tIns="81280" rIns="162560" bIns="81280" numCol="1" anchor="ctr" anchorCtr="0" compatLnSpc="1">
              <a:prstTxWarp prst="textNoShape">
                <a:avLst/>
              </a:prstTxWarp>
            </a:bodyPr>
            <a:lstStyle/>
            <a:p>
              <a:pPr algn="ctr" defTabSz="812760"/>
              <a:r>
                <a:rPr lang="en-US" sz="1467" b="1" dirty="0">
                  <a:cs typeface="Arial"/>
                </a:rPr>
                <a:t>EC2</a:t>
              </a:r>
            </a:p>
          </p:txBody>
        </p:sp>
        <p:sp>
          <p:nvSpPr>
            <p:cNvPr id="29" name="Freeform 18"/>
            <p:cNvSpPr>
              <a:spLocks/>
            </p:cNvSpPr>
            <p:nvPr/>
          </p:nvSpPr>
          <p:spPr bwMode="auto">
            <a:xfrm>
              <a:off x="6331653" y="1324473"/>
              <a:ext cx="522151" cy="507512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6" y="76"/>
                </a:cxn>
                <a:cxn ang="0">
                  <a:pos x="67" y="76"/>
                </a:cxn>
                <a:cxn ang="0">
                  <a:pos x="74" y="69"/>
                </a:cxn>
                <a:cxn ang="0">
                  <a:pos x="74" y="6"/>
                </a:cxn>
                <a:cxn ang="0">
                  <a:pos x="67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69"/>
                </a:cxn>
              </a:cxnLst>
              <a:rect l="0" t="0" r="r" b="b"/>
              <a:pathLst>
                <a:path w="74" h="76">
                  <a:moveTo>
                    <a:pt x="0" y="69"/>
                  </a:moveTo>
                  <a:cubicBezTo>
                    <a:pt x="0" y="73"/>
                    <a:pt x="3" y="76"/>
                    <a:pt x="6" y="76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71" y="76"/>
                    <a:pt x="74" y="73"/>
                    <a:pt x="74" y="69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3"/>
                    <a:pt x="71" y="0"/>
                    <a:pt x="6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lnTo>
                    <a:pt x="0" y="69"/>
                  </a:lnTo>
                  <a:close/>
                </a:path>
              </a:pathLst>
            </a:custGeom>
            <a:solidFill>
              <a:srgbClr val="FF9900"/>
            </a:solidFill>
            <a:ln w="25400">
              <a:solidFill>
                <a:srgbClr val="414042"/>
              </a:solidFill>
              <a:round/>
              <a:headEnd/>
              <a:tailEnd/>
            </a:ln>
          </p:spPr>
          <p:txBody>
            <a:bodyPr vert="horz" wrap="square" lIns="162560" tIns="81280" rIns="162560" bIns="81280" numCol="1" anchor="ctr" anchorCtr="0" compatLnSpc="1">
              <a:prstTxWarp prst="textNoShape">
                <a:avLst/>
              </a:prstTxWarp>
            </a:bodyPr>
            <a:lstStyle/>
            <a:p>
              <a:pPr algn="ctr" defTabSz="812760"/>
              <a:r>
                <a:rPr lang="en-US" sz="1467" b="1" dirty="0">
                  <a:cs typeface="Arial"/>
                </a:rPr>
                <a:t>EC2</a:t>
              </a:r>
            </a:p>
          </p:txBody>
        </p:sp>
        <p:grpSp>
          <p:nvGrpSpPr>
            <p:cNvPr id="30" name="Group 21"/>
            <p:cNvGrpSpPr>
              <a:grpSpLocks/>
            </p:cNvGrpSpPr>
            <p:nvPr/>
          </p:nvGrpSpPr>
          <p:grpSpPr bwMode="auto">
            <a:xfrm>
              <a:off x="4612643" y="700113"/>
              <a:ext cx="3929450" cy="3609974"/>
              <a:chOff x="545458" y="4783771"/>
              <a:chExt cx="2293787" cy="1733798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317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812760">
                  <a:defRPr/>
                </a:pPr>
                <a:endParaRPr lang="en-US" sz="3200" dirty="0">
                  <a:solidFill>
                    <a:srgbClr val="272727"/>
                  </a:solidFill>
                  <a:cs typeface="Arial"/>
                </a:endParaRPr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38100">
                <a:solidFill>
                  <a:srgbClr val="0070C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812760">
                  <a:defRPr/>
                </a:pPr>
                <a:endParaRPr lang="en-US" sz="3200" dirty="0">
                  <a:solidFill>
                    <a:srgbClr val="272727"/>
                  </a:solidFill>
                  <a:cs typeface="Arial"/>
                </a:endParaRPr>
              </a:p>
            </p:txBody>
          </p:sp>
        </p:grpSp>
        <p:sp>
          <p:nvSpPr>
            <p:cNvPr id="33" name="TextBox 8"/>
            <p:cNvSpPr txBox="1">
              <a:spLocks noChangeArrowheads="1"/>
            </p:cNvSpPr>
            <p:nvPr/>
          </p:nvSpPr>
          <p:spPr bwMode="auto">
            <a:xfrm>
              <a:off x="4633214" y="773766"/>
              <a:ext cx="1196239" cy="377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defTabSz="812760"/>
              <a:r>
                <a:rPr lang="en-US" sz="2667" b="1" dirty="0">
                  <a:ea typeface="Verdana" pitchFamily="34" charset="0"/>
                  <a:cs typeface="Arial"/>
                </a:rPr>
                <a:t>REGION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7109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0EFA98-F789-4821-B7B8-A0C20CF3D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536172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C37C06-CAF7-48E2-81C0-F88622E56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172" y="218626"/>
            <a:ext cx="2362530" cy="20481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246B74-9496-417A-B632-71ED46D52E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3012" y="2712636"/>
            <a:ext cx="2286319" cy="24673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6B16BFC-FF0E-4EEF-A3AC-404978078E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6171" y="218626"/>
            <a:ext cx="1933845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43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FE133D-5D2C-4987-B940-6CEA5B800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785" y="766549"/>
            <a:ext cx="9917503" cy="556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590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58B796-BBF3-42C8-8AF9-A64BEDD6F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8047"/>
            <a:ext cx="12192000" cy="550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107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17343</TotalTime>
  <Words>380</Words>
  <Application>Microsoft Office PowerPoint</Application>
  <PresentationFormat>Widescreen</PresentationFormat>
  <Paragraphs>66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Palatino Linotype</vt:lpstr>
      <vt:lpstr>Roboto</vt:lpstr>
      <vt:lpstr>Source Sans Pro</vt:lpstr>
      <vt:lpstr>Office Theme</vt:lpstr>
      <vt:lpstr>Big Data – Amazon Web Services Week 5</vt:lpstr>
      <vt:lpstr>PowerPoint Presentation</vt:lpstr>
      <vt:lpstr>PowerPoint Presentation</vt:lpstr>
      <vt:lpstr>PowerPoint Presentation</vt:lpstr>
      <vt:lpstr>PowerPoint Presentation</vt:lpstr>
      <vt:lpstr>Availability Zone (AZ)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Castellanos Bueso, Arturo</dc:creator>
  <cp:lastModifiedBy>Castellanos Bueso, Arturo Castellanos</cp:lastModifiedBy>
  <cp:revision>98</cp:revision>
  <dcterms:created xsi:type="dcterms:W3CDTF">2021-10-05T18:10:40Z</dcterms:created>
  <dcterms:modified xsi:type="dcterms:W3CDTF">2022-02-23T15:49:18Z</dcterms:modified>
</cp:coreProperties>
</file>