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330" r:id="rId3"/>
    <p:sldId id="490" r:id="rId4"/>
    <p:sldId id="491" r:id="rId5"/>
    <p:sldId id="489" r:id="rId6"/>
    <p:sldId id="310" r:id="rId7"/>
    <p:sldId id="495" r:id="rId8"/>
    <p:sldId id="496" r:id="rId9"/>
    <p:sldId id="506" r:id="rId10"/>
    <p:sldId id="497" r:id="rId11"/>
    <p:sldId id="498" r:id="rId12"/>
    <p:sldId id="499" r:id="rId13"/>
    <p:sldId id="500" r:id="rId14"/>
    <p:sldId id="501" r:id="rId15"/>
    <p:sldId id="502" r:id="rId16"/>
    <p:sldId id="504" r:id="rId17"/>
    <p:sldId id="5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Castellanos" initials="AC" lastIdx="2" clrIdx="0">
    <p:extLst>
      <p:ext uri="{19B8F6BF-5375-455C-9EA6-DF929625EA0E}">
        <p15:presenceInfo xmlns:p15="http://schemas.microsoft.com/office/powerpoint/2012/main" userId="be6a681f294258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4082" autoAdjust="0"/>
  </p:normalViewPr>
  <p:slideViewPr>
    <p:cSldViewPr snapToGrid="0">
      <p:cViewPr varScale="1">
        <p:scale>
          <a:sx n="82" d="100"/>
          <a:sy n="82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316B0-456A-064F-A011-775306AC0A5C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38CEA-5C6A-404B-8F9D-F53AB3ACA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6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38CEA-5C6A-404B-8F9D-F53AB3ACA0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1FDC-9D44-423E-AC64-C5441878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67CC-BCD5-4542-869F-D4D479AA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AAC6-DF08-49A3-9BD9-059CF4DA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5369-56BC-490F-AF6E-7AD09EC6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B6E9-445D-4B7E-86C6-B9F69CDB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8CAA-0EB0-462B-A67B-1A76535F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E274-E40B-4381-93C9-5CD6BFF0B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1C91-D1BD-4B66-BC67-1020C339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84C2-CAF3-4A71-B65F-66579794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1634-D04D-43E2-B48F-21D7580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56B8F-4E8A-4BF0-BCAA-8D32AE43A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AFAA-343F-464E-B7F6-7D2AA3E1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919C-81F8-4D64-A42D-585BFD7D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F337-89C1-46FA-B86A-EBE02CB8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65A0C-D060-4351-9739-A3FF58B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4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spc="267" baseline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2"/>
            <a:ext cx="8534400" cy="729343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Palatino Linotype"/>
                <a:cs typeface="Palatino Linotype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7015-6804-1644-B1A9-E562224640AE}" type="datetime1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E020-FD70-774F-88AD-BC4F91F264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4818063"/>
            <a:ext cx="8534400" cy="74771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67" b="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394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9FB0-B435-481A-99EA-ED7FCAC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A8C0-A834-4BF5-94CF-B81E4283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9BFA-F4D3-4DF1-B0C3-66E8326F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53A6-E582-4778-A099-35CEB278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2A02-1AB3-4695-8FAA-7A9F0837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C849-C8A3-4333-8A4A-816CA5C0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D08A-48FE-4D9A-B90E-B40E76BE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DED53-FC87-4B58-A799-366A5360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1A8E-D1A2-4EC1-BD3F-F43B2C0E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6CB0-C921-4B92-BB1B-8D8F0678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4B8A-34F5-4AA6-9F8E-30347AE8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91B-A09D-4F0C-9E77-FEF4DF4F5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C911E-A42B-42AE-9C83-E61BCB9CC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59DC-6E47-4ADA-ACD6-27D06ACC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8D50-7185-4596-AB96-05916C0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0F0E2-3C4F-4B3E-8B0B-3027359C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5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8A15-6A31-4E7B-9C92-41F2E4C9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BDF49-B6A0-4DD4-87DA-34C37320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3CC2A-97F4-4BCB-9B36-77C3BF18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7354-8111-46E6-B403-8C4210E9E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5E893-793D-435A-95EE-6AFA7D881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53DCC-346A-4F3E-9589-55F3153F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12D2C-D875-4471-8384-D14DE03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BE879-3A6C-4642-B795-DF4460EF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586A-5DDF-42A2-B682-C986A7E3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D2034-0124-44E2-B79C-112B501B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32AD6-9118-4BF0-A1CC-98B4CC97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07E56-8021-453D-81B8-FF5EB191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795BE-03CE-4684-AD5B-E066E09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2CA25-8717-47F6-91E4-ED570EEB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49584-C49F-48F9-99D7-2489E1A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EF66-0398-4140-8ABF-BCEADF9C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421E-B669-470B-9A49-06A3110F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EC31-13CA-4AF7-AE1B-573252C8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6A5C-E850-4E44-96E5-BC901434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5F251-7B9B-45D9-849D-42C17F42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36C74-59E5-45FC-AA6B-FDBFFB15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20C8-26D8-4549-A4E3-4B784377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F7E34-FB9D-4FF8-919A-A18341334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6163-8605-4BEB-B5B3-4E09918E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0008-6EA3-4CD8-80C0-855504E0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0A1EC-E875-4843-9DCD-791DD636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7CDFC-6947-47C9-866E-F42101A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5503-FBF2-4ACC-95B0-87416D76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F401E-38DB-47F8-B16C-BEF32CBE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28C0-4ADD-4A62-9C19-85E538159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CB14-128E-409B-9093-E189BFA5B1B8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2834-85D6-4D12-A38A-CA310A7D4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B087-AF0C-4E0E-86CF-814007D9F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BCE3-C2DB-4450-85C4-72F2AE7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twitter.com/en/docs/tutorials/postman-getting-start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ifi.apache.org/docs/nifi-docs/html/user-guide.html#User_Interfa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ifi.apache.org/docs/nifi-docs/html/user-guide.html#User_Interfa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80229"/>
            <a:ext cx="10363200" cy="1470025"/>
          </a:xfrm>
        </p:spPr>
        <p:txBody>
          <a:bodyPr>
            <a:noAutofit/>
          </a:bodyPr>
          <a:lstStyle/>
          <a:p>
            <a:pPr algn="ctr"/>
            <a:r>
              <a:rPr lang="en-US" sz="2667" b="1" cap="none" dirty="0"/>
              <a:t>Big Data – Amazon Web Services</a:t>
            </a:r>
            <a:br>
              <a:rPr lang="en-US" sz="2667" b="1" cap="none" dirty="0"/>
            </a:br>
            <a:r>
              <a:rPr lang="en-US" sz="2667" b="1" cap="none" dirty="0"/>
              <a:t>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41028"/>
            <a:ext cx="8534400" cy="705121"/>
          </a:xfrm>
        </p:spPr>
        <p:txBody>
          <a:bodyPr>
            <a:normAutofit/>
          </a:bodyPr>
          <a:lstStyle/>
          <a:p>
            <a:r>
              <a:rPr lang="en-US" sz="1333" dirty="0"/>
              <a:t>Professor Arturo Castellanos, PhD</a:t>
            </a:r>
          </a:p>
          <a:p>
            <a:r>
              <a:rPr lang="en-US" sz="1333" dirty="0"/>
              <a:t>Assistant Professor – William &amp; 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5747165"/>
            <a:ext cx="8534400" cy="1018177"/>
          </a:xfrm>
        </p:spPr>
        <p:txBody>
          <a:bodyPr>
            <a:normAutofit/>
          </a:bodyPr>
          <a:lstStyle/>
          <a:p>
            <a:r>
              <a:rPr lang="en-US" sz="2133" b="1" i="0" dirty="0"/>
              <a:t>Big Data - MSBA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1581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7D8-B009-4D66-9774-CC3482C5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E57D-8A1B-4920-B14D-852B7551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Facilitates automated dataflow between systems. </a:t>
            </a:r>
          </a:p>
          <a:p>
            <a:r>
              <a:rPr lang="en-US" dirty="0" err="1"/>
              <a:t>NiFi</a:t>
            </a:r>
            <a:r>
              <a:rPr lang="en-US" dirty="0"/>
              <a:t> offers solutions for many of the integration challenges that the NSA and other organizations face.</a:t>
            </a:r>
          </a:p>
          <a:p>
            <a:r>
              <a:rPr lang="en-US" dirty="0"/>
              <a:t>Featuring a browser-based IDE</a:t>
            </a:r>
          </a:p>
          <a:p>
            <a:pPr lvl="1"/>
            <a:r>
              <a:rPr lang="en-US" dirty="0"/>
              <a:t>Re-usable drag and drop processors, </a:t>
            </a:r>
          </a:p>
          <a:p>
            <a:pPr lvl="1"/>
            <a:r>
              <a:rPr lang="en-US" dirty="0"/>
              <a:t>A graphical dataflow diagram, most integrations can be built with little or no coding.</a:t>
            </a:r>
          </a:p>
          <a:p>
            <a:r>
              <a:rPr lang="en-US" dirty="0" err="1"/>
              <a:t>NiFi</a:t>
            </a:r>
            <a:r>
              <a:rPr lang="en-US" dirty="0"/>
              <a:t> facilitates many of these patterns used for enterprise integration. It can act as both a sender and a receiver of messages. It can also be used to route, transform, and translate between many message formats and protocols. 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4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7D8-B009-4D66-9774-CC3482C5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E57D-8A1B-4920-B14D-852B7551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data reliably and securely between systems </a:t>
            </a:r>
          </a:p>
          <a:p>
            <a:r>
              <a:rPr lang="en-US" dirty="0"/>
              <a:t>Data collection and preparation of high-velocity data (real-time)</a:t>
            </a:r>
          </a:p>
          <a:p>
            <a:r>
              <a:rPr lang="en-US" dirty="0"/>
              <a:t>Consuming big data and transforming it for other systems</a:t>
            </a:r>
          </a:p>
          <a:p>
            <a:r>
              <a:rPr lang="en-US" dirty="0"/>
              <a:t>Data buffering</a:t>
            </a:r>
          </a:p>
          <a:p>
            <a:r>
              <a:rPr lang="en-US" dirty="0"/>
              <a:t>Prioritized Queueing</a:t>
            </a:r>
          </a:p>
          <a:p>
            <a:r>
              <a:rPr lang="en-US" dirty="0"/>
              <a:t>Data provenance</a:t>
            </a:r>
          </a:p>
          <a:p>
            <a:r>
              <a:rPr lang="en-US" dirty="0"/>
              <a:t>Flow templates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4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7D8-B009-4D66-9774-CC3482C5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Architecture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CB05A7-F10F-4D67-9E51-1CC71825C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51" y="1690688"/>
            <a:ext cx="5620528" cy="2939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A53FAE-F97F-4751-B86F-51BC060CAAE1}"/>
              </a:ext>
            </a:extLst>
          </p:cNvPr>
          <p:cNvSpPr txBox="1"/>
          <p:nvPr/>
        </p:nvSpPr>
        <p:spPr>
          <a:xfrm>
            <a:off x="5809279" y="1959412"/>
            <a:ext cx="6128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flow controller acts as the runtime engine. You see three repositories: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▪ </a:t>
            </a:r>
            <a:r>
              <a:rPr lang="en-US" dirty="0" err="1"/>
              <a:t>FlowFile</a:t>
            </a:r>
            <a:r>
              <a:rPr lang="en-US" dirty="0"/>
              <a:t> repo stores </a:t>
            </a:r>
            <a:r>
              <a:rPr lang="en-US" dirty="0" err="1"/>
              <a:t>FlowFile</a:t>
            </a:r>
            <a:r>
              <a:rPr lang="en-US" dirty="0"/>
              <a:t> attributes</a:t>
            </a:r>
          </a:p>
          <a:p>
            <a:r>
              <a:rPr lang="en-US" dirty="0"/>
              <a:t>▪ Content repo stores </a:t>
            </a:r>
            <a:r>
              <a:rPr lang="en-US" dirty="0" err="1"/>
              <a:t>FlowFile</a:t>
            </a:r>
            <a:r>
              <a:rPr lang="en-US" dirty="0"/>
              <a:t> content</a:t>
            </a:r>
          </a:p>
          <a:p>
            <a:r>
              <a:rPr lang="en-US" dirty="0"/>
              <a:t>▪ Provenance repo stores history and provenance events </a:t>
            </a:r>
          </a:p>
        </p:txBody>
      </p:sp>
    </p:spTree>
    <p:extLst>
      <p:ext uri="{BB962C8B-B14F-4D97-AF65-F5344CB8AC3E}">
        <p14:creationId xmlns:p14="http://schemas.microsoft.com/office/powerpoint/2010/main" val="65260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7D8-B009-4D66-9774-CC3482C5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7"/>
            <a:ext cx="10515600" cy="1325563"/>
          </a:xfrm>
        </p:spPr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Concepts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8CB6F9-29D8-4A14-A539-DDA23065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86184"/>
              </p:ext>
            </p:extLst>
          </p:nvPr>
        </p:nvGraphicFramePr>
        <p:xfrm>
          <a:off x="2032000" y="140788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029">
                  <a:extLst>
                    <a:ext uri="{9D8B030D-6E8A-4147-A177-3AD203B41FA5}">
                      <a16:colId xmlns:a16="http://schemas.microsoft.com/office/drawing/2014/main" val="3447553050"/>
                    </a:ext>
                  </a:extLst>
                </a:gridCol>
                <a:gridCol w="6066971">
                  <a:extLst>
                    <a:ext uri="{9D8B030D-6E8A-4147-A177-3AD203B41FA5}">
                      <a16:colId xmlns:a16="http://schemas.microsoft.com/office/drawing/2014/main" val="172430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7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FlowFile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packet running through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5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FlowFile</a:t>
                      </a:r>
                      <a:r>
                        <a:rPr lang="en-US" dirty="0"/>
                        <a:t> 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 data routing, transformation, and data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6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data linkage between processors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Facilitates the exchange of </a:t>
                      </a:r>
                      <a:r>
                        <a:rPr lang="en-US" dirty="0" err="1"/>
                        <a:t>FlowFiles</a:t>
                      </a:r>
                      <a:r>
                        <a:rPr lang="en-US" dirty="0"/>
                        <a:t> between the processors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8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 group of data inputs and data output processors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1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1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7D8-B009-4D66-9774-CC3482C5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53114" cy="1325563"/>
          </a:xfrm>
        </p:spPr>
        <p:txBody>
          <a:bodyPr/>
          <a:lstStyle/>
          <a:p>
            <a:r>
              <a:rPr lang="en-US" dirty="0" err="1"/>
              <a:t>NiFi</a:t>
            </a:r>
            <a:r>
              <a:rPr lang="en-US" dirty="0"/>
              <a:t>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E57D-8A1B-4920-B14D-852B7551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6714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GetHDFS</a:t>
            </a:r>
            <a:endParaRPr lang="en-US" dirty="0"/>
          </a:p>
          <a:p>
            <a:r>
              <a:rPr lang="en-US" dirty="0" err="1"/>
              <a:t>FetchHDFS</a:t>
            </a:r>
            <a:endParaRPr lang="en-US" dirty="0"/>
          </a:p>
          <a:p>
            <a:r>
              <a:rPr lang="en-US" dirty="0" err="1"/>
              <a:t>PutHDFS</a:t>
            </a:r>
            <a:endParaRPr lang="en-US" dirty="0"/>
          </a:p>
          <a:p>
            <a:r>
              <a:rPr lang="en-US" dirty="0" err="1"/>
              <a:t>MoveHDFS</a:t>
            </a:r>
            <a:endParaRPr lang="en-US" dirty="0"/>
          </a:p>
          <a:p>
            <a:r>
              <a:rPr lang="en-US" dirty="0" err="1"/>
              <a:t>ExecuteSQL</a:t>
            </a:r>
            <a:endParaRPr lang="en-US" dirty="0"/>
          </a:p>
          <a:p>
            <a:r>
              <a:rPr lang="en-US" dirty="0" err="1"/>
              <a:t>ConvertJSONtoSQL</a:t>
            </a:r>
            <a:endParaRPr lang="en-US" dirty="0"/>
          </a:p>
          <a:p>
            <a:r>
              <a:rPr lang="en-US" dirty="0" err="1"/>
              <a:t>PutSQL</a:t>
            </a:r>
            <a:endParaRPr lang="en-US" dirty="0"/>
          </a:p>
          <a:p>
            <a:r>
              <a:rPr lang="en-US" dirty="0"/>
              <a:t>FetchS3Object</a:t>
            </a:r>
          </a:p>
          <a:p>
            <a:r>
              <a:rPr lang="en-US" dirty="0"/>
              <a:t>PutS3Object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E3E75E8-C1F9-4096-8B06-F624025299E9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40531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Groups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31F4EE-DADB-4425-B0FE-DD7280D7C70E}"/>
              </a:ext>
            </a:extLst>
          </p:cNvPr>
          <p:cNvSpPr txBox="1">
            <a:spLocks/>
          </p:cNvSpPr>
          <p:nvPr/>
        </p:nvSpPr>
        <p:spPr>
          <a:xfrm>
            <a:off x="5883731" y="1690687"/>
            <a:ext cx="57276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for better organization of workflows</a:t>
            </a:r>
          </a:p>
          <a:p>
            <a:r>
              <a:rPr lang="en-US" dirty="0"/>
              <a:t>Group processes into logical components</a:t>
            </a:r>
          </a:p>
          <a:p>
            <a:pPr lvl="1"/>
            <a:r>
              <a:rPr lang="en-US" dirty="0"/>
              <a:t>Select multiple components using the shift key and then put into a process group</a:t>
            </a:r>
          </a:p>
          <a:p>
            <a:r>
              <a:rPr lang="en-US" dirty="0"/>
              <a:t>Allows to create templates, export and share them.</a:t>
            </a:r>
          </a:p>
        </p:txBody>
      </p:sp>
    </p:spTree>
    <p:extLst>
      <p:ext uri="{BB962C8B-B14F-4D97-AF65-F5344CB8AC3E}">
        <p14:creationId xmlns:p14="http://schemas.microsoft.com/office/powerpoint/2010/main" val="23539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7D8-B009-4D66-9774-CC3482C5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E57D-8A1B-4920-B14D-852B7551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ability to reference </a:t>
            </a:r>
            <a:r>
              <a:rPr lang="en-US" dirty="0" err="1"/>
              <a:t>FlowFile</a:t>
            </a:r>
            <a:r>
              <a:rPr lang="en-US" dirty="0"/>
              <a:t> attributes, compare them to other values and manipulate their values</a:t>
            </a:r>
          </a:p>
          <a:p>
            <a:r>
              <a:rPr lang="en-US" dirty="0"/>
              <a:t>Always begins with the start delimiter ${ and ends with the end delimiter }. </a:t>
            </a:r>
          </a:p>
          <a:p>
            <a:r>
              <a:rPr lang="en-US" dirty="0"/>
              <a:t>Between the start and end delimiters is the text of the Expression itself.</a:t>
            </a:r>
          </a:p>
          <a:p>
            <a:r>
              <a:rPr lang="en-US" dirty="0"/>
              <a:t> For example, ${filename} will return the value of the filename attribute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3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7D8-B009-4D66-9774-CC3482C5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DataFlow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E57D-8A1B-4920-B14D-852B7551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Components to Canvas</a:t>
            </a:r>
          </a:p>
          <a:p>
            <a:r>
              <a:rPr lang="en-US" dirty="0"/>
              <a:t>Configuring a processor</a:t>
            </a:r>
          </a:p>
          <a:p>
            <a:pPr lvl="1"/>
            <a:r>
              <a:rPr lang="en-US" dirty="0"/>
              <a:t>Settings, Scheduling, Properties</a:t>
            </a:r>
          </a:p>
          <a:p>
            <a:r>
              <a:rPr lang="en-US" dirty="0"/>
              <a:t>Connecting components</a:t>
            </a:r>
          </a:p>
          <a:p>
            <a:r>
              <a:rPr lang="en-US" dirty="0"/>
              <a:t>Command and control of the </a:t>
            </a:r>
            <a:r>
              <a:rPr lang="en-US" dirty="0" err="1"/>
              <a:t>DataFlow</a:t>
            </a:r>
            <a:endParaRPr lang="en-US" dirty="0"/>
          </a:p>
          <a:p>
            <a:pPr lvl="1"/>
            <a:r>
              <a:rPr lang="en-US" dirty="0"/>
              <a:t>Starting/stopping a component</a:t>
            </a:r>
          </a:p>
          <a:p>
            <a:pPr lvl="1"/>
            <a:r>
              <a:rPr lang="en-US" dirty="0"/>
              <a:t>Enabling/disabling a component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33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7D8-B009-4D66-9774-CC3482C5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E57D-8A1B-4920-B14D-852B7551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54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create a docker container with </a:t>
            </a:r>
            <a:r>
              <a:rPr lang="en-US" dirty="0" err="1"/>
              <a:t>NiFi</a:t>
            </a:r>
            <a:endParaRPr lang="en-US" dirty="0"/>
          </a:p>
          <a:p>
            <a:r>
              <a:rPr lang="en-US" dirty="0"/>
              <a:t>Lab – two parts (Due March 21</a:t>
            </a:r>
            <a:r>
              <a:rPr lang="en-US" baseline="30000" dirty="0"/>
              <a:t>st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Before Wednesday: complete part 1. Make sure to install Docker and get the Twitter Developer credentials before Wednesday’s class. Follow the steps (pages 1 – 4) on the Lab 4 document.</a:t>
            </a:r>
          </a:p>
          <a:p>
            <a:pPr lvl="1"/>
            <a:r>
              <a:rPr lang="en-US" dirty="0"/>
              <a:t>On Wednesday, we will start working on part 2: Twitter streaming</a:t>
            </a:r>
          </a:p>
          <a:p>
            <a:r>
              <a:rPr lang="en-US" dirty="0"/>
              <a:t>We will discuss the Midterm exam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6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838200" y="874910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Ways to Interact with AWS Services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9FD73-D4F5-4553-804A-9B06EA6949BE}"/>
              </a:ext>
            </a:extLst>
          </p:cNvPr>
          <p:cNvSpPr txBox="1"/>
          <p:nvPr/>
        </p:nvSpPr>
        <p:spPr>
          <a:xfrm>
            <a:off x="838200" y="1872343"/>
            <a:ext cx="10700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AWS Management Console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Command Line Interface (AWS CLI)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to services by discrete commands or scripts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Software Development Kits (SDKs)</a:t>
            </a:r>
          </a:p>
          <a:p>
            <a:pPr lvl="1"/>
            <a:r>
              <a:rPr lang="en-US" dirty="0"/>
              <a:t>Access services directly from your code (e.g., Java, Python, others)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468C9-2969-44F8-9301-17DA1945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2" y="242048"/>
            <a:ext cx="10757449" cy="5523769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A3D41463-C98D-449A-B9E8-CBD59108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3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5F520-C757-4DE6-86FA-7740B245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434186"/>
            <a:ext cx="10044421" cy="5989628"/>
          </a:xfrm>
          <a:prstGeom prst="rect">
            <a:avLst/>
          </a:prstGeom>
        </p:spPr>
      </p:pic>
      <p:pic>
        <p:nvPicPr>
          <p:cNvPr id="6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A3D41463-C98D-449A-B9E8-CBD59108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07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A3909A-06D1-4B64-90A8-EC9D07D50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7221"/>
            <a:ext cx="12192000" cy="2757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B0EB2-E5D1-41FC-B33D-449EFEF1C1EA}"/>
              </a:ext>
            </a:extLst>
          </p:cNvPr>
          <p:cNvSpPr txBox="1"/>
          <p:nvPr/>
        </p:nvSpPr>
        <p:spPr>
          <a:xfrm>
            <a:off x="2649070" y="4622847"/>
            <a:ext cx="7368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https://developer.twitter.com/en/docs/tutorials/postman-getting-started</a:t>
            </a:r>
            <a:endParaRPr lang="en-US" dirty="0"/>
          </a:p>
        </p:txBody>
      </p:sp>
      <p:pic>
        <p:nvPicPr>
          <p:cNvPr id="10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7E694B3C-2FEF-4F96-9A86-3B34B653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0DBF25-A0FD-421F-BAEF-696C142097CE}"/>
              </a:ext>
            </a:extLst>
          </p:cNvPr>
          <p:cNvSpPr txBox="1"/>
          <p:nvPr/>
        </p:nvSpPr>
        <p:spPr>
          <a:xfrm>
            <a:off x="2822713" y="5499144"/>
            <a:ext cx="6440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 next class: Request your AWS credentials (developer.twitter.com) and run the </a:t>
            </a:r>
            <a:r>
              <a:rPr lang="en-US" b="1" dirty="0" err="1"/>
              <a:t>Jupyter</a:t>
            </a:r>
            <a:r>
              <a:rPr lang="en-US" b="1" dirty="0"/>
              <a:t> notebook I provided with your credentials.</a:t>
            </a:r>
          </a:p>
        </p:txBody>
      </p:sp>
    </p:spTree>
    <p:extLst>
      <p:ext uri="{BB962C8B-B14F-4D97-AF65-F5344CB8AC3E}">
        <p14:creationId xmlns:p14="http://schemas.microsoft.com/office/powerpoint/2010/main" val="281104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9472"/>
            <a:ext cx="10972800" cy="1476822"/>
          </a:xfrm>
        </p:spPr>
        <p:txBody>
          <a:bodyPr>
            <a:noAutofit/>
          </a:bodyPr>
          <a:lstStyle/>
          <a:p>
            <a:r>
              <a:rPr lang="en-GB" altLang="en-US" sz="2000" b="1" dirty="0">
                <a:solidFill>
                  <a:schemeClr val="tx1"/>
                </a:solidFill>
                <a:latin typeface="Helvetica" pitchFamily="2" charset="0"/>
              </a:rPr>
              <a:t>Beta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1800" dirty="0">
                <a:latin typeface="Arial" panose="020B0604020202020204" pitchFamily="34" charset="0"/>
              </a:rPr>
              <a:t>This pattern can be used for ingesting streaming data using publish-subscribe messaging   frameworks, queues and custom connectors. For real-time analysis, we can use stream processing frameworks (such as Storm) or in-memory processing frameworks (such as Spark).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FAA84-9298-184E-A600-C61119E439B1}"/>
              </a:ext>
            </a:extLst>
          </p:cNvPr>
          <p:cNvSpPr/>
          <p:nvPr/>
        </p:nvSpPr>
        <p:spPr>
          <a:xfrm>
            <a:off x="967154" y="224193"/>
            <a:ext cx="10257692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/>
            <a:r>
              <a:rPr lang="en-US" sz="4267" dirty="0">
                <a:solidFill>
                  <a:srgbClr val="BD97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Patterns: beta pattern</a:t>
            </a: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00C5072-0C8F-F14B-B64C-FC5BF6E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AB73E84-6C62-9147-8B7C-725E953D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37063" y="-1151168"/>
            <a:ext cx="3246755" cy="10901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D949-83A7-3B42-ACB0-29159A8A3C63}"/>
              </a:ext>
            </a:extLst>
          </p:cNvPr>
          <p:cNvSpPr txBox="1"/>
          <p:nvPr/>
        </p:nvSpPr>
        <p:spPr>
          <a:xfrm>
            <a:off x="2128838" y="6329363"/>
            <a:ext cx="698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Chapter 8 - © 2019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Arshdeep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Bahga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 &amp; Vijay </a:t>
            </a:r>
            <a:r>
              <a:rPr lang="en-US" sz="1200" dirty="0" err="1">
                <a:solidFill>
                  <a:prstClr val="black">
                    <a:tint val="75000"/>
                  </a:prstClr>
                </a:solidFill>
              </a:rPr>
              <a:t>Madisetti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3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CC636-D226-40F8-8A4D-05983420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52" y="1010393"/>
            <a:ext cx="9195495" cy="4837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719034-DB8E-40C5-BE15-136D0E250A6E}"/>
              </a:ext>
            </a:extLst>
          </p:cNvPr>
          <p:cNvSpPr txBox="1"/>
          <p:nvPr/>
        </p:nvSpPr>
        <p:spPr>
          <a:xfrm>
            <a:off x="2264229" y="5943600"/>
            <a:ext cx="5573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Source:</a:t>
            </a:r>
            <a:r>
              <a:rPr lang="en-US" sz="1400" dirty="0"/>
              <a:t> Pluralsight</a:t>
            </a:r>
          </a:p>
        </p:txBody>
      </p:sp>
    </p:spTree>
    <p:extLst>
      <p:ext uri="{BB962C8B-B14F-4D97-AF65-F5344CB8AC3E}">
        <p14:creationId xmlns:p14="http://schemas.microsoft.com/office/powerpoint/2010/main" val="16501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7D8-B009-4D66-9774-CC3482C5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52" y="153192"/>
            <a:ext cx="10515600" cy="1325563"/>
          </a:xfrm>
        </p:spPr>
        <p:txBody>
          <a:bodyPr/>
          <a:lstStyle/>
          <a:p>
            <a:r>
              <a:rPr lang="en-US" dirty="0"/>
              <a:t>What is Apache </a:t>
            </a:r>
            <a:r>
              <a:rPr lang="en-US" dirty="0" err="1"/>
              <a:t>NiFi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E57D-8A1B-4920-B14D-852B7551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66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effectLst/>
                <a:latin typeface="+mj-lt"/>
                <a:cs typeface="Helvetica" panose="020B0604020202020204" pitchFamily="34" charset="0"/>
              </a:rPr>
              <a:t>Apache </a:t>
            </a:r>
            <a:r>
              <a:rPr lang="en-US" b="0" i="0" dirty="0" err="1">
                <a:effectLst/>
                <a:latin typeface="+mj-lt"/>
                <a:cs typeface="Helvetica" panose="020B0604020202020204" pitchFamily="34" charset="0"/>
              </a:rPr>
              <a:t>NiFi</a:t>
            </a:r>
            <a:r>
              <a:rPr lang="en-US" b="0" i="0" dirty="0">
                <a:effectLst/>
                <a:latin typeface="+mj-lt"/>
                <a:cs typeface="Helvetica" panose="020B0604020202020204" pitchFamily="34" charset="0"/>
              </a:rPr>
              <a:t> is a dataflow system based on the concepts of flow-based programming. It supports powerful and scalable directed graphs of data routing, transformation, and system mediation logic. </a:t>
            </a:r>
          </a:p>
          <a:p>
            <a:pPr marL="0" indent="0">
              <a:buNone/>
            </a:pPr>
            <a:endParaRPr lang="en-US" b="0" i="0" dirty="0">
              <a:effectLst/>
              <a:latin typeface="+mj-lt"/>
              <a:cs typeface="Helvetica" panose="020B0604020202020204" pitchFamily="34" charset="0"/>
            </a:endParaRPr>
          </a:p>
          <a:p>
            <a:r>
              <a:rPr lang="en-US" b="0" i="0" dirty="0" err="1">
                <a:effectLst/>
                <a:latin typeface="+mj-lt"/>
                <a:cs typeface="Helvetica" panose="020B0604020202020204" pitchFamily="34" charset="0"/>
              </a:rPr>
              <a:t>NiFi</a:t>
            </a:r>
            <a:r>
              <a:rPr lang="en-US" b="0" i="0" dirty="0">
                <a:effectLst/>
                <a:latin typeface="+mj-lt"/>
                <a:cs typeface="Helvetica" panose="020B0604020202020204" pitchFamily="34" charset="0"/>
              </a:rPr>
              <a:t> has a web-based user interface for design, control, feedback, and monitoring of dataflows. </a:t>
            </a:r>
          </a:p>
          <a:p>
            <a:pPr marL="0" indent="0">
              <a:buNone/>
            </a:pPr>
            <a:endParaRPr lang="en-US" b="0" i="0" dirty="0">
              <a:effectLst/>
              <a:latin typeface="+mj-lt"/>
              <a:cs typeface="Helvetica" panose="020B0604020202020204" pitchFamily="34" charset="0"/>
            </a:endParaRPr>
          </a:p>
          <a:p>
            <a:r>
              <a:rPr lang="en-US" b="0" i="0" dirty="0">
                <a:effectLst/>
                <a:latin typeface="+mj-lt"/>
                <a:cs typeface="Helvetica" panose="020B0604020202020204" pitchFamily="34" charset="0"/>
              </a:rPr>
              <a:t>It is highly configurable along several dimensions of quality of service, such as loss-tolerant versus guaranteed delivery, low latency versus high throughput, and priority-based queuing. </a:t>
            </a:r>
          </a:p>
          <a:p>
            <a:endParaRPr lang="en-US" b="0" i="0" dirty="0">
              <a:effectLst/>
              <a:latin typeface="+mj-lt"/>
              <a:cs typeface="Helvetica" panose="020B0604020202020204" pitchFamily="34" charset="0"/>
            </a:endParaRPr>
          </a:p>
          <a:p>
            <a:r>
              <a:rPr lang="en-US" b="0" i="0" dirty="0" err="1">
                <a:effectLst/>
                <a:latin typeface="+mj-lt"/>
                <a:cs typeface="Helvetica" panose="020B0604020202020204" pitchFamily="34" charset="0"/>
              </a:rPr>
              <a:t>NiFi</a:t>
            </a:r>
            <a:r>
              <a:rPr lang="en-US" b="0" i="0" dirty="0">
                <a:effectLst/>
                <a:latin typeface="+mj-lt"/>
                <a:cs typeface="Helvetica" panose="020B0604020202020204" pitchFamily="34" charset="0"/>
              </a:rPr>
              <a:t> provides fine-grained data provenance for all data received, forked, joined cloned, modified, sent, and ultimately dropped upon reaching its configured end-state.</a:t>
            </a:r>
          </a:p>
          <a:p>
            <a:pPr marL="0" indent="0">
              <a:buNone/>
            </a:pPr>
            <a:endParaRPr lang="en-US" dirty="0">
              <a:latin typeface="+mj-lt"/>
              <a:cs typeface="Helvetica" panose="020B0604020202020204" pitchFamily="34" charset="0"/>
            </a:endParaRPr>
          </a:p>
          <a:p>
            <a:r>
              <a:rPr lang="en-US" dirty="0" err="1">
                <a:latin typeface="+mj-lt"/>
              </a:rPr>
              <a:t>Nifi</a:t>
            </a:r>
            <a:r>
              <a:rPr lang="en-US" dirty="0">
                <a:latin typeface="+mj-lt"/>
              </a:rPr>
              <a:t> User Guide: </a:t>
            </a:r>
            <a:r>
              <a:rPr lang="en-US" dirty="0">
                <a:latin typeface="+mj-lt"/>
                <a:hlinkClick r:id="rId2"/>
              </a:rPr>
              <a:t>https://nifi.apache.org/docs/nifi-docs/html/user-guide.html#User_Interface</a:t>
            </a:r>
            <a:endParaRPr lang="en-US" dirty="0">
              <a:latin typeface="+mj-lt"/>
            </a:endParaRPr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09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7D8-B009-4D66-9774-CC3482C5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E57D-8A1B-4920-B14D-852B7551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Originally developed by the NSA (open sourced in 2015). </a:t>
            </a:r>
            <a:r>
              <a:rPr lang="en-US" dirty="0" err="1"/>
              <a:t>NiFi</a:t>
            </a:r>
            <a:r>
              <a:rPr lang="en-US" dirty="0"/>
              <a:t> was built with integration in mind:</a:t>
            </a:r>
          </a:p>
          <a:p>
            <a:r>
              <a:rPr lang="en-US" dirty="0"/>
              <a:t>Handle system failures</a:t>
            </a:r>
          </a:p>
          <a:p>
            <a:r>
              <a:rPr lang="en-US" dirty="0"/>
              <a:t>Error detection and troubleshooting become more difficult as transactions cross disparate systems</a:t>
            </a:r>
          </a:p>
          <a:p>
            <a:r>
              <a:rPr lang="en-US" dirty="0"/>
              <a:t>One slow system can become a severe bottleneck in an integration process</a:t>
            </a:r>
          </a:p>
          <a:p>
            <a:r>
              <a:rPr lang="en-US" dirty="0"/>
              <a:t>Data quality and consistency can vary drastically between systems</a:t>
            </a:r>
          </a:p>
          <a:p>
            <a:r>
              <a:rPr lang="en-US" dirty="0"/>
              <a:t>Protocols supported for integration vary between systems</a:t>
            </a:r>
          </a:p>
          <a:p>
            <a:r>
              <a:rPr lang="en-US" dirty="0"/>
              <a:t>New platforms must be rapidly integrated into a corporate environment</a:t>
            </a:r>
          </a:p>
          <a:p>
            <a:endParaRPr lang="en-US" dirty="0"/>
          </a:p>
          <a:p>
            <a:r>
              <a:rPr lang="en-US" dirty="0" err="1"/>
              <a:t>Nifi</a:t>
            </a:r>
            <a:r>
              <a:rPr lang="en-US" dirty="0"/>
              <a:t> User Guide: </a:t>
            </a:r>
            <a:r>
              <a:rPr lang="en-US" dirty="0">
                <a:hlinkClick r:id="rId2"/>
              </a:rPr>
              <a:t>https://nifi.apache.org/docs/nifi-docs/html/user-guide.html#User_Interface</a:t>
            </a:r>
            <a:endParaRPr lang="en-US" dirty="0"/>
          </a:p>
        </p:txBody>
      </p:sp>
      <p:pic>
        <p:nvPicPr>
          <p:cNvPr id="4" name="Picture 2" descr="The College of William &amp;amp; Mary School of Business - Virginia SHRM State  Council">
            <a:extLst>
              <a:ext uri="{FF2B5EF4-FFF2-40B4-BE49-F238E27FC236}">
                <a16:creationId xmlns:a16="http://schemas.microsoft.com/office/drawing/2014/main" id="{DDB2CDD4-152B-48CA-B36B-4DF0AFF9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834" y="5499144"/>
            <a:ext cx="1959436" cy="12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1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17565</TotalTime>
  <Words>848</Words>
  <Application>Microsoft Office PowerPoint</Application>
  <PresentationFormat>Widescreen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Palatino Linotype</vt:lpstr>
      <vt:lpstr>Office Theme</vt:lpstr>
      <vt:lpstr>Big Data – Amazon Web Services Week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Apache NiFi?</vt:lpstr>
      <vt:lpstr>NiFi</vt:lpstr>
      <vt:lpstr>NiFi</vt:lpstr>
      <vt:lpstr>NiFi Features</vt:lpstr>
      <vt:lpstr>NiFi Architecture</vt:lpstr>
      <vt:lpstr>NiFi Concepts</vt:lpstr>
      <vt:lpstr>NiFi Processors</vt:lpstr>
      <vt:lpstr>Variables and Expression Knowledge</vt:lpstr>
      <vt:lpstr>Building a DataFlow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Castellanos Bueso, Arturo</dc:creator>
  <cp:lastModifiedBy>Ding, Mengting</cp:lastModifiedBy>
  <cp:revision>106</cp:revision>
  <dcterms:created xsi:type="dcterms:W3CDTF">2021-10-05T18:10:40Z</dcterms:created>
  <dcterms:modified xsi:type="dcterms:W3CDTF">2022-02-28T17:18:37Z</dcterms:modified>
</cp:coreProperties>
</file>