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533" r:id="rId3"/>
    <p:sldId id="496" r:id="rId4"/>
    <p:sldId id="495" r:id="rId5"/>
    <p:sldId id="497" r:id="rId6"/>
    <p:sldId id="523" r:id="rId7"/>
    <p:sldId id="498" r:id="rId8"/>
    <p:sldId id="507" r:id="rId9"/>
    <p:sldId id="508" r:id="rId10"/>
    <p:sldId id="509" r:id="rId11"/>
    <p:sldId id="510" r:id="rId12"/>
    <p:sldId id="499" r:id="rId13"/>
    <p:sldId id="500" r:id="rId14"/>
    <p:sldId id="452" r:id="rId15"/>
    <p:sldId id="502" r:id="rId16"/>
    <p:sldId id="501" r:id="rId17"/>
    <p:sldId id="535" r:id="rId18"/>
    <p:sldId id="307" r:id="rId19"/>
    <p:sldId id="310" r:id="rId20"/>
    <p:sldId id="5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Castellanos" initials="AC" lastIdx="2" clrIdx="0">
    <p:extLst>
      <p:ext uri="{19B8F6BF-5375-455C-9EA6-DF929625EA0E}">
        <p15:presenceInfo xmlns:p15="http://schemas.microsoft.com/office/powerpoint/2012/main" userId="be6a681f294258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5" autoAdjust="0"/>
    <p:restoredTop sz="84082" autoAdjust="0"/>
  </p:normalViewPr>
  <p:slideViewPr>
    <p:cSldViewPr snapToGrid="0">
      <p:cViewPr varScale="1">
        <p:scale>
          <a:sx n="71" d="100"/>
          <a:sy n="71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316B0-456A-064F-A011-775306AC0A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8CEA-5C6A-404B-8F9D-F53AB3A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FDC-9D44-423E-AC64-C5441878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67CC-BCD5-4542-869F-D4D479AA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AC6-DF08-49A3-9BD9-059CF4D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369-56BC-490F-AF6E-7AD09EC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B6E9-445D-4B7E-86C6-B9F69CD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CAA-0EB0-462B-A67B-1A76535F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E274-E40B-4381-93C9-5CD6BFF0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1C91-D1BD-4B66-BC67-1020C339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4C2-CAF3-4A71-B65F-66579794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1634-D04D-43E2-B48F-21D7580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56B8F-4E8A-4BF0-BCAA-8D32AE43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AFAA-343F-464E-B7F6-7D2AA3E1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19C-81F8-4D64-A42D-585BFD7D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F337-89C1-46FA-B86A-EBE02CB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5A0C-D060-4351-9739-A3FF58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394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FB0-B435-481A-99EA-ED7FCAC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A8C0-A834-4BF5-94CF-B81E4283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9BFA-F4D3-4DF1-B0C3-66E8326F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53A6-E582-4778-A099-35CEB27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2A02-1AB3-4695-8FAA-7A9F083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C849-C8A3-4333-8A4A-816CA5C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D08A-48FE-4D9A-B90E-B40E76BE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ED53-FC87-4B58-A799-366A5360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1A8E-D1A2-4EC1-BD3F-F43B2C0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CB0-C921-4B92-BB1B-8D8F067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4B8A-34F5-4AA6-9F8E-30347AE8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91B-A09D-4F0C-9E77-FEF4DF4F5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C911E-A42B-42AE-9C83-E61BCB9C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59DC-6E47-4ADA-ACD6-27D06ACC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8D50-7185-4596-AB96-05916C0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F0E2-3C4F-4B3E-8B0B-3027359C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A15-6A31-4E7B-9C92-41F2E4C9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DF49-B6A0-4DD4-87DA-34C3732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CC2A-97F4-4BCB-9B36-77C3BF1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7354-8111-46E6-B403-8C4210E9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5E893-793D-435A-95EE-6AFA7D88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3DCC-346A-4F3E-9589-55F3153F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12D2C-D875-4471-8384-D14DE03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BE879-3A6C-4642-B795-DF4460E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586A-5DDF-42A2-B682-C986A7E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2034-0124-44E2-B79C-112B501B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2AD6-9118-4BF0-A1CC-98B4CC97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7E56-8021-453D-81B8-FF5EB191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795BE-03CE-4684-AD5B-E066E09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CA25-8717-47F6-91E4-ED570EE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49584-C49F-48F9-99D7-2489E1A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66-0398-4140-8ABF-BCEADF9C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421E-B669-470B-9A49-06A3110F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EC31-13CA-4AF7-AE1B-573252C8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6A5C-E850-4E44-96E5-BC901434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5F251-7B9B-45D9-849D-42C17F42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6C74-59E5-45FC-AA6B-FDBFFB15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20C8-26D8-4549-A4E3-4B784377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7E34-FB9D-4FF8-919A-A1834133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6163-8605-4BEB-B5B3-4E09918E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0008-6EA3-4CD8-80C0-855504E0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A1EC-E875-4843-9DCD-791DD636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CDFC-6947-47C9-866E-F42101A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5503-FBF2-4ACC-95B0-87416D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F401E-38DB-47F8-B16C-BEF32CBE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28C0-4ADD-4A62-9C19-85E53815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CB14-128E-409B-9093-E189BFA5B1B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2834-85D6-4D12-A38A-CA310A7D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B087-AF0C-4E0E-86CF-814007D9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streaming-programming-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Amazon Web Services</a:t>
            </a:r>
            <a:br>
              <a:rPr lang="en-US" sz="2667" b="1" cap="none" dirty="0"/>
            </a:br>
            <a:r>
              <a:rPr lang="en-US" sz="2667" b="1" cap="none" dirty="0"/>
              <a:t>Week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SQL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a Spark component that enables interactive querying of data using SQL queries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When running SQL from within another programming language the results will be returned as a Dataset/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Unlike the basic Spark RDD API, the interfaces provided by Spark SQL provide Spark with more information about the structure of both the data and the computation being performed.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</a:t>
            </a:r>
            <a:r>
              <a:rPr lang="en-US" alt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MLib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Spark’s machine learning library that provides implementations of commonly used machine learning algorithms for clustering, classification, regression, collaborative filtering, and dimensionality reduction.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</a:t>
            </a:r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MLib</a:t>
            </a:r>
            <a:endParaRPr lang="en-US" sz="4267" dirty="0">
              <a:solidFill>
                <a:srgbClr val="BD9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3182E-9410-4893-81D0-2C48B96AEAE5}"/>
              </a:ext>
            </a:extLst>
          </p:cNvPr>
          <p:cNvSpPr/>
          <p:nvPr/>
        </p:nvSpPr>
        <p:spPr>
          <a:xfrm>
            <a:off x="1106854" y="294635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</a:t>
            </a:r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  <a:endParaRPr lang="en-US" sz="4267" dirty="0">
              <a:solidFill>
                <a:srgbClr val="BD9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E4C9EB-4700-424D-891E-C66533B577BA}"/>
              </a:ext>
            </a:extLst>
          </p:cNvPr>
          <p:cNvSpPr txBox="1">
            <a:spLocks/>
          </p:cNvSpPr>
          <p:nvPr/>
        </p:nvSpPr>
        <p:spPr>
          <a:xfrm>
            <a:off x="749300" y="4017304"/>
            <a:ext cx="10972800" cy="1476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</a:t>
            </a:r>
            <a:r>
              <a:rPr lang="en-US" alt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GraphX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a component for performing graph computations.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GraphX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provides implementations of common graph algorithms such as PageRank, connected components, triangle counting.</a:t>
            </a:r>
          </a:p>
        </p:txBody>
      </p:sp>
    </p:spTree>
    <p:extLst>
      <p:ext uri="{BB962C8B-B14F-4D97-AF65-F5344CB8AC3E}">
        <p14:creationId xmlns:p14="http://schemas.microsoft.com/office/powerpoint/2010/main" val="58432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GB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Apache Spark is written in Scala. 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is an interface for Apache Spark in Python.</a:t>
            </a:r>
          </a:p>
          <a:p>
            <a:pPr lvl="1">
              <a:buFontTx/>
              <a:buChar char="-"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allows you to write Spark applications using Python APIs</a:t>
            </a:r>
          </a:p>
          <a:p>
            <a:pPr lvl="1">
              <a:buFontTx/>
              <a:buChar char="-"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Provides the 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shell for interactively analyzing your data in a distributed environment</a:t>
            </a:r>
          </a:p>
          <a:p>
            <a:pPr lvl="1">
              <a:buFontTx/>
              <a:buChar char="-"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supports most of Spark’s features such as Spark SQL, 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, Streaming, 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MLlib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(Machine Learning) and Spark Core</a:t>
            </a:r>
            <a:endParaRPr lang="en-GB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endParaRPr lang="en-US" sz="4267" dirty="0">
              <a:solidFill>
                <a:srgbClr val="BD9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4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uster Mode Overview - Spark 3.2.1 Documentation">
            <a:extLst>
              <a:ext uri="{FF2B5EF4-FFF2-40B4-BE49-F238E27FC236}">
                <a16:creationId xmlns:a16="http://schemas.microsoft.com/office/drawing/2014/main" id="{206E58FF-77B9-4CE2-A6DD-A8DB1CE3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4029034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 Spark Cluster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E2213-BD68-4517-94DA-17B2C4A3F35F}"/>
              </a:ext>
            </a:extLst>
          </p:cNvPr>
          <p:cNvSpPr txBox="1"/>
          <p:nvPr/>
        </p:nvSpPr>
        <p:spPr>
          <a:xfrm>
            <a:off x="723900" y="973181"/>
            <a:ext cx="1079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Each Spark application consists of a </a:t>
            </a:r>
            <a:r>
              <a:rPr lang="en-US" sz="2400" b="1" dirty="0">
                <a:solidFill>
                  <a:srgbClr val="0070C0"/>
                </a:solidFill>
              </a:rPr>
              <a:t>driver program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 is </a:t>
            </a:r>
            <a:r>
              <a:rPr lang="en-US" sz="2400" dirty="0">
                <a:solidFill>
                  <a:srgbClr val="0070C0"/>
                </a:solidFill>
              </a:rPr>
              <a:t>coordinated by a </a:t>
            </a:r>
            <a:r>
              <a:rPr lang="en-US" sz="2400" i="1" dirty="0" err="1">
                <a:solidFill>
                  <a:srgbClr val="0070C0"/>
                </a:solidFill>
              </a:rPr>
              <a:t>SparkContext</a:t>
            </a:r>
            <a:r>
              <a:rPr lang="en-US" sz="2400" dirty="0"/>
              <a:t> object.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Spark supports various </a:t>
            </a:r>
            <a:r>
              <a:rPr lang="en-US" sz="2400" b="1" dirty="0">
                <a:solidFill>
                  <a:srgbClr val="0070C0"/>
                </a:solidFill>
              </a:rPr>
              <a:t>cluster managers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including Spark’s standalone cluster manager, Apache Mesos, and Hadoop. The cluster manager </a:t>
            </a:r>
            <a:r>
              <a:rPr lang="en-US" sz="2400" dirty="0">
                <a:solidFill>
                  <a:srgbClr val="0070C0"/>
                </a:solidFill>
              </a:rPr>
              <a:t>allocates resources for applications on the worker nodes</a:t>
            </a:r>
            <a:r>
              <a:rPr lang="en-US" sz="2400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executors</a:t>
            </a:r>
            <a:r>
              <a:rPr lang="en-US" sz="2400" dirty="0"/>
              <a:t> which are allocated on the worker nodes run the application code as multiple tasks.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When you launch a </a:t>
            </a:r>
            <a:r>
              <a:rPr lang="en-US" sz="2400" dirty="0" err="1"/>
              <a:t>PySpark</a:t>
            </a:r>
            <a:r>
              <a:rPr lang="en-US" sz="2400" dirty="0"/>
              <a:t> shell, a </a:t>
            </a:r>
            <a:r>
              <a:rPr lang="en-US" sz="2400" dirty="0" err="1"/>
              <a:t>SparkContext</a:t>
            </a:r>
            <a:r>
              <a:rPr lang="en-US" sz="2400" dirty="0"/>
              <a:t> is created with the variable name </a:t>
            </a:r>
            <a:r>
              <a:rPr lang="en-US" sz="2400" i="1" dirty="0"/>
              <a:t>sc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86" y="1354337"/>
            <a:ext cx="5434538" cy="5186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343" y="360165"/>
            <a:ext cx="7886700" cy="994172"/>
          </a:xfrm>
        </p:spPr>
        <p:txBody>
          <a:bodyPr/>
          <a:lstStyle/>
          <a:p>
            <a:r>
              <a:rPr lang="en-US" dirty="0"/>
              <a:t>Spark Physical Cluster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0926" y="2518433"/>
            <a:ext cx="2337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 a high level, every Apache Spark application consists of a driver program that launches various parallel operations on executor Java Virtual Machines (JVMs) running either in a cluster or locally on the same machine.</a:t>
            </a:r>
          </a:p>
        </p:txBody>
      </p:sp>
    </p:spTree>
    <p:extLst>
      <p:ext uri="{BB962C8B-B14F-4D97-AF65-F5344CB8AC3E}">
        <p14:creationId xmlns:p14="http://schemas.microsoft.com/office/powerpoint/2010/main" val="74333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76581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Resilient: Ability to withstand failures</a:t>
            </a: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Distributed: across multiple machines</a:t>
            </a: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Datasets: collections of partitioned data (e.g., arrays, tables, tuples)</a:t>
            </a: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 partition in spark is a logical division of a large distributed dataset. The number of partitions in an RDD can be found by using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getNumParititons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Resilient Distributed Datasets (RDDs)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D3DD-E62F-4430-9088-931590DD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07" y="1409418"/>
            <a:ext cx="4010585" cy="4039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A6FA5-AF92-4592-A01B-24AFBFE5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67" y="4305422"/>
            <a:ext cx="476316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9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76581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 collection of data distributed across the cluster.</a:t>
            </a: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type for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RDDs can be created either by parallelizing existing collections or by loading an external dataset:</a:t>
            </a: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Spark Operations:</a:t>
            </a:r>
          </a:p>
          <a:p>
            <a:pPr lvl="2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Transformations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create a new RDD from an existing RDD. </a:t>
            </a:r>
          </a:p>
          <a:p>
            <a:pPr lvl="2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Actions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return a value to the driver program after running a computation on the dataset</a:t>
            </a:r>
          </a:p>
          <a:p>
            <a:pPr lvl="2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Resilient Distributed Datasets (RDDs)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6D680-2BE6-49D4-BC06-8AE71F26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7" y="2985962"/>
            <a:ext cx="2848373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16554-A401-40A5-9B49-8D7C62B43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068" y="4362378"/>
            <a:ext cx="3267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ABEA0-0A87-46EC-AC0A-E0300F54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6119"/>
            <a:ext cx="10515600" cy="29408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Phase I – 10 points </a:t>
            </a:r>
            <a:r>
              <a:rPr lang="en-US" dirty="0"/>
              <a:t>(Deadline 4/4) [Word document]</a:t>
            </a:r>
          </a:p>
          <a:p>
            <a:r>
              <a:rPr lang="en-US" b="1" dirty="0"/>
              <a:t>Phase II – 15 points </a:t>
            </a:r>
            <a:r>
              <a:rPr lang="en-US" dirty="0"/>
              <a:t>(Deadline 4/18) [Word document + </a:t>
            </a:r>
            <a:r>
              <a:rPr lang="en-US" dirty="0" err="1"/>
              <a:t>Jupyter</a:t>
            </a:r>
            <a:r>
              <a:rPr lang="en-US" dirty="0"/>
              <a:t> Notebook and related files) + Peer evaluation.</a:t>
            </a:r>
          </a:p>
          <a:p>
            <a:endParaRPr lang="en-US" dirty="0"/>
          </a:p>
          <a:p>
            <a:r>
              <a:rPr lang="en-US" dirty="0"/>
              <a:t>Presentations </a:t>
            </a:r>
          </a:p>
          <a:p>
            <a:pPr lvl="1"/>
            <a:r>
              <a:rPr lang="en-US" dirty="0"/>
              <a:t>Day 1 4/18 (5 Teams)</a:t>
            </a:r>
          </a:p>
          <a:p>
            <a:pPr lvl="1"/>
            <a:r>
              <a:rPr lang="en-US" dirty="0"/>
              <a:t>Day 2 4/20 (5 Teams)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028A33-FA74-4BB6-A8E1-F2D84ADCD0B3}"/>
              </a:ext>
            </a:extLst>
          </p:cNvPr>
          <p:cNvSpPr txBox="1">
            <a:spLocks/>
          </p:cNvSpPr>
          <p:nvPr/>
        </p:nvSpPr>
        <p:spPr>
          <a:xfrm>
            <a:off x="838200" y="1386993"/>
            <a:ext cx="10515600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goal of the project is to apply the concepts learned in class and develop a solution that involves, collecting, storing, and analyzing Big Data (3 V’s: Volume, Variety, Veracity)</a:t>
            </a:r>
          </a:p>
        </p:txBody>
      </p:sp>
    </p:spTree>
    <p:extLst>
      <p:ext uri="{BB962C8B-B14F-4D97-AF65-F5344CB8AC3E}">
        <p14:creationId xmlns:p14="http://schemas.microsoft.com/office/powerpoint/2010/main" val="124679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458DF55-6285-604A-81FB-3155BF78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52315" y="21590"/>
            <a:ext cx="3065780" cy="98704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2591943"/>
          </a:xfrm>
        </p:spPr>
        <p:txBody>
          <a:bodyPr>
            <a:noAutofit/>
          </a:bodyPr>
          <a:lstStyle/>
          <a:p>
            <a:r>
              <a:rPr lang="en-GB" altLang="en-US" sz="2000" b="1" dirty="0">
                <a:solidFill>
                  <a:schemeClr val="tx1"/>
                </a:solidFill>
                <a:latin typeface="Helvetica" pitchFamily="2" charset="0"/>
              </a:rPr>
              <a:t>Alpha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This pattern can be used for ingesting large volumes of data into a distributed ﬁlesystem (such as HDFS) or a NoSQL database (such as HBase) using source-sink connectors (such as Flume) and SQL connectors (such as Sqoop).  After the data is moved to the stack, the data can be </a:t>
            </a:r>
            <a:r>
              <a:rPr lang="en-GB" altLang="en-US" sz="1800" dirty="0" err="1">
                <a:latin typeface="Arial" panose="020B0604020202020204" pitchFamily="34" charset="0"/>
              </a:rPr>
              <a:t>analyzed</a:t>
            </a:r>
            <a:r>
              <a:rPr lang="en-GB" altLang="en-US" sz="1800" dirty="0">
                <a:latin typeface="Arial" panose="020B0604020202020204" pitchFamily="34" charset="0"/>
              </a:rPr>
              <a:t> in batch mode with batch analysis frameworks including MapReduce (using Hadoop), scripting frameworks (such as Pig), distributed acyclic graph frameworks (such as Spark), machine learning frameworks (such as Spark </a:t>
            </a:r>
            <a:r>
              <a:rPr lang="en-GB" altLang="en-US" sz="1800" dirty="0" err="1">
                <a:latin typeface="Arial" panose="020B0604020202020204" pitchFamily="34" charset="0"/>
              </a:rPr>
              <a:t>MLlib</a:t>
            </a:r>
            <a:r>
              <a:rPr lang="en-GB" altLang="en-US" sz="1800" dirty="0">
                <a:latin typeface="Arial" panose="020B0604020202020204" pitchFamily="34" charset="0"/>
              </a:rPr>
              <a:t>). The analysis results are stored either in relational or non-relational databases.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Patterns: alpha pattern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BD2816-A168-0947-9EE9-823C312927E6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8 -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r>
              <a:rPr lang="en-GB" altLang="en-US" sz="2000" b="1" dirty="0">
                <a:solidFill>
                  <a:schemeClr val="tx1"/>
                </a:solidFill>
                <a:latin typeface="Helvetica" pitchFamily="2" charset="0"/>
              </a:rPr>
              <a:t>Beta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This pattern can be used for ingesting streaming data using publish-subscribe messaging   frameworks, queues and custom connectors. For real-time analysis, we can use stream processing frameworks (such as Storm) or in-memory processing frameworks (such as Spark).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Patterns: beta pattern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AB73E84-6C62-9147-8B7C-725E953D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37063" y="-1151168"/>
            <a:ext cx="3246755" cy="10901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8 -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E8F6-A415-4AB4-8C5B-AA251688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024" y="2449419"/>
            <a:ext cx="4137211" cy="1325563"/>
          </a:xfrm>
        </p:spPr>
        <p:txBody>
          <a:bodyPr/>
          <a:lstStyle/>
          <a:p>
            <a:r>
              <a:rPr lang="en-US" dirty="0"/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22669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472"/>
            <a:ext cx="11887200" cy="52282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We will create a new environment in Anaconda and Install the necessary libraries.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Open Anaconda Prompt (shell) in Admin mode.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Run the following commands (one at a time). If </a:t>
            </a:r>
            <a:r>
              <a:rPr lang="en-US" i="1" dirty="0" err="1">
                <a:solidFill>
                  <a:srgbClr val="05192D"/>
                </a:solidFill>
                <a:latin typeface="Studio-Feixen-Sans"/>
              </a:rPr>
              <a:t>conda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does not work, replace with </a:t>
            </a:r>
            <a:r>
              <a:rPr lang="en-US" i="1" dirty="0">
                <a:solidFill>
                  <a:srgbClr val="05192D"/>
                </a:solidFill>
                <a:latin typeface="Studio-Feixen-Sans"/>
              </a:rPr>
              <a:t>pip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5192D"/>
                </a:solidFill>
                <a:effectLst/>
                <a:latin typeface="Studio-Feixen-Sans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--name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python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pypandoc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jupyterlab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pandas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matplotlib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pip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-explore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ran these commands successfully, enter: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lab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Upload the Spark Notebook to your </a:t>
            </a:r>
            <a:r>
              <a:rPr lang="en-US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lab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Spark in Anaconda Terminal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E8F6-A415-4AB4-8C5B-AA251688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4204-8253-48F6-9295-B1277F05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V’s: Volume (size); Variety (formats); Velocity (Speed of data)</a:t>
            </a:r>
          </a:p>
          <a:p>
            <a:r>
              <a:rPr lang="en-US" dirty="0"/>
              <a:t>Batch processing:</a:t>
            </a:r>
          </a:p>
          <a:p>
            <a:pPr lvl="1"/>
            <a:r>
              <a:rPr lang="en-US" dirty="0"/>
              <a:t>Breaking the job into smaller pieces and run these pieces on different machines (e.g., Map Reduce)</a:t>
            </a:r>
          </a:p>
          <a:p>
            <a:r>
              <a:rPr lang="en-US" dirty="0"/>
              <a:t>Stream processing:</a:t>
            </a:r>
          </a:p>
          <a:p>
            <a:pPr lvl="1"/>
            <a:r>
              <a:rPr lang="en-US" dirty="0"/>
              <a:t>Processing the data in real-time (e.g., Apache </a:t>
            </a:r>
            <a:r>
              <a:rPr lang="en-US" dirty="0" err="1"/>
              <a:t>NiFi</a:t>
            </a:r>
            <a:r>
              <a:rPr lang="en-US" dirty="0"/>
              <a:t>)</a:t>
            </a:r>
          </a:p>
          <a:p>
            <a:r>
              <a:rPr lang="en-US" dirty="0"/>
              <a:t>Next, Spark!</a:t>
            </a:r>
          </a:p>
        </p:txBody>
      </p:sp>
    </p:spTree>
    <p:extLst>
      <p:ext uri="{BB962C8B-B14F-4D97-AF65-F5344CB8AC3E}">
        <p14:creationId xmlns:p14="http://schemas.microsoft.com/office/powerpoint/2010/main" val="175455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CC636-D226-40F8-8A4D-05983420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2" y="606623"/>
            <a:ext cx="7106436" cy="3738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19034-DB8E-40C5-BE15-136D0E250A6E}"/>
              </a:ext>
            </a:extLst>
          </p:cNvPr>
          <p:cNvSpPr txBox="1"/>
          <p:nvPr/>
        </p:nvSpPr>
        <p:spPr>
          <a:xfrm>
            <a:off x="2542782" y="4344905"/>
            <a:ext cx="557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Source:</a:t>
            </a:r>
            <a:r>
              <a:rPr lang="en-US" sz="1400" dirty="0"/>
              <a:t> Pluralsight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81675-E7BA-44F1-B7B4-06E1D41C6C31}"/>
              </a:ext>
            </a:extLst>
          </p:cNvPr>
          <p:cNvSpPr txBox="1"/>
          <p:nvPr/>
        </p:nvSpPr>
        <p:spPr>
          <a:xfrm>
            <a:off x="2542782" y="4948518"/>
            <a:ext cx="688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NiFi</a:t>
            </a:r>
            <a:r>
              <a:rPr lang="en-US" dirty="0"/>
              <a:t> lab: Deadline Friday 3/25 (Midnight)</a:t>
            </a:r>
          </a:p>
          <a:p>
            <a:endParaRPr lang="en-US" dirty="0"/>
          </a:p>
          <a:p>
            <a:r>
              <a:rPr lang="en-US" dirty="0"/>
              <a:t>Troubleshooting – You can see the flow of the data, operator by operator look at the input/output, is this the expected behavior?</a:t>
            </a:r>
          </a:p>
        </p:txBody>
      </p:sp>
    </p:spTree>
    <p:extLst>
      <p:ext uri="{BB962C8B-B14F-4D97-AF65-F5344CB8AC3E}">
        <p14:creationId xmlns:p14="http://schemas.microsoft.com/office/powerpoint/2010/main" val="1650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GB" altLang="en-US" sz="1800" dirty="0">
                <a:latin typeface="Arial" panose="020B0604020202020204" pitchFamily="34" charset="0"/>
              </a:rPr>
              <a:t>General purpose (in-memory) distributed cluster computing.</a:t>
            </a:r>
          </a:p>
          <a:p>
            <a:pPr lvl="1">
              <a:buFontTx/>
              <a:buChar char="-"/>
            </a:pPr>
            <a:r>
              <a:rPr lang="en-GB" altLang="en-US" sz="1800" dirty="0">
                <a:latin typeface="Arial" panose="020B0604020202020204" pitchFamily="34" charset="0"/>
              </a:rPr>
              <a:t>Open source</a:t>
            </a:r>
          </a:p>
          <a:p>
            <a:pPr lvl="1">
              <a:buFontTx/>
              <a:buChar char="-"/>
            </a:pPr>
            <a:r>
              <a:rPr lang="en-GB" altLang="en-US" sz="1800" dirty="0">
                <a:latin typeface="Arial" panose="020B0604020202020204" pitchFamily="34" charset="0"/>
              </a:rPr>
              <a:t>Both for batch and real-time processing</a:t>
            </a:r>
          </a:p>
          <a:p>
            <a:pPr lvl="1">
              <a:buFontTx/>
              <a:buChar char="-"/>
            </a:pPr>
            <a:r>
              <a:rPr lang="en-GB" altLang="en-US" sz="1800" dirty="0">
                <a:latin typeface="Arial" panose="020B0604020202020204" pitchFamily="34" charset="0"/>
              </a:rPr>
              <a:t>Spark has a local mode: single machine for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Processing: Spark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1028" name="Picture 4" descr="Start Your Journey with Apache Spark — Part 1 | by Neeraj Bhadani | Expedia  Group Technology | Medium">
            <a:extLst>
              <a:ext uri="{FF2B5EF4-FFF2-40B4-BE49-F238E27FC236}">
                <a16:creationId xmlns:a16="http://schemas.microsoft.com/office/drawing/2014/main" id="{3D98A2B2-CBEF-440B-AA38-CD0A1B20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67" y="2762482"/>
            <a:ext cx="60293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A08A6-B6AA-4C63-B30C-3400A86A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504417"/>
            <a:ext cx="11155332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SQL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a Spark module for structured data processing. It provides a programming abstraction called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can also act as distributed SQL query engine.</a:t>
            </a:r>
          </a:p>
          <a:p>
            <a:pPr lvl="1">
              <a:buFontTx/>
              <a:buChar char="-"/>
            </a:pPr>
            <a:endParaRPr lang="en-US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Streaming  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enables powerful interactive and analytical applications across both streaming and historical data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MLlib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a scalable machine learning library that provides a uniform set of high-level APIs that help users create and tune practical machine learning pipelines.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Core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the underlying general execution engine for the Spark platform. It provides an RDD (Resilient Distributed Dataset) and in-memory computing capabilities.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Components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3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Core 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common functionality (such as task scheduling and input/output), which used by other spark components.</a:t>
            </a:r>
          </a:p>
          <a:p>
            <a:pPr lvl="1">
              <a:buFontTx/>
              <a:buChar char="-"/>
            </a:pPr>
            <a:endParaRPr lang="en-US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 abstraction 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Spark provides data abstraction called resilient distributed dataset (RDD) which is a collection of elements partitioned across the nodes of the cluster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Parallelization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RDD elements can be operated in parallel in the cluster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Immutability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RDDs are immutable and distributed collection of objects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Core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Streaming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an extension of the core Spark API that enables scalable, high-throughput, fault-tolerant stream processing of live data streams (e.g., sensor data, click stream data, web server logs, etc.). Processed data can be pushed out to filesystems, databases, and live dashboards.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6146" name="Picture 2" descr="Spark Streaming - Spark 3.2.1 Documentation">
            <a:extLst>
              <a:ext uri="{FF2B5EF4-FFF2-40B4-BE49-F238E27FC236}">
                <a16:creationId xmlns:a16="http://schemas.microsoft.com/office/drawing/2014/main" id="{25DD5B2E-A3D6-4C09-B495-FC8400C0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77" y="2754988"/>
            <a:ext cx="8659446" cy="32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D8844F-42F7-47E5-8602-A9FC314FF4B2}"/>
              </a:ext>
            </a:extLst>
          </p:cNvPr>
          <p:cNvSpPr txBox="1"/>
          <p:nvPr/>
        </p:nvSpPr>
        <p:spPr>
          <a:xfrm>
            <a:off x="3150068" y="5762115"/>
            <a:ext cx="6143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https://spark.apache.org/docs/latest/streaming-programming-guide.html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459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21274</TotalTime>
  <Words>1343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Palatino Linotype</vt:lpstr>
      <vt:lpstr>Studio-Feixen-Sans</vt:lpstr>
      <vt:lpstr>Office Theme</vt:lpstr>
      <vt:lpstr>Big Data – Amazon Web Services Week 9</vt:lpstr>
      <vt:lpstr>Welcome back!</vt:lpstr>
      <vt:lpstr>Big Data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Physical Cluster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Castellanos Bueso, Arturo</dc:creator>
  <cp:lastModifiedBy>Castellanos Bueso, Arturo Castellanos</cp:lastModifiedBy>
  <cp:revision>149</cp:revision>
  <dcterms:created xsi:type="dcterms:W3CDTF">2021-10-05T18:10:40Z</dcterms:created>
  <dcterms:modified xsi:type="dcterms:W3CDTF">2022-03-21T14:49:22Z</dcterms:modified>
</cp:coreProperties>
</file>