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6" r:id="rId2"/>
    <p:sldId id="500" r:id="rId3"/>
    <p:sldId id="452" r:id="rId4"/>
    <p:sldId id="502" r:id="rId5"/>
    <p:sldId id="501" r:id="rId6"/>
    <p:sldId id="511" r:id="rId7"/>
    <p:sldId id="503" r:id="rId8"/>
    <p:sldId id="450" r:id="rId9"/>
    <p:sldId id="524" r:id="rId10"/>
    <p:sldId id="53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6" r:id="rId23"/>
    <p:sldId id="527" r:id="rId24"/>
    <p:sldId id="528" r:id="rId25"/>
    <p:sldId id="529" r:id="rId26"/>
    <p:sldId id="530" r:id="rId27"/>
    <p:sldId id="5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eilly.com/library/view/apache-spark-2x/9781787126497/f1c4785d-fea7-4948-89f6-f3cb70f7e006.x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257692" cy="14768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We first create an RDD using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SparkContext's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parallelize method on a list containing elements 1,2,3,4. Next, we apply map transformation for squaring each element of the RDD.</a:t>
            </a:r>
          </a:p>
          <a:p>
            <a:pPr marL="457200" lvl="1" indent="0">
              <a:buNone/>
            </a:pPr>
            <a:endParaRPr lang="en-US" dirty="0">
              <a:solidFill>
                <a:srgbClr val="05192D"/>
              </a:solidFill>
              <a:latin typeface="Studio-Feixen-Sans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 map() transformation takes in a function and applies it to each element in the RDD. In the resulting RDD, the square function is applied to each element of the RDD.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map() transformation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FEC3E-BA71-4787-B7AC-E664A1CBC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4920" b="6615"/>
          <a:stretch/>
        </p:blipFill>
        <p:spPr>
          <a:xfrm>
            <a:off x="2389968" y="3829728"/>
            <a:ext cx="698658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5A311-B4A5-41BD-8BB7-72911763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915" y="5427413"/>
            <a:ext cx="4410691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67385-0174-4121-BCEE-C68EE6A9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0" y="84265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257692" cy="14768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 filter transformation takes in a function and returns an RDD that only has elements that pass the condition.</a:t>
            </a:r>
          </a:p>
          <a:p>
            <a:pPr marL="457200" lvl="1" indent="0">
              <a:buNone/>
            </a:pPr>
            <a:endParaRPr lang="en-US" dirty="0">
              <a:solidFill>
                <a:srgbClr val="05192D"/>
              </a:solidFill>
              <a:latin typeface="Studio-Feixen-Sans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Suppose we have an input RDD with numbers 1,2,3,4 and we want to select numbers greater than 2, we can apply the filter transformation. 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filter() transformation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78173" y="6400726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67F8AB-E289-40D8-8F44-DF5E06C0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60" y="3298273"/>
            <a:ext cx="8157880" cy="217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6B5B9-AB01-4F56-8593-ACF379E4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494" y="5158395"/>
            <a:ext cx="5306165" cy="100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0ECF5-EBFC-4D9E-9E6B-6FFC6EABB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0" y="84265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257692" cy="14768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flatMap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transformation is similar to map transformation except it returns multiple values for each element in the source RDD. A simple usage of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flatMap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is splitting up an input string into words. 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1357118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transformation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78173" y="6400726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F20D7-F66E-471B-A17E-B6D842EF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47" y="2503796"/>
            <a:ext cx="4069506" cy="1850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E28D9-4ECC-4F21-8428-5CADA062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1" y="4691569"/>
            <a:ext cx="6649378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E34E4-958E-4135-B919-7FD98D4F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0" y="84265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257692" cy="14768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 union transformation returns the union of one RDD with another RDD.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union() transformation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78173" y="6400726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E2869-AE1D-4DB1-9245-614C600A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73" y="1669313"/>
            <a:ext cx="3524008" cy="2932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7730F-4E2D-4FE0-8600-7497A6CC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59" y="4601936"/>
            <a:ext cx="5420481" cy="828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37C24-C2BC-44D3-8889-3C565EF7E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0" y="84265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6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53"/>
            <a:ext cx="10257692" cy="1476822"/>
          </a:xfrm>
        </p:spPr>
        <p:txBody>
          <a:bodyPr>
            <a:noAutofit/>
          </a:bodyPr>
          <a:lstStyle/>
          <a:p>
            <a:pPr lvl="1"/>
            <a:r>
              <a:rPr lang="en-US" sz="2000" b="1" dirty="0">
                <a:solidFill>
                  <a:srgbClr val="05192D"/>
                </a:solidFill>
                <a:latin typeface="Studio-Feixen-Sans"/>
              </a:rPr>
              <a:t>sample()</a:t>
            </a:r>
            <a:r>
              <a:rPr lang="en-US" sz="2000" dirty="0">
                <a:solidFill>
                  <a:srgbClr val="05192D"/>
                </a:solidFill>
                <a:latin typeface="Studio-Feixen-Sans"/>
              </a:rPr>
              <a:t>: samples the data with or without replacement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intersection()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generates a new dataset from the intersection of two datasets</a:t>
            </a: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join()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generates a new dataset by joining two datasets containing key-value pairs.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transformations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78173" y="6400726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3DCD6-4F3D-4D79-B0B6-7548F77E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3" y="792860"/>
            <a:ext cx="3484591" cy="715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F637F-6DCF-4A9E-AD07-4256BF72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23" y="2018564"/>
            <a:ext cx="3419952" cy="981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6AAE88-EB3D-41E7-AA75-4DB0FB51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23" y="3429000"/>
            <a:ext cx="3543795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97472-D2CE-4A5A-B02D-07BC66B72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12" y="4984237"/>
            <a:ext cx="5906324" cy="1724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EB44C6-749F-4451-AD39-C481A2A92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0" y="84265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1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53"/>
            <a:ext cx="10257692" cy="1476822"/>
          </a:xfrm>
        </p:spPr>
        <p:txBody>
          <a:bodyPr>
            <a:noAutofit/>
          </a:bodyPr>
          <a:lstStyle/>
          <a:p>
            <a:pPr lvl="1"/>
            <a:r>
              <a:rPr lang="en-US" sz="2000" b="1" dirty="0">
                <a:solidFill>
                  <a:srgbClr val="05192D"/>
                </a:solidFill>
                <a:latin typeface="Studio-Feixen-Sans"/>
              </a:rPr>
              <a:t>collect()</a:t>
            </a:r>
            <a:r>
              <a:rPr lang="en-US" sz="2000" dirty="0">
                <a:solidFill>
                  <a:srgbClr val="05192D"/>
                </a:solidFill>
                <a:latin typeface="Studio-Feixen-Sans"/>
              </a:rPr>
              <a:t>: return all the elements of the dataset as an array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take(N)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returns an array with the first N elements of the dataset</a:t>
            </a:r>
            <a:b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</a:br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first()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prints the first element of the RDD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Actions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07958-5CDC-431A-A79B-96E676566E4E}"/>
              </a:ext>
            </a:extLst>
          </p:cNvPr>
          <p:cNvSpPr txBox="1"/>
          <p:nvPr/>
        </p:nvSpPr>
        <p:spPr>
          <a:xfrm>
            <a:off x="4178173" y="6400726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739FA-8406-4542-9819-CEBB3721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1" y="103748"/>
            <a:ext cx="1924319" cy="70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566CE8-0521-42DA-91FC-D3620FA3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932" y="1928152"/>
            <a:ext cx="3581900" cy="1057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C3429D-D271-4236-BABF-0D65BDA6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206" y="892246"/>
            <a:ext cx="6363588" cy="438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A5C8AD-3562-4E86-9AF2-10A60DDA6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153" y="3372872"/>
            <a:ext cx="4372585" cy="1238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15D06F-3BA9-45AA-893B-CA6316083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073" y="5165542"/>
            <a:ext cx="390579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397768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RDDs (Key-value pairs)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CAEA1E-BEFB-4B50-8701-70239E0E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9"/>
            <a:ext cx="10515600" cy="4351338"/>
          </a:xfrm>
        </p:spPr>
        <p:txBody>
          <a:bodyPr/>
          <a:lstStyle/>
          <a:p>
            <a:r>
              <a:rPr lang="en-US" dirty="0"/>
              <a:t>Is a special data structure with a key (identifier) and a value. Two ways of creating an RDD are:</a:t>
            </a:r>
          </a:p>
          <a:p>
            <a:r>
              <a:rPr lang="en-US" dirty="0"/>
              <a:t> (1) From a list of key-value tuple: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(2) From a regular RDD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04C4FF-046B-4E9E-9AC4-9230612E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11" y="2865279"/>
            <a:ext cx="6468378" cy="819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4FF61B-E885-4DE1-A679-09F45AC96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596" y="4606190"/>
            <a:ext cx="863085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8449"/>
            <a:ext cx="10257692" cy="1476822"/>
          </a:xfrm>
        </p:spPr>
        <p:txBody>
          <a:bodyPr>
            <a:noAutofit/>
          </a:bodyPr>
          <a:lstStyle/>
          <a:p>
            <a:pPr lvl="1"/>
            <a:r>
              <a:rPr lang="en-US" sz="2000" b="1" dirty="0" err="1">
                <a:solidFill>
                  <a:srgbClr val="05192D"/>
                </a:solidFill>
                <a:latin typeface="Studio-Feixen-Sans"/>
              </a:rPr>
              <a:t>reduceByKey</a:t>
            </a:r>
            <a:r>
              <a:rPr lang="en-US" sz="2000" b="1" dirty="0">
                <a:solidFill>
                  <a:srgbClr val="05192D"/>
                </a:solidFill>
                <a:latin typeface="Studio-Feixen-Sans"/>
              </a:rPr>
              <a:t>()</a:t>
            </a:r>
            <a:r>
              <a:rPr lang="en-US" sz="2000" dirty="0">
                <a:solidFill>
                  <a:srgbClr val="05192D"/>
                </a:solidFill>
                <a:latin typeface="Studio-Feixen-Sans"/>
              </a:rPr>
              <a:t>: combine values with same key. 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groupByKey</a:t>
            </a:r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group values with the same key</a:t>
            </a: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paired RDD Transformations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67793-7134-4EE3-A12B-703C1792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74" y="1733703"/>
            <a:ext cx="6250368" cy="1428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51BBD-A9E7-4052-8D87-94A6B687C9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53"/>
          <a:stretch/>
        </p:blipFill>
        <p:spPr>
          <a:xfrm>
            <a:off x="2705374" y="3743199"/>
            <a:ext cx="6118414" cy="30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10257692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20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sortByKey</a:t>
            </a:r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return an RDD sorted by the key</a:t>
            </a: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2000" b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join()</a:t>
            </a:r>
            <a:r>
              <a:rPr lang="en-US" altLang="en-US" sz="20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 join two pair RDDs based on their key</a:t>
            </a:r>
          </a:p>
          <a:p>
            <a:pPr lvl="1"/>
            <a:endParaRPr lang="en-US" altLang="en-US" sz="20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paired RDD Transformations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D8CF8-2C1F-49D8-B520-C366E14F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19" y="1496853"/>
            <a:ext cx="6344535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E1D54-9D74-4AE8-9B3B-CC6B2D1C5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319" y="2778453"/>
            <a:ext cx="6344535" cy="1032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077F02-F9CA-4C24-A652-62D4EB47A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96" y="4603669"/>
            <a:ext cx="57920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alt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SQL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is a Spark component that enables interactive querying of data using SQL queries</a:t>
            </a:r>
          </a:p>
          <a:p>
            <a:pPr lvl="1">
              <a:buFontTx/>
              <a:buChar char="-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support both SQL queries (SELECT * FROM TABLE) or expression methods (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df.select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())</a:t>
            </a:r>
          </a:p>
          <a:p>
            <a:pPr lvl="1">
              <a:buFontTx/>
              <a:buChar char="-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SparkContext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allows you to create RDDs, similarly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SparkSession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allows you to interact with Spark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SparkSession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can be used to create a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or execute SQL queries</a:t>
            </a:r>
          </a:p>
          <a:p>
            <a:pPr lvl="1">
              <a:buFontTx/>
              <a:buChar char="-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Two different methods to create a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existing RDDs using </a:t>
            </a:r>
            <a:r>
              <a:rPr lang="en-US" alt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createDataFrame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Read from data source (CSV, JSON, TXT) using read method</a:t>
            </a:r>
          </a:p>
          <a:p>
            <a:pPr marL="457200" lvl="1" indent="0">
              <a:buNone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 –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sz="4267" dirty="0">
              <a:solidFill>
                <a:srgbClr val="BD9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 Mode Overview - Spark 3.2.1 Documentation">
            <a:extLst>
              <a:ext uri="{FF2B5EF4-FFF2-40B4-BE49-F238E27FC236}">
                <a16:creationId xmlns:a16="http://schemas.microsoft.com/office/drawing/2014/main" id="{206E58FF-77B9-4CE2-A6DD-A8DB1CE3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4029034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 Spark Cluster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2213-BD68-4517-94DA-17B2C4A3F35F}"/>
              </a:ext>
            </a:extLst>
          </p:cNvPr>
          <p:cNvSpPr txBox="1"/>
          <p:nvPr/>
        </p:nvSpPr>
        <p:spPr>
          <a:xfrm>
            <a:off x="723900" y="973181"/>
            <a:ext cx="1079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Each Spark application consists of a </a:t>
            </a:r>
            <a:r>
              <a:rPr lang="en-US" sz="2400" b="1" dirty="0">
                <a:solidFill>
                  <a:srgbClr val="0070C0"/>
                </a:solidFill>
              </a:rPr>
              <a:t>driver program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is </a:t>
            </a:r>
            <a:r>
              <a:rPr lang="en-US" sz="2400" dirty="0">
                <a:solidFill>
                  <a:srgbClr val="0070C0"/>
                </a:solidFill>
              </a:rPr>
              <a:t>coordinated by a </a:t>
            </a:r>
            <a:r>
              <a:rPr lang="en-US" sz="2400" i="1" dirty="0" err="1">
                <a:solidFill>
                  <a:srgbClr val="0070C0"/>
                </a:solidFill>
              </a:rPr>
              <a:t>SparkContext</a:t>
            </a:r>
            <a:r>
              <a:rPr lang="en-US" sz="2400" dirty="0"/>
              <a:t> object.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Spark supports various </a:t>
            </a:r>
            <a:r>
              <a:rPr lang="en-US" sz="2400" b="1" dirty="0">
                <a:solidFill>
                  <a:srgbClr val="0070C0"/>
                </a:solidFill>
              </a:rPr>
              <a:t>cluster managers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including Spark’s standalone cluster manager, Apache Mesos, and Hadoop. The cluster manager </a:t>
            </a:r>
            <a:r>
              <a:rPr lang="en-US" sz="2400" dirty="0">
                <a:solidFill>
                  <a:srgbClr val="0070C0"/>
                </a:solidFill>
              </a:rPr>
              <a:t>allocates resources for applications on the worker nodes</a:t>
            </a:r>
            <a:r>
              <a:rPr lang="en-US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executors</a:t>
            </a:r>
            <a:r>
              <a:rPr lang="en-US" sz="2400" dirty="0"/>
              <a:t> which are allocated on the worker nodes run the application code as multiple tasks.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When you launch a </a:t>
            </a:r>
            <a:r>
              <a:rPr lang="en-US" sz="2400" dirty="0" err="1"/>
              <a:t>PySpark</a:t>
            </a:r>
            <a:r>
              <a:rPr lang="en-US" sz="2400" dirty="0"/>
              <a:t> shell, a </a:t>
            </a:r>
            <a:r>
              <a:rPr lang="en-US" sz="2400" dirty="0" err="1"/>
              <a:t>SparkContext</a:t>
            </a:r>
            <a:r>
              <a:rPr lang="en-US" sz="2400" dirty="0"/>
              <a:t> is created with the variable name </a:t>
            </a:r>
            <a:r>
              <a:rPr lang="en-US" sz="2400" i="1" dirty="0"/>
              <a:t>sc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3181"/>
            <a:ext cx="109728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Spark SQL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a Spark component that enables interactive querying of data using SQL queries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When running SQL from within another programming language the results will be returned as a Dataset/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Unlike the basic Spark RDD API, the interfaces provided by Spark SQL provide Spark with more information about the structure of both the data and the computation being performed.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RDD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B67A2-1B74-40C7-AC53-8701FC03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38" y="4340763"/>
            <a:ext cx="1047896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800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reading a CSV/JSON/TXT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20778-F094-4A1F-B330-9A879911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8" y="1134448"/>
            <a:ext cx="10993384" cy="2114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5E00E-A00D-4B57-A35F-99B31355FD65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Assigned </a:t>
            </a:r>
            <a:r>
              <a:rPr lang="en-US" sz="1400" dirty="0" err="1"/>
              <a:t>Datacamp</a:t>
            </a:r>
            <a:r>
              <a:rPr lang="en-US" sz="1400" dirty="0"/>
              <a:t> module (</a:t>
            </a:r>
            <a:r>
              <a:rPr lang="en-US" sz="1400" dirty="0" err="1"/>
              <a:t>PySpark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57985-7660-4A6A-9A5D-C85303739EC4}"/>
              </a:ext>
            </a:extLst>
          </p:cNvPr>
          <p:cNvSpPr txBox="1"/>
          <p:nvPr/>
        </p:nvSpPr>
        <p:spPr>
          <a:xfrm>
            <a:off x="599308" y="3434622"/>
            <a:ext cx="119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inferSchema</a:t>
            </a:r>
            <a:r>
              <a:rPr lang="en-US" dirty="0"/>
              <a:t> will try to assign the correct data types to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07249-1B8D-4B0A-B82F-B234646ABFD8}"/>
              </a:ext>
            </a:extLst>
          </p:cNvPr>
          <p:cNvSpPr txBox="1"/>
          <p:nvPr/>
        </p:nvSpPr>
        <p:spPr>
          <a:xfrm>
            <a:off x="599308" y="4282217"/>
            <a:ext cx="10625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Operations: </a:t>
            </a:r>
            <a:r>
              <a:rPr lang="en-US" dirty="0"/>
              <a:t>select(), filter(), </a:t>
            </a:r>
            <a:r>
              <a:rPr lang="en-US" dirty="0" err="1"/>
              <a:t>groupby</a:t>
            </a:r>
            <a:r>
              <a:rPr lang="en-US" dirty="0"/>
              <a:t>(), </a:t>
            </a:r>
            <a:r>
              <a:rPr lang="en-US" dirty="0" err="1"/>
              <a:t>orderby</a:t>
            </a:r>
            <a:r>
              <a:rPr lang="en-US" dirty="0"/>
              <a:t>(), </a:t>
            </a:r>
            <a:r>
              <a:rPr lang="en-US" dirty="0" err="1"/>
              <a:t>dropDuplicates</a:t>
            </a:r>
            <a:r>
              <a:rPr lang="en-US" dirty="0"/>
              <a:t>(), </a:t>
            </a:r>
            <a:r>
              <a:rPr lang="en-US" dirty="0" err="1"/>
              <a:t>withColumnRenamed</a:t>
            </a:r>
            <a:r>
              <a:rPr lang="en-US" dirty="0"/>
              <a:t>()</a:t>
            </a:r>
          </a:p>
          <a:p>
            <a:endParaRPr lang="en-US" b="1" dirty="0"/>
          </a:p>
          <a:p>
            <a:r>
              <a:rPr lang="en-US" b="1" dirty="0" err="1"/>
              <a:t>DataFrame</a:t>
            </a:r>
            <a:r>
              <a:rPr lang="en-US" b="1" dirty="0"/>
              <a:t> Actions:</a:t>
            </a:r>
            <a:r>
              <a:rPr lang="en-US" dirty="0"/>
              <a:t> head(), show(), count(), columns(), and describe()</a:t>
            </a:r>
          </a:p>
          <a:p>
            <a:endParaRPr lang="en-US" b="1" dirty="0"/>
          </a:p>
          <a:p>
            <a:r>
              <a:rPr lang="en-US" b="1" dirty="0" err="1"/>
              <a:t>DataFrame</a:t>
            </a:r>
            <a:r>
              <a:rPr lang="en-US" b="1" dirty="0"/>
              <a:t> Methods: </a:t>
            </a:r>
            <a:r>
              <a:rPr lang="en-US" dirty="0" err="1"/>
              <a:t>printSchema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select() and show() operations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5E00E-A00D-4B57-A35F-99B31355FD65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Titanic dataset from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57985-7660-4A6A-9A5D-C85303739EC4}"/>
              </a:ext>
            </a:extLst>
          </p:cNvPr>
          <p:cNvSpPr txBox="1"/>
          <p:nvPr/>
        </p:nvSpPr>
        <p:spPr>
          <a:xfrm>
            <a:off x="626202" y="1178042"/>
            <a:ext cx="119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select()</a:t>
            </a:r>
            <a:r>
              <a:rPr lang="en-US" dirty="0"/>
              <a:t> subsets the columns 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07249-1B8D-4B0A-B82F-B234646ABFD8}"/>
              </a:ext>
            </a:extLst>
          </p:cNvPr>
          <p:cNvSpPr txBox="1"/>
          <p:nvPr/>
        </p:nvSpPr>
        <p:spPr>
          <a:xfrm>
            <a:off x="660014" y="1608978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show() </a:t>
            </a:r>
            <a:r>
              <a:rPr lang="en-US" dirty="0"/>
              <a:t> prints first 20 rows in the </a:t>
            </a:r>
            <a:r>
              <a:rPr lang="en-US" dirty="0" err="1"/>
              <a:t>DataFrame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651FE-BC23-442A-9490-83990AE6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47" y="2201970"/>
            <a:ext cx="5602566" cy="39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filter() and show() operations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5E00E-A00D-4B57-A35F-99B31355FD65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Titanic dataset from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57985-7660-4A6A-9A5D-C85303739EC4}"/>
              </a:ext>
            </a:extLst>
          </p:cNvPr>
          <p:cNvSpPr txBox="1"/>
          <p:nvPr/>
        </p:nvSpPr>
        <p:spPr>
          <a:xfrm>
            <a:off x="612755" y="1178042"/>
            <a:ext cx="119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filter()</a:t>
            </a:r>
            <a:r>
              <a:rPr lang="en-US" dirty="0"/>
              <a:t> filters out the rows based on a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07249-1B8D-4B0A-B82F-B234646ABFD8}"/>
              </a:ext>
            </a:extLst>
          </p:cNvPr>
          <p:cNvSpPr txBox="1"/>
          <p:nvPr/>
        </p:nvSpPr>
        <p:spPr>
          <a:xfrm>
            <a:off x="619673" y="1608978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show(5) </a:t>
            </a:r>
            <a:r>
              <a:rPr lang="en-US" dirty="0"/>
              <a:t> prints first 5 rows in the </a:t>
            </a:r>
            <a:r>
              <a:rPr lang="en-US" dirty="0" err="1"/>
              <a:t>DataFrame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B0CA2-4612-4F87-A887-DA8A8DCF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2955614"/>
            <a:ext cx="7297168" cy="2543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7A629-381B-417D-B61C-0960CFBFE2CE}"/>
              </a:ext>
            </a:extLst>
          </p:cNvPr>
          <p:cNvSpPr txBox="1"/>
          <p:nvPr/>
        </p:nvSpPr>
        <p:spPr>
          <a:xfrm>
            <a:off x="619673" y="2155346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that you can chain operations</a:t>
            </a:r>
          </a:p>
        </p:txBody>
      </p:sp>
    </p:spTree>
    <p:extLst>
      <p:ext uri="{BB962C8B-B14F-4D97-AF65-F5344CB8AC3E}">
        <p14:creationId xmlns:p14="http://schemas.microsoft.com/office/powerpoint/2010/main" val="320983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count(), </a:t>
            </a:r>
            <a:r>
              <a:rPr lang="en-US" sz="2800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operations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5E00E-A00D-4B57-A35F-99B31355FD65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Titanic dataset from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57985-7660-4A6A-9A5D-C85303739EC4}"/>
              </a:ext>
            </a:extLst>
          </p:cNvPr>
          <p:cNvSpPr txBox="1"/>
          <p:nvPr/>
        </p:nvSpPr>
        <p:spPr>
          <a:xfrm>
            <a:off x="612755" y="1178042"/>
            <a:ext cx="119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()</a:t>
            </a:r>
            <a:r>
              <a:rPr lang="en-US" dirty="0"/>
              <a:t> is used to group a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07249-1B8D-4B0A-B82F-B234646ABFD8}"/>
              </a:ext>
            </a:extLst>
          </p:cNvPr>
          <p:cNvSpPr txBox="1"/>
          <p:nvPr/>
        </p:nvSpPr>
        <p:spPr>
          <a:xfrm>
            <a:off x="619673" y="1608978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count() </a:t>
            </a:r>
            <a:r>
              <a:rPr lang="en-US" dirty="0"/>
              <a:t> returns the total number of rows in the </a:t>
            </a:r>
            <a:r>
              <a:rPr lang="en-US" dirty="0" err="1"/>
              <a:t>DataFrame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7A629-381B-417D-B61C-0960CFBFE2CE}"/>
              </a:ext>
            </a:extLst>
          </p:cNvPr>
          <p:cNvSpPr txBox="1"/>
          <p:nvPr/>
        </p:nvSpPr>
        <p:spPr>
          <a:xfrm>
            <a:off x="619673" y="2477505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that you can chain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B4112-6453-4E30-8F48-5537148518D1}"/>
              </a:ext>
            </a:extLst>
          </p:cNvPr>
          <p:cNvSpPr txBox="1"/>
          <p:nvPr/>
        </p:nvSpPr>
        <p:spPr>
          <a:xfrm>
            <a:off x="610709" y="2003424"/>
            <a:ext cx="106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orderby</a:t>
            </a:r>
            <a:r>
              <a:rPr lang="en-US" b="1" dirty="0"/>
              <a:t>() </a:t>
            </a:r>
            <a:r>
              <a:rPr lang="en-US" dirty="0"/>
              <a:t> sorts the </a:t>
            </a:r>
            <a:r>
              <a:rPr lang="en-US" dirty="0" err="1"/>
              <a:t>dataframe</a:t>
            </a:r>
            <a:r>
              <a:rPr lang="en-US" dirty="0"/>
              <a:t> based on one or more columns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AB6A8-4D10-4283-8BE2-14621B46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01" y="3260457"/>
            <a:ext cx="607779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1872228-EBBA-4B81-B3A8-BB7CB07C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4661857"/>
            <a:ext cx="10783805" cy="1971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2800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operations/actions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5E00E-A00D-4B57-A35F-99B31355FD65}"/>
              </a:ext>
            </a:extLst>
          </p:cNvPr>
          <p:cNvSpPr txBox="1"/>
          <p:nvPr/>
        </p:nvSpPr>
        <p:spPr>
          <a:xfrm>
            <a:off x="4151279" y="6326030"/>
            <a:ext cx="539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Titanic dataset from Kaggle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25054-7765-4127-AC76-FA9F18E7E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1" y="1034261"/>
            <a:ext cx="1752845" cy="349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65E9E-23CB-42F5-9A04-179B2CDC6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85" y="1034261"/>
            <a:ext cx="3886742" cy="2391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CE8188-4716-46B0-8F5B-07C3770FD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34261"/>
            <a:ext cx="3686689" cy="3667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48305E-7A44-43E0-86C2-FE442A649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371" y="973182"/>
            <a:ext cx="231489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7A3388-FC25-42BF-B9A5-8D982B4C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91" y="1077454"/>
            <a:ext cx="4858428" cy="47726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6234954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Pyspark_dist_explore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3 native methods in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en-US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hist()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en-US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distplot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en-US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pandas_histogram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in </a:t>
            </a:r>
            <a:r>
              <a:rPr lang="en-US" sz="4267" dirty="0" err="1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endParaRPr lang="en-US" sz="4267" dirty="0">
              <a:solidFill>
                <a:srgbClr val="BD9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517" y="5603960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F5AEBD-9B11-4DBC-AA29-B7998A539EEE}"/>
              </a:ext>
            </a:extLst>
          </p:cNvPr>
          <p:cNvSpPr txBox="1">
            <a:spLocks/>
          </p:cNvSpPr>
          <p:nvPr/>
        </p:nvSpPr>
        <p:spPr>
          <a:xfrm>
            <a:off x="596152" y="2830135"/>
            <a:ext cx="6234954" cy="147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Note you can use open source data visualization tools such as Matplotlib, Seaborn, Bokeh, but not natively, you would need to convert your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to Pandas.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Difference between Pandas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and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endParaRPr lang="en-US" altLang="en-US" sz="15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2"/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Pandas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DataFrames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are in-memory and single-server.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run in parallel</a:t>
            </a:r>
          </a:p>
          <a:p>
            <a:pPr lvl="2"/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In Pandas, results are generated as soon as we apply and operation, whereas in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, we have </a:t>
            </a:r>
            <a:r>
              <a:rPr lang="en-US" altLang="en-US" sz="1500" i="1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lazy evaluation</a:t>
            </a:r>
          </a:p>
          <a:p>
            <a:pPr lvl="2"/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Pandas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dataframes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are mutable, whereas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DataFrames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are immutable</a:t>
            </a:r>
          </a:p>
          <a:p>
            <a:pPr lvl="2"/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Pandas API support more operations that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PySpark</a:t>
            </a:r>
            <a:r>
              <a:rPr lang="en-US" altLang="en-US" sz="15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DataFramews</a:t>
            </a:r>
            <a:r>
              <a:rPr lang="en-US" altLang="en-US" sz="14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</a:t>
            </a:r>
          </a:p>
          <a:p>
            <a:pPr lvl="1"/>
            <a:endParaRPr lang="en-US" altLang="en-US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6" y="1354337"/>
            <a:ext cx="5434538" cy="5186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43" y="360165"/>
            <a:ext cx="7886700" cy="994172"/>
          </a:xfrm>
        </p:spPr>
        <p:txBody>
          <a:bodyPr/>
          <a:lstStyle/>
          <a:p>
            <a:r>
              <a:rPr lang="en-US" dirty="0"/>
              <a:t>Spark Physical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0926" y="2518433"/>
            <a:ext cx="2337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a high level, every Apache Spark application consists of a driver program that launches various parallel operations on executor Java Virtual Machines (JVMs) running either in a cluster or locally on the same machine.</a:t>
            </a:r>
          </a:p>
        </p:txBody>
      </p:sp>
    </p:spTree>
    <p:extLst>
      <p:ext uri="{BB962C8B-B14F-4D97-AF65-F5344CB8AC3E}">
        <p14:creationId xmlns:p14="http://schemas.microsoft.com/office/powerpoint/2010/main" val="7433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76581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Resilient: Ability to withstand failures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Distributed: across multiple machines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Datasets: collections of partitioned data (e.g., arrays, tables, tuples)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 partition in spark is a logical division of a large distributed dataset. The number of partitions in an RDD can be found by using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getNumParititons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Datasets (RDDs)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D3DD-E62F-4430-9088-931590DD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07" y="1409418"/>
            <a:ext cx="4010585" cy="403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A6FA5-AF92-4592-A01B-24AFBFE5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67" y="4305422"/>
            <a:ext cx="476316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7658100" cy="1476822"/>
          </a:xfrm>
        </p:spPr>
        <p:txBody>
          <a:bodyPr>
            <a:noAutofit/>
          </a:bodyPr>
          <a:lstStyle/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 collection of data distributed across the cluster.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type for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RDDs can be created either by parallelizing existing collections or by loading an external dataset:</a:t>
            </a: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Spark Operations:</a:t>
            </a:r>
          </a:p>
          <a:p>
            <a:pPr lvl="2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Transformations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create a new RDD from an existing RDD. </a:t>
            </a:r>
          </a:p>
          <a:p>
            <a:pPr lvl="2">
              <a:buFontTx/>
              <a:buChar char="-"/>
            </a:pPr>
            <a:r>
              <a:rPr lang="en-US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Actions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return a value to the driver program after running a computation on the dataset</a:t>
            </a:r>
          </a:p>
          <a:p>
            <a:pPr lvl="2">
              <a:buFontTx/>
              <a:buChar char="-"/>
            </a:pP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Datasets (RDDs)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6D680-2BE6-49D4-BC06-8AE71F26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7" y="2985962"/>
            <a:ext cx="2848373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16554-A401-40A5-9B49-8D7C62B4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068" y="4362378"/>
            <a:ext cx="3267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472"/>
            <a:ext cx="11887200" cy="52282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We will create a new environment in Anaconda and Install the necessary libraries.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Open Anaconda Prompt (shell) in Admin mode.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Run the following commands (one at a time). If </a:t>
            </a:r>
            <a:r>
              <a:rPr lang="en-US" i="1" dirty="0" err="1">
                <a:solidFill>
                  <a:srgbClr val="05192D"/>
                </a:solidFill>
                <a:latin typeface="Studio-Feixen-Sans"/>
              </a:rPr>
              <a:t>conda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does not work, replace with </a:t>
            </a:r>
            <a:r>
              <a:rPr lang="en-US" i="1" dirty="0">
                <a:solidFill>
                  <a:srgbClr val="05192D"/>
                </a:solidFill>
                <a:latin typeface="Studio-Feixen-Sans"/>
              </a:rPr>
              <a:t>pip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5192D"/>
                </a:solidFill>
                <a:effectLst/>
                <a:latin typeface="Studio-Feixen-Sans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--name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python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pypandoc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jupyterlab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pandas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matplotlib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pip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-explore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ran these commands successfully, enter: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lab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Upload the Spark Notebook to your </a:t>
            </a:r>
            <a:r>
              <a:rPr lang="en-US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Spark in Anaconda Terminal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134600" cy="14768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Spark creates a DAG (graph), of all operations you perform on an RDD. Execution of the graph starts only when an action is performed on RDD.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 Lazy Evaluation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7 -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A8BAB7-1647-434E-9FDA-A464D7F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2321127"/>
            <a:ext cx="10257692" cy="17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29D92-C37C-4720-ADEE-E941F18DCFB5}"/>
              </a:ext>
            </a:extLst>
          </p:cNvPr>
          <p:cNvSpPr txBox="1"/>
          <p:nvPr/>
        </p:nvSpPr>
        <p:spPr>
          <a:xfrm>
            <a:off x="2235481" y="3897282"/>
            <a:ext cx="7184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4"/>
              </a:rPr>
              <a:t>https://www.oreilly.com/library/view/apache-spark-2x/9781787126497/f1c4785d-fea7-4948-89f6-f3cb70f7e006.xhtml</a:t>
            </a:r>
            <a:endParaRPr lang="en-US" sz="105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88E7F1-433A-4356-9C6D-3093A0303FA1}"/>
              </a:ext>
            </a:extLst>
          </p:cNvPr>
          <p:cNvSpPr txBox="1">
            <a:spLocks/>
          </p:cNvSpPr>
          <p:nvPr/>
        </p:nvSpPr>
        <p:spPr>
          <a:xfrm>
            <a:off x="609600" y="4434839"/>
            <a:ext cx="10134600" cy="147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In this example, an RDD is calculated by reading data from a stable storage and two of the transformations are performed on the RDD and then finally an action is performed to get the result.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>
              <a:solidFill>
                <a:srgbClr val="000000"/>
              </a:solidFill>
              <a:latin typeface="guardian-text-oreilly"/>
              <a:cs typeface="Helvetica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guardian-text-oreilly"/>
                <a:cs typeface="Helvetica" panose="020B0604020202020204" pitchFamily="34" charset="0"/>
              </a:rPr>
              <a:t>Basic RDD transformations: map(), filter(), </a:t>
            </a:r>
            <a:r>
              <a:rPr lang="en-US" altLang="en-US" dirty="0" err="1">
                <a:solidFill>
                  <a:srgbClr val="000000"/>
                </a:solidFill>
                <a:latin typeface="guardian-text-oreilly"/>
                <a:cs typeface="Helvetica" panose="020B0604020202020204" pitchFamily="34" charset="0"/>
              </a:rPr>
              <a:t>flatMap</a:t>
            </a:r>
            <a:r>
              <a:rPr lang="en-US" altLang="en-US" dirty="0">
                <a:solidFill>
                  <a:srgbClr val="000000"/>
                </a:solidFill>
                <a:latin typeface="guardian-text-oreilly"/>
                <a:cs typeface="Helvetica" panose="020B0604020202020204" pitchFamily="34" charset="0"/>
              </a:rPr>
              <a:t>(), and union()</a:t>
            </a:r>
            <a:endParaRPr lang="en-US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and Actions: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6123"/>
            <a:ext cx="7886700" cy="195202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Transformations</a:t>
            </a:r>
            <a:r>
              <a:rPr lang="en-US" dirty="0"/>
              <a:t> are operations that will not be completed at the time you write and execute the code in a cell - they will only get executed once you have called a action.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Actions </a:t>
            </a:r>
            <a:r>
              <a:rPr lang="en-US" dirty="0"/>
              <a:t>are commands (tasks) that are executed by Spark at the time of their execution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47" y="3533523"/>
            <a:ext cx="5473306" cy="26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D0F63-D9BD-430E-A2E3-ADAA2B50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51969"/>
            <a:ext cx="8983329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Microsoft Office PowerPoint</Application>
  <PresentationFormat>Widescreen</PresentationFormat>
  <Paragraphs>183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guardian-text-oreilly</vt:lpstr>
      <vt:lpstr>Helvetica</vt:lpstr>
      <vt:lpstr>Palatino Linotype</vt:lpstr>
      <vt:lpstr>Studio-Feixen-Sans</vt:lpstr>
      <vt:lpstr>Office Theme</vt:lpstr>
      <vt:lpstr>Big Data – Amazon Web Services Week 9</vt:lpstr>
      <vt:lpstr>PowerPoint Presentation</vt:lpstr>
      <vt:lpstr>Spark Physical Cluster</vt:lpstr>
      <vt:lpstr>PowerPoint Presentation</vt:lpstr>
      <vt:lpstr>PowerPoint Presentation</vt:lpstr>
      <vt:lpstr>PowerPoint Presentation</vt:lpstr>
      <vt:lpstr>PowerPoint Presentation</vt:lpstr>
      <vt:lpstr>Transformations and Actions: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Castellanos Bueso, Arturo Castellanos</cp:lastModifiedBy>
  <cp:revision>3</cp:revision>
  <dcterms:created xsi:type="dcterms:W3CDTF">2022-03-21T14:41:15Z</dcterms:created>
  <dcterms:modified xsi:type="dcterms:W3CDTF">2022-03-23T14:39:02Z</dcterms:modified>
</cp:coreProperties>
</file>