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3" r:id="rId3"/>
    <p:sldId id="257" r:id="rId4"/>
    <p:sldId id="301" r:id="rId5"/>
    <p:sldId id="302" r:id="rId6"/>
    <p:sldId id="304" r:id="rId7"/>
    <p:sldId id="305" r:id="rId8"/>
    <p:sldId id="306" r:id="rId9"/>
    <p:sldId id="320" r:id="rId10"/>
    <p:sldId id="307" r:id="rId11"/>
    <p:sldId id="321" r:id="rId12"/>
    <p:sldId id="308" r:id="rId13"/>
    <p:sldId id="323" r:id="rId14"/>
    <p:sldId id="309" r:id="rId15"/>
    <p:sldId id="310" r:id="rId16"/>
    <p:sldId id="311" r:id="rId17"/>
    <p:sldId id="324" r:id="rId18"/>
    <p:sldId id="318" r:id="rId19"/>
    <p:sldId id="325" r:id="rId20"/>
    <p:sldId id="319" r:id="rId21"/>
    <p:sldId id="326" r:id="rId22"/>
    <p:sldId id="327" r:id="rId23"/>
    <p:sldId id="317" r:id="rId24"/>
    <p:sldId id="312" r:id="rId25"/>
    <p:sldId id="313" r:id="rId26"/>
    <p:sldId id="314" r:id="rId27"/>
    <p:sldId id="316" r:id="rId28"/>
    <p:sldId id="315" r:id="rId29"/>
    <p:sldId id="328" r:id="rId30"/>
    <p:sldId id="329" r:id="rId31"/>
    <p:sldId id="330" r:id="rId32"/>
    <p:sldId id="331" r:id="rId33"/>
    <p:sldId id="332" r:id="rId34"/>
    <p:sldId id="335" r:id="rId35"/>
    <p:sldId id="333" r:id="rId36"/>
    <p:sldId id="334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00" r:id="rId47"/>
  </p:sldIdLst>
  <p:sldSz cx="12192000" cy="6858000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030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57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C72E3-509C-E015-8917-F0C61FEE1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B968-915F-42E3-B926-9D75951D3A17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256B-844E-4B2B-878F-123890BC3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3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3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6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3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6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3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3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3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6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0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0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9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7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9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3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6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4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1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2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2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1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34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4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23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Outsourcing Company India - http://www.ifourtechnolab.com/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F256B-844E-4B2B-878F-123890BC3C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alphaModFix amt="20000"/>
            <a:lum/>
          </a:blip>
          <a:srcRect/>
          <a:stretch>
            <a:fillRect t="1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97826"/>
            <a:ext cx="12192000" cy="1645920"/>
            <a:chOff x="0" y="1371600"/>
            <a:chExt cx="12192000" cy="1645920"/>
          </a:xfrm>
        </p:grpSpPr>
        <p:sp>
          <p:nvSpPr>
            <p:cNvPr id="7" name="Rectangle 6"/>
            <p:cNvSpPr/>
            <p:nvPr/>
          </p:nvSpPr>
          <p:spPr>
            <a:xfrm>
              <a:off x="0" y="1463040"/>
              <a:ext cx="12192000" cy="146304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12191999" cy="91440"/>
            </a:xfrm>
            <a:prstGeom prst="rect">
              <a:avLst/>
            </a:prstGeom>
            <a:solidFill>
              <a:schemeClr val="accent6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926080"/>
              <a:ext cx="12191999" cy="9144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789266"/>
            <a:ext cx="10972800" cy="1463040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867C2-8E48-EF41-DF00-B6C73812A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23" y="6334742"/>
            <a:ext cx="1245366" cy="3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217" y="71439"/>
            <a:ext cx="87376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268414"/>
            <a:ext cx="55626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5626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11659552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788A9E-E985-0D01-91BE-9103D0A2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56496" y="1447800"/>
            <a:ext cx="566928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566928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256496" y="2247900"/>
            <a:ext cx="5669280" cy="3791953"/>
          </a:xfrm>
        </p:spPr>
        <p:txBody>
          <a:bodyPr vert="horz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56496" y="1447800"/>
            <a:ext cx="5669280" cy="762000"/>
          </a:xfrm>
          <a:noFill/>
          <a:ln w="12700" cap="sq" cmpd="sng" algn="ctr">
            <a:noFill/>
            <a:prstDash val="solid"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66224" y="2247900"/>
            <a:ext cx="5669280" cy="3791953"/>
          </a:xfrm>
        </p:spPr>
        <p:txBody>
          <a:bodyPr vert="horz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24" y="1447800"/>
            <a:ext cx="5669280" cy="762000"/>
          </a:xfrm>
          <a:noFill/>
          <a:ln w="12700" cap="sq" cmpd="sng" algn="ctr">
            <a:noFill/>
            <a:prstDash val="solid"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696176" y="1600200"/>
            <a:ext cx="82296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75352" y="1600200"/>
            <a:ext cx="310896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65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6429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696176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66224" y="1447800"/>
            <a:ext cx="11659552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12192000" cy="1280160"/>
            <a:chOff x="0" y="1299408"/>
            <a:chExt cx="12192000" cy="164592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90848"/>
              <a:ext cx="12192000" cy="146304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299408"/>
              <a:ext cx="12191999" cy="91440"/>
            </a:xfrm>
            <a:prstGeom prst="rect">
              <a:avLst/>
            </a:prstGeom>
            <a:solidFill>
              <a:schemeClr val="accent6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2853888"/>
              <a:ext cx="12191999" cy="9144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 dirty="0"/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  <a:prstGeom prst="rect">
            <a:avLst/>
          </a:prstGeom>
        </p:spPr>
        <p:txBody>
          <a:bodyPr tIns="91440" bIns="91440" anchor="ctr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49D30-D8E7-20D2-91B2-9E218E0EF10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4" y="6381194"/>
            <a:ext cx="1245366" cy="3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sndAc>
          <p:endSnd/>
        </p:sndAc>
      </p:transition>
    </mc:Choice>
    <mc:Fallback xmlns="">
      <p:transition spd="med">
        <p:sndAc>
          <p:endSnd/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7410" y="524571"/>
            <a:ext cx="10972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iFour Consultancy</a:t>
            </a:r>
          </a:p>
        </p:txBody>
      </p:sp>
      <p:grpSp>
        <p:nvGrpSpPr>
          <p:cNvPr id="5" name="Document Name"/>
          <p:cNvGrpSpPr/>
          <p:nvPr/>
        </p:nvGrpSpPr>
        <p:grpSpPr>
          <a:xfrm>
            <a:off x="-1" y="667629"/>
            <a:ext cx="12192001" cy="1712156"/>
            <a:chOff x="-447675" y="0"/>
            <a:chExt cx="9144000" cy="1322070"/>
          </a:xfrm>
        </p:grpSpPr>
        <p:sp>
          <p:nvSpPr>
            <p:cNvPr id="6" name="Colour - 3"/>
            <p:cNvSpPr>
              <a:spLocks noChangeArrowheads="1"/>
            </p:cNvSpPr>
            <p:nvPr/>
          </p:nvSpPr>
          <p:spPr bwMode="auto">
            <a:xfrm>
              <a:off x="-447675" y="1276350"/>
              <a:ext cx="9144000" cy="45720"/>
            </a:xfrm>
            <a:prstGeom prst="rect">
              <a:avLst/>
            </a:prstGeom>
            <a:solidFill>
              <a:srgbClr val="009FEE"/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DBDDCC"/>
                  </a:solidFill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Colour - 2"/>
            <p:cNvSpPr>
              <a:spLocks noChangeArrowheads="1"/>
            </p:cNvSpPr>
            <p:nvPr/>
          </p:nvSpPr>
          <p:spPr bwMode="auto">
            <a:xfrm>
              <a:off x="-447675" y="47625"/>
              <a:ext cx="9144000" cy="1231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4000" b="1" dirty="0">
                  <a:solidFill>
                    <a:srgbClr val="464749"/>
                  </a:solidFill>
                  <a:latin typeface="Calibri"/>
                  <a:ea typeface="Calibri"/>
                  <a:cs typeface="Times New Roman"/>
                </a:rPr>
                <a:t>CSS (</a:t>
              </a:r>
              <a:r>
                <a:rPr lang="en-US" sz="4000" b="1" dirty="0"/>
                <a:t>Cascading Style Sheets</a:t>
              </a:r>
              <a:r>
                <a:rPr lang="en-US" sz="4000" b="1" dirty="0">
                  <a:solidFill>
                    <a:srgbClr val="464749"/>
                  </a:solidFill>
                  <a:latin typeface="Calibri"/>
                  <a:ea typeface="Calibri"/>
                  <a:cs typeface="Times New Roman"/>
                </a:rPr>
                <a:t>)</a:t>
              </a:r>
              <a:endParaRPr lang="en-US" sz="4000" b="1" dirty="0">
                <a:solidFill>
                  <a:srgbClr val="DBDDCC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Colour - 1"/>
            <p:cNvSpPr>
              <a:spLocks noChangeArrowheads="1"/>
            </p:cNvSpPr>
            <p:nvPr/>
          </p:nvSpPr>
          <p:spPr bwMode="auto">
            <a:xfrm>
              <a:off x="-447675" y="0"/>
              <a:ext cx="9144000" cy="45720"/>
            </a:xfrm>
            <a:prstGeom prst="rect">
              <a:avLst/>
            </a:prstGeom>
            <a:solidFill>
              <a:srgbClr val="AB0322"/>
            </a:solidFill>
            <a:ln w="127000" cmpd="dbl">
              <a:noFill/>
              <a:miter lim="800000"/>
              <a:headEnd/>
              <a:tailEnd/>
            </a:ln>
            <a:effectLst/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DBDDCC"/>
                  </a:solidFill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8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Font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4"/>
            <a:ext cx="11000191" cy="324046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The CSS font properties are used for defining the size, font family, boldness and the style of the text.</a:t>
            </a:r>
            <a:endParaRPr lang="en-US" sz="1900" dirty="0"/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Font Family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Font Style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Font Size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Font Weight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Font Variant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44C260-AB17-BC77-4542-82247175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65090"/>
            <a:ext cx="350039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font-family: family-name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FE0C8-9E9F-BBB0-4E3B-BEAD1B616855}"/>
              </a:ext>
            </a:extLst>
          </p:cNvPr>
          <p:cNvSpPr txBox="1"/>
          <p:nvPr/>
        </p:nvSpPr>
        <p:spPr>
          <a:xfrm>
            <a:off x="3332496" y="1683841"/>
            <a:ext cx="9311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4C1AA4C-74F0-EC92-38CA-A4F2B0EE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673258"/>
            <a:ext cx="455522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font-style: normal | italic | oblique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6DD7DF-61A5-9680-2DBB-B64402AB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3186399"/>
            <a:ext cx="827154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font-size: medium | xx-small | x-small | small | large | x-large | xx-large | smaller | larger | length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BF06F28-CBB8-4EB8-BD2D-FEFA8EAB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4082092"/>
            <a:ext cx="708179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font-weight: normal | bold | bolder | lighter | number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B80757F-C7D0-5E5E-FF8C-50DDCCB6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4755836"/>
            <a:ext cx="4555223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font-variant: normal | small-caps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1FA4B-9067-A44D-ED69-37DC902652C3}"/>
              </a:ext>
            </a:extLst>
          </p:cNvPr>
          <p:cNvCxnSpPr>
            <a:cxnSpLocks/>
          </p:cNvCxnSpPr>
          <p:nvPr/>
        </p:nvCxnSpPr>
        <p:spPr>
          <a:xfrm>
            <a:off x="2352675" y="1962150"/>
            <a:ext cx="1128755" cy="30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5C35DD-31A9-12AA-6F8E-7BA5015A8A2F}"/>
              </a:ext>
            </a:extLst>
          </p:cNvPr>
          <p:cNvCxnSpPr>
            <a:cxnSpLocks/>
          </p:cNvCxnSpPr>
          <p:nvPr/>
        </p:nvCxnSpPr>
        <p:spPr>
          <a:xfrm>
            <a:off x="2072081" y="2489822"/>
            <a:ext cx="1305604" cy="27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681E79-C2AF-49B0-0418-0F28FA158CDB}"/>
              </a:ext>
            </a:extLst>
          </p:cNvPr>
          <p:cNvCxnSpPr>
            <a:cxnSpLocks/>
          </p:cNvCxnSpPr>
          <p:nvPr/>
        </p:nvCxnSpPr>
        <p:spPr>
          <a:xfrm>
            <a:off x="2072081" y="2767931"/>
            <a:ext cx="1314582" cy="55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43FAD-8A82-AC7B-68E6-F31CE1D6AA3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52675" y="3323312"/>
            <a:ext cx="1128755" cy="9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0762F7-644D-2B71-9E61-B753B9D82C0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52675" y="3676650"/>
            <a:ext cx="1128755" cy="129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6A0FF6-38B2-D3CF-9282-284252752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30" y="5435636"/>
            <a:ext cx="6868902" cy="115282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76FEA7-C4EC-3179-6DBC-6A4B4753B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408" y="4738294"/>
            <a:ext cx="2539374" cy="3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Font -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447138"/>
            <a:ext cx="11000191" cy="324046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400" b="1" dirty="0"/>
              <a:t>Use google font to make font &lt;https://fonts.google.com/specimen/Roboto&gt;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4504D-BFEA-F0CD-2F36-C192C2D3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0" y="2410521"/>
            <a:ext cx="11719936" cy="14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To make style link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The four links states are: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a:link </a:t>
            </a:r>
            <a:r>
              <a:rPr lang="en-US" dirty="0"/>
              <a:t>- a normal, unvisited link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a:visited </a:t>
            </a:r>
            <a:r>
              <a:rPr lang="en-US" dirty="0"/>
              <a:t>- a link the user has visited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a:hover </a:t>
            </a:r>
            <a:r>
              <a:rPr lang="en-US" dirty="0"/>
              <a:t>- a link when the user mouses over it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a:active </a:t>
            </a:r>
            <a:r>
              <a:rPr lang="en-US" dirty="0"/>
              <a:t>- a link the moment it is clicked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B80757F-C7D0-5E5E-FF8C-50DDCCB6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206" y="2037355"/>
            <a:ext cx="252159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a:link {color: red;}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012E1BC-B0B7-79DA-A43B-020B31D4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96" y="2867300"/>
            <a:ext cx="318877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a:visited {color: green;}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D4253F-DF3E-5C52-9D8B-1BCC625F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632" y="3971257"/>
            <a:ext cx="340593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a:hover {color: hotpink;}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F742080-405F-B31A-EBFA-C8050826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952" y="4872514"/>
            <a:ext cx="3229323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a:active {color: blue;}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4E29FD-010E-C55C-704F-2861F6A1FA8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791075" y="2249721"/>
            <a:ext cx="3279131" cy="14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E76F0-B687-DA04-AE91-74044686998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95900" y="2867300"/>
            <a:ext cx="1983296" cy="2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40EDB-2CF4-0A6C-4E28-CB92E435CAE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86525" y="3352800"/>
            <a:ext cx="1441072" cy="6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278FC7-FD9B-DB2E-AF5F-BCA23B4B73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48150" y="3771900"/>
            <a:ext cx="818802" cy="131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Link - Practice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FE468-AB74-02CF-297A-F0811754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0" y="1921119"/>
            <a:ext cx="3934374" cy="43059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6FDE0AD8-A018-BA1B-B67E-6023E44B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65770"/>
            <a:ext cx="551981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&lt;a href=“#" target="_top"&gt;Visit Tutorial Republic&lt;/a&gt;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496397-71A3-B3F2-724A-C957D461345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510564" y="2882685"/>
            <a:ext cx="1585436" cy="61705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D95F-0B94-D974-40F8-D193C47ACBE3}"/>
              </a:ext>
            </a:extLst>
          </p:cNvPr>
          <p:cNvSpPr txBox="1"/>
          <p:nvPr/>
        </p:nvSpPr>
        <p:spPr>
          <a:xfrm>
            <a:off x="5858464" y="2542152"/>
            <a:ext cx="1019277" cy="3828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E5E3D5-3E4D-1770-F42C-15FFE2533947}"/>
              </a:ext>
            </a:extLst>
          </p:cNvPr>
          <p:cNvSpPr txBox="1"/>
          <p:nvPr/>
        </p:nvSpPr>
        <p:spPr>
          <a:xfrm>
            <a:off x="266224" y="1340641"/>
            <a:ext cx="1019277" cy="3828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59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Colors are specified using predefined color names, or HEX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0A4F9-8CC4-B27D-7B0E-0BF72152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920465"/>
            <a:ext cx="9886950" cy="1999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41462-33A4-B183-3AAF-C2759446B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2011506"/>
            <a:ext cx="9886950" cy="17430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94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Backgrounds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The CSS background properties are used to add background effects for elements.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CSS background properties: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background-color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background-image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background-repeat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background-attachment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background-position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background (shorthand property)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F1099-9AAE-5E15-F5DA-97F1D3F2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7" y="1791181"/>
            <a:ext cx="3895725" cy="11239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B133B-C580-246F-4319-6A662891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56" y="3092544"/>
            <a:ext cx="4752975" cy="1143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4CC9AD-9D8E-85A1-20B3-AD9383A0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989" y="4374014"/>
            <a:ext cx="5181600" cy="13620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9A6F6-C047-B6D1-8EC5-ED0A1F663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950" y="4762027"/>
            <a:ext cx="4772850" cy="17993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4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Backgrounds - Shorthand property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When using the shorthand property.  The order of the property values is: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FF"/>
                </a:solidFill>
              </a:rPr>
              <a:t>background-color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FF"/>
                </a:solidFill>
              </a:rPr>
              <a:t>background-image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FF"/>
                </a:solidFill>
              </a:rPr>
              <a:t>background-repeat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FF"/>
                </a:solidFill>
              </a:rPr>
              <a:t>background-attachment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FF"/>
                </a:solidFill>
              </a:rPr>
              <a:t>background-position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54B6E-A2D6-9D0F-FFAE-2D1A0BBD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2" y="4230812"/>
            <a:ext cx="9454230" cy="13067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1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Backgrounds -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Let's take a look at the following illustration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Picture 8" descr="A couple of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8EB33A63-543E-5C8A-E201-5FEAE6EA5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2053321"/>
            <a:ext cx="11199499" cy="33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are used to make style of list.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list-style-type - </a:t>
            </a:r>
            <a:r>
              <a:rPr lang="en-US" dirty="0"/>
              <a:t>property specifies the type of list item marker – (square, circle...)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List-style-image </a:t>
            </a:r>
            <a:r>
              <a:rPr lang="en-US" dirty="0"/>
              <a:t>– specify an image of list item maker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List-style-position </a:t>
            </a:r>
            <a:r>
              <a:rPr lang="en-US" dirty="0"/>
              <a:t>– specify a position of the item maker – (</a:t>
            </a:r>
            <a:r>
              <a:rPr lang="en-US" b="1" i="1" dirty="0"/>
              <a:t>inside, outside</a:t>
            </a:r>
            <a:r>
              <a:rPr lang="en-US" dirty="0"/>
              <a:t>)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Shorthand property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6B10C-05B7-384B-883C-78EAB64E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0" y="4245029"/>
            <a:ext cx="9190760" cy="17125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01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List -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Let's take a look at the following illustration</a:t>
            </a:r>
            <a:r>
              <a:rPr lang="en-US" dirty="0"/>
              <a:t>.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97ECE7F-408A-1E8E-91F0-D83BC985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1" y="2377424"/>
            <a:ext cx="11005450" cy="257940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70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71812" y="1607191"/>
            <a:ext cx="6327523" cy="288930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What Is CSS? 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Nunito" pitchFamily="2" charset="0"/>
              </a:rPr>
              <a:t>Is a style sheet language used for describing the look and formatting of a document written in a markup language.</a:t>
            </a: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EDA41-2F2E-E19B-0B15-C3E9BDFC8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7" y="3104975"/>
            <a:ext cx="3669134" cy="2568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79656FB-C7B9-5149-8CB1-3C71F060842D}"/>
              </a:ext>
            </a:extLst>
          </p:cNvPr>
          <p:cNvSpPr txBox="1">
            <a:spLocks/>
          </p:cNvSpPr>
          <p:nvPr/>
        </p:nvSpPr>
        <p:spPr>
          <a:xfrm>
            <a:off x="8229600" y="6191250"/>
            <a:ext cx="3696176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Make HTML Table look good.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D451E-A8D8-4C27-1FD4-79FE0144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20903">
            <a:off x="7916223" y="4344709"/>
            <a:ext cx="4486321" cy="129214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535155-E1D3-C782-3FFA-160E7F5A7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9" y="1899332"/>
            <a:ext cx="7771212" cy="3638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2976E-43E6-DCC2-2899-38308B6B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04387">
            <a:off x="6276194" y="3226587"/>
            <a:ext cx="5591175" cy="14573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3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5519" y="1433833"/>
            <a:ext cx="6072584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CSS box model divides each HTML element into four areas: content, padding, border, and margin. These areas determine how the element is displayed on a web page.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3" name="Picture 12" descr="A diagram of a content area&#10;&#10;Description automatically generated">
            <a:extLst>
              <a:ext uri="{FF2B5EF4-FFF2-40B4-BE49-F238E27FC236}">
                <a16:creationId xmlns:a16="http://schemas.microsoft.com/office/drawing/2014/main" id="{C9605116-E45F-C83D-4DF6-5ACA5DF7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28" y="1557094"/>
            <a:ext cx="4731137" cy="47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Dimension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5519" y="1433833"/>
            <a:ext cx="6072584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CSS has several dimension properties, such as width, </a:t>
            </a:r>
            <a:r>
              <a:rPr lang="en-US" b="1" dirty="0">
                <a:highlight>
                  <a:srgbClr val="C0C0C0"/>
                </a:highlight>
              </a:rPr>
              <a:t>height</a:t>
            </a:r>
            <a:r>
              <a:rPr lang="en-US" dirty="0"/>
              <a:t>, </a:t>
            </a:r>
            <a:r>
              <a:rPr lang="en-US" b="1" dirty="0">
                <a:highlight>
                  <a:srgbClr val="C0C0C0"/>
                </a:highlight>
              </a:rPr>
              <a:t>max-width</a:t>
            </a:r>
            <a:r>
              <a:rPr lang="en-US" dirty="0"/>
              <a:t>, </a:t>
            </a:r>
            <a:r>
              <a:rPr lang="en-US" b="1" dirty="0">
                <a:highlight>
                  <a:srgbClr val="C0C0C0"/>
                </a:highlight>
              </a:rPr>
              <a:t>min-width</a:t>
            </a:r>
            <a:r>
              <a:rPr lang="en-US" dirty="0"/>
              <a:t>, </a:t>
            </a:r>
            <a:r>
              <a:rPr lang="en-US" b="1" dirty="0">
                <a:highlight>
                  <a:srgbClr val="C0C0C0"/>
                </a:highlight>
              </a:rPr>
              <a:t>max-height</a:t>
            </a:r>
            <a:r>
              <a:rPr lang="en-US" dirty="0"/>
              <a:t>, and </a:t>
            </a:r>
            <a:r>
              <a:rPr lang="en-US" b="1" dirty="0">
                <a:highlight>
                  <a:srgbClr val="C0C0C0"/>
                </a:highlight>
              </a:rPr>
              <a:t>min-height</a:t>
            </a:r>
            <a:r>
              <a:rPr lang="en-US" dirty="0"/>
              <a:t> that allows you to control the width and height of an element.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117DE-FC88-4667-FFA1-D0B5822D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49" y="1912004"/>
            <a:ext cx="4265637" cy="180348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F4D14-18DA-A97C-89E7-30352AC2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49" y="4267783"/>
            <a:ext cx="4265637" cy="17329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Height, Width and Max-width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are used to generate space around an element's content, inside of any defined borders.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for specifying the margin: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width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height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max-width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Margins can have following values: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auto</a:t>
            </a:r>
            <a:r>
              <a:rPr lang="en-US" dirty="0"/>
              <a:t> – the browser calculates the margin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/>
              <a:t> – Specify a margin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dirty="0"/>
              <a:t> - Specify a margin in %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46D3BD-02F6-3F8C-77AA-83E44CA8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700" y="2400300"/>
            <a:ext cx="4933950" cy="20574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3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Borders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CSS border properties allow you to specify the style, width, and color of an element's border.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8F48D-8A9F-8807-88FF-7A899DF1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0" y="4328329"/>
            <a:ext cx="3590925" cy="1219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20FE5-B632-AC6F-FE33-64118464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0" y="2271713"/>
            <a:ext cx="10182225" cy="18002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94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Rounded Borders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42517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border-radius property is used to add rounded borders to an element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DA467-3051-6614-B2D1-E7051F712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6" y="4522335"/>
            <a:ext cx="3505200" cy="15049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FB2856-27BA-4E55-A572-0AD51DF0B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23" y="1840739"/>
            <a:ext cx="9640615" cy="25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Borders - Practice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 descr="A few squares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E0519C50-F3E2-A235-60E5-86724562B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5" y="1662796"/>
            <a:ext cx="8353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are used to generate space around an element's content, inside of any defined borders.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for specifying the margin: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padding-top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padding-right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padding-bottom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padding-left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Margins can have following values: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auto</a:t>
            </a:r>
            <a:r>
              <a:rPr lang="en-US" dirty="0"/>
              <a:t> – the browser calculates the margin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/>
              <a:t> – Specify a margin in </a:t>
            </a:r>
            <a:r>
              <a:rPr lang="en-US" dirty="0" err="1"/>
              <a:t>px</a:t>
            </a:r>
            <a:r>
              <a:rPr lang="en-US" dirty="0"/>
              <a:t>, pt, cm 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dirty="0"/>
              <a:t> - Specify a margin in %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14138-6185-8E9A-99A8-187E1B24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70" y="2616344"/>
            <a:ext cx="3886200" cy="2447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47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Margins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Margins are used to create space around elements, outside of any defined borders.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Properties for specifying the margin: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margin-top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margin-right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margin-bottom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margin-left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Margins can have following values: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auto</a:t>
            </a:r>
            <a:r>
              <a:rPr lang="en-US" dirty="0"/>
              <a:t> – the browser calculates the margin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/>
              <a:t> – Specify a margin in </a:t>
            </a:r>
            <a:r>
              <a:rPr lang="en-US" dirty="0" err="1"/>
              <a:t>px</a:t>
            </a:r>
            <a:r>
              <a:rPr lang="en-US" dirty="0"/>
              <a:t>, pt, cm 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dirty="0"/>
              <a:t> - Specify a margin in %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8DCDDE-6AF0-91B0-9B2C-D748F5A8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15" y="2638426"/>
            <a:ext cx="3971925" cy="25622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90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Cursors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CSS cursor property used to define cursor type (i.e. mouse pointer) when the mouse moves over a certain area or, over a link on the webpage.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AAB02-0E9F-9DDD-5B47-96D0D18C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7" y="2729916"/>
            <a:ext cx="2848373" cy="17052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DE542-EADC-9BE9-130E-F9AED0FF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10" y="2203737"/>
            <a:ext cx="6238270" cy="444228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81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Usage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791C7-7AB9-8E4C-211D-AED33A215DA9}"/>
              </a:ext>
            </a:extLst>
          </p:cNvPr>
          <p:cNvSpPr txBox="1"/>
          <p:nvPr/>
        </p:nvSpPr>
        <p:spPr>
          <a:xfrm>
            <a:off x="266224" y="1357512"/>
            <a:ext cx="742949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There are 3 ways to add CSS style to the HTML document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Inline style - giving a style attribute to HTML elements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Internal style - using the &lt;style&gt; element in the &lt;head&gt; section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External style - creating an external CSS file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71B4F0F-F65C-9409-A7CE-DD2D9A4C3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16" y="2673258"/>
            <a:ext cx="66608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&lt;h2 style="color:red;"&gt;Some heading&lt;/h2&gt;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591BAD2-6BD6-1780-3EC1-E53F1326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16" y="3269041"/>
            <a:ext cx="66608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&lt;style&gt;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h2{color:red;}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&lt;/style&gt; </a:t>
            </a:r>
            <a:b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</a:b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&lt;h2&gt;Some heading&lt;/h2&gt;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7C0C7A5-10AF-E58E-488E-DE3CB381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15" y="4778920"/>
            <a:ext cx="6660825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&lt;link rel="stylesheet" type="text/css" href="style.css"&gt;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&lt;/head&gt;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71F70-FCB4-3BC3-4E34-B1B50E712132}"/>
              </a:ext>
            </a:extLst>
          </p:cNvPr>
          <p:cNvSpPr txBox="1"/>
          <p:nvPr/>
        </p:nvSpPr>
        <p:spPr>
          <a:xfrm>
            <a:off x="9236279" y="2657736"/>
            <a:ext cx="121539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Inline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91F59-2ACE-7CA3-8C92-37E4C94230DF}"/>
              </a:ext>
            </a:extLst>
          </p:cNvPr>
          <p:cNvSpPr txBox="1"/>
          <p:nvPr/>
        </p:nvSpPr>
        <p:spPr>
          <a:xfrm>
            <a:off x="9236279" y="3769803"/>
            <a:ext cx="14255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Internal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F2F2C-EF00-2B09-4703-60FF8D068173}"/>
              </a:ext>
            </a:extLst>
          </p:cNvPr>
          <p:cNvSpPr txBox="1"/>
          <p:nvPr/>
        </p:nvSpPr>
        <p:spPr>
          <a:xfrm>
            <a:off x="9218838" y="5097468"/>
            <a:ext cx="14604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External Style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9F2AA-278B-380A-0A33-19ADC17E15CF}"/>
              </a:ext>
            </a:extLst>
          </p:cNvPr>
          <p:cNvCxnSpPr/>
          <p:nvPr/>
        </p:nvCxnSpPr>
        <p:spPr>
          <a:xfrm>
            <a:off x="7147420" y="2871774"/>
            <a:ext cx="207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7CD7F6-DE70-2491-4314-1172F68D210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47420" y="3954469"/>
            <a:ext cx="208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076A82-3F55-9EC5-7625-3811B0C70D7C}"/>
              </a:ext>
            </a:extLst>
          </p:cNvPr>
          <p:cNvCxnSpPr>
            <a:cxnSpLocks/>
          </p:cNvCxnSpPr>
          <p:nvPr/>
        </p:nvCxnSpPr>
        <p:spPr>
          <a:xfrm>
            <a:off x="7147420" y="5282134"/>
            <a:ext cx="1996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6C67480-A463-EC0E-E0CB-2FE8A79173BC}"/>
              </a:ext>
            </a:extLst>
          </p:cNvPr>
          <p:cNvSpPr txBox="1">
            <a:spLocks/>
          </p:cNvSpPr>
          <p:nvPr/>
        </p:nvSpPr>
        <p:spPr>
          <a:xfrm>
            <a:off x="10465312" y="6191250"/>
            <a:ext cx="1460464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overflow property specifies the behavior that occurs when an element's content overflows (doesn't fit) the element's box. Ex: </a:t>
            </a:r>
            <a:r>
              <a:rPr lang="en-US" b="1" dirty="0">
                <a:solidFill>
                  <a:srgbClr val="00B050"/>
                </a:solidFill>
              </a:rPr>
              <a:t>overflow: scroll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7B79D-D97C-F00E-06D3-BE583344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" y="2311012"/>
            <a:ext cx="10807870" cy="3921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75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CSS specification defines the default display value for all the elements.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1" dirty="0"/>
              <a:t>Display Block </a:t>
            </a:r>
            <a:r>
              <a:rPr lang="en-US" dirty="0"/>
              <a:t>- forces an element to behave like block-level element.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1" dirty="0"/>
              <a:t>Display Inline </a:t>
            </a:r>
            <a:r>
              <a:rPr lang="en-US" dirty="0"/>
              <a:t>- causes an element to behave as though it were an inline-level element.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1" dirty="0"/>
              <a:t>Display Inline-Block </a:t>
            </a:r>
            <a:r>
              <a:rPr lang="en-US" dirty="0"/>
              <a:t>- causes an element to generate a block box that will be flowed with surrounding content.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1" dirty="0"/>
              <a:t>Display None </a:t>
            </a:r>
            <a:r>
              <a:rPr lang="en-US" dirty="0"/>
              <a:t>- 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causes an element to generate no boxes at all.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488E0-311E-AFE2-25B3-EBAF6D26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13" y="4571194"/>
            <a:ext cx="3150448" cy="209630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26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Display –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Coding to make this menu bellow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699DD-C730-5065-91AC-91AC9666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4" y="2762241"/>
            <a:ext cx="11316176" cy="5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Visibility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visibility property determines whether an element is visible or hidden.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ighlight>
                  <a:srgbClr val="C0C0C0"/>
                </a:highlight>
              </a:rPr>
              <a:t>visibility: hidden;</a:t>
            </a:r>
            <a:r>
              <a:rPr lang="en-US" dirty="0"/>
              <a:t> hides the element, but it still takes up space in the layout.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</a:rPr>
              <a:t>display: none; </a:t>
            </a:r>
            <a:r>
              <a:rPr lang="en-US" dirty="0"/>
              <a:t>turns off the display and removes the element completely from the document.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CE9638-487C-2507-8EAB-FC41309D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3" y="3187110"/>
            <a:ext cx="10319993" cy="23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Float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CSS float property specifies whether a box should float or not. Float can be left, right and none.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2A370A-06CB-EA89-2B1D-3FC31EDA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81" y="2446551"/>
            <a:ext cx="4188902" cy="25185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DD8BE5-51F4-57B2-3EE8-D47A6B6E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126" y="2446551"/>
            <a:ext cx="5962650" cy="1952625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8002D8-F6A6-4C48-A192-034A69833ADF}"/>
              </a:ext>
            </a:extLst>
          </p:cNvPr>
          <p:cNvCxnSpPr>
            <a:stCxn id="15" idx="3"/>
          </p:cNvCxnSpPr>
          <p:nvPr/>
        </p:nvCxnSpPr>
        <p:spPr>
          <a:xfrm flipV="1">
            <a:off x="4966283" y="3699545"/>
            <a:ext cx="996843" cy="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Position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position property defines how an element will be positioned on a page.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Relative Positioning </a:t>
            </a:r>
            <a:r>
              <a:rPr lang="en-US" dirty="0"/>
              <a:t>– is positioned relative to its normal position.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Absolute Positioning </a:t>
            </a:r>
            <a:r>
              <a:rPr lang="en-US" dirty="0"/>
              <a:t>– is positioned relative to the first parent element.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Fixed Positioning  </a:t>
            </a:r>
            <a:r>
              <a:rPr lang="en-US" dirty="0"/>
              <a:t>– a fixed positioned element.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FFE484E-75A7-BCDF-15F2-83626BBD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17" y="3443485"/>
            <a:ext cx="7193366" cy="30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Layers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3" y="1320413"/>
            <a:ext cx="11316177" cy="5064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z-index property specifies the stack order of an element.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It only works on positioned elements (position: absolute, position: relative, position: fixed, or position: sticky) and flex items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87CFFB8-3425-11F0-DAE2-7F491965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3" y="2698788"/>
            <a:ext cx="343389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z-index: auto|number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4DF7C-E75E-34DF-612F-02635143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2301249"/>
            <a:ext cx="2171700" cy="2124075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7662517F-79C4-90D5-2EED-162652A3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013" y="2759586"/>
            <a:ext cx="377380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&lt;div class="container"&gt;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      &lt;div class="box red"&gt;&lt;/div&gt;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      &lt;div class="box green"&gt;&lt;/div&gt;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      &lt;div class="box blue"&gt;&lt;/div&gt;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  &lt;/div&gt;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4F2074-6BA1-54F8-3100-5172410E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1" y="3276152"/>
            <a:ext cx="5296631" cy="30588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CC6E9-15B3-86AC-AEC6-FDBBED4149EC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5805492" y="4098414"/>
            <a:ext cx="2157425" cy="70716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Alignment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39769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CSS has several properties that can be used to align elements on web pages.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Text Alignment </a:t>
            </a: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– can be aligned the text to right, left and center. Ex: text-align: left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Center Alignment </a:t>
            </a: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–  using the margin Property. Ex: margin: 0 auto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Aligning Elements </a:t>
            </a: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–  using the position Property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Left and Right Alignment </a:t>
            </a: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– Using the float Property</a:t>
            </a:r>
          </a:p>
          <a:p>
            <a:pPr marL="320040" lvl="1" indent="0">
              <a:buClr>
                <a:schemeClr val="tx1"/>
              </a:buClr>
              <a:buNone/>
            </a:pPr>
            <a:endParaRPr lang="en-US" i="0" dirty="0">
              <a:solidFill>
                <a:srgbClr val="262626"/>
              </a:solidFill>
              <a:effectLst/>
              <a:latin typeface="-apple-system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262626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Pseudo-classes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39769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Allow you to style the dynamic states of an element such as hover, active and focus state, as well as elements that are existing in the document tree.</a:t>
            </a:r>
            <a:endParaRPr lang="en-US" i="0" dirty="0">
              <a:solidFill>
                <a:srgbClr val="262626"/>
              </a:solidFill>
              <a:effectLst/>
              <a:latin typeface="-apple-system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Syntax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:first-child Pseudo-class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:last-child Pseudo-class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:nth-child Pseudo-class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Pseudo-classes and CSS Classes - </a:t>
            </a:r>
            <a:r>
              <a:rPr lang="en-US" i="0" dirty="0">
                <a:solidFill>
                  <a:srgbClr val="262626"/>
                </a:solidFill>
                <a:effectLst/>
                <a:latin typeface="-apple-system"/>
              </a:rPr>
              <a:t>can be combined with CSS classes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C1EEDC-CF77-B345-F04A-C5BE53FB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1" y="2912515"/>
            <a:ext cx="625312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selector:pseudo-class { property: value; }</a:t>
            </a:r>
          </a:p>
        </p:txBody>
      </p:sp>
    </p:spTree>
    <p:extLst>
      <p:ext uri="{BB962C8B-B14F-4D97-AF65-F5344CB8AC3E}">
        <p14:creationId xmlns:p14="http://schemas.microsoft.com/office/powerpoint/2010/main" val="430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Pseudo-elements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659552" cy="44630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Allow you to style the elements or parts of the elements without adding any IDs or classes to them with bellow syntax: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::first-line </a:t>
            </a:r>
            <a:r>
              <a:rPr lang="en-US" sz="2800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-</a:t>
            </a:r>
            <a:r>
              <a:rPr lang="en-US" sz="3200" b="1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sz="2400" i="0" dirty="0">
                <a:solidFill>
                  <a:srgbClr val="262626"/>
                </a:solidFill>
                <a:effectLst/>
                <a:latin typeface="-apple-system"/>
              </a:rPr>
              <a:t>applies special style to the first line of a text.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::first-letter </a:t>
            </a:r>
            <a:r>
              <a:rPr lang="en-US" sz="3200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- 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is used to add a special style to the first letter of the first line of a text.</a:t>
            </a:r>
            <a:endParaRPr lang="en-US" sz="2400" dirty="0">
              <a:solidFill>
                <a:srgbClr val="262626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The ::before and ::after 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- can be used to insert generated content either before or after an element's content.</a:t>
            </a:r>
            <a:endParaRPr lang="en-US" sz="2400" b="1" i="0" dirty="0">
              <a:solidFill>
                <a:srgbClr val="262626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Pseudo- elements and CSS Classes</a:t>
            </a:r>
            <a:endParaRPr lang="en-US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C1EEDC-CF77-B345-F04A-C5BE53FB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2444775"/>
            <a:ext cx="738563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selector::pseudo-element { property: value; }</a:t>
            </a:r>
          </a:p>
        </p:txBody>
      </p:sp>
    </p:spTree>
    <p:extLst>
      <p:ext uri="{BB962C8B-B14F-4D97-AF65-F5344CB8AC3E}">
        <p14:creationId xmlns:p14="http://schemas.microsoft.com/office/powerpoint/2010/main" val="29674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1725" y="1551751"/>
            <a:ext cx="7706118" cy="80751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600" dirty="0">
                <a:solidFill>
                  <a:srgbClr val="374151"/>
                </a:solidFill>
                <a:latin typeface="Nunito" pitchFamily="2" charset="0"/>
              </a:rPr>
              <a:t>A CSS rule consists of a selector and a declaration block.</a:t>
            </a: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763075" y="6385212"/>
            <a:ext cx="14332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5CBFA7-0491-49AE-3712-B87544809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071115"/>
            <a:ext cx="5419725" cy="11334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E7222-4DD4-0586-51EC-933853D2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494" y="2071115"/>
            <a:ext cx="2876550" cy="14859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6B3135-6165-BC89-E4EB-D7E20C8B37A3}"/>
              </a:ext>
            </a:extLst>
          </p:cNvPr>
          <p:cNvSpPr txBox="1"/>
          <p:nvPr/>
        </p:nvSpPr>
        <p:spPr>
          <a:xfrm>
            <a:off x="676275" y="4275582"/>
            <a:ext cx="7183073" cy="12382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is a selector in CSS (it points to the HTML element you want to style: &lt;p&gt;).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is a property, and red is the property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text-align is a property, and center is the property value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21D089-F455-3C5C-CD12-38D29858229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484690" y="2814065"/>
            <a:ext cx="2006804" cy="138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EFE0C33-0382-D8F3-DDB1-29DB5408AAFA}"/>
              </a:ext>
            </a:extLst>
          </p:cNvPr>
          <p:cNvSpPr txBox="1">
            <a:spLocks/>
          </p:cNvSpPr>
          <p:nvPr/>
        </p:nvSpPr>
        <p:spPr>
          <a:xfrm>
            <a:off x="8229600" y="6191250"/>
            <a:ext cx="3696176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Pseudo-elements - Example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D96E1-686F-67F1-9475-C35A6D64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9" y="4694524"/>
            <a:ext cx="4100731" cy="14183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B70A1-5827-8681-6565-2951B6F4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8" y="1419225"/>
            <a:ext cx="4086225" cy="14895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7DDE63-9562-8AA6-ADA3-7A23A051B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426" y="4437350"/>
            <a:ext cx="6410325" cy="2066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31387-4100-1288-7F1E-BAEFC54DB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69" y="2970500"/>
            <a:ext cx="4086225" cy="14668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CC9482-B316-3B17-853F-9760CF0E7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357" y="1346303"/>
            <a:ext cx="3048000" cy="647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A347CD-D09E-FFD3-A4A9-4208CA14B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357" y="2164005"/>
            <a:ext cx="5076825" cy="71437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93D0E0-186D-ECFC-2936-0E3A145AB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2357" y="3090862"/>
            <a:ext cx="4657725" cy="7429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3A4A0F-E14F-2042-E87F-A6B808D91049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7481220" y="3833812"/>
            <a:ext cx="563822" cy="60353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9057D4-914C-B991-4468-5B42601005FD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4557493" y="1670153"/>
            <a:ext cx="594864" cy="49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E932EC-5C31-3D1A-B392-EC8434DF22CF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4557494" y="2521193"/>
            <a:ext cx="594863" cy="118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Opacity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45974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opacity CSS property specifies the transparency of an element.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en-US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Image: https://www.tutorialrepublic.com/lib/images/star-fish.jpg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510E3-B17E-FA0B-1449-DE4743C2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8" y="2273679"/>
            <a:ext cx="2552700" cy="10858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1FC7AB-EE68-D572-06DD-4E773AED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46" y="2266951"/>
            <a:ext cx="7362825" cy="27813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Attribute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45974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Provides an easy and powerful way to apply the styles on HTML elements based on the presence of a particular attribute or attribute value.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CSS [attribute] Selector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62626"/>
                </a:solidFill>
                <a:latin typeface="-apple-system"/>
              </a:rPr>
              <a:t>CSS [attribute="value"] Selector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E74C2-ECDC-66EE-43E5-EFA7ECF1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0" y="2616343"/>
            <a:ext cx="2390775" cy="10953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5864-B4C3-7046-3294-2426369B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26" y="4413321"/>
            <a:ext cx="3914775" cy="10763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D042A-14A7-E442-EE28-7BFBE5C6F297}"/>
              </a:ext>
            </a:extLst>
          </p:cNvPr>
          <p:cNvCxnSpPr/>
          <p:nvPr/>
        </p:nvCxnSpPr>
        <p:spPr>
          <a:xfrm>
            <a:off x="3984771" y="2616343"/>
            <a:ext cx="4095269" cy="3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D1698D-352A-F44E-FECC-B3B7EE0DBDF1}"/>
              </a:ext>
            </a:extLst>
          </p:cNvPr>
          <p:cNvCxnSpPr>
            <a:endCxn id="11" idx="0"/>
          </p:cNvCxnSpPr>
          <p:nvPr/>
        </p:nvCxnSpPr>
        <p:spPr>
          <a:xfrm>
            <a:off x="4966283" y="3164030"/>
            <a:ext cx="2873031" cy="124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45974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enable you to format your documents to be presented correctly on different size of output devices. </a:t>
            </a:r>
            <a:endParaRPr lang="en-US" b="1" dirty="0">
              <a:solidFill>
                <a:srgbClr val="262626"/>
              </a:solidFill>
              <a:latin typeface="-apple-system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BAA7B-3A31-97BB-C418-9C7D40C9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3" y="2504077"/>
            <a:ext cx="7235750" cy="36347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593814"/>
            <a:ext cx="11316177" cy="459743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93CA6E-5EC8-D2FA-517D-108C324B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4" y="1593814"/>
            <a:ext cx="8848725" cy="41338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FEAB2F-B9C7-3087-0996-0B2D80DC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52" y="3429000"/>
            <a:ext cx="5400675" cy="2743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9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Framework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368407"/>
            <a:ext cx="11316177" cy="45974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CSS framework is a library of pre-written CSS code that can be used to quickly and easily create attractive and functional web pages.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The best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css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framework for 2023: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Bootstrap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- is a popular CSS framework that includes a grid system, pre-styled components, and tools for creating responsive websites.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Tailwind CSS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-  is a newer CSS framework that is gaining popularity. It is a minimalist framework that focuses on providing developers with the tools they need to create custom styles. 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24CEEFA-B21B-7766-DD93-AEA64F11A9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224" y="1447800"/>
            <a:ext cx="11659552" cy="4572000"/>
          </a:xfrm>
        </p:spPr>
        <p:txBody>
          <a:bodyPr anchor="ctr">
            <a:normAutofit/>
          </a:bodyPr>
          <a:lstStyle/>
          <a:p>
            <a:pPr marL="320040" lvl="1" indent="0" algn="ctr">
              <a:buClr>
                <a:schemeClr val="tx1"/>
              </a:buClr>
              <a:buNone/>
            </a:pPr>
            <a:r>
              <a:rPr lang="en-US" sz="3000" dirty="0"/>
              <a:t>Thank You…</a:t>
            </a:r>
          </a:p>
          <a:p>
            <a:pPr marL="320040" lvl="1" indent="0" algn="ctr">
              <a:buClr>
                <a:schemeClr val="tx1"/>
              </a:buClr>
              <a:buNone/>
            </a:pPr>
            <a:r>
              <a:rPr lang="en-US" sz="3000" dirty="0"/>
              <a:t>https://www.tutorialrepublic.com/css-tutorial/css-text.php</a:t>
            </a:r>
          </a:p>
          <a:p>
            <a:pPr marL="320040" lvl="1" indent="0" algn="just">
              <a:buClr>
                <a:schemeClr val="tx1"/>
              </a:buClr>
              <a:buNone/>
            </a:pPr>
            <a:endParaRPr lang="en-US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769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id and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1725" y="1551751"/>
            <a:ext cx="7913042" cy="1238223"/>
          </a:xfrm>
        </p:spPr>
        <p:txBody>
          <a:bodyPr>
            <a:normAutofit fontScale="625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An ID selector is a unique identifier of the HTML element to which a particular style must be applied.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 class selector is used when the same style must be applied to multiple HTML elements on the same web page.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    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107023" y="6385212"/>
            <a:ext cx="1089273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8AA69D-4289-970D-0A89-47309974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17" y="2769636"/>
            <a:ext cx="66608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&lt;style&gt;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.class-name{color:red;}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&lt;/style&gt; </a:t>
            </a:r>
            <a:b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</a:b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&lt;h2 class=“class-name”&gt;Some heading&lt;/h2&gt;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802C63-89B2-3645-901E-18BDB02E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17" y="4626040"/>
            <a:ext cx="66608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&lt;style&gt;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  #id-name{color:red;}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&lt;/style&gt; </a:t>
            </a:r>
            <a:b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</a:b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&lt;h2 id=“id-name”&gt;Some heading&lt;/h2&gt;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4C702-3566-3FF2-19EC-CC5BFF0A8EAF}"/>
              </a:ext>
            </a:extLst>
          </p:cNvPr>
          <p:cNvSpPr txBox="1"/>
          <p:nvPr/>
        </p:nvSpPr>
        <p:spPr>
          <a:xfrm>
            <a:off x="8765976" y="3210108"/>
            <a:ext cx="14613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Class Selector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546A1-C77F-4971-71BC-E5020D2A02B5}"/>
              </a:ext>
            </a:extLst>
          </p:cNvPr>
          <p:cNvSpPr txBox="1"/>
          <p:nvPr/>
        </p:nvSpPr>
        <p:spPr>
          <a:xfrm>
            <a:off x="8765976" y="5057547"/>
            <a:ext cx="14613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Id Selector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FEF584-54B3-9035-BBE5-0F3CB160BF4C}"/>
              </a:ext>
            </a:extLst>
          </p:cNvPr>
          <p:cNvCxnSpPr>
            <a:stCxn id="9" idx="3"/>
          </p:cNvCxnSpPr>
          <p:nvPr/>
        </p:nvCxnSpPr>
        <p:spPr>
          <a:xfrm flipV="1">
            <a:off x="7130641" y="5276675"/>
            <a:ext cx="1560353" cy="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D6C6C-D82F-879A-EA58-F4AD3734AF60}"/>
              </a:ext>
            </a:extLst>
          </p:cNvPr>
          <p:cNvCxnSpPr/>
          <p:nvPr/>
        </p:nvCxnSpPr>
        <p:spPr>
          <a:xfrm flipV="1">
            <a:off x="7168132" y="3394774"/>
            <a:ext cx="1560353" cy="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5C3F106-B3C0-4937-8072-FB440C3121A3}"/>
              </a:ext>
            </a:extLst>
          </p:cNvPr>
          <p:cNvSpPr txBox="1">
            <a:spLocks/>
          </p:cNvSpPr>
          <p:nvPr/>
        </p:nvSpPr>
        <p:spPr>
          <a:xfrm>
            <a:off x="8229600" y="6191250"/>
            <a:ext cx="3696176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37268" y="1348311"/>
            <a:ext cx="9402349" cy="238478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1800" dirty="0"/>
              <a:t>A CSS selector selects the HTML element(s) you want to style.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We can divide CSS selectors into five categories: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Simple selectors (select elements based on name, id, class)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Combinator selectors (select elements based on a specific relationship between them)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Pseudo-class selectors (select elements based on a certain state)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Pseudo-elements selectors (select and style a part of an element)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Attribute selectors (select elements based on an attribute or attribute value)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802C63-89B2-3645-901E-18BDB02E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74" y="3938411"/>
            <a:ext cx="3816957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p {color: red;}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8427055-3EFA-57C1-429D-34D3C752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73" y="4484360"/>
            <a:ext cx="3816957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div &gt; p {color:red;}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6FCF5A4-85EB-3F5C-CCDA-0807B47A3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72" y="5112657"/>
            <a:ext cx="3816957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a: link{color: red;}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3D7F264-AED5-353B-5615-320BCC93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71" y="5698021"/>
            <a:ext cx="3816957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P::first-line {color: red;}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941E16-57F2-D10D-B2AF-33F1CBF9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669" y="6203305"/>
            <a:ext cx="4060241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input[type="text"] {width: 120px}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44404-8B96-2C4C-D40A-0056810784AD}"/>
              </a:ext>
            </a:extLst>
          </p:cNvPr>
          <p:cNvSpPr txBox="1"/>
          <p:nvPr/>
        </p:nvSpPr>
        <p:spPr>
          <a:xfrm>
            <a:off x="5108926" y="3924064"/>
            <a:ext cx="163474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Simple Selector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DECBF-F79B-7AD6-9954-FFD1D5B3D106}"/>
              </a:ext>
            </a:extLst>
          </p:cNvPr>
          <p:cNvSpPr txBox="1"/>
          <p:nvPr/>
        </p:nvSpPr>
        <p:spPr>
          <a:xfrm>
            <a:off x="5108926" y="4484360"/>
            <a:ext cx="22097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Combination Selector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6BE0C-6BBA-A613-6D5E-501F20552B5F}"/>
              </a:ext>
            </a:extLst>
          </p:cNvPr>
          <p:cNvSpPr txBox="1"/>
          <p:nvPr/>
        </p:nvSpPr>
        <p:spPr>
          <a:xfrm>
            <a:off x="5108926" y="5114071"/>
            <a:ext cx="21986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Pseudo-class Selector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9D0E-4BF8-BB7E-7ABF-69F1337D53C3}"/>
              </a:ext>
            </a:extLst>
          </p:cNvPr>
          <p:cNvSpPr txBox="1"/>
          <p:nvPr/>
        </p:nvSpPr>
        <p:spPr>
          <a:xfrm>
            <a:off x="5108926" y="5711871"/>
            <a:ext cx="26277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Pseudo-elements Selector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DF30B-5BEF-9657-B70F-5D58A8094784}"/>
              </a:ext>
            </a:extLst>
          </p:cNvPr>
          <p:cNvSpPr txBox="1"/>
          <p:nvPr/>
        </p:nvSpPr>
        <p:spPr>
          <a:xfrm>
            <a:off x="8472911" y="5150862"/>
            <a:ext cx="193572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Attributes 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DAA777-1561-597F-5CA2-C615803B5060}"/>
              </a:ext>
            </a:extLst>
          </p:cNvPr>
          <p:cNvCxnSpPr>
            <a:endCxn id="19" idx="1"/>
          </p:cNvCxnSpPr>
          <p:nvPr/>
        </p:nvCxnSpPr>
        <p:spPr>
          <a:xfrm>
            <a:off x="4504888" y="4108730"/>
            <a:ext cx="60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FB1EE7-F322-D78C-BDBA-769AC882CA5E}"/>
              </a:ext>
            </a:extLst>
          </p:cNvPr>
          <p:cNvCxnSpPr/>
          <p:nvPr/>
        </p:nvCxnSpPr>
        <p:spPr>
          <a:xfrm>
            <a:off x="4441399" y="4682876"/>
            <a:ext cx="60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F2F95E-CD07-5C0D-96A4-2076DD36FB48}"/>
              </a:ext>
            </a:extLst>
          </p:cNvPr>
          <p:cNvCxnSpPr/>
          <p:nvPr/>
        </p:nvCxnSpPr>
        <p:spPr>
          <a:xfrm>
            <a:off x="4434404" y="5283778"/>
            <a:ext cx="60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587EC2-24E9-9299-0EFF-FDA4137E32AB}"/>
              </a:ext>
            </a:extLst>
          </p:cNvPr>
          <p:cNvCxnSpPr/>
          <p:nvPr/>
        </p:nvCxnSpPr>
        <p:spPr>
          <a:xfrm>
            <a:off x="4441399" y="5895251"/>
            <a:ext cx="60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D7E13A-BAEE-A6B9-C94E-38A975C82A2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773790" y="5520194"/>
            <a:ext cx="164139" cy="68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37268" y="1348312"/>
            <a:ext cx="9402349" cy="121872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CSS comments are not displayed in the browser, but they can help document your source code.</a:t>
            </a:r>
            <a:endParaRPr 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BA41D1-9906-C53C-3AE0-6EB2E86F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" y="2443163"/>
            <a:ext cx="4352925" cy="14573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EC3194-C323-FE81-F557-2F76D856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4067814"/>
            <a:ext cx="3019425" cy="24384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3C9398-2744-D0F2-3D41-8682C0ADF91D}"/>
              </a:ext>
            </a:extLst>
          </p:cNvPr>
          <p:cNvSpPr txBox="1"/>
          <p:nvPr/>
        </p:nvSpPr>
        <p:spPr>
          <a:xfrm>
            <a:off x="6368103" y="2258497"/>
            <a:ext cx="132266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Single 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9D8B15-F7BA-C02E-A2A2-9F351D702CEE}"/>
              </a:ext>
            </a:extLst>
          </p:cNvPr>
          <p:cNvSpPr txBox="1"/>
          <p:nvPr/>
        </p:nvSpPr>
        <p:spPr>
          <a:xfrm>
            <a:off x="7029436" y="4673128"/>
            <a:ext cx="17202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Multiple line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1F4065-8549-E675-F997-A2519139DC58}"/>
              </a:ext>
            </a:extLst>
          </p:cNvPr>
          <p:cNvCxnSpPr>
            <a:endCxn id="16" idx="1"/>
          </p:cNvCxnSpPr>
          <p:nvPr/>
        </p:nvCxnSpPr>
        <p:spPr>
          <a:xfrm flipV="1">
            <a:off x="5108895" y="2443163"/>
            <a:ext cx="1259208" cy="56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87570-6E00-ABEC-DD98-A50632AB8D14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6248400" y="4857794"/>
            <a:ext cx="781036" cy="4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6224" y="1375570"/>
            <a:ext cx="7947878" cy="42940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Here we look at properties that can assist in styling your text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color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alignment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decoration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transform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shadow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Text indentation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Letter spacing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Line height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Word spacing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44C260-AB17-BC77-4542-82247175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65090"/>
            <a:ext cx="230024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color: color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FE0C8-9E9F-BBB0-4E3B-BEAD1B616855}"/>
              </a:ext>
            </a:extLst>
          </p:cNvPr>
          <p:cNvSpPr txBox="1"/>
          <p:nvPr/>
        </p:nvSpPr>
        <p:spPr>
          <a:xfrm>
            <a:off x="3332496" y="1683841"/>
            <a:ext cx="9311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4C1AA4C-74F0-EC92-38CA-A4F2B0EE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673258"/>
            <a:ext cx="455522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text-align: left | right | center | justify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6DD7DF-61A5-9680-2DBB-B64402AB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3186399"/>
            <a:ext cx="7575259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text-decoration: none | underline |overline | line-through | blink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BF06F28-CBB8-4EB8-BD2D-FEFA8EAB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3714850"/>
            <a:ext cx="6702805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text-transform: none | capitalize | uppercase | lowercase 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B80757F-C7D0-5E5E-FF8C-50DDCCB6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4237204"/>
            <a:ext cx="727325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text-shadow: h-shadow v-shadow blur-radius color | none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47C74A7-B923-86F7-03D4-72148974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4759558"/>
            <a:ext cx="3842159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text-indent: length | percentage 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7A9167F-6231-EE54-EDEF-9F3C1FFE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5320879"/>
            <a:ext cx="3842159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letter-spacing: normal | length 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78B24AE-7E01-030C-98D5-E3EC3A69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5801218"/>
            <a:ext cx="484883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line-height: normal | number | length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88A68EC-C400-2259-4743-A7436BF0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0" y="6281557"/>
            <a:ext cx="3842159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i="1" noProof="1">
                <a:solidFill>
                  <a:schemeClr val="tx1">
                    <a:lumMod val="75000"/>
                  </a:schemeClr>
                </a:solidFill>
                <a:cs typeface="Consolas" pitchFamily="49" charset="0"/>
              </a:rPr>
              <a:t>word-spacing: normal |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1FA4B-9067-A44D-ED69-37DC902652C3}"/>
              </a:ext>
            </a:extLst>
          </p:cNvPr>
          <p:cNvCxnSpPr>
            <a:cxnSpLocks/>
          </p:cNvCxnSpPr>
          <p:nvPr/>
        </p:nvCxnSpPr>
        <p:spPr>
          <a:xfrm>
            <a:off x="1968285" y="2043400"/>
            <a:ext cx="1513145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5C35DD-31A9-12AA-6F8E-7BA5015A8A2F}"/>
              </a:ext>
            </a:extLst>
          </p:cNvPr>
          <p:cNvCxnSpPr>
            <a:cxnSpLocks/>
          </p:cNvCxnSpPr>
          <p:nvPr/>
        </p:nvCxnSpPr>
        <p:spPr>
          <a:xfrm>
            <a:off x="2707677" y="2497598"/>
            <a:ext cx="670008" cy="2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681E79-C2AF-49B0-0418-0F28FA158CDB}"/>
              </a:ext>
            </a:extLst>
          </p:cNvPr>
          <p:cNvCxnSpPr>
            <a:cxnSpLocks/>
          </p:cNvCxnSpPr>
          <p:nvPr/>
        </p:nvCxnSpPr>
        <p:spPr>
          <a:xfrm>
            <a:off x="2819400" y="2894698"/>
            <a:ext cx="567263" cy="4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F43FAD-8A82-AC7B-68E6-F31CE1D6AA3E}"/>
              </a:ext>
            </a:extLst>
          </p:cNvPr>
          <p:cNvCxnSpPr>
            <a:cxnSpLocks/>
          </p:cNvCxnSpPr>
          <p:nvPr/>
        </p:nvCxnSpPr>
        <p:spPr>
          <a:xfrm>
            <a:off x="2724857" y="3267404"/>
            <a:ext cx="670784" cy="41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0762F7-644D-2B71-9E61-B753B9D82C0C}"/>
              </a:ext>
            </a:extLst>
          </p:cNvPr>
          <p:cNvCxnSpPr>
            <a:cxnSpLocks/>
          </p:cNvCxnSpPr>
          <p:nvPr/>
        </p:nvCxnSpPr>
        <p:spPr>
          <a:xfrm>
            <a:off x="2513241" y="3677787"/>
            <a:ext cx="955837" cy="55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61074F-76C1-A54B-CA09-E0B241CF660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19400" y="4175260"/>
            <a:ext cx="662030" cy="78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CECCCA-724B-BC56-EC09-00D681D0E74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07677" y="4585807"/>
            <a:ext cx="773753" cy="93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AB1484-F609-6965-05BE-544C71B269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266950" y="4886325"/>
            <a:ext cx="1214480" cy="111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C1B855-4E7E-E665-3E50-AFC9C1B0032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513241" y="5404080"/>
            <a:ext cx="968189" cy="107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224" y="137160"/>
            <a:ext cx="11659552" cy="1005840"/>
          </a:xfrm>
        </p:spPr>
        <p:txBody>
          <a:bodyPr/>
          <a:lstStyle/>
          <a:p>
            <a:r>
              <a:rPr lang="en-US" dirty="0"/>
              <a:t>CSS Text – Practice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markup language is a 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45437" y="6482445"/>
            <a:ext cx="2645333" cy="37555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373675" y="6385212"/>
            <a:ext cx="2822622" cy="352278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500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E4D4875-3D25-B599-BFE5-D70218B054A5}"/>
              </a:ext>
            </a:extLst>
          </p:cNvPr>
          <p:cNvSpPr txBox="1">
            <a:spLocks/>
          </p:cNvSpPr>
          <p:nvPr/>
        </p:nvSpPr>
        <p:spPr>
          <a:xfrm>
            <a:off x="10754686" y="6191250"/>
            <a:ext cx="1171090" cy="476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5" name="Picture 1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6A29002B-6E3D-079A-2CA8-851422A29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4" y="2347541"/>
            <a:ext cx="11211450" cy="3370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1A8BB4-A9AC-54E9-0245-76728D803A63}"/>
              </a:ext>
            </a:extLst>
          </p:cNvPr>
          <p:cNvSpPr txBox="1"/>
          <p:nvPr/>
        </p:nvSpPr>
        <p:spPr>
          <a:xfrm>
            <a:off x="152400" y="1548072"/>
            <a:ext cx="4365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/>
              <a:t>Let try to practice to code bellow </a:t>
            </a:r>
          </a:p>
        </p:txBody>
      </p:sp>
    </p:spTree>
    <p:extLst>
      <p:ext uri="{BB962C8B-B14F-4D97-AF65-F5344CB8AC3E}">
        <p14:creationId xmlns:p14="http://schemas.microsoft.com/office/powerpoint/2010/main" val="191751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CB6E256-3C9D-4B97-93A6-B876BF5E9E1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279070"/>
  <p:tag name="ISPRING_RESOURCE_PATHS_HASH_PRESENTER" val="19c15ea4d4b31c5479882f746bf31ab175d131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">
  <a:themeElements>
    <a:clrScheme name="iFour">
      <a:dk1>
        <a:srgbClr val="464749"/>
      </a:dk1>
      <a:lt1>
        <a:sysClr val="window" lastClr="FFFFFF"/>
      </a:lt1>
      <a:dk2>
        <a:srgbClr val="696464"/>
      </a:dk2>
      <a:lt2>
        <a:srgbClr val="E9E5DC"/>
      </a:lt2>
      <a:accent1>
        <a:srgbClr val="464749"/>
      </a:accent1>
      <a:accent2>
        <a:srgbClr val="009FEE"/>
      </a:accent2>
      <a:accent3>
        <a:srgbClr val="AB0322"/>
      </a:accent3>
      <a:accent4>
        <a:srgbClr val="EB7D0F"/>
      </a:accent4>
      <a:accent5>
        <a:srgbClr val="1199DD"/>
      </a:accent5>
      <a:accent6>
        <a:srgbClr val="9E1028"/>
      </a:accent6>
      <a:hlink>
        <a:srgbClr val="1199DD"/>
      </a:hlink>
      <a:folHlink>
        <a:srgbClr val="46474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" id="{1DE4017A-A341-4A87-9F6A-461E382E22A7}" vid="{459AA556-166B-4000-838A-58BFD600BB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Four">
    <a:dk1>
      <a:srgbClr val="464749"/>
    </a:dk1>
    <a:lt1>
      <a:sysClr val="window" lastClr="FFFFFF"/>
    </a:lt1>
    <a:dk2>
      <a:srgbClr val="696464"/>
    </a:dk2>
    <a:lt2>
      <a:srgbClr val="E9E5DC"/>
    </a:lt2>
    <a:accent1>
      <a:srgbClr val="464749"/>
    </a:accent1>
    <a:accent2>
      <a:srgbClr val="009FEE"/>
    </a:accent2>
    <a:accent3>
      <a:srgbClr val="AB0322"/>
    </a:accent3>
    <a:accent4>
      <a:srgbClr val="EB7D0F"/>
    </a:accent4>
    <a:accent5>
      <a:srgbClr val="1199DD"/>
    </a:accent5>
    <a:accent6>
      <a:srgbClr val="9E1028"/>
    </a:accent6>
    <a:hlink>
      <a:srgbClr val="1199DD"/>
    </a:hlink>
    <a:folHlink>
      <a:srgbClr val="464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0</TotalTime>
  <Words>3526</Words>
  <Application>Microsoft Office PowerPoint</Application>
  <PresentationFormat>Widescreen</PresentationFormat>
  <Paragraphs>604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Calibri</vt:lpstr>
      <vt:lpstr>Google Sans</vt:lpstr>
      <vt:lpstr>Nunito</vt:lpstr>
      <vt:lpstr>Wingdings</vt:lpstr>
      <vt:lpstr>Wingdings 2</vt:lpstr>
      <vt:lpstr>PowerPoint</vt:lpstr>
      <vt:lpstr>iFour Consultancy</vt:lpstr>
      <vt:lpstr>Introduction To CSS</vt:lpstr>
      <vt:lpstr>CSS Usage</vt:lpstr>
      <vt:lpstr>CSS Syntax</vt:lpstr>
      <vt:lpstr>CSS id and class</vt:lpstr>
      <vt:lpstr>CSS Selectors</vt:lpstr>
      <vt:lpstr>CSS Comments</vt:lpstr>
      <vt:lpstr>CSS Text</vt:lpstr>
      <vt:lpstr>CSS Text – Practice </vt:lpstr>
      <vt:lpstr>CSS Font</vt:lpstr>
      <vt:lpstr>CSS Font - Practice</vt:lpstr>
      <vt:lpstr>CSS Link</vt:lpstr>
      <vt:lpstr>CSS Link - Practice</vt:lpstr>
      <vt:lpstr>CSS Colors</vt:lpstr>
      <vt:lpstr>CSS Backgrounds</vt:lpstr>
      <vt:lpstr>CSS Backgrounds - Shorthand property</vt:lpstr>
      <vt:lpstr>CSS Backgrounds - Practice</vt:lpstr>
      <vt:lpstr>CSS List</vt:lpstr>
      <vt:lpstr>CSS List - Practice</vt:lpstr>
      <vt:lpstr>CSS Table</vt:lpstr>
      <vt:lpstr>CSS Box Model</vt:lpstr>
      <vt:lpstr>CSS Dimension</vt:lpstr>
      <vt:lpstr>CSS Height, Width and Max-width</vt:lpstr>
      <vt:lpstr>CSS Borders</vt:lpstr>
      <vt:lpstr>CSS Rounded Borders</vt:lpstr>
      <vt:lpstr>CSS Borders - Practice</vt:lpstr>
      <vt:lpstr>CSS Padding</vt:lpstr>
      <vt:lpstr>CSS Margins</vt:lpstr>
      <vt:lpstr>CSS Cursors</vt:lpstr>
      <vt:lpstr>CSS Overflow</vt:lpstr>
      <vt:lpstr>CSS Display</vt:lpstr>
      <vt:lpstr>CSS Display – Practice</vt:lpstr>
      <vt:lpstr>CSS Visibility</vt:lpstr>
      <vt:lpstr>CSS Float</vt:lpstr>
      <vt:lpstr>CSS Position</vt:lpstr>
      <vt:lpstr>CSS Layers</vt:lpstr>
      <vt:lpstr>CSS Alignment</vt:lpstr>
      <vt:lpstr>CSS Pseudo-classes</vt:lpstr>
      <vt:lpstr>CSS Pseudo-elements</vt:lpstr>
      <vt:lpstr>CSS Pseudo-elements - Example</vt:lpstr>
      <vt:lpstr>CSS Opacity</vt:lpstr>
      <vt:lpstr>CSS Attribute Selectors</vt:lpstr>
      <vt:lpstr>CSS Media Queries</vt:lpstr>
      <vt:lpstr>CSS Media Queries</vt:lpstr>
      <vt:lpstr>CSS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9279070</dc:title>
  <dc:creator/>
  <cp:lastModifiedBy/>
  <cp:revision>1</cp:revision>
  <dcterms:created xsi:type="dcterms:W3CDTF">2013-08-13T17:50:43Z</dcterms:created>
  <dcterms:modified xsi:type="dcterms:W3CDTF">2023-09-02T15:08:37Z</dcterms:modified>
</cp:coreProperties>
</file>