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30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313" r:id="rId22"/>
    <p:sldId id="314" r:id="rId23"/>
    <p:sldId id="315" r:id="rId24"/>
    <p:sldId id="291" r:id="rId25"/>
    <p:sldId id="294" r:id="rId26"/>
    <p:sldId id="303" r:id="rId27"/>
    <p:sldId id="304" r:id="rId28"/>
    <p:sldId id="305" r:id="rId29"/>
    <p:sldId id="301" r:id="rId30"/>
    <p:sldId id="307" r:id="rId31"/>
    <p:sldId id="308" r:id="rId32"/>
    <p:sldId id="306" r:id="rId33"/>
    <p:sldId id="293" r:id="rId34"/>
    <p:sldId id="310" r:id="rId35"/>
    <p:sldId id="311" r:id="rId36"/>
    <p:sldId id="312" r:id="rId37"/>
    <p:sldId id="309" r:id="rId38"/>
    <p:sldId id="316" r:id="rId39"/>
    <p:sldId id="295" r:id="rId40"/>
    <p:sldId id="317" r:id="rId41"/>
    <p:sldId id="318" r:id="rId42"/>
    <p:sldId id="319" r:id="rId43"/>
    <p:sldId id="334" r:id="rId44"/>
    <p:sldId id="292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32" r:id="rId53"/>
    <p:sldId id="327" r:id="rId54"/>
    <p:sldId id="333" r:id="rId55"/>
    <p:sldId id="328" r:id="rId56"/>
    <p:sldId id="329" r:id="rId57"/>
    <p:sldId id="331" r:id="rId58"/>
    <p:sldId id="300" r:id="rId59"/>
  </p:sldIdLst>
  <p:sldSz cx="12192000" cy="6858000"/>
  <p:notesSz cx="6858000" cy="9144000"/>
  <p:custDataLst>
    <p:tags r:id="rId6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DEE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0305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6" y="457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</p:sldLst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9.xml"/><Relationship Id="rId18" Type="http://schemas.openxmlformats.org/officeDocument/2006/relationships/slide" Target="slides/slide24.xml"/><Relationship Id="rId26" Type="http://schemas.openxmlformats.org/officeDocument/2006/relationships/slide" Target="slides/slide32.xml"/><Relationship Id="rId39" Type="http://schemas.openxmlformats.org/officeDocument/2006/relationships/slide" Target="slides/slide45.xml"/><Relationship Id="rId21" Type="http://schemas.openxmlformats.org/officeDocument/2006/relationships/slide" Target="slides/slide27.xml"/><Relationship Id="rId34" Type="http://schemas.openxmlformats.org/officeDocument/2006/relationships/slide" Target="slides/slide40.xml"/><Relationship Id="rId42" Type="http://schemas.openxmlformats.org/officeDocument/2006/relationships/slide" Target="slides/slide48.xml"/><Relationship Id="rId47" Type="http://schemas.openxmlformats.org/officeDocument/2006/relationships/slide" Target="slides/slide53.xml"/><Relationship Id="rId50" Type="http://schemas.openxmlformats.org/officeDocument/2006/relationships/slide" Target="slides/slide56.xml"/><Relationship Id="rId7" Type="http://schemas.openxmlformats.org/officeDocument/2006/relationships/slide" Target="slides/slide13.xml"/><Relationship Id="rId2" Type="http://schemas.openxmlformats.org/officeDocument/2006/relationships/slide" Target="slides/slide4.xml"/><Relationship Id="rId16" Type="http://schemas.openxmlformats.org/officeDocument/2006/relationships/slide" Target="slides/slide22.xml"/><Relationship Id="rId29" Type="http://schemas.openxmlformats.org/officeDocument/2006/relationships/slide" Target="slides/slide35.xml"/><Relationship Id="rId11" Type="http://schemas.openxmlformats.org/officeDocument/2006/relationships/slide" Target="slides/slide17.xml"/><Relationship Id="rId24" Type="http://schemas.openxmlformats.org/officeDocument/2006/relationships/slide" Target="slides/slide30.xml"/><Relationship Id="rId32" Type="http://schemas.openxmlformats.org/officeDocument/2006/relationships/slide" Target="slides/slide38.xml"/><Relationship Id="rId37" Type="http://schemas.openxmlformats.org/officeDocument/2006/relationships/slide" Target="slides/slide43.xml"/><Relationship Id="rId40" Type="http://schemas.openxmlformats.org/officeDocument/2006/relationships/slide" Target="slides/slide46.xml"/><Relationship Id="rId45" Type="http://schemas.openxmlformats.org/officeDocument/2006/relationships/slide" Target="slides/slide51.xml"/><Relationship Id="rId5" Type="http://schemas.openxmlformats.org/officeDocument/2006/relationships/slide" Target="slides/slide11.xml"/><Relationship Id="rId15" Type="http://schemas.openxmlformats.org/officeDocument/2006/relationships/slide" Target="slides/slide21.xml"/><Relationship Id="rId23" Type="http://schemas.openxmlformats.org/officeDocument/2006/relationships/slide" Target="slides/slide29.xml"/><Relationship Id="rId28" Type="http://schemas.openxmlformats.org/officeDocument/2006/relationships/slide" Target="slides/slide34.xml"/><Relationship Id="rId36" Type="http://schemas.openxmlformats.org/officeDocument/2006/relationships/slide" Target="slides/slide42.xml"/><Relationship Id="rId49" Type="http://schemas.openxmlformats.org/officeDocument/2006/relationships/slide" Target="slides/slide55.xml"/><Relationship Id="rId10" Type="http://schemas.openxmlformats.org/officeDocument/2006/relationships/slide" Target="slides/slide16.xml"/><Relationship Id="rId19" Type="http://schemas.openxmlformats.org/officeDocument/2006/relationships/slide" Target="slides/slide25.xml"/><Relationship Id="rId31" Type="http://schemas.openxmlformats.org/officeDocument/2006/relationships/slide" Target="slides/slide37.xml"/><Relationship Id="rId44" Type="http://schemas.openxmlformats.org/officeDocument/2006/relationships/slide" Target="slides/slide50.xml"/><Relationship Id="rId52" Type="http://schemas.openxmlformats.org/officeDocument/2006/relationships/slide" Target="slides/slide58.xml"/><Relationship Id="rId4" Type="http://schemas.openxmlformats.org/officeDocument/2006/relationships/slide" Target="slides/slide10.xml"/><Relationship Id="rId9" Type="http://schemas.openxmlformats.org/officeDocument/2006/relationships/slide" Target="slides/slide15.xml"/><Relationship Id="rId14" Type="http://schemas.openxmlformats.org/officeDocument/2006/relationships/slide" Target="slides/slide20.xml"/><Relationship Id="rId22" Type="http://schemas.openxmlformats.org/officeDocument/2006/relationships/slide" Target="slides/slide28.xml"/><Relationship Id="rId27" Type="http://schemas.openxmlformats.org/officeDocument/2006/relationships/slide" Target="slides/slide33.xml"/><Relationship Id="rId30" Type="http://schemas.openxmlformats.org/officeDocument/2006/relationships/slide" Target="slides/slide36.xml"/><Relationship Id="rId35" Type="http://schemas.openxmlformats.org/officeDocument/2006/relationships/slide" Target="slides/slide41.xml"/><Relationship Id="rId43" Type="http://schemas.openxmlformats.org/officeDocument/2006/relationships/slide" Target="slides/slide49.xml"/><Relationship Id="rId48" Type="http://schemas.openxmlformats.org/officeDocument/2006/relationships/slide" Target="slides/slide54.xml"/><Relationship Id="rId8" Type="http://schemas.openxmlformats.org/officeDocument/2006/relationships/slide" Target="slides/slide14.xml"/><Relationship Id="rId51" Type="http://schemas.openxmlformats.org/officeDocument/2006/relationships/slide" Target="slides/slide57.xml"/><Relationship Id="rId3" Type="http://schemas.openxmlformats.org/officeDocument/2006/relationships/slide" Target="slides/slide5.xml"/><Relationship Id="rId12" Type="http://schemas.openxmlformats.org/officeDocument/2006/relationships/slide" Target="slides/slide18.xml"/><Relationship Id="rId17" Type="http://schemas.openxmlformats.org/officeDocument/2006/relationships/slide" Target="slides/slide23.xml"/><Relationship Id="rId25" Type="http://schemas.openxmlformats.org/officeDocument/2006/relationships/slide" Target="slides/slide31.xml"/><Relationship Id="rId33" Type="http://schemas.openxmlformats.org/officeDocument/2006/relationships/slide" Target="slides/slide39.xml"/><Relationship Id="rId38" Type="http://schemas.openxmlformats.org/officeDocument/2006/relationships/slide" Target="slides/slide44.xml"/><Relationship Id="rId46" Type="http://schemas.openxmlformats.org/officeDocument/2006/relationships/slide" Target="slides/slide52.xml"/><Relationship Id="rId20" Type="http://schemas.openxmlformats.org/officeDocument/2006/relationships/slide" Target="slides/slide26.xml"/><Relationship Id="rId41" Type="http://schemas.openxmlformats.org/officeDocument/2006/relationships/slide" Target="slides/slide47.xml"/><Relationship Id="rId1" Type="http://schemas.openxmlformats.org/officeDocument/2006/relationships/slide" Target="slides/slide3.xml"/><Relationship Id="rId6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C72E3-509C-E015-8917-F0C61FEE10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51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DB968-915F-42E3-B926-9D75951D3A17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F256B-844E-4B2B-878F-123890BC3C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76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8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2EA80-10D5-4513-9C7A-77A7D6AB35B5}" type="slidenum">
              <a:rPr lang="en-US" smtClean="0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</p:spTree>
    <p:extLst>
      <p:ext uri="{BB962C8B-B14F-4D97-AF65-F5344CB8AC3E}">
        <p14:creationId xmlns:p14="http://schemas.microsoft.com/office/powerpoint/2010/main" val="2882204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13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14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64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33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93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54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37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67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70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8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88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016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697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516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879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98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543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204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629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96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6033D-A158-4643-B0CB-9A46D0DC77BD}" type="slidenum">
              <a:rPr lang="en-US" smtClean="0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</p:spTree>
    <p:extLst>
      <p:ext uri="{BB962C8B-B14F-4D97-AF65-F5344CB8AC3E}">
        <p14:creationId xmlns:p14="http://schemas.microsoft.com/office/powerpoint/2010/main" val="29361733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166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064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894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727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552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329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576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010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500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67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8521E-9586-4255-A9A9-7B6C0A147852}" type="slidenum">
              <a:rPr lang="en-US" smtClean="0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</p:spTree>
    <p:extLst>
      <p:ext uri="{BB962C8B-B14F-4D97-AF65-F5344CB8AC3E}">
        <p14:creationId xmlns:p14="http://schemas.microsoft.com/office/powerpoint/2010/main" val="33474136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869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832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114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960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335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23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756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342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97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90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8521E-9586-4255-A9A9-7B6C0A147852}" type="slidenum">
              <a:rPr lang="en-US" smtClean="0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</p:spTree>
    <p:extLst>
      <p:ext uri="{BB962C8B-B14F-4D97-AF65-F5344CB8AC3E}">
        <p14:creationId xmlns:p14="http://schemas.microsoft.com/office/powerpoint/2010/main" val="7841596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420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752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627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576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6959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079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612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2812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45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39888D-0E8B-4B3D-B6EC-ABDF79EACAD2}" type="slidenum">
              <a:rPr lang="en-US" smtClean="0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</p:spTree>
    <p:extLst>
      <p:ext uri="{BB962C8B-B14F-4D97-AF65-F5344CB8AC3E}">
        <p14:creationId xmlns:p14="http://schemas.microsoft.com/office/powerpoint/2010/main" val="459588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4E8D3F-F49B-4293-B265-1CCF079F5190}" type="slidenum">
              <a:rPr lang="en-US" smtClean="0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88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</p:spTree>
    <p:extLst>
      <p:ext uri="{BB962C8B-B14F-4D97-AF65-F5344CB8AC3E}">
        <p14:creationId xmlns:p14="http://schemas.microsoft.com/office/powerpoint/2010/main" val="496300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E9CC0-F221-4827-835E-ED55D757992B}" type="slidenum">
              <a:rPr lang="en-US" smtClean="0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</p:spTree>
    <p:extLst>
      <p:ext uri="{BB962C8B-B14F-4D97-AF65-F5344CB8AC3E}">
        <p14:creationId xmlns:p14="http://schemas.microsoft.com/office/powerpoint/2010/main" val="2440444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E9CC0-F221-4827-835E-ED55D757992B}" type="slidenum">
              <a:rPr lang="en-US" smtClean="0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</p:spTree>
    <p:extLst>
      <p:ext uri="{BB962C8B-B14F-4D97-AF65-F5344CB8AC3E}">
        <p14:creationId xmlns:p14="http://schemas.microsoft.com/office/powerpoint/2010/main" val="245763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alphaModFix amt="20000"/>
            <a:lum/>
          </a:blip>
          <a:srcRect/>
          <a:stretch>
            <a:fillRect t="1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697826"/>
            <a:ext cx="12192000" cy="1645920"/>
            <a:chOff x="0" y="1371600"/>
            <a:chExt cx="12192000" cy="1645920"/>
          </a:xfrm>
        </p:grpSpPr>
        <p:sp>
          <p:nvSpPr>
            <p:cNvPr id="7" name="Rectangle 6"/>
            <p:cNvSpPr/>
            <p:nvPr/>
          </p:nvSpPr>
          <p:spPr>
            <a:xfrm>
              <a:off x="0" y="1463040"/>
              <a:ext cx="12192000" cy="1463040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19050" cap="sq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sz="1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1371600"/>
              <a:ext cx="12191999" cy="91440"/>
            </a:xfrm>
            <a:prstGeom prst="rect">
              <a:avLst/>
            </a:prstGeom>
            <a:solidFill>
              <a:schemeClr val="accent6"/>
            </a:solidFill>
            <a:ln w="19050" cap="sq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sz="18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2926080"/>
              <a:ext cx="12191999" cy="91440"/>
            </a:xfrm>
            <a:prstGeom prst="rect">
              <a:avLst/>
            </a:prstGeom>
            <a:solidFill>
              <a:schemeClr val="accent5"/>
            </a:solidFill>
            <a:ln w="19050" cap="sq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sz="1800" dirty="0"/>
            </a:p>
          </p:txBody>
        </p:sp>
      </p:grp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789266"/>
            <a:ext cx="10972800" cy="1463040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867C2-8E48-EF41-DF00-B6C73812AE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023" y="6334742"/>
            <a:ext cx="1245366" cy="33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217" y="71439"/>
            <a:ext cx="8737600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800" y="1268414"/>
            <a:ext cx="556260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68414"/>
            <a:ext cx="556260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38380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66224" y="1447800"/>
            <a:ext cx="11659552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788A9E-E985-0D01-91BE-9103D0A2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6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256496" y="1447800"/>
            <a:ext cx="5669280" cy="45720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66224" y="1447800"/>
            <a:ext cx="566928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49BF3EA-1A78-4F07-BDC0-C8A1BD461199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256496" y="2247900"/>
            <a:ext cx="5669280" cy="3791953"/>
          </a:xfrm>
        </p:spPr>
        <p:txBody>
          <a:bodyPr vert="horz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56496" y="1447800"/>
            <a:ext cx="5669280" cy="762000"/>
          </a:xfrm>
          <a:noFill/>
          <a:ln w="12700" cap="sq" cmpd="sng" algn="ctr">
            <a:noFill/>
            <a:prstDash val="solid"/>
          </a:ln>
        </p:spPr>
        <p:txBody>
          <a:bodyPr lIns="91440" anchor="ctr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266224" y="2247900"/>
            <a:ext cx="5669280" cy="3791953"/>
          </a:xfrm>
        </p:spPr>
        <p:txBody>
          <a:bodyPr vert="horz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224" y="1447800"/>
            <a:ext cx="5669280" cy="762000"/>
          </a:xfrm>
          <a:noFill/>
          <a:ln w="12700" cap="sq" cmpd="sng" algn="ctr">
            <a:noFill/>
            <a:prstDash val="solid"/>
          </a:ln>
        </p:spPr>
        <p:txBody>
          <a:bodyPr lIns="91440" anchor="ctr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696176" y="1600200"/>
            <a:ext cx="82296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75352" y="1600200"/>
            <a:ext cx="310896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4650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6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46429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696176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66224" y="1447800"/>
            <a:ext cx="11659552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0"/>
            <a:ext cx="12192000" cy="1280160"/>
            <a:chOff x="0" y="1299408"/>
            <a:chExt cx="12192000" cy="164592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1390848"/>
              <a:ext cx="12192000" cy="1463040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19050" cap="sq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sz="1800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1299408"/>
              <a:ext cx="12191999" cy="91440"/>
            </a:xfrm>
            <a:prstGeom prst="rect">
              <a:avLst/>
            </a:prstGeom>
            <a:solidFill>
              <a:schemeClr val="accent6"/>
            </a:solidFill>
            <a:ln w="19050" cap="sq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sz="1800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2853888"/>
              <a:ext cx="12191999" cy="91440"/>
            </a:xfrm>
            <a:prstGeom prst="rect">
              <a:avLst/>
            </a:prstGeom>
            <a:solidFill>
              <a:schemeClr val="accent5"/>
            </a:solidFill>
            <a:ln w="19050" cap="sq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sz="1800" dirty="0"/>
            </a:p>
          </p:txBody>
        </p:sp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  <a:prstGeom prst="rect">
            <a:avLst/>
          </a:prstGeom>
        </p:spPr>
        <p:txBody>
          <a:bodyPr tIns="91440" bIns="91440" anchor="ctr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749D30-D8E7-20D2-91B2-9E218E0EF109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4" y="6381194"/>
            <a:ext cx="1245366" cy="33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sndAc>
          <p:endSnd/>
        </p:sndAc>
      </p:transition>
    </mc:Choice>
    <mc:Fallback xmlns="">
      <p:transition spd="med">
        <p:sndAc>
          <p:endSnd/>
        </p:sndAc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37410" y="524571"/>
            <a:ext cx="10972800" cy="1463040"/>
          </a:xfrm>
        </p:spPr>
        <p:txBody>
          <a:bodyPr>
            <a:normAutofit/>
          </a:bodyPr>
          <a:lstStyle/>
          <a:p>
            <a:r>
              <a:rPr lang="en-US" sz="4400" dirty="0"/>
              <a:t>iFour Consultancy</a:t>
            </a:r>
          </a:p>
        </p:txBody>
      </p:sp>
      <p:grpSp>
        <p:nvGrpSpPr>
          <p:cNvPr id="5" name="Document Name"/>
          <p:cNvGrpSpPr/>
          <p:nvPr/>
        </p:nvGrpSpPr>
        <p:grpSpPr>
          <a:xfrm>
            <a:off x="-1" y="667629"/>
            <a:ext cx="12192001" cy="1712156"/>
            <a:chOff x="-447675" y="0"/>
            <a:chExt cx="9144000" cy="1322070"/>
          </a:xfrm>
        </p:grpSpPr>
        <p:sp>
          <p:nvSpPr>
            <p:cNvPr id="6" name="Colour - 3"/>
            <p:cNvSpPr>
              <a:spLocks noChangeArrowheads="1"/>
            </p:cNvSpPr>
            <p:nvPr/>
          </p:nvSpPr>
          <p:spPr bwMode="auto">
            <a:xfrm>
              <a:off x="-447675" y="1276350"/>
              <a:ext cx="9144000" cy="45720"/>
            </a:xfrm>
            <a:prstGeom prst="rect">
              <a:avLst/>
            </a:prstGeom>
            <a:solidFill>
              <a:srgbClr val="009FEE"/>
            </a:solidFill>
            <a:ln w="127000" cmpd="dbl">
              <a:noFill/>
              <a:miter lim="800000"/>
              <a:headEnd/>
              <a:tailEnd/>
            </a:ln>
            <a:effectLst/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rgbClr val="DBDDCC"/>
                  </a:solidFill>
                  <a:effectLst/>
                  <a:latin typeface="Calibri"/>
                  <a:ea typeface="Calibri"/>
                  <a:cs typeface="Times New Roman"/>
                </a:rPr>
                <a:t> </a:t>
              </a:r>
            </a:p>
          </p:txBody>
        </p:sp>
        <p:sp>
          <p:nvSpPr>
            <p:cNvPr id="7" name="Colour - 2"/>
            <p:cNvSpPr>
              <a:spLocks noChangeArrowheads="1"/>
            </p:cNvSpPr>
            <p:nvPr/>
          </p:nvSpPr>
          <p:spPr bwMode="auto">
            <a:xfrm>
              <a:off x="-447675" y="47625"/>
              <a:ext cx="9144000" cy="1231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0" cmpd="dbl">
              <a:noFill/>
              <a:miter lim="800000"/>
              <a:headEnd/>
              <a:tailEnd/>
            </a:ln>
            <a:effectLst/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4000" b="1" dirty="0">
                  <a:solidFill>
                    <a:srgbClr val="464749"/>
                  </a:solidFill>
                  <a:latin typeface="Calibri"/>
                  <a:ea typeface="Calibri"/>
                  <a:cs typeface="Times New Roman"/>
                </a:rPr>
                <a:t>HTML (</a:t>
              </a:r>
              <a:r>
                <a:rPr lang="en-US" sz="4000" b="1" dirty="0"/>
                <a:t>Hyper Text Markup Language</a:t>
              </a:r>
              <a:r>
                <a:rPr lang="en-US" sz="4000" b="1" dirty="0">
                  <a:solidFill>
                    <a:srgbClr val="464749"/>
                  </a:solidFill>
                  <a:latin typeface="Calibri"/>
                  <a:ea typeface="Calibri"/>
                  <a:cs typeface="Times New Roman"/>
                </a:rPr>
                <a:t>)</a:t>
              </a:r>
              <a:endParaRPr lang="en-US" sz="4000" b="1" dirty="0">
                <a:solidFill>
                  <a:srgbClr val="DBDDCC"/>
                </a:solidFill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8" name="Colour - 1"/>
            <p:cNvSpPr>
              <a:spLocks noChangeArrowheads="1"/>
            </p:cNvSpPr>
            <p:nvPr/>
          </p:nvSpPr>
          <p:spPr bwMode="auto">
            <a:xfrm>
              <a:off x="-447675" y="0"/>
              <a:ext cx="9144000" cy="45720"/>
            </a:xfrm>
            <a:prstGeom prst="rect">
              <a:avLst/>
            </a:prstGeom>
            <a:solidFill>
              <a:srgbClr val="AB0322"/>
            </a:solidFill>
            <a:ln w="127000" cmpd="dbl">
              <a:noFill/>
              <a:miter lim="800000"/>
              <a:headEnd/>
              <a:tailEnd/>
            </a:ln>
            <a:effectLst/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rgbClr val="DBDDCC"/>
                  </a:solidFill>
                  <a:effectLst/>
                  <a:latin typeface="Calibri"/>
                  <a:ea typeface="Calibri"/>
                  <a:cs typeface="Times New Roman"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485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ZA" dirty="0"/>
              <a:t>Some Simple Tags</a:t>
            </a:r>
            <a:endParaRPr lang="en-US" dirty="0"/>
          </a:p>
        </p:txBody>
      </p:sp>
      <p:sp>
        <p:nvSpPr>
          <p:cNvPr id="857091" name="Rectangle 3"/>
          <p:cNvSpPr>
            <a:spLocks noGrp="1" noChangeArrowheads="1"/>
          </p:cNvSpPr>
          <p:nvPr>
            <p:ph idx="1"/>
          </p:nvPr>
        </p:nvSpPr>
        <p:spPr>
          <a:xfrm>
            <a:off x="424543" y="1447800"/>
            <a:ext cx="11048321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ZA" sz="2400" dirty="0"/>
              <a:t>Hyperlink tags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en-ZA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en-ZA" sz="2400" dirty="0"/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ZA" sz="2400" dirty="0"/>
              <a:t>Image tags</a:t>
            </a:r>
          </a:p>
          <a:p>
            <a:pPr>
              <a:lnSpc>
                <a:spcPct val="90000"/>
              </a:lnSpc>
              <a:buNone/>
              <a:defRPr/>
            </a:pPr>
            <a:endParaRPr lang="en-ZA" sz="2400" dirty="0"/>
          </a:p>
          <a:p>
            <a:pPr>
              <a:lnSpc>
                <a:spcPct val="90000"/>
              </a:lnSpc>
              <a:spcBef>
                <a:spcPct val="60000"/>
              </a:spcBef>
              <a:buFont typeface="Wingdings" panose="05000000000000000000" pitchFamily="2" charset="2"/>
              <a:buChar char="Ø"/>
              <a:defRPr/>
            </a:pPr>
            <a:r>
              <a:rPr lang="en-ZA" sz="2400" dirty="0"/>
              <a:t>Text formatting tags</a:t>
            </a:r>
            <a:endParaRPr lang="en-US" sz="24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86752" y="6191250"/>
            <a:ext cx="3696176" cy="47625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57092" name="Rectangle 4"/>
          <p:cNvSpPr>
            <a:spLocks noChangeArrowheads="1"/>
          </p:cNvSpPr>
          <p:nvPr/>
        </p:nvSpPr>
        <p:spPr bwMode="auto">
          <a:xfrm>
            <a:off x="809176" y="1823362"/>
            <a:ext cx="8780459" cy="8185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cs typeface="Consolas" pitchFamily="49" charset="0"/>
              </a:rPr>
              <a:t>&lt;a href="http://www.telerik.com/"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cs typeface="Consolas" pitchFamily="49" charset="0"/>
              </a:rPr>
              <a:t>  title="Telerik"&gt;Link to Telerik Web site&lt;/a&gt;</a:t>
            </a: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803955" y="3074526"/>
            <a:ext cx="8807452" cy="446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cs typeface="Consolas" pitchFamily="49" charset="0"/>
              </a:rPr>
              <a:t>&lt;img src="logo.gif" alt="logo" /&gt;</a:t>
            </a:r>
          </a:p>
        </p:txBody>
      </p:sp>
      <p:sp>
        <p:nvSpPr>
          <p:cNvPr id="857094" name="Rectangle 6"/>
          <p:cNvSpPr>
            <a:spLocks noChangeArrowheads="1"/>
          </p:cNvSpPr>
          <p:nvPr/>
        </p:nvSpPr>
        <p:spPr bwMode="auto">
          <a:xfrm>
            <a:off x="844095" y="4098385"/>
            <a:ext cx="8821740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cs typeface="Consolas" pitchFamily="49" charset="0"/>
              </a:rPr>
              <a:t>This text is &lt;em&gt;emphasized.&lt;/em&gt;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cs typeface="Consolas" pitchFamily="49" charset="0"/>
              </a:rPr>
              <a:t>&lt;br /&gt;new line&lt;br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cs typeface="Consolas" pitchFamily="49" charset="0"/>
              </a:rPr>
              <a:t>This one is &lt;strong&gt;more emphasized.&lt;/strong&gt;</a:t>
            </a:r>
          </a:p>
        </p:txBody>
      </p:sp>
    </p:spTree>
    <p:extLst>
      <p:ext uri="{BB962C8B-B14F-4D97-AF65-F5344CB8AC3E}">
        <p14:creationId xmlns:p14="http://schemas.microsoft.com/office/powerpoint/2010/main" val="192630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US" dirty="0"/>
              <a:t>Tags Attributes</a:t>
            </a:r>
            <a:endParaRPr lang="bg-BG" dirty="0"/>
          </a:p>
        </p:txBody>
      </p:sp>
      <p:sp>
        <p:nvSpPr>
          <p:cNvPr id="1064963" name="Rectangle 3"/>
          <p:cNvSpPr>
            <a:spLocks noGrp="1" noChangeArrowheads="1"/>
          </p:cNvSpPr>
          <p:nvPr>
            <p:ph idx="1"/>
          </p:nvPr>
        </p:nvSpPr>
        <p:spPr>
          <a:xfrm>
            <a:off x="359228" y="1585913"/>
            <a:ext cx="10461171" cy="460533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Tags can have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attributes</a:t>
            </a:r>
          </a:p>
          <a:p>
            <a:pPr lvl="2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Attributes specify properties and behavior</a:t>
            </a:r>
          </a:p>
          <a:p>
            <a:pPr lvl="2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Example:</a:t>
            </a:r>
          </a:p>
          <a:p>
            <a:pPr lvl="1">
              <a:spcBef>
                <a:spcPts val="300"/>
              </a:spcBef>
              <a:buNone/>
              <a:defRPr/>
            </a:pPr>
            <a:endParaRPr lang="en-US" dirty="0"/>
          </a:p>
          <a:p>
            <a:pPr lvl="1">
              <a:spcBef>
                <a:spcPts val="300"/>
              </a:spcBef>
              <a:buNone/>
              <a:defRPr/>
            </a:pPr>
            <a:endParaRPr lang="en-US" dirty="0"/>
          </a:p>
          <a:p>
            <a:pPr>
              <a:spcBef>
                <a:spcPts val="3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sz="2800" dirty="0"/>
              <a:t> </a:t>
            </a:r>
            <a:r>
              <a:rPr lang="en-US" sz="2400" dirty="0"/>
              <a:t>Few attributes can apply to every element:</a:t>
            </a:r>
          </a:p>
          <a:p>
            <a:pPr lvl="2"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Id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style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class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title</a:t>
            </a:r>
          </a:p>
          <a:p>
            <a:pPr lvl="2"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The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id</a:t>
            </a:r>
            <a:r>
              <a:rPr lang="en-US" sz="2200" dirty="0"/>
              <a:t> is unique in the document</a:t>
            </a:r>
          </a:p>
          <a:p>
            <a:pPr lvl="2"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Content of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title</a:t>
            </a:r>
            <a:r>
              <a:rPr lang="en-US" sz="2200" dirty="0"/>
              <a:t> attribute is displayed as hint when the element is hovered with the mouse</a:t>
            </a:r>
          </a:p>
          <a:p>
            <a:pPr lvl="2"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Some elements have obligatory attributes</a:t>
            </a:r>
            <a:endParaRPr lang="bg-BG" sz="22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64964" name="Rectangle 4"/>
          <p:cNvSpPr>
            <a:spLocks noChangeArrowheads="1"/>
          </p:cNvSpPr>
          <p:nvPr/>
        </p:nvSpPr>
        <p:spPr bwMode="auto">
          <a:xfrm>
            <a:off x="1234178" y="2853433"/>
            <a:ext cx="7096124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cs typeface="Consolas" pitchFamily="49" charset="0"/>
              </a:rPr>
              <a:t>&lt;img src="logo.gif" alt="logo" /&gt;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098464" y="2258791"/>
            <a:ext cx="4457714" cy="503826"/>
          </a:xfrm>
          <a:prstGeom prst="wedgeRoundRectCallout">
            <a:avLst>
              <a:gd name="adj1" fmla="val -38490"/>
              <a:gd name="adj2" fmla="val 92910"/>
              <a:gd name="adj3" fmla="val 16667"/>
            </a:avLst>
          </a:prstGeom>
          <a:solidFill>
            <a:srgbClr val="00B0F0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Attribute</a:t>
            </a:r>
            <a:r>
              <a:rPr lang="en-US" sz="2200" b="1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cs typeface="Consolas" pitchFamily="49" charset="0"/>
              </a:rPr>
              <a:t>alt</a:t>
            </a:r>
            <a:r>
              <a:rPr lang="en-US" sz="2200" b="1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with value</a:t>
            </a:r>
            <a:r>
              <a:rPr lang="en-US" sz="2200" b="1" noProof="1">
                <a:cs typeface="Consolas" pitchFamily="49" charset="0"/>
              </a:rPr>
              <a:t> "</a:t>
            </a:r>
            <a:r>
              <a:rPr lang="en-US" sz="2200" b="1" noProof="1">
                <a:solidFill>
                  <a:schemeClr val="bg1"/>
                </a:solidFill>
                <a:cs typeface="Consolas" pitchFamily="49" charset="0"/>
              </a:rPr>
              <a:t>logo</a:t>
            </a:r>
            <a:r>
              <a:rPr lang="en-US" sz="2200" b="1" noProof="1">
                <a:cs typeface="Consolas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92106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US" dirty="0"/>
              <a:t>HTML Comments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82651-1C2F-7966-A527-DCD9D7B22A7B}"/>
              </a:ext>
            </a:extLst>
          </p:cNvPr>
          <p:cNvSpPr txBox="1"/>
          <p:nvPr/>
        </p:nvSpPr>
        <p:spPr>
          <a:xfrm>
            <a:off x="381001" y="1426955"/>
            <a:ext cx="10231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HTML comments are used to insert notes to a web page.</a:t>
            </a:r>
          </a:p>
          <a:p>
            <a:pPr marL="342900" indent="-342900"/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3BFA0C-657D-D5D9-080A-9F5469876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42453"/>
            <a:ext cx="9292885" cy="45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9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US" dirty="0"/>
              <a:t>Headings &amp; Paragraphs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3A6D7-375B-4027-9FF0-A2FCAC48E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91" y="1582318"/>
            <a:ext cx="8979891" cy="454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8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US" dirty="0"/>
              <a:t>The &lt;!DOCTYPE&gt; Declaration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F26797-DF49-DF69-A959-517853C88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24" y="1652239"/>
            <a:ext cx="11269211" cy="283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1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US" dirty="0"/>
              <a:t>The &lt;head&gt; Section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387258-4B98-DEDB-C702-5A2FFCA36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66" y="1600542"/>
            <a:ext cx="8633577" cy="365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0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US" dirty="0"/>
              <a:t>The &lt;head&gt; Section: &lt;title&gt; tag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BE547D-7897-C8AB-AE4A-DCA856524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71" y="1549796"/>
            <a:ext cx="8584734" cy="402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8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US" dirty="0"/>
              <a:t>The &lt;body&gt; Section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F3261-3A7B-097C-EA83-F0E31BC54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24" y="1516310"/>
            <a:ext cx="9248954" cy="445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6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US" dirty="0"/>
              <a:t>Text Formatting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DF4021-ABD8-545D-E797-B9AE1C5AC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80" y="1422624"/>
            <a:ext cx="11487325" cy="477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7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US" dirty="0"/>
              <a:t>Hyperlinks: &lt;a&gt; Tag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2BD83-E9B4-7EB3-B47E-62FCABA0D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24" y="1652458"/>
            <a:ext cx="10363200" cy="335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lang="en-US" dirty="0"/>
              <a:t>Introduction To HTML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400" dirty="0"/>
              <a:t>What Is HTML?  </a:t>
            </a:r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Markup language for describing web pages</a:t>
            </a:r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HTML stands for Hyper Text Markup Language, a language with set of markup tags</a:t>
            </a:r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Documents are described by HTML tags</a:t>
            </a:r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Each HTML tag describes different document content</a:t>
            </a:r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20040" lvl="1" indent="0" algn="just">
              <a:buClr>
                <a:schemeClr val="tx1"/>
              </a:buClr>
              <a:buNone/>
            </a:pPr>
            <a:endParaRPr lang="en-US" dirty="0"/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just">
              <a:buClr>
                <a:schemeClr val="tx1"/>
              </a:buClr>
              <a:buNone/>
            </a:pPr>
            <a:r>
              <a:rPr lang="en-US" dirty="0"/>
              <a:t>     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45437" y="6482445"/>
            <a:ext cx="2645333" cy="37555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373675" y="6385212"/>
            <a:ext cx="2822622" cy="35227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6427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US" dirty="0"/>
              <a:t>Hyperlinks: &lt;</a:t>
            </a:r>
            <a:r>
              <a:rPr lang="en-US" dirty="0" err="1"/>
              <a:t>img</a:t>
            </a:r>
            <a:r>
              <a:rPr lang="en-US" dirty="0"/>
              <a:t>&gt; Tag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910F4E-5697-60AF-9842-0F3DBDCA1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69" y="1422051"/>
            <a:ext cx="9144573" cy="496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6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US" dirty="0"/>
              <a:t>HTML Links – More Attributes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796F04-22EC-517F-6967-6468BAA1D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" y="1595437"/>
            <a:ext cx="6410325" cy="2333625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C9C52ABD-55AD-64B6-E122-DE7330A8E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762" y="1595437"/>
            <a:ext cx="3652838" cy="8185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cs typeface="Consolas" pitchFamily="49" charset="0"/>
              </a:rPr>
              <a:t>&lt;a href="https://google.com" target="_blank"&gt;Google&lt;/a&gt;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21EB172-ACA3-469E-A1C0-BB9969C49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762" y="2656881"/>
            <a:ext cx="3652838" cy="11909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cs typeface="Consolas" pitchFamily="49" charset="0"/>
              </a:rPr>
              <a:t>&lt;a href="/files/logo.png" download&gt; Download Image &lt;/a&gt;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88EFCE3F-F070-6580-4220-554E390BF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" y="4161831"/>
            <a:ext cx="5472113" cy="446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cs typeface="Consolas" pitchFamily="49" charset="0"/>
              </a:rPr>
              <a:t>&lt;a href="tel:+9778841999999"&gt; Call Us &lt;/a&gt;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55C0C03-DA3A-DA02-24D4-7C1BBB3F3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" y="5179435"/>
            <a:ext cx="547211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&lt;a </a:t>
            </a:r>
            <a:r>
              <a:rPr lang="en-US" sz="2400" dirty="0" err="1"/>
              <a:t>href</a:t>
            </a:r>
            <a:r>
              <a:rPr lang="en-US" sz="2400" dirty="0"/>
              <a:t>="mailto:name@domain.com" &gt; Send Mail &lt;/a&gt;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939753-AF3F-B1BD-08E5-5ED1CAF97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20" y="4079089"/>
            <a:ext cx="816667" cy="176228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4BFB19-9B82-3E0C-A2D6-67761D21F30E}"/>
              </a:ext>
            </a:extLst>
          </p:cNvPr>
          <p:cNvCxnSpPr/>
          <p:nvPr/>
        </p:nvCxnSpPr>
        <p:spPr>
          <a:xfrm>
            <a:off x="6000750" y="4384905"/>
            <a:ext cx="1895475" cy="22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15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US" dirty="0"/>
              <a:t>HTML Iframes &lt;iframe&gt;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55C0C03-DA3A-DA02-24D4-7C1BBB3F3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03" y="2335705"/>
            <a:ext cx="697502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&lt;iframe src="https://programiz.pro" title="</a:t>
            </a:r>
            <a:r>
              <a:rPr lang="en-US" sz="2400" dirty="0" err="1"/>
              <a:t>programiz</a:t>
            </a:r>
            <a:r>
              <a:rPr lang="en-US" sz="2400" dirty="0"/>
              <a:t> pro website" height="500" width="500" &gt;&lt;/iframe&gt;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713E344-8778-9F9A-8B3E-ABFC7170F8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6224" y="1396335"/>
            <a:ext cx="10461171" cy="808342"/>
          </a:xfrm>
        </p:spPr>
        <p:txBody>
          <a:bodyPr>
            <a:normAutofit lnSpcReduction="10000"/>
          </a:bodyPr>
          <a:lstStyle/>
          <a:p>
            <a:pPr>
              <a:spcBef>
                <a:spcPts val="30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The HTML </a:t>
            </a:r>
            <a:r>
              <a:rPr lang="en-US" sz="2400" b="1" i="1" dirty="0"/>
              <a:t>&lt;iframe&gt; </a:t>
            </a:r>
            <a:r>
              <a:rPr lang="en-US" sz="2400" dirty="0"/>
              <a:t>tag is used to embed a webpage within a webpage. It has core attributes such as </a:t>
            </a:r>
            <a:r>
              <a:rPr lang="en-US" sz="2400" b="1" i="1" dirty="0"/>
              <a:t>height</a:t>
            </a:r>
            <a:r>
              <a:rPr lang="en-US" sz="2400" dirty="0"/>
              <a:t>, </a:t>
            </a:r>
            <a:r>
              <a:rPr lang="en-US" sz="2400" b="1" i="1" dirty="0"/>
              <a:t>width</a:t>
            </a:r>
            <a:r>
              <a:rPr lang="en-US" sz="2400" dirty="0"/>
              <a:t>, </a:t>
            </a:r>
            <a:r>
              <a:rPr lang="en-US" sz="2400" b="1" i="1" dirty="0"/>
              <a:t>name</a:t>
            </a:r>
            <a:r>
              <a:rPr lang="en-US" sz="2400" dirty="0"/>
              <a:t> &amp; </a:t>
            </a:r>
            <a:r>
              <a:rPr lang="en-US" sz="2400" b="1" i="1" dirty="0"/>
              <a:t>srcdoc</a:t>
            </a:r>
            <a:endParaRPr lang="bg-BG" sz="2400" b="1" i="1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AB3342F-76AB-E283-C195-7D6EE88C4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03" y="4519252"/>
            <a:ext cx="697502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&lt;iframe srcdoc="&lt;h1&gt;Learn to code&lt;/h1&gt;"&gt;&lt;/iframe&gt;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B27281E-A2EB-8D51-ACB3-AF642AE77A5C}"/>
              </a:ext>
            </a:extLst>
          </p:cNvPr>
          <p:cNvSpPr txBox="1">
            <a:spLocks noChangeArrowheads="1"/>
          </p:cNvSpPr>
          <p:nvPr/>
        </p:nvSpPr>
        <p:spPr>
          <a:xfrm>
            <a:off x="225640" y="3429000"/>
            <a:ext cx="7527947" cy="80834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Instead of a website URL, we can send HTML directly to the iframe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Ø"/>
              <a:defRPr/>
            </a:pPr>
            <a:endParaRPr lang="bg-BG" sz="2400" b="1" i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010DF11-2D67-12D7-6E21-798821792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635" y="4653324"/>
            <a:ext cx="3478262" cy="145537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6F61DE-68E2-CA50-EA92-4E4E26720EB6}"/>
              </a:ext>
            </a:extLst>
          </p:cNvPr>
          <p:cNvCxnSpPr/>
          <p:nvPr/>
        </p:nvCxnSpPr>
        <p:spPr>
          <a:xfrm>
            <a:off x="7562850" y="4857750"/>
            <a:ext cx="552450" cy="52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8A5A7108-4AEA-337C-3024-147E2A0E1F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003" y="2009414"/>
            <a:ext cx="3091525" cy="2314576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898573-E132-0970-D9F7-91822BB6B13D}"/>
              </a:ext>
            </a:extLst>
          </p:cNvPr>
          <p:cNvCxnSpPr/>
          <p:nvPr/>
        </p:nvCxnSpPr>
        <p:spPr>
          <a:xfrm>
            <a:off x="7562850" y="2562225"/>
            <a:ext cx="742950" cy="60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2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US" dirty="0"/>
              <a:t>HTML Favicon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55C0C03-DA3A-DA02-24D4-7C1BBB3F3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03" y="2297605"/>
            <a:ext cx="7727497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&lt;head&gt; </a:t>
            </a:r>
          </a:p>
          <a:p>
            <a:r>
              <a:rPr lang="en-US" sz="2400" dirty="0"/>
              <a:t>     &lt;link </a:t>
            </a:r>
            <a:r>
              <a:rPr lang="en-US" sz="2400" dirty="0" err="1"/>
              <a:t>rel</a:t>
            </a:r>
            <a:r>
              <a:rPr lang="en-US" sz="2400" dirty="0"/>
              <a:t>="shortcut icon" </a:t>
            </a:r>
            <a:r>
              <a:rPr lang="en-US" sz="2400" dirty="0" err="1"/>
              <a:t>href</a:t>
            </a:r>
            <a:r>
              <a:rPr lang="en-US" sz="2400" dirty="0"/>
              <a:t>="favicon.png"&gt; </a:t>
            </a:r>
          </a:p>
          <a:p>
            <a:r>
              <a:rPr lang="en-US" sz="2400" dirty="0"/>
              <a:t>&lt;/head&gt;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713E344-8778-9F9A-8B3E-ABFC7170F8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6224" y="1396335"/>
            <a:ext cx="10461171" cy="808342"/>
          </a:xfrm>
        </p:spPr>
        <p:txBody>
          <a:bodyPr>
            <a:normAutofit lnSpcReduction="10000"/>
          </a:bodyPr>
          <a:lstStyle/>
          <a:p>
            <a:pPr>
              <a:spcBef>
                <a:spcPts val="30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A Favicon is a small image displayed on the left of the page title in the browser tab.</a:t>
            </a:r>
            <a:endParaRPr lang="bg-BG" sz="2400" b="1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B348EB-2FC3-2E90-633F-429863FFD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03" y="3836316"/>
            <a:ext cx="7727497" cy="179969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6348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US" dirty="0"/>
              <a:t>Block and Inline Element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5BC3D-69B2-D3CB-85D0-765E39EDF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24" y="1489359"/>
            <a:ext cx="10505813" cy="348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1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US" dirty="0"/>
              <a:t>HTML Tables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AFB632-8CEE-6BBB-9070-C8A373207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25" y="1624923"/>
            <a:ext cx="8970054" cy="376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0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US" dirty="0"/>
              <a:t>HTML Table Heading, &lt;th&gt;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0AE2ED-1B1F-D829-FEC3-831DACB5E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24" y="1354672"/>
            <a:ext cx="8877776" cy="479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3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US" dirty="0"/>
              <a:t>HTML Table Border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8446860-5235-F441-1CE9-8ED16E078C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9228" y="1585913"/>
            <a:ext cx="10461171" cy="460533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buFont typeface="Wingdings" panose="05000000000000000000" pitchFamily="2" charset="2"/>
              <a:buChar char="Ø"/>
              <a:defRPr/>
            </a:pPr>
            <a:r>
              <a:rPr lang="en-US" sz="2200" dirty="0"/>
              <a:t>the border attribute is used to add a border to a table and all the cells.</a:t>
            </a:r>
          </a:p>
          <a:p>
            <a:pPr lvl="2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/>
            </a:pPr>
            <a:endParaRPr lang="en-US" sz="2200" dirty="0"/>
          </a:p>
          <a:p>
            <a:pPr lvl="1">
              <a:spcBef>
                <a:spcPts val="300"/>
              </a:spcBef>
              <a:buNone/>
              <a:defRPr/>
            </a:pPr>
            <a:endParaRPr lang="en-US" dirty="0"/>
          </a:p>
          <a:p>
            <a:pPr lvl="1">
              <a:spcBef>
                <a:spcPts val="300"/>
              </a:spcBef>
              <a:buNone/>
              <a:defRPr/>
            </a:pPr>
            <a:endParaRPr lang="en-US" dirty="0"/>
          </a:p>
          <a:p>
            <a:pPr>
              <a:spcBef>
                <a:spcPts val="3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sz="2800" dirty="0"/>
              <a:t> </a:t>
            </a:r>
            <a:r>
              <a:rPr lang="en-US" sz="2200" dirty="0"/>
              <a:t>To prevent double borders</a:t>
            </a:r>
          </a:p>
          <a:p>
            <a:pPr marL="0" indent="0">
              <a:spcBef>
                <a:spcPts val="300"/>
              </a:spcBef>
              <a:buClrTx/>
              <a:buNone/>
              <a:defRPr/>
            </a:pPr>
            <a:endParaRPr lang="bg-BG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1AB89-9AC2-C69E-2C17-75423EF48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57" y="2013258"/>
            <a:ext cx="7287642" cy="971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9D38A4-C85B-2AA8-E401-6DBF02710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52" y="3725253"/>
            <a:ext cx="7325747" cy="10193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0B8F32-7E9F-FD2A-0761-CA5F56A6F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3700" y="2013258"/>
            <a:ext cx="2481025" cy="13404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A04EB7-0722-A411-3D62-C7DD7A53E4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3700" y="3725253"/>
            <a:ext cx="2537093" cy="134049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E94BF0-3CBA-0B05-A6C2-8ACCAD930BD0}"/>
              </a:ext>
            </a:extLst>
          </p:cNvPr>
          <p:cNvCxnSpPr/>
          <p:nvPr/>
        </p:nvCxnSpPr>
        <p:spPr>
          <a:xfrm>
            <a:off x="8112499" y="2683505"/>
            <a:ext cx="541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56CF96-5201-E1F3-87A2-CC18D252EAE8}"/>
              </a:ext>
            </a:extLst>
          </p:cNvPr>
          <p:cNvCxnSpPr>
            <a:stCxn id="9" idx="3"/>
          </p:cNvCxnSpPr>
          <p:nvPr/>
        </p:nvCxnSpPr>
        <p:spPr>
          <a:xfrm flipV="1">
            <a:off x="8112499" y="4234911"/>
            <a:ext cx="4778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3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US" dirty="0"/>
              <a:t>HTML Table Head, Body, and Footer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8446860-5235-F441-1CE9-8ED16E078C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9228" y="1585913"/>
            <a:ext cx="11434982" cy="4768392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buFont typeface="Wingdings" panose="05000000000000000000" pitchFamily="2" charset="2"/>
              <a:buChar char="Ø"/>
              <a:defRPr/>
            </a:pPr>
            <a:r>
              <a:rPr lang="en-US" sz="2200" dirty="0"/>
              <a:t>We use the &lt;thead&gt; tag to add a table head. Tag must come before any other tags inside a table</a:t>
            </a:r>
          </a:p>
          <a:p>
            <a:pPr lvl="2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/>
            </a:pPr>
            <a:endParaRPr lang="en-US" sz="2200" dirty="0"/>
          </a:p>
          <a:p>
            <a:pPr lvl="1">
              <a:spcBef>
                <a:spcPts val="300"/>
              </a:spcBef>
              <a:buNone/>
              <a:defRPr/>
            </a:pPr>
            <a:endParaRPr lang="en-US" dirty="0"/>
          </a:p>
          <a:p>
            <a:pPr lvl="1">
              <a:spcBef>
                <a:spcPts val="300"/>
              </a:spcBef>
              <a:buNone/>
              <a:defRPr/>
            </a:pPr>
            <a:endParaRPr lang="en-US" dirty="0"/>
          </a:p>
          <a:p>
            <a:pPr lvl="1">
              <a:spcBef>
                <a:spcPts val="300"/>
              </a:spcBef>
              <a:buNone/>
              <a:defRPr/>
            </a:pPr>
            <a:endParaRPr lang="en-US" dirty="0"/>
          </a:p>
          <a:p>
            <a:pPr>
              <a:spcBef>
                <a:spcPts val="3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sz="2800" dirty="0"/>
              <a:t> </a:t>
            </a:r>
            <a:r>
              <a:rPr lang="en-US" sz="2200" dirty="0"/>
              <a:t>We use the &lt;tbody&gt; tag to add a table body. Tag must come after &lt;thead&gt;</a:t>
            </a:r>
          </a:p>
          <a:p>
            <a:pPr marL="0" indent="0">
              <a:spcBef>
                <a:spcPts val="300"/>
              </a:spcBef>
              <a:buClrTx/>
              <a:buNone/>
              <a:defRPr/>
            </a:pPr>
            <a:endParaRPr lang="en-US" sz="2200" dirty="0"/>
          </a:p>
          <a:p>
            <a:pPr marL="0" indent="0">
              <a:spcBef>
                <a:spcPts val="300"/>
              </a:spcBef>
              <a:buClrTx/>
              <a:buNone/>
              <a:defRPr/>
            </a:pPr>
            <a:endParaRPr lang="en-US" sz="2200" dirty="0"/>
          </a:p>
          <a:p>
            <a:pPr marL="0" indent="0">
              <a:spcBef>
                <a:spcPts val="300"/>
              </a:spcBef>
              <a:buClrTx/>
              <a:buNone/>
              <a:defRPr/>
            </a:pPr>
            <a:endParaRPr lang="en-US" sz="2200" dirty="0"/>
          </a:p>
          <a:p>
            <a:pPr marL="0" indent="0">
              <a:spcBef>
                <a:spcPts val="300"/>
              </a:spcBef>
              <a:buClrTx/>
              <a:buNone/>
              <a:defRPr/>
            </a:pPr>
            <a:endParaRPr lang="en-US" sz="2200" dirty="0"/>
          </a:p>
          <a:p>
            <a:pPr>
              <a:spcBef>
                <a:spcPts val="3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sz="2800" dirty="0"/>
              <a:t> </a:t>
            </a:r>
            <a:r>
              <a:rPr lang="en-US" sz="2200" dirty="0"/>
              <a:t>We use the &lt;tfooter&gt; tag to add a table footer. Tag must come after &lt;tbody&gt;</a:t>
            </a:r>
          </a:p>
          <a:p>
            <a:pPr marL="0" indent="0">
              <a:spcBef>
                <a:spcPts val="300"/>
              </a:spcBef>
              <a:buClrTx/>
              <a:buNone/>
              <a:defRPr/>
            </a:pPr>
            <a:endParaRPr lang="bg-BG" sz="2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3885B3-F50F-942A-CCFC-A9A718669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95" y="2072778"/>
            <a:ext cx="8821740" cy="11909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cs typeface="Consolas" pitchFamily="49" charset="0"/>
              </a:rPr>
              <a:t>       &lt;thead&gt;&lt;tr&gt;&lt;th&gt;Head1&lt;/th&gt;&lt;/tr&gt;&lt;/thead&gt;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cs typeface="Consolas" pitchFamily="49" charset="0"/>
              </a:rPr>
              <a:t>&lt;/table&gt;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8FE049-DF17-D451-B1CA-E013C8CCA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95" y="4070505"/>
            <a:ext cx="8821740" cy="11909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cs typeface="Consolas" pitchFamily="49" charset="0"/>
              </a:rPr>
              <a:t>       &lt;tbody&gt;&lt;tr&gt;&lt;td&gt;Head1&lt;/td&gt;&lt;/tr&gt;&lt;/tbody&gt;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cs typeface="Consolas" pitchFamily="49" charset="0"/>
              </a:rPr>
              <a:t>&lt;/table&gt;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0EDA03-AF0D-87A4-43C3-B91E5DF98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95" y="5954651"/>
            <a:ext cx="8821740" cy="446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cs typeface="Consolas" pitchFamily="49" charset="0"/>
              </a:rPr>
              <a:t>&lt;table&gt;&lt;tfooter&gt;&lt;tr&gt;&lt;td&gt;footer 1&lt;/td&gt;&lt;/tr&gt;&lt;/tfooter&gt;&lt;/table&gt;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94955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US" dirty="0"/>
              <a:t>HTML Tables – Practice 01 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8C792-4746-C23F-261F-1BF7502AC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48" y="1955646"/>
            <a:ext cx="9364365" cy="2639954"/>
          </a:xfrm>
          <a:prstGeom prst="rect">
            <a:avLst/>
          </a:prstGeom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DB1C92FA-F69E-5933-9DA4-D25F80E4D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48" y="4913248"/>
            <a:ext cx="8821740" cy="11909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cs typeface="Consolas" pitchFamily="49" charset="0"/>
              </a:rPr>
              <a:t>table {font-family: arial, sans-serif;border-collapse: collapse;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cs typeface="Consolas" pitchFamily="49" charset="0"/>
              </a:rPr>
              <a:t>  width: 100%;}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cs typeface="Consolas" pitchFamily="49" charset="0"/>
              </a:rPr>
              <a:t>td, th {border: 1px solid #dddddd;text-align: left;padding: 8px;}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16F7F1-8F3F-4A4E-307C-75894A88DC39}"/>
              </a:ext>
            </a:extLst>
          </p:cNvPr>
          <p:cNvSpPr txBox="1"/>
          <p:nvPr/>
        </p:nvSpPr>
        <p:spPr>
          <a:xfrm>
            <a:off x="73277" y="1349268"/>
            <a:ext cx="4097532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Write code to make a table bellow </a:t>
            </a:r>
          </a:p>
        </p:txBody>
      </p:sp>
    </p:spTree>
    <p:extLst>
      <p:ext uri="{BB962C8B-B14F-4D97-AF65-F5344CB8AC3E}">
        <p14:creationId xmlns:p14="http://schemas.microsoft.com/office/powerpoint/2010/main" val="387524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US" dirty="0"/>
              <a:t>Creating HTML Pages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idx="1"/>
          </p:nvPr>
        </p:nvSpPr>
        <p:spPr>
          <a:xfrm>
            <a:off x="266224" y="1839780"/>
            <a:ext cx="11344139" cy="239666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An HTML file must have an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en-US" sz="2400" noProof="1">
                <a:solidFill>
                  <a:schemeClr val="accent2">
                    <a:lumMod val="75000"/>
                  </a:schemeClr>
                </a:solidFill>
              </a:rPr>
              <a:t>htm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/>
              <a:t>or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.html </a:t>
            </a:r>
            <a:r>
              <a:rPr lang="en-US" sz="2400" dirty="0"/>
              <a:t>file extension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HTML files can be created with text editors:</a:t>
            </a:r>
          </a:p>
          <a:p>
            <a:pPr lvl="2">
              <a:lnSpc>
                <a:spcPct val="95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sz="2200" noProof="1"/>
              <a:t>NotePad, NotePad ++, PSPad, </a:t>
            </a:r>
            <a:r>
              <a:rPr lang="en-US" sz="2200" dirty="0"/>
              <a:t>Visual Studio</a:t>
            </a:r>
          </a:p>
          <a:p>
            <a:pPr marL="594360" lvl="2" indent="0">
              <a:lnSpc>
                <a:spcPct val="95000"/>
              </a:lnSpc>
              <a:buClrTx/>
              <a:buNone/>
              <a:defRPr/>
            </a:pPr>
            <a:endParaRPr lang="en-US" sz="22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5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US" dirty="0"/>
              <a:t>HTML Table  - Practice 02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68BE20-F85A-D948-0C99-8E97A33C2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465" y="2506210"/>
            <a:ext cx="8452734" cy="29820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A52A71-342E-FBF5-6F16-1B661A0D1B3F}"/>
              </a:ext>
            </a:extLst>
          </p:cNvPr>
          <p:cNvSpPr txBox="1"/>
          <p:nvPr/>
        </p:nvSpPr>
        <p:spPr>
          <a:xfrm>
            <a:off x="266224" y="1624550"/>
            <a:ext cx="4097532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Write code to make a table bellow </a:t>
            </a:r>
          </a:p>
        </p:txBody>
      </p:sp>
    </p:spTree>
    <p:extLst>
      <p:ext uri="{BB962C8B-B14F-4D97-AF65-F5344CB8AC3E}">
        <p14:creationId xmlns:p14="http://schemas.microsoft.com/office/powerpoint/2010/main" val="29299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US" dirty="0"/>
              <a:t>HTML Table rowspan and colspan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8446860-5235-F441-1CE9-8ED16E078C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9228" y="1585913"/>
            <a:ext cx="11434982" cy="4768392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buFont typeface="Wingdings" panose="05000000000000000000" pitchFamily="2" charset="2"/>
              <a:buChar char="Ø"/>
              <a:defRPr/>
            </a:pPr>
            <a:r>
              <a:rPr lang="en-US" sz="2200" dirty="0"/>
              <a:t>The </a:t>
            </a:r>
            <a:r>
              <a:rPr lang="en-US" sz="2200" b="1" dirty="0"/>
              <a:t>rowspan</a:t>
            </a:r>
            <a:r>
              <a:rPr lang="en-US" sz="2200" dirty="0"/>
              <a:t> and </a:t>
            </a:r>
            <a:r>
              <a:rPr lang="en-US" sz="2200" b="1" dirty="0"/>
              <a:t>colspan</a:t>
            </a:r>
            <a:r>
              <a:rPr lang="en-US" sz="2200" dirty="0"/>
              <a:t> are the attributes of &lt;td&gt; tag. These are used to specify the number of rows or columns a cell should merge.</a:t>
            </a:r>
          </a:p>
          <a:p>
            <a:pPr>
              <a:spcBef>
                <a:spcPts val="3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sz="2200" dirty="0"/>
              <a:t> The </a:t>
            </a:r>
            <a:r>
              <a:rPr lang="en-US" sz="2200" b="1" dirty="0"/>
              <a:t>rowspan</a:t>
            </a:r>
            <a:r>
              <a:rPr lang="en-US" sz="2200" dirty="0"/>
              <a:t> attribute is for merging rows columns of the table in HTML.</a:t>
            </a:r>
          </a:p>
          <a:p>
            <a:pPr>
              <a:spcBef>
                <a:spcPts val="3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sz="2200" dirty="0"/>
              <a:t>the </a:t>
            </a:r>
            <a:r>
              <a:rPr lang="en-US" sz="2200" b="1" dirty="0"/>
              <a:t>colspan</a:t>
            </a:r>
            <a:r>
              <a:rPr lang="en-US" sz="2200" dirty="0"/>
              <a:t> attribute is for merging columns of the table in HTML.</a:t>
            </a:r>
          </a:p>
          <a:p>
            <a:pPr marL="0" indent="0">
              <a:spcBef>
                <a:spcPts val="300"/>
              </a:spcBef>
              <a:buClrTx/>
              <a:buNone/>
              <a:defRPr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ACF3F1-B066-54EA-B9A3-2B17314DA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97" y="3123170"/>
            <a:ext cx="3552808" cy="31100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9178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US" dirty="0"/>
              <a:t>HTML Table – Practice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52F718-88C1-55BB-847B-4EA126CF4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630" y="2626735"/>
            <a:ext cx="9733039" cy="31578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7579C3-4755-126B-128C-91A086409C79}"/>
              </a:ext>
            </a:extLst>
          </p:cNvPr>
          <p:cNvSpPr txBox="1"/>
          <p:nvPr/>
        </p:nvSpPr>
        <p:spPr>
          <a:xfrm>
            <a:off x="266224" y="1684812"/>
            <a:ext cx="4097532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Write code to make a table bellow </a:t>
            </a:r>
          </a:p>
        </p:txBody>
      </p:sp>
    </p:spTree>
    <p:extLst>
      <p:ext uri="{BB962C8B-B14F-4D97-AF65-F5344CB8AC3E}">
        <p14:creationId xmlns:p14="http://schemas.microsoft.com/office/powerpoint/2010/main" val="219294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HTML Lists</a:t>
            </a:r>
            <a:endParaRPr lang="bg-BG" sz="36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CDF9102-3753-2576-9B09-9F856CA688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6224" y="1422858"/>
            <a:ext cx="11434982" cy="4768392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buFont typeface="Wingdings" panose="05000000000000000000" pitchFamily="2" charset="2"/>
              <a:buChar char="Ø"/>
              <a:defRPr/>
            </a:pPr>
            <a:r>
              <a:rPr lang="en-US" sz="2200" dirty="0"/>
              <a:t>Used to display related information in an easy-to-read and concise way as lists.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Ø"/>
              <a:defRPr/>
            </a:pPr>
            <a:r>
              <a:rPr lang="en-US" sz="2200" dirty="0"/>
              <a:t>Can use three types of lists</a:t>
            </a:r>
          </a:p>
          <a:p>
            <a:pPr marL="777240" lvl="1" indent="-457200">
              <a:spcBef>
                <a:spcPts val="300"/>
              </a:spcBef>
              <a:buFont typeface="+mj-lt"/>
              <a:buAutoNum type="arabicParenR"/>
              <a:defRPr/>
            </a:pPr>
            <a:r>
              <a:rPr lang="en-US" sz="2200" dirty="0"/>
              <a:t>Unordered List </a:t>
            </a:r>
            <a:r>
              <a:rPr lang="en-US" sz="2200" b="1" i="1" dirty="0"/>
              <a:t>&lt;</a:t>
            </a:r>
            <a:r>
              <a:rPr lang="en-US" sz="2200" b="1" i="1" dirty="0" err="1"/>
              <a:t>ul</a:t>
            </a:r>
            <a:r>
              <a:rPr lang="en-US" sz="2200" b="1" i="1" dirty="0"/>
              <a:t>&gt;</a:t>
            </a:r>
          </a:p>
          <a:p>
            <a:pPr marL="777240" lvl="1" indent="-457200">
              <a:spcBef>
                <a:spcPts val="300"/>
              </a:spcBef>
              <a:buFont typeface="+mj-lt"/>
              <a:buAutoNum type="arabicParenR"/>
              <a:defRPr/>
            </a:pPr>
            <a:r>
              <a:rPr lang="en-US" sz="2200" dirty="0"/>
              <a:t>Ordered List </a:t>
            </a:r>
            <a:r>
              <a:rPr lang="en-US" sz="2200" b="1" i="1" dirty="0"/>
              <a:t>&lt;</a:t>
            </a:r>
            <a:r>
              <a:rPr lang="en-US" sz="2200" b="1" i="1" dirty="0" err="1"/>
              <a:t>ol</a:t>
            </a:r>
            <a:r>
              <a:rPr lang="en-US" sz="2200" b="1" i="1" dirty="0"/>
              <a:t>&gt;</a:t>
            </a:r>
          </a:p>
          <a:p>
            <a:pPr marL="777240" lvl="1" indent="-457200">
              <a:spcBef>
                <a:spcPts val="300"/>
              </a:spcBef>
              <a:buFont typeface="+mj-lt"/>
              <a:buAutoNum type="arabicParenR"/>
              <a:defRPr/>
            </a:pPr>
            <a:r>
              <a:rPr lang="en-US" sz="2200" dirty="0"/>
              <a:t>Description List </a:t>
            </a:r>
            <a:r>
              <a:rPr lang="en-US" sz="2200" b="1" i="1" dirty="0"/>
              <a:t>&lt;dl&gt;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34BA4A-EF01-DBDC-E1A0-62465C4CF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456942"/>
            <a:ext cx="6162675" cy="270022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0C9BC9-B4EA-DD02-9609-F548EECE8B03}"/>
              </a:ext>
            </a:extLst>
          </p:cNvPr>
          <p:cNvCxnSpPr>
            <a:cxnSpLocks/>
          </p:cNvCxnSpPr>
          <p:nvPr/>
        </p:nvCxnSpPr>
        <p:spPr>
          <a:xfrm>
            <a:off x="3429000" y="2360949"/>
            <a:ext cx="2047875" cy="601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93635B-D476-4931-CD55-E9F60A0F768C}"/>
              </a:ext>
            </a:extLst>
          </p:cNvPr>
          <p:cNvCxnSpPr>
            <a:cxnSpLocks/>
          </p:cNvCxnSpPr>
          <p:nvPr/>
        </p:nvCxnSpPr>
        <p:spPr>
          <a:xfrm>
            <a:off x="3048000" y="2828925"/>
            <a:ext cx="3990975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6D76CD-7333-5C50-6A61-135917298050}"/>
              </a:ext>
            </a:extLst>
          </p:cNvPr>
          <p:cNvCxnSpPr/>
          <p:nvPr/>
        </p:nvCxnSpPr>
        <p:spPr>
          <a:xfrm>
            <a:off x="3524250" y="3209925"/>
            <a:ext cx="5133975" cy="67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60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HTML Lists – Ordered, Unordered  &amp; Description </a:t>
            </a:r>
            <a:endParaRPr lang="bg-BG" sz="36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CDF9102-3753-2576-9B09-9F856CA688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6224" y="1422858"/>
            <a:ext cx="11434982" cy="4768392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buFont typeface="Wingdings" panose="05000000000000000000" pitchFamily="2" charset="2"/>
              <a:buChar char="Ø"/>
              <a:defRPr/>
            </a:pPr>
            <a:r>
              <a:rPr lang="en-US" sz="2200" b="1" i="1" dirty="0"/>
              <a:t>Unordered List </a:t>
            </a:r>
            <a:r>
              <a:rPr lang="en-US" sz="2200" dirty="0"/>
              <a:t>is used to represent data in a list for which the order of items does not matter.</a:t>
            </a:r>
          </a:p>
          <a:p>
            <a:pPr marL="0" indent="0">
              <a:spcBef>
                <a:spcPts val="300"/>
              </a:spcBef>
              <a:buNone/>
              <a:defRPr/>
            </a:pPr>
            <a:endParaRPr lang="en-US" sz="2200" dirty="0"/>
          </a:p>
          <a:p>
            <a:pPr marL="0" indent="0">
              <a:spcBef>
                <a:spcPts val="300"/>
              </a:spcBef>
              <a:buNone/>
              <a:defRPr/>
            </a:pPr>
            <a:endParaRPr lang="en-US" sz="2200" dirty="0"/>
          </a:p>
          <a:p>
            <a:pPr marL="0" indent="0">
              <a:spcBef>
                <a:spcPts val="300"/>
              </a:spcBef>
              <a:buNone/>
              <a:defRPr/>
            </a:pPr>
            <a:endParaRPr lang="en-US" sz="2200" dirty="0"/>
          </a:p>
          <a:p>
            <a:pPr>
              <a:spcBef>
                <a:spcPts val="300"/>
              </a:spcBef>
              <a:buFont typeface="Wingdings" panose="05000000000000000000" pitchFamily="2" charset="2"/>
              <a:buChar char="Ø"/>
              <a:defRPr/>
            </a:pPr>
            <a:r>
              <a:rPr lang="en-US" sz="2200" b="1" i="1" dirty="0"/>
              <a:t>Ordered List </a:t>
            </a:r>
            <a:r>
              <a:rPr lang="en-US" sz="2200" dirty="0"/>
              <a:t>is used to represent data in a list for which the order of items has significance.</a:t>
            </a:r>
          </a:p>
          <a:p>
            <a:pPr marL="0" indent="0">
              <a:spcBef>
                <a:spcPts val="300"/>
              </a:spcBef>
              <a:buNone/>
              <a:defRPr/>
            </a:pPr>
            <a:endParaRPr lang="en-US" sz="2200" dirty="0"/>
          </a:p>
          <a:p>
            <a:pPr marL="0" indent="0">
              <a:spcBef>
                <a:spcPts val="300"/>
              </a:spcBef>
              <a:buNone/>
              <a:defRPr/>
            </a:pPr>
            <a:endParaRPr lang="en-US" sz="2200" dirty="0"/>
          </a:p>
          <a:p>
            <a:pPr marL="0" indent="0">
              <a:spcBef>
                <a:spcPts val="300"/>
              </a:spcBef>
              <a:buNone/>
              <a:defRPr/>
            </a:pPr>
            <a:endParaRPr lang="en-US" sz="2200" dirty="0"/>
          </a:p>
          <a:p>
            <a:pPr>
              <a:spcBef>
                <a:spcPts val="300"/>
              </a:spcBef>
              <a:buFont typeface="Wingdings" panose="05000000000000000000" pitchFamily="2" charset="2"/>
              <a:buChar char="Ø"/>
              <a:defRPr/>
            </a:pPr>
            <a:r>
              <a:rPr lang="en-US" sz="2200" b="1" i="1" dirty="0"/>
              <a:t>Description List </a:t>
            </a:r>
            <a:r>
              <a:rPr lang="en-US" sz="2200" dirty="0"/>
              <a:t>is used to represent data in the name-value form.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94571E9-4982-F512-AFD8-EF6F9E06F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749" y="1801529"/>
            <a:ext cx="3696174" cy="11621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1600" b="1" noProof="1"/>
              <a:t>&lt;ul&gt;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1600" b="1" noProof="1"/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1600" b="1" noProof="1"/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1600" b="1" noProof="1"/>
              <a:t>&lt;/ul&gt;</a:t>
            </a:r>
            <a:endParaRPr lang="en-US" sz="1600" b="1" noProof="1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7BCEAE0-C878-20A0-BB02-988D7784C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749" y="3313302"/>
            <a:ext cx="3696175" cy="11621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1600" b="1" noProof="1"/>
              <a:t>&lt;ol&gt;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1600" b="1" noProof="1"/>
              <a:t>  &lt;li&gt;Ready&lt;/li&gt;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1600" b="1" noProof="1"/>
              <a:t>  &lt;li&gt;Set&lt;/li&gt;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1600" b="1" noProof="1"/>
              <a:t>&lt;/ol&gt;</a:t>
            </a:r>
            <a:endParaRPr lang="en-US" sz="1600" b="1" noProof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7BA33D-9690-2857-E600-5F82F1364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748" y="4815550"/>
            <a:ext cx="3696176" cy="11621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1600" b="1" noProof="1"/>
              <a:t>&lt;dl&gt;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1600" b="1" noProof="1"/>
              <a:t>  &lt;dt&gt;HTML&lt;/dt&gt;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1600" b="1" noProof="1"/>
              <a:t>  &lt;dd&gt;Hyper-Text Markup Language&lt;/dd&gt;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1600" b="1" noProof="1"/>
              <a:t>&lt;/dl&gt;</a:t>
            </a:r>
            <a:endParaRPr lang="en-US" sz="1600" b="1" noProof="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42122F-A49B-7ABA-307D-3E9E48AB7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304" y="1821613"/>
            <a:ext cx="3410710" cy="1121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0BDF72-2113-55EB-8637-B36D0656D3B7}"/>
              </a:ext>
            </a:extLst>
          </p:cNvPr>
          <p:cNvCxnSpPr/>
          <p:nvPr/>
        </p:nvCxnSpPr>
        <p:spPr>
          <a:xfrm>
            <a:off x="4429125" y="2382585"/>
            <a:ext cx="2352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24768E0B-9940-C8ED-CD29-1257D60932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304" y="3312970"/>
            <a:ext cx="3410710" cy="1099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01B32B-8093-5D39-B166-CE88A250AB97}"/>
              </a:ext>
            </a:extLst>
          </p:cNvPr>
          <p:cNvCxnSpPr/>
          <p:nvPr/>
        </p:nvCxnSpPr>
        <p:spPr>
          <a:xfrm flipV="1">
            <a:off x="4429125" y="3862722"/>
            <a:ext cx="2352675" cy="31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6AE2976-F904-5CD1-6904-1EC0002FA3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304" y="4813177"/>
            <a:ext cx="3410710" cy="1494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965CB7-193A-0674-3CA3-8DB823B406DD}"/>
              </a:ext>
            </a:extLst>
          </p:cNvPr>
          <p:cNvCxnSpPr>
            <a:stCxn id="7" idx="3"/>
          </p:cNvCxnSpPr>
          <p:nvPr/>
        </p:nvCxnSpPr>
        <p:spPr>
          <a:xfrm>
            <a:off x="4352924" y="5396607"/>
            <a:ext cx="2428876" cy="13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88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HTML Lists – Practice</a:t>
            </a:r>
            <a:endParaRPr lang="bg-BG" sz="36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A7AD3B-1689-8A6C-0A35-C3CAE6871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64" y="2403171"/>
            <a:ext cx="3457575" cy="3457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06E805-A925-0C4A-2106-DC77CC04B107}"/>
              </a:ext>
            </a:extLst>
          </p:cNvPr>
          <p:cNvSpPr txBox="1"/>
          <p:nvPr/>
        </p:nvSpPr>
        <p:spPr>
          <a:xfrm>
            <a:off x="266224" y="1573030"/>
            <a:ext cx="388632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Use HTML to make list bellow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F79CAC-BDF0-677E-3538-F7DFC6E97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99" y="2403171"/>
            <a:ext cx="6600825" cy="332646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2936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HTML Horizontal Line &lt;</a:t>
            </a:r>
            <a:r>
              <a:rPr lang="en-US" sz="3600" dirty="0" err="1"/>
              <a:t>hr</a:t>
            </a:r>
            <a:r>
              <a:rPr lang="en-US" sz="3600" dirty="0"/>
              <a:t>&gt;</a:t>
            </a:r>
            <a:endParaRPr lang="bg-BG" sz="36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06E805-A925-0C4A-2106-DC77CC04B107}"/>
              </a:ext>
            </a:extLst>
          </p:cNvPr>
          <p:cNvSpPr txBox="1"/>
          <p:nvPr/>
        </p:nvSpPr>
        <p:spPr>
          <a:xfrm>
            <a:off x="142398" y="1540186"/>
            <a:ext cx="757285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euclid_circular_a"/>
              </a:rPr>
              <a:t>The</a:t>
            </a:r>
            <a:r>
              <a:rPr lang="en-US" sz="2000" b="1" i="0" dirty="0">
                <a:effectLst/>
                <a:latin typeface="euclid_circular_a"/>
              </a:rPr>
              <a:t> &lt;</a:t>
            </a:r>
            <a:r>
              <a:rPr lang="en-US" sz="2000" b="1" i="0" dirty="0" err="1">
                <a:effectLst/>
                <a:latin typeface="euclid_circular_a"/>
              </a:rPr>
              <a:t>hr</a:t>
            </a:r>
            <a:r>
              <a:rPr lang="en-US" sz="2000" b="1" i="0" dirty="0">
                <a:effectLst/>
                <a:latin typeface="euclid_circular_a"/>
              </a:rPr>
              <a:t>&gt; </a:t>
            </a:r>
            <a:r>
              <a:rPr lang="en-US" sz="2000" b="0" i="0" dirty="0">
                <a:effectLst/>
                <a:latin typeface="euclid_circular_a"/>
              </a:rPr>
              <a:t>is used to insert a horizontal line between our paragraphs</a:t>
            </a:r>
            <a:r>
              <a:rPr lang="en-US" sz="2000" dirty="0"/>
              <a:t> 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45BC84DB-E1E4-B5B0-E411-14547248E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24" y="2032742"/>
            <a:ext cx="3696174" cy="8912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1600" b="1" noProof="1"/>
              <a:t>&lt;p&gt;First Paragraph&lt;/p&gt;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1600" b="1" noProof="1"/>
              <a:t> &lt;hr&gt;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1600" b="1" noProof="1"/>
              <a:t> &lt;p&gt;Second Paragraph&lt;/p&gt;</a:t>
            </a:r>
            <a:endParaRPr lang="en-US" sz="1600" b="1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B6C464-9486-3CB5-3313-6B96174EC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960" y="2312765"/>
            <a:ext cx="6571562" cy="332036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006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US" dirty="0"/>
              <a:t>The &lt;span&gt; Tag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41A90B-21C5-74DF-5442-92A538AB7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24" y="1457792"/>
            <a:ext cx="9306814" cy="441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3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HTML Form &lt;form&gt;</a:t>
            </a:r>
            <a:endParaRPr lang="bg-BG" sz="36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06E805-A925-0C4A-2106-DC77CC04B107}"/>
              </a:ext>
            </a:extLst>
          </p:cNvPr>
          <p:cNvSpPr txBox="1"/>
          <p:nvPr/>
        </p:nvSpPr>
        <p:spPr>
          <a:xfrm>
            <a:off x="142398" y="1386298"/>
            <a:ext cx="757285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euclid_circular_a"/>
              </a:rPr>
              <a:t>An HTML Form is a section of the document that collects input from the user.</a:t>
            </a:r>
            <a:r>
              <a:rPr lang="en-US" sz="2000" dirty="0"/>
              <a:t> It has attribute such as </a:t>
            </a:r>
            <a:r>
              <a:rPr lang="en-US" sz="2000" b="1" i="1" dirty="0"/>
              <a:t>action</a:t>
            </a:r>
            <a:r>
              <a:rPr lang="en-US" sz="2000" dirty="0"/>
              <a:t>, </a:t>
            </a:r>
            <a:r>
              <a:rPr lang="en-US" sz="2000" b="1" i="1" dirty="0" err="1"/>
              <a:t>name</a:t>
            </a:r>
            <a:r>
              <a:rPr lang="en-US" sz="2000" dirty="0" err="1"/>
              <a:t>,</a:t>
            </a:r>
            <a:r>
              <a:rPr lang="en-US" sz="2000" b="1" i="1" dirty="0" err="1"/>
              <a:t>method,target</a:t>
            </a:r>
            <a:r>
              <a:rPr lang="en-US" sz="2000" b="1" i="1" dirty="0"/>
              <a:t> &amp; id 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45BC84DB-E1E4-B5B0-E411-14547248E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024" y="2353900"/>
            <a:ext cx="3696174" cy="8912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/>
              <a:t>&lt;form action=“test.html” name=“test”&gt;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/>
              <a:t>  -----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/>
              <a:t>&lt;/form&gt;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BD9AB-892D-8807-37AF-EF52A6B86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853" y="2353900"/>
            <a:ext cx="5399052" cy="376512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7532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US" dirty="0"/>
              <a:t>Form Fields – text box, textarea &amp; hidden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6BB0F3-B436-3412-EEAF-E52375BCA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24" y="1549722"/>
            <a:ext cx="9389334" cy="48209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4288D6-E8A6-0185-1EFC-FFD8A808FE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830" y="1549722"/>
            <a:ext cx="2748946" cy="6185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C3C81C-2C5A-7DDE-4979-2F618D440A74}"/>
              </a:ext>
            </a:extLst>
          </p:cNvPr>
          <p:cNvCxnSpPr/>
          <p:nvPr/>
        </p:nvCxnSpPr>
        <p:spPr>
          <a:xfrm flipV="1">
            <a:off x="8029575" y="1837615"/>
            <a:ext cx="1076325" cy="28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48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US" dirty="0"/>
              <a:t>HTML Structure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idx="1"/>
          </p:nvPr>
        </p:nvSpPr>
        <p:spPr>
          <a:xfrm>
            <a:off x="348343" y="1449948"/>
            <a:ext cx="11190514" cy="4800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HTML is comprised of “elements” and “tags”</a:t>
            </a:r>
          </a:p>
          <a:p>
            <a:pPr lvl="2">
              <a:buClrTx/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Begins with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&lt;html&gt;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/>
              <a:t>and ends with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&lt;/html&gt;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Elements (tags) are nested one inside another:</a:t>
            </a:r>
          </a:p>
          <a:p>
            <a:pPr>
              <a:lnSpc>
                <a:spcPct val="100000"/>
              </a:lnSpc>
              <a:buNone/>
              <a:defRPr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Tags have attributes:</a:t>
            </a:r>
          </a:p>
          <a:p>
            <a:pPr>
              <a:lnSpc>
                <a:spcPct val="100000"/>
              </a:lnSpc>
              <a:buNone/>
              <a:defRPr/>
            </a:pPr>
            <a:endParaRPr lang="en-US" sz="2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HTML describes structure using two main sections: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&lt;head&gt;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&lt;body&gt;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82693" name="Rectangle 5"/>
          <p:cNvSpPr>
            <a:spLocks noChangeArrowheads="1"/>
          </p:cNvSpPr>
          <p:nvPr/>
        </p:nvSpPr>
        <p:spPr bwMode="auto">
          <a:xfrm>
            <a:off x="1350661" y="2760642"/>
            <a:ext cx="7918448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&lt;html&gt; &lt;head&gt;&lt;/head&gt; &lt;body&gt;&lt;/body&gt; &lt;/html&gt;</a:t>
            </a:r>
          </a:p>
        </p:txBody>
      </p:sp>
      <p:sp>
        <p:nvSpPr>
          <p:cNvPr id="882694" name="Rectangle 6"/>
          <p:cNvSpPr>
            <a:spLocks noChangeArrowheads="1"/>
          </p:cNvSpPr>
          <p:nvPr/>
        </p:nvSpPr>
        <p:spPr bwMode="auto">
          <a:xfrm>
            <a:off x="1361547" y="3651124"/>
            <a:ext cx="7918448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&lt;img src="logo.jpg" alt="logo" /&gt;</a:t>
            </a:r>
          </a:p>
        </p:txBody>
      </p:sp>
    </p:spTree>
    <p:extLst>
      <p:ext uri="{BB962C8B-B14F-4D97-AF65-F5344CB8AC3E}">
        <p14:creationId xmlns:p14="http://schemas.microsoft.com/office/powerpoint/2010/main" val="346546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HTML Form - </a:t>
            </a:r>
            <a:r>
              <a:rPr lang="en-US" sz="3600" b="0" i="1" dirty="0"/>
              <a:t>check box, drop-down &amp; submit button</a:t>
            </a:r>
            <a:endParaRPr lang="bg-BG" sz="3600" b="0" i="1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45BC84DB-E1E4-B5B0-E411-14547248E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023" y="1440100"/>
            <a:ext cx="6067901" cy="27871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/>
              <a:t>&lt;form&gt;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/>
              <a:t>    &lt;label for="name"&gt;Name:&lt;/label&gt;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/>
              <a:t>    &lt;input type="text" name="name"&gt;&lt;br&gt;&lt;br&gt;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/>
              <a:t>    &lt;label for="sex"&gt;Sex:&lt;/label&gt;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/>
              <a:t>    &lt;input type="radio" name="sex" id="male" value="male"&gt;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/>
              <a:t>    &lt;label for="male"&gt;Male&lt;/label&gt;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/>
              <a:t>    &lt;input type="radio" name="sex" id="female" value="female"&gt;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/>
              <a:t>    &lt;label for="female"&gt;Female&lt;/label&gt; &lt;br&gt;&lt;br&gt;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/>
              <a:t>    &lt;input type="submit" value="Submit"&gt;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/>
              <a:t>&lt;/form&gt;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EEFA1C-2587-49E5-ECE6-C1410CD8E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25" y="2293714"/>
            <a:ext cx="4434871" cy="152302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26B6CC-7BB7-F30E-9AA6-75F19E26B38E}"/>
              </a:ext>
            </a:extLst>
          </p:cNvPr>
          <p:cNvCxnSpPr/>
          <p:nvPr/>
        </p:nvCxnSpPr>
        <p:spPr>
          <a:xfrm>
            <a:off x="6638924" y="2771775"/>
            <a:ext cx="685801" cy="12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6">
            <a:extLst>
              <a:ext uri="{FF2B5EF4-FFF2-40B4-BE49-F238E27FC236}">
                <a16:creationId xmlns:a16="http://schemas.microsoft.com/office/drawing/2014/main" id="{67CAB8C5-B73B-BDF1-37F7-07BB7142B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023" y="4512884"/>
            <a:ext cx="6067901" cy="19746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/>
              <a:t>&lt;form&gt;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/>
              <a:t>   &lt;label for="pets"&gt;Pets:&lt;/label&gt;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/>
              <a:t>   &lt;select id="pets“ name=“pets”&gt;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/>
              <a:t>       &lt;option value="dog"&gt;Dog&lt;/option&gt;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/>
              <a:t>        &lt;option value="cat"&gt;Cat&lt;/option&gt;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/>
              <a:t>   &lt;/select&gt;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/>
              <a:t>&lt;/form&gt;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996575-ADC4-54BC-EC34-3C63D9E78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24" y="4939039"/>
            <a:ext cx="4434871" cy="123126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F41C82-205E-7B43-2983-D156104FECD0}"/>
              </a:ext>
            </a:extLst>
          </p:cNvPr>
          <p:cNvCxnSpPr>
            <a:cxnSpLocks/>
          </p:cNvCxnSpPr>
          <p:nvPr/>
        </p:nvCxnSpPr>
        <p:spPr>
          <a:xfrm>
            <a:off x="6638924" y="5248275"/>
            <a:ext cx="590551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1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HTML Input Tag</a:t>
            </a:r>
            <a:endParaRPr lang="bg-BG" sz="3600" b="0" i="1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ABECD9-1998-810F-9D0F-27D35DBC6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352563"/>
            <a:ext cx="5915025" cy="491012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4BC7CA-71C1-4750-6CE9-7D5F658AB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489" y="1352563"/>
            <a:ext cx="5729287" cy="304393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713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HTML Form - Practice</a:t>
            </a:r>
            <a:endParaRPr lang="bg-BG" sz="3600" b="0" i="1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2D85EE-5111-5573-8652-C3793AAB8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170" y="1319162"/>
            <a:ext cx="5427676" cy="5427676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3AA986-2220-8E60-4D69-BD76A353A227}"/>
              </a:ext>
            </a:extLst>
          </p:cNvPr>
          <p:cNvSpPr txBox="1"/>
          <p:nvPr/>
        </p:nvSpPr>
        <p:spPr>
          <a:xfrm>
            <a:off x="173945" y="1398047"/>
            <a:ext cx="4071243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Write code to make a form bellow </a:t>
            </a:r>
          </a:p>
        </p:txBody>
      </p:sp>
    </p:spTree>
    <p:extLst>
      <p:ext uri="{BB962C8B-B14F-4D97-AF65-F5344CB8AC3E}">
        <p14:creationId xmlns:p14="http://schemas.microsoft.com/office/powerpoint/2010/main" val="48202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HTML &lt;marquee&gt; Tag</a:t>
            </a:r>
            <a:endParaRPr lang="bg-BG" sz="3600" b="0" i="1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3AA986-2220-8E60-4D69-BD76A353A227}"/>
              </a:ext>
            </a:extLst>
          </p:cNvPr>
          <p:cNvSpPr txBox="1"/>
          <p:nvPr/>
        </p:nvSpPr>
        <p:spPr>
          <a:xfrm>
            <a:off x="266224" y="1325314"/>
            <a:ext cx="10444141" cy="34778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It was used to make the text or image scroll horizontally across or vertically down the web page.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74151"/>
                </a:solidFill>
                <a:latin typeface="Nunito" panose="020F0502020204030204" pitchFamily="2" charset="0"/>
              </a:rPr>
              <a:t>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Nunito" panose="020F0502020204030204" pitchFamily="2" charset="0"/>
              </a:rPr>
              <a:t>ttributes can be used to adjust the appearance of the &lt;marquee&gt; element.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74151"/>
                </a:solidFill>
                <a:latin typeface="Nunito" panose="020F0502020204030204" pitchFamily="2" charset="0"/>
              </a:rPr>
              <a:t>b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Nunito" panose="020F0502020204030204" pitchFamily="2" charset="0"/>
              </a:rPr>
              <a:t>ehavior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74151"/>
                </a:solidFill>
                <a:latin typeface="Nunito" panose="020F0502020204030204" pitchFamily="2" charset="0"/>
              </a:rPr>
              <a:t>scroll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74151"/>
                </a:solidFill>
                <a:latin typeface="Nunito" panose="020F0502020204030204" pitchFamily="2" charset="0"/>
              </a:rPr>
              <a:t>slide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74151"/>
                </a:solidFill>
                <a:latin typeface="Nunito" panose="020F0502020204030204" pitchFamily="2" charset="0"/>
              </a:rPr>
              <a:t>alternate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Nunito" pitchFamily="2" charset="0"/>
              </a:rPr>
              <a:t>direction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74151"/>
                </a:solidFill>
                <a:latin typeface="Nunito" panose="020F0502020204030204" pitchFamily="2" charset="0"/>
              </a:rPr>
              <a:t>up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74151"/>
                </a:solidFill>
                <a:latin typeface="Nunito" panose="020F0502020204030204" pitchFamily="2" charset="0"/>
              </a:rPr>
              <a:t>down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74151"/>
                </a:solidFill>
                <a:latin typeface="Nunito" panose="020F0502020204030204" pitchFamily="2" charset="0"/>
              </a:rPr>
              <a:t>left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74151"/>
                </a:solidFill>
                <a:latin typeface="Nunito" panose="020F0502020204030204" pitchFamily="2" charset="0"/>
              </a:rPr>
              <a:t>right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1584760-EEFE-C2A9-DBFE-CD4F84D4E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912" y="2598932"/>
            <a:ext cx="6311451" cy="620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/>
              <a:t>&lt;marquee&gt;A scrolling text created with HTML Marquee element.&lt;/marquee&gt;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B490E-212F-7CF0-6D45-87D973038732}"/>
              </a:ext>
            </a:extLst>
          </p:cNvPr>
          <p:cNvSpPr txBox="1"/>
          <p:nvPr/>
        </p:nvSpPr>
        <p:spPr>
          <a:xfrm>
            <a:off x="4303553" y="2138019"/>
            <a:ext cx="10397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6E63C3E-D93D-4EFB-A472-74DB3430E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913" y="3708146"/>
            <a:ext cx="631145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&lt;marquee behavior="scroll" direction="up"&gt;</a:t>
            </a:r>
          </a:p>
          <a:p>
            <a:r>
              <a:rPr lang="en-US" sz="1600" dirty="0"/>
              <a:t>      &lt;</a:t>
            </a:r>
            <a:r>
              <a:rPr lang="en-US" sz="1600" dirty="0" err="1"/>
              <a:t>img</a:t>
            </a:r>
            <a:r>
              <a:rPr lang="en-US" sz="1600" dirty="0"/>
              <a:t> </a:t>
            </a:r>
            <a:r>
              <a:rPr lang="en-US" sz="1600" dirty="0" err="1"/>
              <a:t>src</a:t>
            </a:r>
            <a:r>
              <a:rPr lang="en-US" sz="1600" dirty="0"/>
              <a:t>=“image.png" width="190" height="45" alt="W3docs" /&gt;</a:t>
            </a:r>
          </a:p>
          <a:p>
            <a:r>
              <a:rPr lang="en-US" sz="1600" dirty="0"/>
              <a:t> &lt;/marquee&gt;</a:t>
            </a:r>
          </a:p>
        </p:txBody>
      </p:sp>
    </p:spTree>
    <p:extLst>
      <p:ext uri="{BB962C8B-B14F-4D97-AF65-F5344CB8AC3E}">
        <p14:creationId xmlns:p14="http://schemas.microsoft.com/office/powerpoint/2010/main" val="284421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US" dirty="0"/>
              <a:t>The &lt;div&gt; Tag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BC3554-53DB-4817-A8F0-9CB353F32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24" y="1367062"/>
            <a:ext cx="9641747" cy="46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3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US" dirty="0"/>
              <a:t>HTML &lt;aside&gt; Tag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CCADAC-96ED-2B12-44F0-6A092CE3A4F3}"/>
              </a:ext>
            </a:extLst>
          </p:cNvPr>
          <p:cNvSpPr txBox="1"/>
          <p:nvPr/>
        </p:nvSpPr>
        <p:spPr>
          <a:xfrm>
            <a:off x="140388" y="1355169"/>
            <a:ext cx="844993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euclid_circular_a"/>
              </a:rPr>
              <a:t>The HTML &lt;aside&gt; tag is used to represent a portion of a document that is indirectly related to the main content.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A8E43B-EDC5-E240-FB64-F26AD4558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69" y="2155970"/>
            <a:ext cx="3550097" cy="380069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1B90CC-3D5C-1C52-66E5-6EC580F09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87" y="2363283"/>
            <a:ext cx="6299062" cy="251962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16F9BC-E84D-0126-D1DF-70A135E6A551}"/>
              </a:ext>
            </a:extLst>
          </p:cNvPr>
          <p:cNvCxnSpPr/>
          <p:nvPr/>
        </p:nvCxnSpPr>
        <p:spPr>
          <a:xfrm>
            <a:off x="3984771" y="3623095"/>
            <a:ext cx="1224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64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US" dirty="0"/>
              <a:t>HTML &lt;section&gt; Tag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A83CF9-A409-60D5-B456-8B0E0F78E4BA}"/>
              </a:ext>
            </a:extLst>
          </p:cNvPr>
          <p:cNvSpPr txBox="1"/>
          <p:nvPr/>
        </p:nvSpPr>
        <p:spPr>
          <a:xfrm>
            <a:off x="167778" y="1352437"/>
            <a:ext cx="826337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euclid_circular_a"/>
              </a:rPr>
              <a:t> This tag is used to define a section in the document that generally includes a group of related content.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89C9E-CDAE-6D0E-2374-95A1AF021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24" y="2149786"/>
            <a:ext cx="6772275" cy="1809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8095AE-68D1-9E55-05AE-CC1315004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49" y="4563438"/>
            <a:ext cx="5029527" cy="215740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67FD4E-48B4-19E9-D36C-5D6DA1141267}"/>
              </a:ext>
            </a:extLst>
          </p:cNvPr>
          <p:cNvCxnSpPr>
            <a:cxnSpLocks/>
          </p:cNvCxnSpPr>
          <p:nvPr/>
        </p:nvCxnSpPr>
        <p:spPr>
          <a:xfrm>
            <a:off x="7038499" y="3429000"/>
            <a:ext cx="327035" cy="1134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52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US" dirty="0"/>
              <a:t>HTML &lt;footer&gt; and &lt;header&gt; Tag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03D69-57FB-95EE-BD61-F8BE1698AD33}"/>
              </a:ext>
            </a:extLst>
          </p:cNvPr>
          <p:cNvSpPr txBox="1"/>
          <p:nvPr/>
        </p:nvSpPr>
        <p:spPr>
          <a:xfrm>
            <a:off x="0" y="1570550"/>
            <a:ext cx="1173283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euclid_circular_a"/>
              </a:rPr>
              <a:t> The &lt;</a:t>
            </a:r>
            <a:r>
              <a:rPr lang="en-US" sz="2000" b="1" i="1" dirty="0">
                <a:effectLst/>
                <a:latin typeface="euclid_circular_a"/>
              </a:rPr>
              <a:t>header</a:t>
            </a:r>
            <a:r>
              <a:rPr lang="en-US" sz="2000" i="0" dirty="0">
                <a:effectLst/>
                <a:latin typeface="euclid_circular_a"/>
              </a:rPr>
              <a:t>&gt; element represents a container for introductory content or a set of navigational links.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The HTML &lt;</a:t>
            </a:r>
            <a:r>
              <a:rPr lang="en-US" sz="2000" b="1" i="1" dirty="0"/>
              <a:t>footer</a:t>
            </a:r>
            <a:r>
              <a:rPr lang="en-US" sz="2000" dirty="0"/>
              <a:t>&gt; tag is used to define the footer of the HTML document or section.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9BEF99-CD89-0775-9C2C-B6AE6F699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74" y="2493174"/>
            <a:ext cx="4613578" cy="9561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C67894-FB71-B7CB-F8F2-74994D9B2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963" y="2462224"/>
            <a:ext cx="4717945" cy="101808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4420EC-400C-AD37-A816-4940BB54C86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058952" y="2971265"/>
            <a:ext cx="12160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5F75C47-6823-F645-C9F3-267B01FDA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374" y="3908111"/>
            <a:ext cx="3057525" cy="11228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320B01-D0BB-3717-40A9-A5D4374567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6274963" y="3958398"/>
            <a:ext cx="4865617" cy="396916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1B3BBF-4D66-4A53-00C0-B6B6F9D1E97C}"/>
              </a:ext>
            </a:extLst>
          </p:cNvPr>
          <p:cNvCxnSpPr/>
          <p:nvPr/>
        </p:nvCxnSpPr>
        <p:spPr>
          <a:xfrm>
            <a:off x="3808602" y="4355314"/>
            <a:ext cx="2287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72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US" dirty="0"/>
              <a:t>HTML &lt;main&gt; Tag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67BAAF-581C-DA83-9681-D4928A8A9645}"/>
              </a:ext>
            </a:extLst>
          </p:cNvPr>
          <p:cNvSpPr txBox="1"/>
          <p:nvPr/>
        </p:nvSpPr>
        <p:spPr>
          <a:xfrm>
            <a:off x="0" y="1496850"/>
            <a:ext cx="87295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euclid_circular_a"/>
              </a:rPr>
              <a:t> The HTML &lt;</a:t>
            </a:r>
            <a:r>
              <a:rPr lang="en-US" sz="2000" b="1" i="1" dirty="0">
                <a:effectLst/>
                <a:latin typeface="euclid_circular_a"/>
              </a:rPr>
              <a:t>main</a:t>
            </a:r>
            <a:r>
              <a:rPr lang="en-US" sz="2000" i="0" dirty="0">
                <a:effectLst/>
                <a:latin typeface="euclid_circular_a"/>
              </a:rPr>
              <a:t>&gt; tag is used to define the main content of the document.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B628A1-F1B8-A3EB-DC26-D846CD6CA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72" y="2151226"/>
            <a:ext cx="2924175" cy="1228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561599-4ED5-263A-87CA-F6862BCD1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348" y="2898019"/>
            <a:ext cx="5787334" cy="153821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7B8843-6F8C-AFEE-5C1D-179268E14488}"/>
              </a:ext>
            </a:extLst>
          </p:cNvPr>
          <p:cNvCxnSpPr/>
          <p:nvPr/>
        </p:nvCxnSpPr>
        <p:spPr>
          <a:xfrm>
            <a:off x="3397147" y="2659310"/>
            <a:ext cx="1518802" cy="101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88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US" dirty="0"/>
              <a:t>HTML &lt;figure&gt; and &lt;figcaption&gt; Tag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279A9-FB94-A8B1-F214-6547C88ADE78}"/>
              </a:ext>
            </a:extLst>
          </p:cNvPr>
          <p:cNvSpPr txBox="1"/>
          <p:nvPr/>
        </p:nvSpPr>
        <p:spPr>
          <a:xfrm>
            <a:off x="184558" y="1315993"/>
            <a:ext cx="1010536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euclid_circular_a"/>
              </a:rPr>
              <a:t>The HTML &lt;</a:t>
            </a:r>
            <a:r>
              <a:rPr lang="en-US" sz="2000" b="1" i="1" dirty="0">
                <a:effectLst/>
                <a:latin typeface="euclid_circular_a"/>
              </a:rPr>
              <a:t>figure</a:t>
            </a:r>
            <a:r>
              <a:rPr lang="en-US" sz="2000" i="0" dirty="0">
                <a:effectLst/>
                <a:latin typeface="euclid_circular_a"/>
              </a:rPr>
              <a:t>&gt; tag that represents self-contained graphical content such as illustrations, diagrams, photos,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The HTML &lt;</a:t>
            </a:r>
            <a:r>
              <a:rPr lang="en-US" sz="2000" b="1" i="1" dirty="0"/>
              <a:t>figcaption</a:t>
            </a:r>
            <a:r>
              <a:rPr lang="en-US" sz="2000" dirty="0"/>
              <a:t>&gt; tag is used to define the caption for a figure.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36BB53-A940-0512-0CDF-08E05C2C3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94" y="2704115"/>
            <a:ext cx="5324475" cy="1038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488FEB-E5BE-507E-A9AA-165E3B5AF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831" y="4118264"/>
            <a:ext cx="4825396" cy="231111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69BBE5-6819-1BC6-48A9-6D6F3F891C30}"/>
              </a:ext>
            </a:extLst>
          </p:cNvPr>
          <p:cNvCxnSpPr/>
          <p:nvPr/>
        </p:nvCxnSpPr>
        <p:spPr>
          <a:xfrm>
            <a:off x="5919831" y="3347207"/>
            <a:ext cx="959141" cy="687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5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US" dirty="0"/>
              <a:t>HTML Code Formatting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idx="1"/>
          </p:nvPr>
        </p:nvSpPr>
        <p:spPr>
          <a:xfrm>
            <a:off x="326571" y="1570154"/>
            <a:ext cx="11332029" cy="41223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The HTML source code should be formatted to increase readability and facilitate debugging</a:t>
            </a:r>
          </a:p>
          <a:p>
            <a:pPr lvl="2">
              <a:buClrTx/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Every block element should start on a new line</a:t>
            </a:r>
          </a:p>
          <a:p>
            <a:pPr lvl="2">
              <a:buClrTx/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Every nested (block) element should be indented</a:t>
            </a:r>
          </a:p>
          <a:p>
            <a:pPr lvl="2">
              <a:buClrTx/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Browsers ignore multiple whitespaces in the page source, so formatting is harmless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For performance reasons, formatting can be sacrificed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6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US" dirty="0"/>
              <a:t>HTML Class &amp; ID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6E7E1D-AFC1-AC21-84DC-57DE95D6C02F}"/>
              </a:ext>
            </a:extLst>
          </p:cNvPr>
          <p:cNvSpPr txBox="1"/>
          <p:nvPr/>
        </p:nvSpPr>
        <p:spPr>
          <a:xfrm>
            <a:off x="92279" y="1357937"/>
            <a:ext cx="1090568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euclid_circular_a"/>
              </a:rPr>
              <a:t>An HTML </a:t>
            </a:r>
            <a:r>
              <a:rPr lang="en-US" sz="2000" b="1" i="1" dirty="0">
                <a:effectLst/>
                <a:latin typeface="euclid_circular_a"/>
              </a:rPr>
              <a:t>class</a:t>
            </a:r>
            <a:r>
              <a:rPr lang="en-US" sz="2000" i="0" dirty="0">
                <a:effectLst/>
                <a:latin typeface="euclid_circular_a"/>
              </a:rPr>
              <a:t> is an attribute that can be added to an HTML element to give it a specific class name. Note: We use . before classname in CSS.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C1B36-46CE-BE26-4FE5-E4B5CADB4E42}"/>
              </a:ext>
            </a:extLst>
          </p:cNvPr>
          <p:cNvSpPr txBox="1"/>
          <p:nvPr/>
        </p:nvSpPr>
        <p:spPr>
          <a:xfrm>
            <a:off x="92279" y="2143630"/>
            <a:ext cx="1071274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euclid_circular_a"/>
              </a:rPr>
              <a:t>An HTML </a:t>
            </a:r>
            <a:r>
              <a:rPr lang="en-US" sz="2000" b="1" i="1" dirty="0">
                <a:effectLst/>
                <a:latin typeface="euclid_circular_a"/>
              </a:rPr>
              <a:t>id</a:t>
            </a:r>
            <a:r>
              <a:rPr lang="en-US" sz="2000" i="0" dirty="0">
                <a:effectLst/>
                <a:latin typeface="euclid_circular_a"/>
              </a:rPr>
              <a:t> is an attribute that can be added to an HTML element to give it a unique identifier. Note: We use # before id in CSS.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903CFE-B283-F0E0-45C5-F7B375ECE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26" y="4593322"/>
            <a:ext cx="2514600" cy="1295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9C4F23-2606-2C39-80BC-F41C7DF4F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26" y="2957512"/>
            <a:ext cx="2933700" cy="1419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696D33-3F6C-34FE-B292-0A17CD7F9E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294" y="2895497"/>
            <a:ext cx="5728611" cy="138692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2B9CD7-9A59-D4B9-5E0A-2934860686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299" y="4543374"/>
            <a:ext cx="5728606" cy="1386926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EC3306-C200-BDA5-5E6C-213A041D21CD}"/>
              </a:ext>
            </a:extLst>
          </p:cNvPr>
          <p:cNvCxnSpPr>
            <a:stCxn id="9" idx="3"/>
          </p:cNvCxnSpPr>
          <p:nvPr/>
        </p:nvCxnSpPr>
        <p:spPr>
          <a:xfrm flipV="1">
            <a:off x="3561126" y="3667124"/>
            <a:ext cx="17239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4259F2-52A8-DFD2-E98C-5BCF6A5A7F0A}"/>
              </a:ext>
            </a:extLst>
          </p:cNvPr>
          <p:cNvCxnSpPr/>
          <p:nvPr/>
        </p:nvCxnSpPr>
        <p:spPr>
          <a:xfrm>
            <a:off x="3229761" y="5236837"/>
            <a:ext cx="1979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7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US" dirty="0"/>
              <a:t>HTML Layout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BE599-D9E6-B72D-E3A8-F7A686688348}"/>
              </a:ext>
            </a:extLst>
          </p:cNvPr>
          <p:cNvSpPr txBox="1"/>
          <p:nvPr/>
        </p:nvSpPr>
        <p:spPr>
          <a:xfrm>
            <a:off x="266224" y="1430133"/>
            <a:ext cx="1018645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HTML layout refers to the way in which the content of a website is organized and structured.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869B5-4E51-5CDD-BFB6-D868DCB69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16" y="1954635"/>
            <a:ext cx="2619076" cy="43332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A6F7EB-0FE8-C14E-F34D-D0CB2EA33C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941" y="2087542"/>
            <a:ext cx="6273894" cy="268291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239D78-7338-BBBF-C99D-0CD7CE0C71DF}"/>
              </a:ext>
            </a:extLst>
          </p:cNvPr>
          <p:cNvCxnSpPr>
            <a:endCxn id="8" idx="1"/>
          </p:cNvCxnSpPr>
          <p:nvPr/>
        </p:nvCxnSpPr>
        <p:spPr>
          <a:xfrm>
            <a:off x="2978092" y="2659310"/>
            <a:ext cx="1333849" cy="769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37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US" dirty="0"/>
              <a:t>HTML Layout – Practice 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BE599-D9E6-B72D-E3A8-F7A686688348}"/>
              </a:ext>
            </a:extLst>
          </p:cNvPr>
          <p:cNvSpPr txBox="1"/>
          <p:nvPr/>
        </p:nvSpPr>
        <p:spPr>
          <a:xfrm>
            <a:off x="266224" y="1430133"/>
            <a:ext cx="1018645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Write code to make layout bellow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E8868A-2475-59A7-2625-844EFE575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375" y="1978783"/>
            <a:ext cx="5596726" cy="454365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652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US" dirty="0"/>
              <a:t>HTML Responsive Web Design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2D4636-93E7-0C4C-AF7E-364E66C9584E}"/>
              </a:ext>
            </a:extLst>
          </p:cNvPr>
          <p:cNvSpPr txBox="1"/>
          <p:nvPr/>
        </p:nvSpPr>
        <p:spPr>
          <a:xfrm>
            <a:off x="266224" y="1383912"/>
            <a:ext cx="10614297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Responsive web design is a web design approach to make web pages render well on all devices with different screen sizes and viewports.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There are many ways to make a webpage responsive: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Viewport meta tag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euclid_circular_a"/>
              </a:rPr>
              <a:t>Responsive typography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Responsive images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Media Queries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Responsive layout technologies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AB302-D364-1FF7-FA93-4D56EB990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739" y="2016160"/>
            <a:ext cx="5157815" cy="191698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91DD55-2234-35F0-6656-D214C8A27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476" y="3734648"/>
            <a:ext cx="2297008" cy="287878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EC71E5-D8E7-FA12-7ECD-DAB3E936D152}"/>
              </a:ext>
            </a:extLst>
          </p:cNvPr>
          <p:cNvCxnSpPr/>
          <p:nvPr/>
        </p:nvCxnSpPr>
        <p:spPr>
          <a:xfrm flipH="1">
            <a:off x="4830484" y="4026716"/>
            <a:ext cx="1721318" cy="132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997968-3024-0BD4-7C52-B70358CFC00B}"/>
              </a:ext>
            </a:extLst>
          </p:cNvPr>
          <p:cNvSpPr txBox="1"/>
          <p:nvPr/>
        </p:nvSpPr>
        <p:spPr>
          <a:xfrm rot="19394536">
            <a:off x="5109099" y="4505143"/>
            <a:ext cx="8858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200" dirty="0"/>
              <a:t>Responsive</a:t>
            </a:r>
          </a:p>
        </p:txBody>
      </p:sp>
    </p:spTree>
    <p:extLst>
      <p:ext uri="{BB962C8B-B14F-4D97-AF65-F5344CB8AC3E}">
        <p14:creationId xmlns:p14="http://schemas.microsoft.com/office/powerpoint/2010/main" val="184363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US" dirty="0"/>
              <a:t>HTML Responsive Web Design - More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2D4636-93E7-0C4C-AF7E-364E66C9584E}"/>
              </a:ext>
            </a:extLst>
          </p:cNvPr>
          <p:cNvSpPr txBox="1"/>
          <p:nvPr/>
        </p:nvSpPr>
        <p:spPr>
          <a:xfrm>
            <a:off x="266224" y="1383912"/>
            <a:ext cx="10614297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We can add viewport in the &lt;meta&gt; tag to make the webpage responsive.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i="1" dirty="0"/>
              <a:t>width=device-width </a:t>
            </a:r>
            <a:r>
              <a:rPr lang="en-US" dirty="0"/>
              <a:t>- width of the webpage is equal to the width of the device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i="1" dirty="0"/>
              <a:t>initial-scale=1.0 </a:t>
            </a:r>
            <a:r>
              <a:rPr lang="en-US" dirty="0"/>
              <a:t>- zoom level of 100%.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9AA086-1960-6729-1546-415568174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19" y="2464718"/>
            <a:ext cx="5705475" cy="409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E839C4-47E8-E06A-5C26-1FBB8D389C51}"/>
              </a:ext>
            </a:extLst>
          </p:cNvPr>
          <p:cNvSpPr txBox="1"/>
          <p:nvPr/>
        </p:nvSpPr>
        <p:spPr>
          <a:xfrm>
            <a:off x="7789223" y="2095386"/>
            <a:ext cx="21265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Responsive Text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39CE6A-16FF-8EBA-6020-DDA5A2E18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671" y="2496458"/>
            <a:ext cx="3714750" cy="533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B145F8-5A97-7636-14B5-6F18A256F17F}"/>
              </a:ext>
            </a:extLst>
          </p:cNvPr>
          <p:cNvSpPr txBox="1"/>
          <p:nvPr/>
        </p:nvSpPr>
        <p:spPr>
          <a:xfrm>
            <a:off x="7694888" y="3280835"/>
            <a:ext cx="2480957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Responsive Images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0CB4278-3E73-4F92-D3B3-10D605CDA9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224" y="3684384"/>
            <a:ext cx="4225182" cy="4047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2DB0E54-0D12-CE90-C6A5-3F8FAE22B727}"/>
              </a:ext>
            </a:extLst>
          </p:cNvPr>
          <p:cNvSpPr txBox="1"/>
          <p:nvPr/>
        </p:nvSpPr>
        <p:spPr>
          <a:xfrm>
            <a:off x="227667" y="3088146"/>
            <a:ext cx="691475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Media query is a CSS technique that defines completely different styles for different browser sizes.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CC17E63-C883-1258-B382-8D1A7FE7B3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19" y="4089095"/>
            <a:ext cx="4076700" cy="17621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CA0DE2D-2145-A48C-4D63-7F1891CEC6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193" y="4669129"/>
            <a:ext cx="3919404" cy="122232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688C02-E275-D26D-6406-9F4E64344326}"/>
              </a:ext>
            </a:extLst>
          </p:cNvPr>
          <p:cNvCxnSpPr>
            <a:stCxn id="24" idx="3"/>
          </p:cNvCxnSpPr>
          <p:nvPr/>
        </p:nvCxnSpPr>
        <p:spPr>
          <a:xfrm>
            <a:off x="4685819" y="4970158"/>
            <a:ext cx="2025374" cy="53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E0D76F1-55F8-E13D-7C85-F1662DF6D2E9}"/>
              </a:ext>
            </a:extLst>
          </p:cNvPr>
          <p:cNvSpPr txBox="1"/>
          <p:nvPr/>
        </p:nvSpPr>
        <p:spPr>
          <a:xfrm rot="923682">
            <a:off x="4580993" y="5252323"/>
            <a:ext cx="2161169" cy="2616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100" dirty="0"/>
              <a:t>Browser Output (screensize &lt; </a:t>
            </a:r>
            <a:r>
              <a:rPr lang="en-US" sz="1100" b="1" i="1" dirty="0"/>
              <a:t>600</a:t>
            </a:r>
            <a:r>
              <a:rPr lang="en-US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482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US" dirty="0"/>
              <a:t>HTML Video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29A656-2245-8291-1E62-7BBE60C2B22B}"/>
              </a:ext>
            </a:extLst>
          </p:cNvPr>
          <p:cNvSpPr txBox="1"/>
          <p:nvPr/>
        </p:nvSpPr>
        <p:spPr>
          <a:xfrm>
            <a:off x="266224" y="1614691"/>
            <a:ext cx="1037101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HTML &lt;video&gt; tag is used to embed a media player which supports video playback into the HTML page.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B668A-7F30-C0CA-731D-02F6A3D31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01" y="2380288"/>
            <a:ext cx="3838575" cy="704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F37393-B151-1510-5A74-47F6A603A5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408" y="2080470"/>
            <a:ext cx="3929440" cy="166484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7D121D-A222-B383-A9B5-4B2A92E0B23E}"/>
              </a:ext>
            </a:extLst>
          </p:cNvPr>
          <p:cNvCxnSpPr>
            <a:endCxn id="8" idx="1"/>
          </p:cNvCxnSpPr>
          <p:nvPr/>
        </p:nvCxnSpPr>
        <p:spPr>
          <a:xfrm>
            <a:off x="4462943" y="2732713"/>
            <a:ext cx="3099465" cy="180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76A68D-AF55-32C1-779E-29AA7E612F48}"/>
              </a:ext>
            </a:extLst>
          </p:cNvPr>
          <p:cNvSpPr txBox="1"/>
          <p:nvPr/>
        </p:nvSpPr>
        <p:spPr>
          <a:xfrm>
            <a:off x="371212" y="3313546"/>
            <a:ext cx="6094602" cy="25853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Let us look at the attributes supported by the HTML &lt;video&gt; tag.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autoplay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Controls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Height &amp; width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Loop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Muted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Src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preload</a:t>
            </a:r>
          </a:p>
        </p:txBody>
      </p:sp>
    </p:spTree>
    <p:extLst>
      <p:ext uri="{BB962C8B-B14F-4D97-AF65-F5344CB8AC3E}">
        <p14:creationId xmlns:p14="http://schemas.microsoft.com/office/powerpoint/2010/main" val="332713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US" dirty="0"/>
              <a:t>HTML Audio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9470BE-9BC4-6CC1-2ECF-35F05DA2D2F3}"/>
              </a:ext>
            </a:extLst>
          </p:cNvPr>
          <p:cNvSpPr txBox="1"/>
          <p:nvPr/>
        </p:nvSpPr>
        <p:spPr>
          <a:xfrm>
            <a:off x="346046" y="1392907"/>
            <a:ext cx="957813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HTML &lt;audio&gt; tag is used to embed a media player which supports audio playback into the HTML page.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2170A-7B43-A182-FB1C-84E1CE3EE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35" y="2237762"/>
            <a:ext cx="3667125" cy="685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F557B2-3C77-2B80-3BB8-2FF9B65C2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530" y="1794233"/>
            <a:ext cx="4470262" cy="112932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6523A9-A6CF-77BE-74F9-8AF998964F14}"/>
              </a:ext>
            </a:extLst>
          </p:cNvPr>
          <p:cNvCxnSpPr>
            <a:endCxn id="8" idx="1"/>
          </p:cNvCxnSpPr>
          <p:nvPr/>
        </p:nvCxnSpPr>
        <p:spPr>
          <a:xfrm flipV="1">
            <a:off x="4186106" y="2358898"/>
            <a:ext cx="2877424" cy="22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FBF105-7586-0FA9-303A-3CEC66B236B3}"/>
              </a:ext>
            </a:extLst>
          </p:cNvPr>
          <p:cNvSpPr txBox="1"/>
          <p:nvPr/>
        </p:nvSpPr>
        <p:spPr>
          <a:xfrm>
            <a:off x="453835" y="3243222"/>
            <a:ext cx="6094602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Let us look at the attributes supported by the HTML &lt;video&gt; tag.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autoplay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Controls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Loop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Muted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Src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preload</a:t>
            </a:r>
          </a:p>
        </p:txBody>
      </p:sp>
    </p:spTree>
    <p:extLst>
      <p:ext uri="{BB962C8B-B14F-4D97-AF65-F5344CB8AC3E}">
        <p14:creationId xmlns:p14="http://schemas.microsoft.com/office/powerpoint/2010/main" val="107614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US" dirty="0"/>
              <a:t>HTML Emojis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B2803-9B3E-4A2A-D784-380B29FBCAE1}"/>
              </a:ext>
            </a:extLst>
          </p:cNvPr>
          <p:cNvSpPr txBox="1"/>
          <p:nvPr/>
        </p:nvSpPr>
        <p:spPr>
          <a:xfrm>
            <a:off x="404768" y="1413355"/>
            <a:ext cx="909156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Emoji are small graphical images that are used to represent emotions, objects, and ideas.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85237-9293-3BFE-C045-B4D1C63F6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30" y="1918308"/>
            <a:ext cx="5582279" cy="427294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D40A6E-9B47-5AB4-F79F-BE3EE48CE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7684" y="2062028"/>
            <a:ext cx="3314700" cy="495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7183C7-9F72-75B9-93A4-EA6E1D7247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918" y="3612603"/>
            <a:ext cx="4683852" cy="106003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AC2979-B890-B54A-93AC-600DAE47D043}"/>
              </a:ext>
            </a:extLst>
          </p:cNvPr>
          <p:cNvCxnSpPr>
            <a:stCxn id="8" idx="2"/>
          </p:cNvCxnSpPr>
          <p:nvPr/>
        </p:nvCxnSpPr>
        <p:spPr>
          <a:xfrm>
            <a:off x="8965034" y="2557328"/>
            <a:ext cx="0" cy="105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89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B24CEEFA-B21B-7766-DD93-AEA64F11A98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66224" y="1447800"/>
            <a:ext cx="11659552" cy="4572000"/>
          </a:xfrm>
        </p:spPr>
        <p:txBody>
          <a:bodyPr anchor="ctr">
            <a:normAutofit/>
          </a:bodyPr>
          <a:lstStyle/>
          <a:p>
            <a:pPr marL="320040" lvl="1" indent="0" algn="ctr">
              <a:buClr>
                <a:schemeClr val="tx1"/>
              </a:buClr>
              <a:buNone/>
            </a:pPr>
            <a:r>
              <a:rPr lang="en-US" sz="3000" dirty="0"/>
              <a:t>Thank You…</a:t>
            </a:r>
          </a:p>
          <a:p>
            <a:pPr marL="320040" lvl="1" indent="0" algn="just">
              <a:buClr>
                <a:schemeClr val="tx1"/>
              </a:buClr>
              <a:buNone/>
            </a:pPr>
            <a:endParaRPr lang="en-US" dirty="0"/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just">
              <a:buClr>
                <a:schemeClr val="tx1"/>
              </a:buClr>
              <a:buNone/>
            </a:pPr>
            <a:r>
              <a:rPr lang="en-US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47691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ZA" dirty="0"/>
              <a:t>First HTML Page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52996" name="Rectangle 4"/>
          <p:cNvSpPr>
            <a:spLocks noChangeArrowheads="1"/>
          </p:cNvSpPr>
          <p:nvPr/>
        </p:nvSpPr>
        <p:spPr bwMode="auto">
          <a:xfrm>
            <a:off x="859170" y="2103328"/>
            <a:ext cx="8585927" cy="29869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200" i="1" noProof="1"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200" i="1" noProof="1"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200" i="1" noProof="1"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200" i="1" noProof="1"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200" i="1" noProof="1"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200" i="1" noProof="1"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200" i="1" noProof="1"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200" i="1" noProof="1"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200" i="1" noProof="1">
                <a:cs typeface="Consolas" pitchFamily="49" charset="0"/>
              </a:rPr>
              <a:t>&lt;/html&gt;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770587" y="1303889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u="sng" dirty="0">
                <a:solidFill>
                  <a:schemeClr val="accent2">
                    <a:lumMod val="75000"/>
                  </a:schemeClr>
                </a:solidFill>
              </a:rPr>
              <a:t>Test.html</a:t>
            </a:r>
          </a:p>
        </p:txBody>
      </p:sp>
    </p:spTree>
    <p:extLst>
      <p:ext uri="{BB962C8B-B14F-4D97-AF65-F5344CB8AC3E}">
        <p14:creationId xmlns:p14="http://schemas.microsoft.com/office/powerpoint/2010/main" val="54841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9" name="Rectangle 3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ZA" dirty="0"/>
              <a:t>First HTML Page: Tags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165741" y="1972305"/>
            <a:ext cx="2209799" cy="527804"/>
          </a:xfrm>
          <a:prstGeom prst="wedgeRoundRectCallout">
            <a:avLst>
              <a:gd name="adj1" fmla="val -51525"/>
              <a:gd name="adj2" fmla="val 139824"/>
              <a:gd name="adj3" fmla="val 16667"/>
            </a:avLst>
          </a:prstGeom>
          <a:solidFill>
            <a:srgbClr val="00B0F0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Opening tag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395624" y="5978632"/>
            <a:ext cx="2057400" cy="527804"/>
          </a:xfrm>
          <a:prstGeom prst="wedgeRoundRectCallout">
            <a:avLst>
              <a:gd name="adj1" fmla="val -45850"/>
              <a:gd name="adj2" fmla="val -111478"/>
              <a:gd name="adj3" fmla="val 16667"/>
            </a:avLst>
          </a:prstGeom>
          <a:solidFill>
            <a:srgbClr val="00B0F0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Closing tag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1" y="1509148"/>
            <a:ext cx="102311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An HTML element consists of an opening tag, a closing tag and the content inside.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/>
            <a:endParaRPr lang="en-US" sz="2400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04590" y="2507289"/>
            <a:ext cx="7595867" cy="34254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200" i="1" noProof="1"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200" i="1" noProof="1"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200" i="1" noProof="1"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200" i="1" noProof="1"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200" i="1" noProof="1"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200" i="1" noProof="1"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200" i="1" noProof="1"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200" i="1" noProof="1"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200" i="1" noProof="1"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1763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/>
        </p:nvSpPr>
        <p:spPr bwMode="auto">
          <a:xfrm>
            <a:off x="1999357" y="1715959"/>
            <a:ext cx="7994649" cy="3728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i="1" noProof="1"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i="1" noProof="1"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i="1" noProof="1"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i="1" noProof="1"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i="1" noProof="1"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i="1" noProof="1"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i="1" noProof="1"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i="1" noProof="1"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i="1" noProof="1">
                <a:cs typeface="Consolas" pitchFamily="49" charset="0"/>
              </a:rPr>
              <a:t>&lt;/html&gt;</a:t>
            </a:r>
          </a:p>
        </p:txBody>
      </p:sp>
      <p:sp>
        <p:nvSpPr>
          <p:cNvPr id="861195" name="Rectangle 11"/>
          <p:cNvSpPr>
            <a:spLocks noChangeArrowheads="1"/>
          </p:cNvSpPr>
          <p:nvPr/>
        </p:nvSpPr>
        <p:spPr bwMode="auto">
          <a:xfrm>
            <a:off x="2133600" y="2590800"/>
            <a:ext cx="7516971" cy="116477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ZA" dirty="0"/>
              <a:t>First HTML Page: Header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193405" y="1717182"/>
            <a:ext cx="2362200" cy="527804"/>
          </a:xfrm>
          <a:prstGeom prst="wedgeRoundRectCallout">
            <a:avLst>
              <a:gd name="adj1" fmla="val -51100"/>
              <a:gd name="adj2" fmla="val 148323"/>
              <a:gd name="adj3" fmla="val 16667"/>
            </a:avLst>
          </a:prstGeom>
          <a:solidFill>
            <a:srgbClr val="00B0F0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HTML header</a:t>
            </a:r>
          </a:p>
        </p:txBody>
      </p:sp>
    </p:spTree>
    <p:extLst>
      <p:ext uri="{BB962C8B-B14F-4D97-AF65-F5344CB8AC3E}">
        <p14:creationId xmlns:p14="http://schemas.microsoft.com/office/powerpoint/2010/main" val="94626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/>
        </p:nvSpPr>
        <p:spPr bwMode="auto">
          <a:xfrm>
            <a:off x="1922083" y="1654732"/>
            <a:ext cx="7994649" cy="3728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i="1" noProof="1"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i="1" noProof="1"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i="1" noProof="1"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i="1" noProof="1"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i="1" noProof="1"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i="1" noProof="1"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i="1" noProof="1"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i="1" noProof="1"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i="1" noProof="1">
                <a:cs typeface="Consolas" pitchFamily="49" charset="0"/>
              </a:rPr>
              <a:t>&lt;/html&gt;</a:t>
            </a:r>
          </a:p>
        </p:txBody>
      </p:sp>
      <p:sp>
        <p:nvSpPr>
          <p:cNvPr id="861195" name="Rectangle 11"/>
          <p:cNvSpPr>
            <a:spLocks noChangeArrowheads="1"/>
          </p:cNvSpPr>
          <p:nvPr/>
        </p:nvSpPr>
        <p:spPr bwMode="auto">
          <a:xfrm>
            <a:off x="2068286" y="3712029"/>
            <a:ext cx="7543646" cy="123008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pPr>
              <a:defRPr/>
            </a:pPr>
            <a:r>
              <a:rPr lang="en-ZA" dirty="0"/>
              <a:t>First HTML Page: Body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51592" y="5434627"/>
            <a:ext cx="2209800" cy="527804"/>
          </a:xfrm>
          <a:prstGeom prst="wedgeRoundRectCallout">
            <a:avLst>
              <a:gd name="adj1" fmla="val -41697"/>
              <a:gd name="adj2" fmla="val -146766"/>
              <a:gd name="adj3" fmla="val 16667"/>
            </a:avLst>
          </a:prstGeom>
          <a:solidFill>
            <a:srgbClr val="00B0F0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HTML body</a:t>
            </a:r>
          </a:p>
        </p:txBody>
      </p:sp>
    </p:spTree>
    <p:extLst>
      <p:ext uri="{BB962C8B-B14F-4D97-AF65-F5344CB8AC3E}">
        <p14:creationId xmlns:p14="http://schemas.microsoft.com/office/powerpoint/2010/main" val="323296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BCB6E256-3C9D-4B97-93A6-B876BF5E9E12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237"/>
  <p:tag name="ISPRINGONLINEFOLDERPATH" val="Каталог/Game On"/>
  <p:tag name="ISPRINGCLOUDFOLDERID" val="0"/>
  <p:tag name="ISPRINGCLOUDFOLDERPATH" val="Content List"/>
  <p:tag name="ISPRING_PLAYERS_CUSTOMIZATION" val="UEsDBBQAAgAIAG8CZ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8CZ0Z7BdOSwAEAANoDAAAPAAAAAAAAAAEAAAAAAAAAAABub25lL3BsYXllci54bWxQSwUGAAAAAAEAAQA9AAAA7QEAAAAA"/>
  <p:tag name="ISPRING_PRESENTATION_TITLE" val="9279070"/>
  <p:tag name="ISPRING_RESOURCE_PATHS_HASH_PRESENTER" val="19c15ea4d4b31c5479882f746bf31ab175d131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werPoint">
  <a:themeElements>
    <a:clrScheme name="iFour">
      <a:dk1>
        <a:srgbClr val="464749"/>
      </a:dk1>
      <a:lt1>
        <a:sysClr val="window" lastClr="FFFFFF"/>
      </a:lt1>
      <a:dk2>
        <a:srgbClr val="696464"/>
      </a:dk2>
      <a:lt2>
        <a:srgbClr val="E9E5DC"/>
      </a:lt2>
      <a:accent1>
        <a:srgbClr val="464749"/>
      </a:accent1>
      <a:accent2>
        <a:srgbClr val="009FEE"/>
      </a:accent2>
      <a:accent3>
        <a:srgbClr val="AB0322"/>
      </a:accent3>
      <a:accent4>
        <a:srgbClr val="EB7D0F"/>
      </a:accent4>
      <a:accent5>
        <a:srgbClr val="1199DD"/>
      </a:accent5>
      <a:accent6>
        <a:srgbClr val="9E1028"/>
      </a:accent6>
      <a:hlink>
        <a:srgbClr val="1199DD"/>
      </a:hlink>
      <a:folHlink>
        <a:srgbClr val="464749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" id="{1DE4017A-A341-4A87-9F6A-461E382E22A7}" vid="{459AA556-166B-4000-838A-58BFD600BB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Four">
    <a:dk1>
      <a:srgbClr val="464749"/>
    </a:dk1>
    <a:lt1>
      <a:sysClr val="window" lastClr="FFFFFF"/>
    </a:lt1>
    <a:dk2>
      <a:srgbClr val="696464"/>
    </a:dk2>
    <a:lt2>
      <a:srgbClr val="E9E5DC"/>
    </a:lt2>
    <a:accent1>
      <a:srgbClr val="464749"/>
    </a:accent1>
    <a:accent2>
      <a:srgbClr val="009FEE"/>
    </a:accent2>
    <a:accent3>
      <a:srgbClr val="AB0322"/>
    </a:accent3>
    <a:accent4>
      <a:srgbClr val="EB7D0F"/>
    </a:accent4>
    <a:accent5>
      <a:srgbClr val="1199DD"/>
    </a:accent5>
    <a:accent6>
      <a:srgbClr val="9E1028"/>
    </a:accent6>
    <a:hlink>
      <a:srgbClr val="1199DD"/>
    </a:hlink>
    <a:folHlink>
      <a:srgbClr val="46474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PowerPoint</Template>
  <TotalTime>0</TotalTime>
  <Words>3423</Words>
  <Application>Microsoft Office PowerPoint</Application>
  <PresentationFormat>Widescreen</PresentationFormat>
  <Paragraphs>515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Calibri</vt:lpstr>
      <vt:lpstr>Consolas</vt:lpstr>
      <vt:lpstr>euclid_circular_a</vt:lpstr>
      <vt:lpstr>Nunito</vt:lpstr>
      <vt:lpstr>Wingdings</vt:lpstr>
      <vt:lpstr>Wingdings 2</vt:lpstr>
      <vt:lpstr>PowerPoint</vt:lpstr>
      <vt:lpstr>iFour Consultancy</vt:lpstr>
      <vt:lpstr>Introduction To HTML</vt:lpstr>
      <vt:lpstr>Creating HTML Pages</vt:lpstr>
      <vt:lpstr>HTML Structure</vt:lpstr>
      <vt:lpstr>HTML Code Formatting</vt:lpstr>
      <vt:lpstr>First HTML Page</vt:lpstr>
      <vt:lpstr>First HTML Page: Tags</vt:lpstr>
      <vt:lpstr>First HTML Page: Header</vt:lpstr>
      <vt:lpstr>First HTML Page: Body</vt:lpstr>
      <vt:lpstr>Some Simple Tags</vt:lpstr>
      <vt:lpstr>Tags Attributes</vt:lpstr>
      <vt:lpstr>HTML Comments</vt:lpstr>
      <vt:lpstr>Headings &amp; Paragraphs</vt:lpstr>
      <vt:lpstr>The &lt;!DOCTYPE&gt; Declaration</vt:lpstr>
      <vt:lpstr>The &lt;head&gt; Section</vt:lpstr>
      <vt:lpstr>The &lt;head&gt; Section: &lt;title&gt; tag</vt:lpstr>
      <vt:lpstr>The &lt;body&gt; Section</vt:lpstr>
      <vt:lpstr>Text Formatting</vt:lpstr>
      <vt:lpstr>Hyperlinks: &lt;a&gt; Tag</vt:lpstr>
      <vt:lpstr>Hyperlinks: &lt;img&gt; Tag</vt:lpstr>
      <vt:lpstr>HTML Links – More Attributes</vt:lpstr>
      <vt:lpstr>HTML Iframes &lt;iframe&gt;</vt:lpstr>
      <vt:lpstr>HTML Favicon</vt:lpstr>
      <vt:lpstr>Block and Inline Element</vt:lpstr>
      <vt:lpstr>HTML Tables</vt:lpstr>
      <vt:lpstr>HTML Table Heading, &lt;th&gt;</vt:lpstr>
      <vt:lpstr>HTML Table Border</vt:lpstr>
      <vt:lpstr>HTML Table Head, Body, and Footer</vt:lpstr>
      <vt:lpstr>HTML Tables – Practice 01 </vt:lpstr>
      <vt:lpstr>HTML Table  - Practice 02</vt:lpstr>
      <vt:lpstr>HTML Table rowspan and colspan</vt:lpstr>
      <vt:lpstr>HTML Table – Practice</vt:lpstr>
      <vt:lpstr>HTML Lists</vt:lpstr>
      <vt:lpstr>HTML Lists – Ordered, Unordered  &amp; Description </vt:lpstr>
      <vt:lpstr>HTML Lists – Practice</vt:lpstr>
      <vt:lpstr>HTML Horizontal Line &lt;hr&gt;</vt:lpstr>
      <vt:lpstr>The &lt;span&gt; Tag</vt:lpstr>
      <vt:lpstr>HTML Form &lt;form&gt;</vt:lpstr>
      <vt:lpstr>Form Fields – text box, textarea &amp; hidden</vt:lpstr>
      <vt:lpstr>HTML Form - check box, drop-down &amp; submit button</vt:lpstr>
      <vt:lpstr>HTML Input Tag</vt:lpstr>
      <vt:lpstr>HTML Form - Practice</vt:lpstr>
      <vt:lpstr>HTML &lt;marquee&gt; Tag</vt:lpstr>
      <vt:lpstr>The &lt;div&gt; Tag</vt:lpstr>
      <vt:lpstr>HTML &lt;aside&gt; Tag</vt:lpstr>
      <vt:lpstr>HTML &lt;section&gt; Tag</vt:lpstr>
      <vt:lpstr>HTML &lt;footer&gt; and &lt;header&gt; Tag</vt:lpstr>
      <vt:lpstr>HTML &lt;main&gt; Tag</vt:lpstr>
      <vt:lpstr>HTML &lt;figure&gt; and &lt;figcaption&gt; Tag</vt:lpstr>
      <vt:lpstr>HTML Class &amp; ID</vt:lpstr>
      <vt:lpstr>HTML Layout</vt:lpstr>
      <vt:lpstr>HTML Layout – Practice </vt:lpstr>
      <vt:lpstr>HTML Responsive Web Design</vt:lpstr>
      <vt:lpstr>HTML Responsive Web Design - More</vt:lpstr>
      <vt:lpstr>HTML Video</vt:lpstr>
      <vt:lpstr>HTML Audio</vt:lpstr>
      <vt:lpstr>HTML Emojis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9279070</dc:title>
  <dc:creator/>
  <cp:lastModifiedBy/>
  <cp:revision>1</cp:revision>
  <dcterms:created xsi:type="dcterms:W3CDTF">2013-08-13T17:50:43Z</dcterms:created>
  <dcterms:modified xsi:type="dcterms:W3CDTF">2024-05-03T15:46:01Z</dcterms:modified>
</cp:coreProperties>
</file>