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223" r:id="rId4"/>
  </p:sldMasterIdLst>
  <p:notesMasterIdLst>
    <p:notesMasterId r:id="rId50"/>
  </p:notesMasterIdLst>
  <p:handoutMasterIdLst>
    <p:handoutMasterId r:id="rId51"/>
  </p:handoutMasterIdLst>
  <p:sldIdLst>
    <p:sldId id="4174" r:id="rId5"/>
    <p:sldId id="4147" r:id="rId6"/>
    <p:sldId id="4150" r:id="rId7"/>
    <p:sldId id="4177" r:id="rId8"/>
    <p:sldId id="4151" r:id="rId9"/>
    <p:sldId id="4149" r:id="rId10"/>
    <p:sldId id="4148" r:id="rId11"/>
    <p:sldId id="4152" r:id="rId12"/>
    <p:sldId id="4146" r:id="rId13"/>
    <p:sldId id="4128" r:id="rId14"/>
    <p:sldId id="4157" r:id="rId15"/>
    <p:sldId id="4168" r:id="rId16"/>
    <p:sldId id="4129" r:id="rId17"/>
    <p:sldId id="4161" r:id="rId18"/>
    <p:sldId id="4170" r:id="rId19"/>
    <p:sldId id="4171" r:id="rId20"/>
    <p:sldId id="4169" r:id="rId21"/>
    <p:sldId id="4176" r:id="rId22"/>
    <p:sldId id="4130" r:id="rId23"/>
    <p:sldId id="4159" r:id="rId24"/>
    <p:sldId id="4154" r:id="rId25"/>
    <p:sldId id="4155" r:id="rId26"/>
    <p:sldId id="4131" r:id="rId27"/>
    <p:sldId id="4166" r:id="rId28"/>
    <p:sldId id="4167" r:id="rId29"/>
    <p:sldId id="4132" r:id="rId30"/>
    <p:sldId id="4153" r:id="rId31"/>
    <p:sldId id="4133" r:id="rId32"/>
    <p:sldId id="4172" r:id="rId33"/>
    <p:sldId id="4156" r:id="rId34"/>
    <p:sldId id="4158" r:id="rId35"/>
    <p:sldId id="4134" r:id="rId36"/>
    <p:sldId id="4163" r:id="rId37"/>
    <p:sldId id="4173" r:id="rId38"/>
    <p:sldId id="4164" r:id="rId39"/>
    <p:sldId id="4135" r:id="rId40"/>
    <p:sldId id="4165" r:id="rId41"/>
    <p:sldId id="4178" r:id="rId42"/>
    <p:sldId id="4179" r:id="rId43"/>
    <p:sldId id="4180" r:id="rId44"/>
    <p:sldId id="4181" r:id="rId45"/>
    <p:sldId id="4182" r:id="rId46"/>
    <p:sldId id="4160" r:id="rId47"/>
    <p:sldId id="4162" r:id="rId48"/>
    <p:sldId id="4175" r:id="rId49"/>
  </p:sldIdLst>
  <p:sldSz cx="9144000" cy="5143500" type="screen16x9"/>
  <p:notesSz cx="7010400" cy="9296400"/>
  <p:custDataLst>
    <p:tags r:id="rId52"/>
  </p:custDataLst>
  <p:defaultTextStyle>
    <a:defPPr>
      <a:defRPr lang="en-US"/>
    </a:defPPr>
    <a:lvl1pPr algn="l" rtl="0" fontAlgn="base">
      <a:spcBef>
        <a:spcPct val="0"/>
      </a:spcBef>
      <a:spcAft>
        <a:spcPct val="0"/>
      </a:spcAft>
      <a:defRPr sz="2400" kern="1200">
        <a:solidFill>
          <a:schemeClr val="tx1"/>
        </a:solidFill>
        <a:latin typeface="Helvetica" charset="0"/>
        <a:ea typeface="ヒラギノ角ゴ Pro W3" charset="-128"/>
        <a:cs typeface="+mn-cs"/>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p:defaultTextStyle>
  <p:extLst>
    <p:ext uri="{EFAFB233-063F-42B5-8137-9DF3F51BA10A}">
      <p15:sldGuideLst xmlns:p15="http://schemas.microsoft.com/office/powerpoint/2012/main">
        <p15:guide id="1" orient="horz" pos="3239">
          <p15:clr>
            <a:srgbClr val="A4A3A4"/>
          </p15:clr>
        </p15:guide>
        <p15:guide id="2" pos="119">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McGuire" initials="TM" lastIdx="22" clrIdx="0">
    <p:extLst>
      <p:ext uri="{19B8F6BF-5375-455C-9EA6-DF929625EA0E}">
        <p15:presenceInfo xmlns:p15="http://schemas.microsoft.com/office/powerpoint/2012/main" userId="S-1-5-21-209798942-1021198763-1520766640-498694" providerId="AD"/>
      </p:ext>
    </p:extLst>
  </p:cmAuthor>
  <p:cmAuthor id="2" name="Anupam Kumar" initials="AK" lastIdx="29" clrIdx="1">
    <p:extLst>
      <p:ext uri="{19B8F6BF-5375-455C-9EA6-DF929625EA0E}">
        <p15:presenceInfo xmlns:p15="http://schemas.microsoft.com/office/powerpoint/2012/main" userId="S-1-5-21-620315334-219958816-926709054-217971" providerId="AD"/>
      </p:ext>
    </p:extLst>
  </p:cmAuthor>
  <p:cmAuthor id="3" name="Todd Sobiech" initials="TS" lastIdx="2" clrIdx="2">
    <p:extLst>
      <p:ext uri="{19B8F6BF-5375-455C-9EA6-DF929625EA0E}">
        <p15:presenceInfo xmlns:p15="http://schemas.microsoft.com/office/powerpoint/2012/main" userId="S-1-5-21-209798942-1021198763-1520766640-600674" providerId="AD"/>
      </p:ext>
    </p:extLst>
  </p:cmAuthor>
  <p:cmAuthor id="4" name="Todd Sobiech" initials="TS [2]" lastIdx="1" clrIdx="3">
    <p:extLst>
      <p:ext uri="{19B8F6BF-5375-455C-9EA6-DF929625EA0E}">
        <p15:presenceInfo xmlns:p15="http://schemas.microsoft.com/office/powerpoint/2012/main" userId="S::Todd_Sobiech@cargill.com::3095bc07-446e-4d93-a0c6-bc59312f75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CDFF"/>
    <a:srgbClr val="9BF8FF"/>
    <a:srgbClr val="B9FAFF"/>
    <a:srgbClr val="CF7F00"/>
    <a:srgbClr val="005F86"/>
    <a:srgbClr val="279989"/>
    <a:srgbClr val="00843D"/>
    <a:srgbClr val="9E2A2F"/>
    <a:srgbClr val="97999B"/>
    <a:srgbClr val="658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0BC72-D68C-49BE-92FA-3DA7F456575A}" v="69" dt="2020-03-24T18:44:50.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84428" autoAdjust="0"/>
  </p:normalViewPr>
  <p:slideViewPr>
    <p:cSldViewPr snapToGrid="0">
      <p:cViewPr varScale="1">
        <p:scale>
          <a:sx n="128" d="100"/>
          <a:sy n="128" d="100"/>
        </p:scale>
        <p:origin x="874" y="96"/>
      </p:cViewPr>
      <p:guideLst>
        <p:guide orient="horz" pos="3239"/>
        <p:guide pos="11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6" d="100"/>
          <a:sy n="86" d="100"/>
        </p:scale>
        <p:origin x="3816" y="53"/>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Sandberg" userId="b21a5786-162c-4671-9bdd-6a31348405e0" providerId="ADAL" clId="{39B0BC72-D68C-49BE-92FA-3DA7F456575A}"/>
    <pc:docChg chg="custSel modSld">
      <pc:chgData name="Steve Sandberg" userId="b21a5786-162c-4671-9bdd-6a31348405e0" providerId="ADAL" clId="{39B0BC72-D68C-49BE-92FA-3DA7F456575A}" dt="2020-03-24T18:44:50.989" v="207" actId="207"/>
      <pc:docMkLst>
        <pc:docMk/>
      </pc:docMkLst>
      <pc:sldChg chg="modSp">
        <pc:chgData name="Steve Sandberg" userId="b21a5786-162c-4671-9bdd-6a31348405e0" providerId="ADAL" clId="{39B0BC72-D68C-49BE-92FA-3DA7F456575A}" dt="2020-03-24T12:54:52.787" v="55" actId="6549"/>
        <pc:sldMkLst>
          <pc:docMk/>
          <pc:sldMk cId="1394376395" sldId="4146"/>
        </pc:sldMkLst>
        <pc:graphicFrameChg chg="modGraphic">
          <ac:chgData name="Steve Sandberg" userId="b21a5786-162c-4671-9bdd-6a31348405e0" providerId="ADAL" clId="{39B0BC72-D68C-49BE-92FA-3DA7F456575A}" dt="2020-03-24T12:54:52.787" v="55" actId="6549"/>
          <ac:graphicFrameMkLst>
            <pc:docMk/>
            <pc:sldMk cId="1394376395" sldId="4146"/>
            <ac:graphicFrameMk id="4" creationId="{95483A20-5BB5-4150-9ECF-14535835EA1B}"/>
          </ac:graphicFrameMkLst>
        </pc:graphicFrameChg>
      </pc:sldChg>
      <pc:sldChg chg="modSp">
        <pc:chgData name="Steve Sandberg" userId="b21a5786-162c-4671-9bdd-6a31348405e0" providerId="ADAL" clId="{39B0BC72-D68C-49BE-92FA-3DA7F456575A}" dt="2020-03-24T12:51:19.686" v="19" actId="6549"/>
        <pc:sldMkLst>
          <pc:docMk/>
          <pc:sldMk cId="2886945000" sldId="4174"/>
        </pc:sldMkLst>
        <pc:spChg chg="mod">
          <ac:chgData name="Steve Sandberg" userId="b21a5786-162c-4671-9bdd-6a31348405e0" providerId="ADAL" clId="{39B0BC72-D68C-49BE-92FA-3DA7F456575A}" dt="2020-03-24T12:51:19.686" v="19" actId="6549"/>
          <ac:spMkLst>
            <pc:docMk/>
            <pc:sldMk cId="2886945000" sldId="4174"/>
            <ac:spMk id="3" creationId="{67CEFA0F-AE64-406A-8083-4B9B66B452B0}"/>
          </ac:spMkLst>
        </pc:spChg>
      </pc:sldChg>
      <pc:sldChg chg="modSp">
        <pc:chgData name="Steve Sandberg" userId="b21a5786-162c-4671-9bdd-6a31348405e0" providerId="ADAL" clId="{39B0BC72-D68C-49BE-92FA-3DA7F456575A}" dt="2020-03-24T18:44:50.989" v="207" actId="207"/>
        <pc:sldMkLst>
          <pc:docMk/>
          <pc:sldMk cId="526644020" sldId="4177"/>
        </pc:sldMkLst>
        <pc:spChg chg="mod">
          <ac:chgData name="Steve Sandberg" userId="b21a5786-162c-4671-9bdd-6a31348405e0" providerId="ADAL" clId="{39B0BC72-D68C-49BE-92FA-3DA7F456575A}" dt="2020-03-24T18:44:50.989" v="207" actId="207"/>
          <ac:spMkLst>
            <pc:docMk/>
            <pc:sldMk cId="526644020" sldId="4177"/>
            <ac:spMk id="2" creationId="{2F523438-88AD-4729-955D-33F3F9154AB8}"/>
          </ac:spMkLst>
        </pc:spChg>
      </pc:sldChg>
      <pc:sldChg chg="modSp">
        <pc:chgData name="Steve Sandberg" userId="b21a5786-162c-4671-9bdd-6a31348405e0" providerId="ADAL" clId="{39B0BC72-D68C-49BE-92FA-3DA7F456575A}" dt="2020-03-24T12:55:25.634" v="57" actId="13926"/>
        <pc:sldMkLst>
          <pc:docMk/>
          <pc:sldMk cId="2565049332" sldId="4178"/>
        </pc:sldMkLst>
        <pc:graphicFrameChg chg="mod modGraphic">
          <ac:chgData name="Steve Sandberg" userId="b21a5786-162c-4671-9bdd-6a31348405e0" providerId="ADAL" clId="{39B0BC72-D68C-49BE-92FA-3DA7F456575A}" dt="2020-03-24T12:55:25.634" v="57" actId="13926"/>
          <ac:graphicFrameMkLst>
            <pc:docMk/>
            <pc:sldMk cId="2565049332" sldId="4178"/>
            <ac:graphicFrameMk id="4" creationId="{EB6B3657-C095-4FB2-8980-6941BC2D4648}"/>
          </ac:graphicFrameMkLst>
        </pc:graphicFrameChg>
      </pc:sldChg>
      <pc:sldChg chg="modNotesTx">
        <pc:chgData name="Steve Sandberg" userId="b21a5786-162c-4671-9bdd-6a31348405e0" providerId="ADAL" clId="{39B0BC72-D68C-49BE-92FA-3DA7F456575A}" dt="2020-03-24T12:56:20.044" v="194" actId="20577"/>
        <pc:sldMkLst>
          <pc:docMk/>
          <pc:sldMk cId="3950136058" sldId="4182"/>
        </pc:sldMkLst>
      </pc:sldChg>
    </pc:docChg>
  </pc:docChgLst>
  <pc:docChgLst>
    <pc:chgData name="Steve Sandberg" userId="b21a5786-162c-4671-9bdd-6a31348405e0" providerId="ADAL" clId="{484B36EB-EFCE-4528-BBCD-5FC524BFC0C7}"/>
    <pc:docChg chg="undo custSel addSld delSld modSld sldOrd">
      <pc:chgData name="Steve Sandberg" userId="b21a5786-162c-4671-9bdd-6a31348405e0" providerId="ADAL" clId="{484B36EB-EFCE-4528-BBCD-5FC524BFC0C7}" dt="2020-03-23T20:15:35.882" v="2326" actId="20577"/>
      <pc:docMkLst>
        <pc:docMk/>
      </pc:docMkLst>
      <pc:sldChg chg="del">
        <pc:chgData name="Steve Sandberg" userId="b21a5786-162c-4671-9bdd-6a31348405e0" providerId="ADAL" clId="{484B36EB-EFCE-4528-BBCD-5FC524BFC0C7}" dt="2020-03-23T18:31:46.751" v="1295" actId="2696"/>
        <pc:sldMkLst>
          <pc:docMk/>
          <pc:sldMk cId="3852321098" sldId="4141"/>
        </pc:sldMkLst>
      </pc:sldChg>
      <pc:sldChg chg="delSp modSp">
        <pc:chgData name="Steve Sandberg" userId="b21a5786-162c-4671-9bdd-6a31348405e0" providerId="ADAL" clId="{484B36EB-EFCE-4528-BBCD-5FC524BFC0C7}" dt="2020-03-23T18:28:37.660" v="1086" actId="1036"/>
        <pc:sldMkLst>
          <pc:docMk/>
          <pc:sldMk cId="1394376395" sldId="4146"/>
        </pc:sldMkLst>
        <pc:spChg chg="del">
          <ac:chgData name="Steve Sandberg" userId="b21a5786-162c-4671-9bdd-6a31348405e0" providerId="ADAL" clId="{484B36EB-EFCE-4528-BBCD-5FC524BFC0C7}" dt="2020-03-23T18:25:25.319" v="1009" actId="478"/>
          <ac:spMkLst>
            <pc:docMk/>
            <pc:sldMk cId="1394376395" sldId="4146"/>
            <ac:spMk id="3" creationId="{6C38CE79-B338-4A2D-86D0-EE971511F166}"/>
          </ac:spMkLst>
        </pc:spChg>
        <pc:graphicFrameChg chg="mod modGraphic">
          <ac:chgData name="Steve Sandberg" userId="b21a5786-162c-4671-9bdd-6a31348405e0" providerId="ADAL" clId="{484B36EB-EFCE-4528-BBCD-5FC524BFC0C7}" dt="2020-03-23T18:28:37.660" v="1086" actId="1036"/>
          <ac:graphicFrameMkLst>
            <pc:docMk/>
            <pc:sldMk cId="1394376395" sldId="4146"/>
            <ac:graphicFrameMk id="4" creationId="{95483A20-5BB5-4150-9ECF-14535835EA1B}"/>
          </ac:graphicFrameMkLst>
        </pc:graphicFrameChg>
      </pc:sldChg>
      <pc:sldChg chg="modSp">
        <pc:chgData name="Steve Sandberg" userId="b21a5786-162c-4671-9bdd-6a31348405e0" providerId="ADAL" clId="{484B36EB-EFCE-4528-BBCD-5FC524BFC0C7}" dt="2020-03-23T18:19:22.665" v="877" actId="6549"/>
        <pc:sldMkLst>
          <pc:docMk/>
          <pc:sldMk cId="3776051159" sldId="4148"/>
        </pc:sldMkLst>
        <pc:spChg chg="mod">
          <ac:chgData name="Steve Sandberg" userId="b21a5786-162c-4671-9bdd-6a31348405e0" providerId="ADAL" clId="{484B36EB-EFCE-4528-BBCD-5FC524BFC0C7}" dt="2020-03-23T18:19:22.665" v="877" actId="6549"/>
          <ac:spMkLst>
            <pc:docMk/>
            <pc:sldMk cId="3776051159" sldId="4148"/>
            <ac:spMk id="2" creationId="{D30C4DFA-15AC-46AF-83FE-167E9E9587ED}"/>
          </ac:spMkLst>
        </pc:spChg>
        <pc:spChg chg="mod">
          <ac:chgData name="Steve Sandberg" userId="b21a5786-162c-4671-9bdd-6a31348405e0" providerId="ADAL" clId="{484B36EB-EFCE-4528-BBCD-5FC524BFC0C7}" dt="2020-03-23T18:18:40.570" v="850" actId="14100"/>
          <ac:spMkLst>
            <pc:docMk/>
            <pc:sldMk cId="3776051159" sldId="4148"/>
            <ac:spMk id="29" creationId="{D0C54A0A-53BF-490C-BF78-C9137165A5A7}"/>
          </ac:spMkLst>
        </pc:spChg>
      </pc:sldChg>
      <pc:sldChg chg="modSp">
        <pc:chgData name="Steve Sandberg" userId="b21a5786-162c-4671-9bdd-6a31348405e0" providerId="ADAL" clId="{484B36EB-EFCE-4528-BBCD-5FC524BFC0C7}" dt="2020-03-23T18:22:16.224" v="913" actId="207"/>
        <pc:sldMkLst>
          <pc:docMk/>
          <pc:sldMk cId="4059879572" sldId="4149"/>
        </pc:sldMkLst>
        <pc:spChg chg="mod">
          <ac:chgData name="Steve Sandberg" userId="b21a5786-162c-4671-9bdd-6a31348405e0" providerId="ADAL" clId="{484B36EB-EFCE-4528-BBCD-5FC524BFC0C7}" dt="2020-03-23T18:19:40.186" v="907" actId="20577"/>
          <ac:spMkLst>
            <pc:docMk/>
            <pc:sldMk cId="4059879572" sldId="4149"/>
            <ac:spMk id="2" creationId="{D30C4DFA-15AC-46AF-83FE-167E9E9587ED}"/>
          </ac:spMkLst>
        </pc:spChg>
        <pc:spChg chg="mod">
          <ac:chgData name="Steve Sandberg" userId="b21a5786-162c-4671-9bdd-6a31348405e0" providerId="ADAL" clId="{484B36EB-EFCE-4528-BBCD-5FC524BFC0C7}" dt="2020-03-23T18:21:24.216" v="911" actId="14100"/>
          <ac:spMkLst>
            <pc:docMk/>
            <pc:sldMk cId="4059879572" sldId="4149"/>
            <ac:spMk id="9" creationId="{71152EEA-B113-414A-8770-FE558A1D9AB4}"/>
          </ac:spMkLst>
        </pc:spChg>
        <pc:spChg chg="mod">
          <ac:chgData name="Steve Sandberg" userId="b21a5786-162c-4671-9bdd-6a31348405e0" providerId="ADAL" clId="{484B36EB-EFCE-4528-BBCD-5FC524BFC0C7}" dt="2020-03-23T18:21:08.900" v="909" actId="14100"/>
          <ac:spMkLst>
            <pc:docMk/>
            <pc:sldMk cId="4059879572" sldId="4149"/>
            <ac:spMk id="11" creationId="{50E60FA0-ED4D-4B54-894A-5F282B79AA2E}"/>
          </ac:spMkLst>
        </pc:spChg>
        <pc:spChg chg="mod">
          <ac:chgData name="Steve Sandberg" userId="b21a5786-162c-4671-9bdd-6a31348405e0" providerId="ADAL" clId="{484B36EB-EFCE-4528-BBCD-5FC524BFC0C7}" dt="2020-03-23T18:21:31.521" v="912" actId="14100"/>
          <ac:spMkLst>
            <pc:docMk/>
            <pc:sldMk cId="4059879572" sldId="4149"/>
            <ac:spMk id="12" creationId="{D93BE59D-73C5-472E-BE8C-3E383DBF8195}"/>
          </ac:spMkLst>
        </pc:spChg>
        <pc:spChg chg="mod">
          <ac:chgData name="Steve Sandberg" userId="b21a5786-162c-4671-9bdd-6a31348405e0" providerId="ADAL" clId="{484B36EB-EFCE-4528-BBCD-5FC524BFC0C7}" dt="2020-03-23T18:22:16.224" v="913" actId="207"/>
          <ac:spMkLst>
            <pc:docMk/>
            <pc:sldMk cId="4059879572" sldId="4149"/>
            <ac:spMk id="30" creationId="{03020F09-1A9B-4612-80FF-1CC00F6E7CF0}"/>
          </ac:spMkLst>
        </pc:spChg>
        <pc:spChg chg="mod">
          <ac:chgData name="Steve Sandberg" userId="b21a5786-162c-4671-9bdd-6a31348405e0" providerId="ADAL" clId="{484B36EB-EFCE-4528-BBCD-5FC524BFC0C7}" dt="2020-03-23T18:22:16.224" v="913" actId="207"/>
          <ac:spMkLst>
            <pc:docMk/>
            <pc:sldMk cId="4059879572" sldId="4149"/>
            <ac:spMk id="32" creationId="{B28DC487-D698-4B79-9FAF-AA997C1B0492}"/>
          </ac:spMkLst>
        </pc:spChg>
        <pc:spChg chg="mod">
          <ac:chgData name="Steve Sandberg" userId="b21a5786-162c-4671-9bdd-6a31348405e0" providerId="ADAL" clId="{484B36EB-EFCE-4528-BBCD-5FC524BFC0C7}" dt="2020-03-23T18:22:16.224" v="913" actId="207"/>
          <ac:spMkLst>
            <pc:docMk/>
            <pc:sldMk cId="4059879572" sldId="4149"/>
            <ac:spMk id="34" creationId="{7F85BE68-D975-4651-A01D-53F22F96909D}"/>
          </ac:spMkLst>
        </pc:spChg>
        <pc:spChg chg="mod">
          <ac:chgData name="Steve Sandberg" userId="b21a5786-162c-4671-9bdd-6a31348405e0" providerId="ADAL" clId="{484B36EB-EFCE-4528-BBCD-5FC524BFC0C7}" dt="2020-03-23T18:22:16.224" v="913" actId="207"/>
          <ac:spMkLst>
            <pc:docMk/>
            <pc:sldMk cId="4059879572" sldId="4149"/>
            <ac:spMk id="36" creationId="{D2FE82D6-6753-4A2A-B5FF-E45EA76AE942}"/>
          </ac:spMkLst>
        </pc:spChg>
      </pc:sldChg>
      <pc:sldChg chg="modSp modNotesTx">
        <pc:chgData name="Steve Sandberg" userId="b21a5786-162c-4671-9bdd-6a31348405e0" providerId="ADAL" clId="{484B36EB-EFCE-4528-BBCD-5FC524BFC0C7}" dt="2020-03-23T18:04:43.575" v="769" actId="6549"/>
        <pc:sldMkLst>
          <pc:docMk/>
          <pc:sldMk cId="3818123211" sldId="4150"/>
        </pc:sldMkLst>
        <pc:spChg chg="mod">
          <ac:chgData name="Steve Sandberg" userId="b21a5786-162c-4671-9bdd-6a31348405e0" providerId="ADAL" clId="{484B36EB-EFCE-4528-BBCD-5FC524BFC0C7}" dt="2020-03-23T18:04:43.575" v="769" actId="6549"/>
          <ac:spMkLst>
            <pc:docMk/>
            <pc:sldMk cId="3818123211" sldId="4150"/>
            <ac:spMk id="5" creationId="{50928C8A-E754-4F18-83BA-666C8FFD3D0F}"/>
          </ac:spMkLst>
        </pc:spChg>
      </pc:sldChg>
      <pc:sldChg chg="modSp">
        <pc:chgData name="Steve Sandberg" userId="b21a5786-162c-4671-9bdd-6a31348405e0" providerId="ADAL" clId="{484B36EB-EFCE-4528-BBCD-5FC524BFC0C7}" dt="2020-03-23T18:17:25.704" v="820" actId="20577"/>
        <pc:sldMkLst>
          <pc:docMk/>
          <pc:sldMk cId="2555768851" sldId="4151"/>
        </pc:sldMkLst>
        <pc:spChg chg="mod">
          <ac:chgData name="Steve Sandberg" userId="b21a5786-162c-4671-9bdd-6a31348405e0" providerId="ADAL" clId="{484B36EB-EFCE-4528-BBCD-5FC524BFC0C7}" dt="2020-03-23T18:17:25.704" v="820" actId="20577"/>
          <ac:spMkLst>
            <pc:docMk/>
            <pc:sldMk cId="2555768851" sldId="4151"/>
            <ac:spMk id="5" creationId="{21AB5F46-7241-415F-B323-A139D08B5D0C}"/>
          </ac:spMkLst>
        </pc:spChg>
      </pc:sldChg>
      <pc:sldChg chg="ord">
        <pc:chgData name="Steve Sandberg" userId="b21a5786-162c-4671-9bdd-6a31348405e0" providerId="ADAL" clId="{484B36EB-EFCE-4528-BBCD-5FC524BFC0C7}" dt="2020-03-23T18:26:44.139" v="1023"/>
        <pc:sldMkLst>
          <pc:docMk/>
          <pc:sldMk cId="2671556556" sldId="4165"/>
        </pc:sldMkLst>
      </pc:sldChg>
      <pc:sldChg chg="modSp add ord">
        <pc:chgData name="Steve Sandberg" userId="b21a5786-162c-4671-9bdd-6a31348405e0" providerId="ADAL" clId="{484B36EB-EFCE-4528-BBCD-5FC524BFC0C7}" dt="2020-03-23T18:15:32.016" v="819" actId="20577"/>
        <pc:sldMkLst>
          <pc:docMk/>
          <pc:sldMk cId="526644020" sldId="4177"/>
        </pc:sldMkLst>
        <pc:spChg chg="mod">
          <ac:chgData name="Steve Sandberg" userId="b21a5786-162c-4671-9bdd-6a31348405e0" providerId="ADAL" clId="{484B36EB-EFCE-4528-BBCD-5FC524BFC0C7}" dt="2020-03-23T18:15:32.016" v="819" actId="20577"/>
          <ac:spMkLst>
            <pc:docMk/>
            <pc:sldMk cId="526644020" sldId="4177"/>
            <ac:spMk id="2" creationId="{2F523438-88AD-4729-955D-33F3F9154AB8}"/>
          </ac:spMkLst>
        </pc:spChg>
        <pc:spChg chg="mod">
          <ac:chgData name="Steve Sandberg" userId="b21a5786-162c-4671-9bdd-6a31348405e0" providerId="ADAL" clId="{484B36EB-EFCE-4528-BBCD-5FC524BFC0C7}" dt="2020-03-23T18:11:45.539" v="770" actId="207"/>
          <ac:spMkLst>
            <pc:docMk/>
            <pc:sldMk cId="526644020" sldId="4177"/>
            <ac:spMk id="6" creationId="{943105E9-EF00-40DF-B58C-0895AD7C8346}"/>
          </ac:spMkLst>
        </pc:spChg>
      </pc:sldChg>
      <pc:sldChg chg="modSp add">
        <pc:chgData name="Steve Sandberg" userId="b21a5786-162c-4671-9bdd-6a31348405e0" providerId="ADAL" clId="{484B36EB-EFCE-4528-BBCD-5FC524BFC0C7}" dt="2020-03-23T18:39:56.627" v="1685" actId="20577"/>
        <pc:sldMkLst>
          <pc:docMk/>
          <pc:sldMk cId="2565049332" sldId="4178"/>
        </pc:sldMkLst>
        <pc:spChg chg="mod">
          <ac:chgData name="Steve Sandberg" userId="b21a5786-162c-4671-9bdd-6a31348405e0" providerId="ADAL" clId="{484B36EB-EFCE-4528-BBCD-5FC524BFC0C7}" dt="2020-03-23T18:29:01.236" v="1103" actId="6549"/>
          <ac:spMkLst>
            <pc:docMk/>
            <pc:sldMk cId="2565049332" sldId="4178"/>
            <ac:spMk id="2" creationId="{1E45EA45-5A0F-4D73-A0D4-7FB4E2B824A9}"/>
          </ac:spMkLst>
        </pc:spChg>
        <pc:graphicFrameChg chg="mod modGraphic">
          <ac:chgData name="Steve Sandberg" userId="b21a5786-162c-4671-9bdd-6a31348405e0" providerId="ADAL" clId="{484B36EB-EFCE-4528-BBCD-5FC524BFC0C7}" dt="2020-03-23T18:39:56.627" v="1685" actId="20577"/>
          <ac:graphicFrameMkLst>
            <pc:docMk/>
            <pc:sldMk cId="2565049332" sldId="4178"/>
            <ac:graphicFrameMk id="4" creationId="{EB6B3657-C095-4FB2-8980-6941BC2D4648}"/>
          </ac:graphicFrameMkLst>
        </pc:graphicFrameChg>
      </pc:sldChg>
      <pc:sldChg chg="modSp add modNotesTx">
        <pc:chgData name="Steve Sandberg" userId="b21a5786-162c-4671-9bdd-6a31348405e0" providerId="ADAL" clId="{484B36EB-EFCE-4528-BBCD-5FC524BFC0C7}" dt="2020-03-23T19:16:53.633" v="1849" actId="20577"/>
        <pc:sldMkLst>
          <pc:docMk/>
          <pc:sldMk cId="3870424866" sldId="4179"/>
        </pc:sldMkLst>
        <pc:spChg chg="mod">
          <ac:chgData name="Steve Sandberg" userId="b21a5786-162c-4671-9bdd-6a31348405e0" providerId="ADAL" clId="{484B36EB-EFCE-4528-BBCD-5FC524BFC0C7}" dt="2020-03-23T18:30:17.193" v="1172" actId="6549"/>
          <ac:spMkLst>
            <pc:docMk/>
            <pc:sldMk cId="3870424866" sldId="4179"/>
            <ac:spMk id="2" creationId="{B69B404F-39D4-4C47-9780-36D83AFA3B7D}"/>
          </ac:spMkLst>
        </pc:spChg>
        <pc:spChg chg="mod">
          <ac:chgData name="Steve Sandberg" userId="b21a5786-162c-4671-9bdd-6a31348405e0" providerId="ADAL" clId="{484B36EB-EFCE-4528-BBCD-5FC524BFC0C7}" dt="2020-03-23T19:16:53.633" v="1849" actId="20577"/>
          <ac:spMkLst>
            <pc:docMk/>
            <pc:sldMk cId="3870424866" sldId="4179"/>
            <ac:spMk id="5" creationId="{77232152-6FBE-4A92-868D-66C9A07EFA93}"/>
          </ac:spMkLst>
        </pc:spChg>
      </pc:sldChg>
      <pc:sldChg chg="modSp add modNotesTx">
        <pc:chgData name="Steve Sandberg" userId="b21a5786-162c-4671-9bdd-6a31348405e0" providerId="ADAL" clId="{484B36EB-EFCE-4528-BBCD-5FC524BFC0C7}" dt="2020-03-23T19:27:49.730" v="2091" actId="6549"/>
        <pc:sldMkLst>
          <pc:docMk/>
          <pc:sldMk cId="2641417112" sldId="4180"/>
        </pc:sldMkLst>
        <pc:spChg chg="mod">
          <ac:chgData name="Steve Sandberg" userId="b21a5786-162c-4671-9bdd-6a31348405e0" providerId="ADAL" clId="{484B36EB-EFCE-4528-BBCD-5FC524BFC0C7}" dt="2020-03-23T18:31:09.776" v="1257" actId="6549"/>
          <ac:spMkLst>
            <pc:docMk/>
            <pc:sldMk cId="2641417112" sldId="4180"/>
            <ac:spMk id="2" creationId="{B69B404F-39D4-4C47-9780-36D83AFA3B7D}"/>
          </ac:spMkLst>
        </pc:spChg>
        <pc:spChg chg="mod">
          <ac:chgData name="Steve Sandberg" userId="b21a5786-162c-4671-9bdd-6a31348405e0" providerId="ADAL" clId="{484B36EB-EFCE-4528-BBCD-5FC524BFC0C7}" dt="2020-03-23T19:27:49.730" v="2091" actId="6549"/>
          <ac:spMkLst>
            <pc:docMk/>
            <pc:sldMk cId="2641417112" sldId="4180"/>
            <ac:spMk id="5" creationId="{77232152-6FBE-4A92-868D-66C9A07EFA93}"/>
          </ac:spMkLst>
        </pc:spChg>
      </pc:sldChg>
      <pc:sldChg chg="modSp add modNotesTx">
        <pc:chgData name="Steve Sandberg" userId="b21a5786-162c-4671-9bdd-6a31348405e0" providerId="ADAL" clId="{484B36EB-EFCE-4528-BBCD-5FC524BFC0C7}" dt="2020-03-23T20:15:35.882" v="2326" actId="20577"/>
        <pc:sldMkLst>
          <pc:docMk/>
          <pc:sldMk cId="899949157" sldId="4181"/>
        </pc:sldMkLst>
        <pc:spChg chg="mod">
          <ac:chgData name="Steve Sandberg" userId="b21a5786-162c-4671-9bdd-6a31348405e0" providerId="ADAL" clId="{484B36EB-EFCE-4528-BBCD-5FC524BFC0C7}" dt="2020-03-23T18:31:19.222" v="1271" actId="20577"/>
          <ac:spMkLst>
            <pc:docMk/>
            <pc:sldMk cId="899949157" sldId="4181"/>
            <ac:spMk id="2" creationId="{B69B404F-39D4-4C47-9780-36D83AFA3B7D}"/>
          </ac:spMkLst>
        </pc:spChg>
        <pc:spChg chg="mod">
          <ac:chgData name="Steve Sandberg" userId="b21a5786-162c-4671-9bdd-6a31348405e0" providerId="ADAL" clId="{484B36EB-EFCE-4528-BBCD-5FC524BFC0C7}" dt="2020-03-23T20:15:04.417" v="2325" actId="6549"/>
          <ac:spMkLst>
            <pc:docMk/>
            <pc:sldMk cId="899949157" sldId="4181"/>
            <ac:spMk id="5" creationId="{77232152-6FBE-4A92-868D-66C9A07EFA93}"/>
          </ac:spMkLst>
        </pc:spChg>
      </pc:sldChg>
      <pc:sldChg chg="addSp modSp add modNotesTx">
        <pc:chgData name="Steve Sandberg" userId="b21a5786-162c-4671-9bdd-6a31348405e0" providerId="ADAL" clId="{484B36EB-EFCE-4528-BBCD-5FC524BFC0C7}" dt="2020-03-23T20:00:25.733" v="2221" actId="1038"/>
        <pc:sldMkLst>
          <pc:docMk/>
          <pc:sldMk cId="3950136058" sldId="4182"/>
        </pc:sldMkLst>
        <pc:spChg chg="mod">
          <ac:chgData name="Steve Sandberg" userId="b21a5786-162c-4671-9bdd-6a31348405e0" providerId="ADAL" clId="{484B36EB-EFCE-4528-BBCD-5FC524BFC0C7}" dt="2020-03-23T18:31:30.692" v="1294" actId="20577"/>
          <ac:spMkLst>
            <pc:docMk/>
            <pc:sldMk cId="3950136058" sldId="4182"/>
            <ac:spMk id="2" creationId="{B69B404F-39D4-4C47-9780-36D83AFA3B7D}"/>
          </ac:spMkLst>
        </pc:spChg>
        <pc:spChg chg="mod">
          <ac:chgData name="Steve Sandberg" userId="b21a5786-162c-4671-9bdd-6a31348405e0" providerId="ADAL" clId="{484B36EB-EFCE-4528-BBCD-5FC524BFC0C7}" dt="2020-03-23T19:57:02.349" v="2203" actId="20577"/>
          <ac:spMkLst>
            <pc:docMk/>
            <pc:sldMk cId="3950136058" sldId="4182"/>
            <ac:spMk id="5" creationId="{77232152-6FBE-4A92-868D-66C9A07EFA93}"/>
          </ac:spMkLst>
        </pc:spChg>
        <pc:picChg chg="add mod">
          <ac:chgData name="Steve Sandberg" userId="b21a5786-162c-4671-9bdd-6a31348405e0" providerId="ADAL" clId="{484B36EB-EFCE-4528-BBCD-5FC524BFC0C7}" dt="2020-03-23T20:00:25.733" v="2221" actId="1038"/>
          <ac:picMkLst>
            <pc:docMk/>
            <pc:sldMk cId="3950136058" sldId="4182"/>
            <ac:picMk id="4" creationId="{84E616F8-126D-4BCF-9D24-31C38BD9FF9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319" cy="464820"/>
          </a:xfrm>
          <a:prstGeom prst="rect">
            <a:avLst/>
          </a:prstGeom>
        </p:spPr>
        <p:txBody>
          <a:bodyPr vert="horz" lIns="90304" tIns="45152" rIns="90304" bIns="45152" rtlCol="0"/>
          <a:lstStyle>
            <a:lvl1pPr algn="l" fontAlgn="auto">
              <a:spcBef>
                <a:spcPts val="0"/>
              </a:spcBef>
              <a:spcAft>
                <a:spcPts val="0"/>
              </a:spcAft>
              <a:defRPr sz="11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1517" y="0"/>
            <a:ext cx="3037319" cy="464820"/>
          </a:xfrm>
          <a:prstGeom prst="rect">
            <a:avLst/>
          </a:prstGeom>
        </p:spPr>
        <p:txBody>
          <a:bodyPr vert="horz" wrap="square" lIns="90304" tIns="45152" rIns="90304" bIns="45152" numCol="1" anchor="t" anchorCtr="0" compatLnSpc="1">
            <a:prstTxWarp prst="textNoShape">
              <a:avLst/>
            </a:prstTxWarp>
          </a:bodyPr>
          <a:lstStyle>
            <a:lvl1pPr algn="r">
              <a:defRPr sz="1100">
                <a:latin typeface="Calibri" pitchFamily="34" charset="0"/>
              </a:defRPr>
            </a:lvl1pPr>
          </a:lstStyle>
          <a:p>
            <a:fld id="{F0B84B21-09D1-4999-9454-528E457C512A}" type="datetimeFigureOut">
              <a:rPr lang="en-US" altLang="en-US"/>
              <a:pPr/>
              <a:t>3/24/2020</a:t>
            </a:fld>
            <a:endParaRPr lang="en-US" altLang="en-US" dirty="0"/>
          </a:p>
        </p:txBody>
      </p:sp>
      <p:sp>
        <p:nvSpPr>
          <p:cNvPr id="4" name="Footer Placeholder 3"/>
          <p:cNvSpPr>
            <a:spLocks noGrp="1"/>
          </p:cNvSpPr>
          <p:nvPr>
            <p:ph type="ftr" sz="quarter" idx="2"/>
          </p:nvPr>
        </p:nvSpPr>
        <p:spPr>
          <a:xfrm>
            <a:off x="0" y="8830010"/>
            <a:ext cx="3037319" cy="464820"/>
          </a:xfrm>
          <a:prstGeom prst="rect">
            <a:avLst/>
          </a:prstGeom>
        </p:spPr>
        <p:txBody>
          <a:bodyPr vert="horz" lIns="90304" tIns="45152" rIns="90304" bIns="45152" rtlCol="0" anchor="b"/>
          <a:lstStyle>
            <a:lvl1pPr algn="l" fontAlgn="auto">
              <a:spcBef>
                <a:spcPts val="0"/>
              </a:spcBef>
              <a:spcAft>
                <a:spcPts val="0"/>
              </a:spcAft>
              <a:defRPr sz="11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1517" y="8830010"/>
            <a:ext cx="3037319" cy="464820"/>
          </a:xfrm>
          <a:prstGeom prst="rect">
            <a:avLst/>
          </a:prstGeom>
        </p:spPr>
        <p:txBody>
          <a:bodyPr vert="horz" wrap="square" lIns="90304" tIns="45152" rIns="90304" bIns="45152" numCol="1" anchor="b" anchorCtr="0" compatLnSpc="1">
            <a:prstTxWarp prst="textNoShape">
              <a:avLst/>
            </a:prstTxWarp>
          </a:bodyPr>
          <a:lstStyle>
            <a:lvl1pPr algn="r">
              <a:defRPr sz="1100">
                <a:latin typeface="Calibri" pitchFamily="34" charset="0"/>
              </a:defRPr>
            </a:lvl1pPr>
          </a:lstStyle>
          <a:p>
            <a:fld id="{EB8E9C02-9599-47FC-A490-925ECD264723}" type="slidenum">
              <a:rPr lang="en-US" altLang="en-US"/>
              <a:pPr/>
              <a:t>‹#›</a:t>
            </a:fld>
            <a:endParaRPr lang="en-US" altLang="en-US" dirty="0"/>
          </a:p>
        </p:txBody>
      </p:sp>
    </p:spTree>
    <p:extLst>
      <p:ext uri="{BB962C8B-B14F-4D97-AF65-F5344CB8AC3E}">
        <p14:creationId xmlns:p14="http://schemas.microsoft.com/office/powerpoint/2010/main" val="3148055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319" cy="464820"/>
          </a:xfrm>
          <a:prstGeom prst="rect">
            <a:avLst/>
          </a:prstGeom>
        </p:spPr>
        <p:txBody>
          <a:bodyPr vert="horz" lIns="93167" tIns="46583" rIns="93167" bIns="46583" rtlCol="0"/>
          <a:lstStyle>
            <a:lvl1pPr algn="l" fontAlgn="auto">
              <a:spcBef>
                <a:spcPts val="0"/>
              </a:spcBef>
              <a:spcAft>
                <a:spcPts val="0"/>
              </a:spcAft>
              <a:defRPr sz="11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1517" y="0"/>
            <a:ext cx="3037319" cy="464820"/>
          </a:xfrm>
          <a:prstGeom prst="rect">
            <a:avLst/>
          </a:prstGeom>
        </p:spPr>
        <p:txBody>
          <a:bodyPr vert="horz" wrap="square" lIns="93167" tIns="46583" rIns="93167" bIns="46583" numCol="1" anchor="t" anchorCtr="0" compatLnSpc="1">
            <a:prstTxWarp prst="textNoShape">
              <a:avLst/>
            </a:prstTxWarp>
          </a:bodyPr>
          <a:lstStyle>
            <a:lvl1pPr algn="r">
              <a:defRPr sz="1100">
                <a:latin typeface="Calibri" pitchFamily="34" charset="0"/>
              </a:defRPr>
            </a:lvl1pPr>
          </a:lstStyle>
          <a:p>
            <a:fld id="{9AD9EA05-AFD3-4D97-B7BB-14D6D5696563}" type="datetimeFigureOut">
              <a:rPr lang="en-US" altLang="en-US"/>
              <a:pPr/>
              <a:t>3/24/2020</a:t>
            </a:fld>
            <a:endParaRPr lang="en-US" alt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67" tIns="46583" rIns="93167" bIns="46583"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7" tIns="46583" rIns="93167" bIns="4658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30010"/>
            <a:ext cx="3037319" cy="464820"/>
          </a:xfrm>
          <a:prstGeom prst="rect">
            <a:avLst/>
          </a:prstGeom>
        </p:spPr>
        <p:txBody>
          <a:bodyPr vert="horz" lIns="93167" tIns="46583" rIns="93167" bIns="46583" rtlCol="0" anchor="b"/>
          <a:lstStyle>
            <a:lvl1pPr algn="l" fontAlgn="auto">
              <a:spcBef>
                <a:spcPts val="0"/>
              </a:spcBef>
              <a:spcAft>
                <a:spcPts val="0"/>
              </a:spcAft>
              <a:defRPr sz="11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1517" y="8830010"/>
            <a:ext cx="3037319" cy="464820"/>
          </a:xfrm>
          <a:prstGeom prst="rect">
            <a:avLst/>
          </a:prstGeom>
        </p:spPr>
        <p:txBody>
          <a:bodyPr vert="horz" wrap="square" lIns="93167" tIns="46583" rIns="93167" bIns="46583" numCol="1" anchor="b" anchorCtr="0" compatLnSpc="1">
            <a:prstTxWarp prst="textNoShape">
              <a:avLst/>
            </a:prstTxWarp>
          </a:bodyPr>
          <a:lstStyle>
            <a:lvl1pPr algn="r">
              <a:defRPr sz="1100">
                <a:latin typeface="Calibri" pitchFamily="34" charset="0"/>
              </a:defRPr>
            </a:lvl1pPr>
          </a:lstStyle>
          <a:p>
            <a:fld id="{2D7FC862-4224-4493-B63C-C584768330DB}" type="slidenum">
              <a:rPr lang="en-US" altLang="en-US"/>
              <a:pPr/>
              <a:t>‹#›</a:t>
            </a:fld>
            <a:endParaRPr lang="en-US" altLang="en-US" dirty="0"/>
          </a:p>
        </p:txBody>
      </p:sp>
    </p:spTree>
    <p:extLst>
      <p:ext uri="{BB962C8B-B14F-4D97-AF65-F5344CB8AC3E}">
        <p14:creationId xmlns:p14="http://schemas.microsoft.com/office/powerpoint/2010/main" val="78543022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3pPr>
    <a:lvl4pPr marL="1371600"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iki.cglcloud.com/index.php/Certified_Data_Se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ithub.cargill.com/serviceoperations/DQ/Pages/Welcome-to-Data-Quality-Home-Page.aspx"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iki.cglcloud.com/index.php/Data_Stewardshi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ccess.cargill.com/identityiq/home.jsf"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atacatalog.cglcloud.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ites.cargill.com/sites/TGRC2/Pages/ssol_data_first.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argillonline.sharepoint.com/sites/LawClients/SitePages/Our-People.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cargillonline.sharepoint.com/sites/RIMCO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atacatalog.cglcloud.com/article/121/metadata-minimum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rchitecture.cglcloud.com/domains/technology.html"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wiki.cglcloud.com/index.php/Architecture_Principle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oschedule.com/blog/communications-plan-templat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iki.cglcloud.com/index.php/Data_Ownershi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definition from wiki page: </a:t>
            </a:r>
            <a:r>
              <a:rPr lang="en-US" dirty="0">
                <a:hlinkClick r:id="rId3"/>
              </a:rPr>
              <a:t>https://wiki.cglcloud.com/index.php/Certified_Data_Sets</a:t>
            </a: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a:t>
            </a:fld>
            <a:endParaRPr lang="en-US" altLang="en-US" dirty="0"/>
          </a:p>
        </p:txBody>
      </p:sp>
    </p:spTree>
    <p:extLst>
      <p:ext uri="{BB962C8B-B14F-4D97-AF65-F5344CB8AC3E}">
        <p14:creationId xmlns:p14="http://schemas.microsoft.com/office/powerpoint/2010/main" val="1615487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Latency/refresh frequency of the CDS must be the lowest common denominator of all sources.</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15</a:t>
            </a:fld>
            <a:endParaRPr lang="en-US" altLang="en-US" dirty="0"/>
          </a:p>
        </p:txBody>
      </p:sp>
    </p:spTree>
    <p:extLst>
      <p:ext uri="{BB962C8B-B14F-4D97-AF65-F5344CB8AC3E}">
        <p14:creationId xmlns:p14="http://schemas.microsoft.com/office/powerpoint/2010/main" val="3381637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Does Process Flow = Data Flow Diagrams?</a:t>
            </a:r>
          </a:p>
          <a:p>
            <a:r>
              <a:rPr lang="en-US" dirty="0"/>
              <a:t>Are data models required?</a:t>
            </a:r>
          </a:p>
          <a:p>
            <a:r>
              <a:rPr lang="en-US" dirty="0"/>
              <a:t>The architecture documentation should include purging processes (#15)</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16</a:t>
            </a:fld>
            <a:endParaRPr lang="en-US" altLang="en-US" dirty="0"/>
          </a:p>
        </p:txBody>
      </p:sp>
    </p:spTree>
    <p:extLst>
      <p:ext uri="{BB962C8B-B14F-4D97-AF65-F5344CB8AC3E}">
        <p14:creationId xmlns:p14="http://schemas.microsoft.com/office/powerpoint/2010/main" val="3302446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Different “levels of certification” may involve different use cases, not yet available – which should not be included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Data sources and data quality should fully support all expresses use cases.</a:t>
            </a:r>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17</a:t>
            </a:fld>
            <a:endParaRPr lang="en-US" altLang="en-US" dirty="0"/>
          </a:p>
        </p:txBody>
      </p:sp>
    </p:spTree>
    <p:extLst>
      <p:ext uri="{BB962C8B-B14F-4D97-AF65-F5344CB8AC3E}">
        <p14:creationId xmlns:p14="http://schemas.microsoft.com/office/powerpoint/2010/main" val="3688984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be shared with 2 or more other business units to be considered cross-enterprise</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18</a:t>
            </a:fld>
            <a:endParaRPr lang="en-US" altLang="en-US" dirty="0"/>
          </a:p>
        </p:txBody>
      </p:sp>
    </p:spTree>
    <p:extLst>
      <p:ext uri="{BB962C8B-B14F-4D97-AF65-F5344CB8AC3E}">
        <p14:creationId xmlns:p14="http://schemas.microsoft.com/office/powerpoint/2010/main" val="4011754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all data quality checks need to be in </a:t>
            </a:r>
            <a:r>
              <a:rPr lang="en-US" dirty="0" err="1"/>
              <a:t>InfoSteward</a:t>
            </a:r>
            <a:r>
              <a:rPr lang="en-US" dirty="0"/>
              <a:t>?</a:t>
            </a:r>
          </a:p>
          <a:p>
            <a:r>
              <a:rPr lang="en-US" dirty="0"/>
              <a:t>Data quality rules need to be understood across the entire value chain.  Do they all need to be in </a:t>
            </a:r>
            <a:r>
              <a:rPr lang="en-US" dirty="0" err="1"/>
              <a:t>InfoSteward</a:t>
            </a:r>
            <a:r>
              <a:rPr lang="en-US" dirty="0"/>
              <a:t> and documented the same?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http://ithub.cargill.com/serviceoperations/DQ/Pages/Welcome-to-Data-Quality-Home-Page.aspx</a:t>
            </a: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20</a:t>
            </a:fld>
            <a:endParaRPr lang="en-US" altLang="en-US" dirty="0"/>
          </a:p>
        </p:txBody>
      </p:sp>
    </p:spTree>
    <p:extLst>
      <p:ext uri="{BB962C8B-B14F-4D97-AF65-F5344CB8AC3E}">
        <p14:creationId xmlns:p14="http://schemas.microsoft.com/office/powerpoint/2010/main" val="3435446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Remediation processes can only be verified by the Data Architect/Data Lead involved.</a:t>
            </a:r>
          </a:p>
          <a:p>
            <a:r>
              <a:rPr lang="en-US" dirty="0"/>
              <a:t>Remediation processes need not correct data in source (but that is preferred)</a:t>
            </a:r>
          </a:p>
          <a:p>
            <a:r>
              <a:rPr lang="en-US" dirty="0"/>
              <a:t>Critical issues should be communicated to data consumers (#11)</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21</a:t>
            </a:fld>
            <a:endParaRPr lang="en-US" altLang="en-US" dirty="0"/>
          </a:p>
        </p:txBody>
      </p:sp>
    </p:spTree>
    <p:extLst>
      <p:ext uri="{BB962C8B-B14F-4D97-AF65-F5344CB8AC3E}">
        <p14:creationId xmlns:p14="http://schemas.microsoft.com/office/powerpoint/2010/main" val="3038464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can only be verified by the Data Lead/Data Architect involved.</a:t>
            </a:r>
          </a:p>
          <a:p>
            <a:r>
              <a:rPr lang="en-US" dirty="0"/>
              <a:t>It may not be possible to fulfill all 11 accountabilities.  Is there a subset that is required?</a:t>
            </a:r>
          </a:p>
          <a:p>
            <a:r>
              <a:rPr lang="en-US" dirty="0"/>
              <a:t>Data stewards need only be identified for the certified dataset, but lack of stewards along the value chain may affect data quality and reliability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https://wiki.cglcloud.com/index.php/Data_Stewardship</a:t>
            </a:r>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22</a:t>
            </a:fld>
            <a:endParaRPr lang="en-US" altLang="en-US" dirty="0"/>
          </a:p>
        </p:txBody>
      </p:sp>
    </p:spTree>
    <p:extLst>
      <p:ext uri="{BB962C8B-B14F-4D97-AF65-F5344CB8AC3E}">
        <p14:creationId xmlns:p14="http://schemas.microsoft.com/office/powerpoint/2010/main" val="241062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https://access.cargill.com/identityiq/home.jsf</a:t>
            </a:r>
            <a:endParaRPr lang="en-US" dirty="0"/>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24</a:t>
            </a:fld>
            <a:endParaRPr lang="en-US" altLang="en-US" dirty="0"/>
          </a:p>
        </p:txBody>
      </p:sp>
    </p:spTree>
    <p:extLst>
      <p:ext uri="{BB962C8B-B14F-4D97-AF65-F5344CB8AC3E}">
        <p14:creationId xmlns:p14="http://schemas.microsoft.com/office/powerpoint/2010/main" val="9819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AD group enough documentation of data consumers?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Communication plans can only be verified by the Data Architect/Data Lead involved.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Is there a common communication framework that should be leveraged?</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25</a:t>
            </a:fld>
            <a:endParaRPr lang="en-US" altLang="en-US" dirty="0"/>
          </a:p>
        </p:txBody>
      </p:sp>
    </p:spTree>
    <p:extLst>
      <p:ext uri="{BB962C8B-B14F-4D97-AF65-F5344CB8AC3E}">
        <p14:creationId xmlns:p14="http://schemas.microsoft.com/office/powerpoint/2010/main" val="899945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Alation templates may be needed for some of this documentation.</a:t>
            </a:r>
          </a:p>
          <a:p>
            <a:r>
              <a:rPr lang="en-US" dirty="0"/>
              <a:t>Should all checklist items at least have a flag to indicate completion?</a:t>
            </a:r>
          </a:p>
          <a:p>
            <a:r>
              <a:rPr lang="en-US" dirty="0">
                <a:hlinkClick r:id="rId3"/>
              </a:rPr>
              <a:t>https://datacatalog.cglcloud.com/</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27</a:t>
            </a:fld>
            <a:endParaRPr lang="en-US" altLang="en-US" dirty="0"/>
          </a:p>
        </p:txBody>
      </p:sp>
    </p:spTree>
    <p:extLst>
      <p:ext uri="{BB962C8B-B14F-4D97-AF65-F5344CB8AC3E}">
        <p14:creationId xmlns:p14="http://schemas.microsoft.com/office/powerpoint/2010/main" val="1600973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see definition of certified dataset on previous slide</a:t>
            </a:r>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a:t>
            </a:fld>
            <a:endParaRPr lang="en-US" altLang="en-US" dirty="0"/>
          </a:p>
        </p:txBody>
      </p:sp>
    </p:spTree>
    <p:extLst>
      <p:ext uri="{BB962C8B-B14F-4D97-AF65-F5344CB8AC3E}">
        <p14:creationId xmlns:p14="http://schemas.microsoft.com/office/powerpoint/2010/main" val="813818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28</a:t>
            </a:fld>
            <a:endParaRPr lang="en-US" altLang="en-US" dirty="0"/>
          </a:p>
        </p:txBody>
      </p:sp>
    </p:spTree>
    <p:extLst>
      <p:ext uri="{BB962C8B-B14F-4D97-AF65-F5344CB8AC3E}">
        <p14:creationId xmlns:p14="http://schemas.microsoft.com/office/powerpoint/2010/main" val="1562438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Actual security measures can only be verified by the Data Architect/Data Lead involved.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https://sites.cargill.com/sites/TGRC2/Pages/ssol_data_first.aspx</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29</a:t>
            </a:fld>
            <a:endParaRPr lang="en-US" altLang="en-US" dirty="0"/>
          </a:p>
        </p:txBody>
      </p:sp>
    </p:spTree>
    <p:extLst>
      <p:ext uri="{BB962C8B-B14F-4D97-AF65-F5344CB8AC3E}">
        <p14:creationId xmlns:p14="http://schemas.microsoft.com/office/powerpoint/2010/main" val="144313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hlinkClick r:id="rId3"/>
              </a:rPr>
              <a:t>https://cargillonline.sharepoint.com/sites/LawClients/SitePages/Our-People.aspx</a:t>
            </a:r>
            <a:endParaRPr lang="en-US" sz="1200" u="sn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should limit the number of lawyers involved in these discussions. And if you get stuck, Elaine Olson can help navigate.</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30</a:t>
            </a:fld>
            <a:endParaRPr lang="en-US" altLang="en-US" dirty="0"/>
          </a:p>
        </p:txBody>
      </p:sp>
    </p:spTree>
    <p:extLst>
      <p:ext uri="{BB962C8B-B14F-4D97-AF65-F5344CB8AC3E}">
        <p14:creationId xmlns:p14="http://schemas.microsoft.com/office/powerpoint/2010/main" val="4219842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Alation template may be required to capture this information.</a:t>
            </a:r>
          </a:p>
          <a:p>
            <a:r>
              <a:rPr lang="en-US" dirty="0"/>
              <a:t>Data retention and purge processes can only be verified by the Data Architect/Data Lead involved.</a:t>
            </a:r>
          </a:p>
          <a:p>
            <a:r>
              <a:rPr lang="en-US" dirty="0"/>
              <a:t>Should there be a common purge process?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https://cargillonline.sharepoint.com/sites/RIMCOE</a:t>
            </a:r>
            <a:endParaRPr lang="en-US" dirty="0"/>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31</a:t>
            </a:fld>
            <a:endParaRPr lang="en-US" altLang="en-US" dirty="0"/>
          </a:p>
        </p:txBody>
      </p:sp>
    </p:spTree>
    <p:extLst>
      <p:ext uri="{BB962C8B-B14F-4D97-AF65-F5344CB8AC3E}">
        <p14:creationId xmlns:p14="http://schemas.microsoft.com/office/powerpoint/2010/main" val="786783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minimal knowledge of upstream datasets should be documented? And where?</a:t>
            </a:r>
          </a:p>
          <a:p>
            <a:r>
              <a:rPr lang="en-US" dirty="0"/>
              <a:t>Should data modeling be required?  </a:t>
            </a:r>
          </a:p>
          <a:p>
            <a:r>
              <a:rPr lang="en-US" dirty="0"/>
              <a:t>Data modeling tools can reverse engineer and forward engineer to provide consistency along the value chain.</a:t>
            </a:r>
          </a:p>
          <a:p>
            <a:r>
              <a:rPr lang="en-US" dirty="0">
                <a:hlinkClick r:id="rId3"/>
              </a:rPr>
              <a:t>https://datacatalog.cglcloud.com/article/121/metadata-minimums</a:t>
            </a: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33</a:t>
            </a:fld>
            <a:endParaRPr lang="en-US" altLang="en-US" dirty="0"/>
          </a:p>
        </p:txBody>
      </p:sp>
    </p:spTree>
    <p:extLst>
      <p:ext uri="{BB962C8B-B14F-4D97-AF65-F5344CB8AC3E}">
        <p14:creationId xmlns:p14="http://schemas.microsoft.com/office/powerpoint/2010/main" val="3769064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not already covered in #16 Metadata, #3 Data Sources, #5 Architecture, #7 Data Quality, #13 Security, #15 Retention?</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34</a:t>
            </a:fld>
            <a:endParaRPr lang="en-US" altLang="en-US" dirty="0"/>
          </a:p>
        </p:txBody>
      </p:sp>
    </p:spTree>
    <p:extLst>
      <p:ext uri="{BB962C8B-B14F-4D97-AF65-F5344CB8AC3E}">
        <p14:creationId xmlns:p14="http://schemas.microsoft.com/office/powerpoint/2010/main" val="356710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35</a:t>
            </a:fld>
            <a:endParaRPr lang="en-US" altLang="en-US" dirty="0"/>
          </a:p>
        </p:txBody>
      </p:sp>
    </p:spTree>
    <p:extLst>
      <p:ext uri="{BB962C8B-B14F-4D97-AF65-F5344CB8AC3E}">
        <p14:creationId xmlns:p14="http://schemas.microsoft.com/office/powerpoint/2010/main" val="104963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of development standards can only be verified by the Data Architect/Data Lead involved.</a:t>
            </a:r>
          </a:p>
          <a:p>
            <a:r>
              <a:rPr lang="en-US" dirty="0"/>
              <a:t>Where are these platform specific standards specified?</a:t>
            </a:r>
          </a:p>
          <a:p>
            <a:pPr marL="628650" lvl="1" indent="-171450">
              <a:buFont typeface="Arial" panose="020B0604020202020204" pitchFamily="34" charset="0"/>
              <a:buChar char="•"/>
            </a:pPr>
            <a:r>
              <a:rPr lang="en-US" dirty="0">
                <a:hlinkClick r:id="rId3"/>
              </a:rPr>
              <a:t>https://architecture.cglcloud.com/domains/technology.html</a:t>
            </a:r>
            <a:endParaRPr lang="en-US" dirty="0"/>
          </a:p>
          <a:p>
            <a:r>
              <a:rPr lang="en-US" dirty="0"/>
              <a:t>Are there standards that apply across all platforms?</a:t>
            </a:r>
          </a:p>
          <a:p>
            <a:pPr marL="628650" lvl="1" indent="-171450">
              <a:buFont typeface="Arial" panose="020B0604020202020204" pitchFamily="34" charset="0"/>
              <a:buChar char="•"/>
            </a:pPr>
            <a:r>
              <a:rPr lang="en-US" dirty="0">
                <a:hlinkClick r:id="rId4"/>
              </a:rPr>
              <a:t>https://wiki.cglcloud.com/index.php/Architecture_Principles</a:t>
            </a: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37</a:t>
            </a:fld>
            <a:endParaRPr lang="en-US" altLang="en-US" dirty="0"/>
          </a:p>
        </p:txBody>
      </p:sp>
    </p:spTree>
    <p:extLst>
      <p:ext uri="{BB962C8B-B14F-4D97-AF65-F5344CB8AC3E}">
        <p14:creationId xmlns:p14="http://schemas.microsoft.com/office/powerpoint/2010/main" val="3309686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39</a:t>
            </a:fld>
            <a:endParaRPr lang="en-US" altLang="en-US" dirty="0"/>
          </a:p>
        </p:txBody>
      </p:sp>
    </p:spTree>
    <p:extLst>
      <p:ext uri="{BB962C8B-B14F-4D97-AF65-F5344CB8AC3E}">
        <p14:creationId xmlns:p14="http://schemas.microsoft.com/office/powerpoint/2010/main" val="4117666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40</a:t>
            </a:fld>
            <a:endParaRPr lang="en-US" altLang="en-US" dirty="0"/>
          </a:p>
        </p:txBody>
      </p:sp>
    </p:spTree>
    <p:extLst>
      <p:ext uri="{BB962C8B-B14F-4D97-AF65-F5344CB8AC3E}">
        <p14:creationId xmlns:p14="http://schemas.microsoft.com/office/powerpoint/2010/main" val="2510063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Tx/>
              <a:buChar char="-"/>
            </a:pPr>
            <a:r>
              <a:rPr lang="en-US" dirty="0"/>
              <a:t>Data Owner is different than product owner</a:t>
            </a:r>
          </a:p>
          <a:p>
            <a:pPr marL="171450" indent="-171450">
              <a:buFontTx/>
              <a:buChar char="-"/>
            </a:pPr>
            <a:r>
              <a:rPr lang="en-US" dirty="0"/>
              <a:t>Not just CDP</a:t>
            </a:r>
          </a:p>
          <a:p>
            <a:pPr marL="171450" indent="-171450">
              <a:buFontTx/>
              <a:buChar char="-"/>
            </a:pPr>
            <a:r>
              <a:rPr lang="en-US" dirty="0"/>
              <a:t>Need understanding of value chain, but the degree of documentation is TBD</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6</a:t>
            </a:fld>
            <a:endParaRPr lang="en-US" altLang="en-US" dirty="0"/>
          </a:p>
        </p:txBody>
      </p:sp>
    </p:spTree>
    <p:extLst>
      <p:ext uri="{BB962C8B-B14F-4D97-AF65-F5344CB8AC3E}">
        <p14:creationId xmlns:p14="http://schemas.microsoft.com/office/powerpoint/2010/main" val="400625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hlinkClick r:id="rId3"/>
              </a:rPr>
              <a:t>https://coschedule.com/blog/communications-plan-template/</a:t>
            </a:r>
            <a:endParaRPr lang="en-US"/>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41</a:t>
            </a:fld>
            <a:endParaRPr lang="en-US" altLang="en-US" dirty="0"/>
          </a:p>
        </p:txBody>
      </p:sp>
    </p:spTree>
    <p:extLst>
      <p:ext uri="{BB962C8B-B14F-4D97-AF65-F5344CB8AC3E}">
        <p14:creationId xmlns:p14="http://schemas.microsoft.com/office/powerpoint/2010/main" val="3602542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SLA can only be lowest common denominator of all upstream </a:t>
            </a:r>
            <a:r>
              <a:rPr lang="en-US"/>
              <a:t>data providers</a:t>
            </a: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42</a:t>
            </a:fld>
            <a:endParaRPr lang="en-US" altLang="en-US" dirty="0"/>
          </a:p>
        </p:txBody>
      </p:sp>
    </p:spTree>
    <p:extLst>
      <p:ext uri="{BB962C8B-B14F-4D97-AF65-F5344CB8AC3E}">
        <p14:creationId xmlns:p14="http://schemas.microsoft.com/office/powerpoint/2010/main" val="3392439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Proposed process taken from Data Taxonomy “How-To” article and modified for CDS.</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43</a:t>
            </a:fld>
            <a:endParaRPr lang="en-US" altLang="en-US" dirty="0"/>
          </a:p>
        </p:txBody>
      </p:sp>
    </p:spTree>
    <p:extLst>
      <p:ext uri="{BB962C8B-B14F-4D97-AF65-F5344CB8AC3E}">
        <p14:creationId xmlns:p14="http://schemas.microsoft.com/office/powerpoint/2010/main" val="194355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be shared with 2 or more other business units to be considered cross-enterprise</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7</a:t>
            </a:fld>
            <a:endParaRPr lang="en-US" altLang="en-US" dirty="0"/>
          </a:p>
        </p:txBody>
      </p:sp>
    </p:spTree>
    <p:extLst>
      <p:ext uri="{BB962C8B-B14F-4D97-AF65-F5344CB8AC3E}">
        <p14:creationId xmlns:p14="http://schemas.microsoft.com/office/powerpoint/2010/main" val="2908725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8</a:t>
            </a:fld>
            <a:endParaRPr lang="en-US" altLang="en-US" dirty="0"/>
          </a:p>
        </p:txBody>
      </p:sp>
    </p:spTree>
    <p:extLst>
      <p:ext uri="{BB962C8B-B14F-4D97-AF65-F5344CB8AC3E}">
        <p14:creationId xmlns:p14="http://schemas.microsoft.com/office/powerpoint/2010/main" val="177473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9</a:t>
            </a:fld>
            <a:endParaRPr lang="en-US" altLang="en-US" dirty="0"/>
          </a:p>
        </p:txBody>
      </p:sp>
    </p:spTree>
    <p:extLst>
      <p:ext uri="{BB962C8B-B14F-4D97-AF65-F5344CB8AC3E}">
        <p14:creationId xmlns:p14="http://schemas.microsoft.com/office/powerpoint/2010/main" val="1005680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can only be verified by the Data Lead/Data Architect involved.</a:t>
            </a:r>
          </a:p>
          <a:p>
            <a:r>
              <a:rPr lang="en-US" dirty="0"/>
              <a:t>It may not be possible to fulfill all 13 accountabilities.  Is there a subset that is required?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https://wiki.cglcloud.com/index.php/Data_Ownership</a:t>
            </a: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11</a:t>
            </a:fld>
            <a:endParaRPr lang="en-US" altLang="en-US" dirty="0"/>
          </a:p>
        </p:txBody>
      </p:sp>
    </p:spTree>
    <p:extLst>
      <p:ext uri="{BB962C8B-B14F-4D97-AF65-F5344CB8AC3E}">
        <p14:creationId xmlns:p14="http://schemas.microsoft.com/office/powerpoint/2010/main" val="2768924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only be verified by the Data Architect/Data Lead involved.</a:t>
            </a:r>
          </a:p>
          <a:p>
            <a:r>
              <a:rPr lang="en-US" dirty="0"/>
              <a:t>Is there a minimum required?</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12</a:t>
            </a:fld>
            <a:endParaRPr lang="en-US" altLang="en-US" dirty="0"/>
          </a:p>
        </p:txBody>
      </p:sp>
    </p:spTree>
    <p:extLst>
      <p:ext uri="{BB962C8B-B14F-4D97-AF65-F5344CB8AC3E}">
        <p14:creationId xmlns:p14="http://schemas.microsoft.com/office/powerpoint/2010/main" val="403934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use case is not possible with limited sources then it should not be included as a use case until </a:t>
            </a:r>
            <a:r>
              <a:rPr lang="en-US" dirty="0" err="1"/>
              <a:t>suficcient</a:t>
            </a:r>
            <a:r>
              <a:rPr lang="en-US" dirty="0"/>
              <a:t> sources are included.</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14</a:t>
            </a:fld>
            <a:endParaRPr lang="en-US" altLang="en-US" dirty="0"/>
          </a:p>
        </p:txBody>
      </p:sp>
    </p:spTree>
    <p:extLst>
      <p:ext uri="{BB962C8B-B14F-4D97-AF65-F5344CB8AC3E}">
        <p14:creationId xmlns:p14="http://schemas.microsoft.com/office/powerpoint/2010/main" val="171597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1A9D52A1-569F-4A87-9C1E-8ACFB6542CE0}"/>
              </a:ext>
            </a:extLst>
          </p:cNvPr>
          <p:cNvSpPr>
            <a:spLocks noGrp="1"/>
          </p:cNvSpPr>
          <p:nvPr>
            <p:ph type="dt" sz="half" idx="10"/>
          </p:nvPr>
        </p:nvSpPr>
        <p:spPr/>
        <p:txBody>
          <a:bodyPr/>
          <a:lstStyle/>
          <a:p>
            <a:fld id="{07FF9392-F869-4151-AD28-A77894C7F438}" type="datetime1">
              <a:rPr lang="en-US" smtClean="0"/>
              <a:t>3/24/2020</a:t>
            </a:fld>
            <a:endParaRPr lang="en-US" dirty="0"/>
          </a:p>
        </p:txBody>
      </p:sp>
      <p:sp>
        <p:nvSpPr>
          <p:cNvPr id="9" name="Footer Placeholder 8">
            <a:extLst>
              <a:ext uri="{FF2B5EF4-FFF2-40B4-BE49-F238E27FC236}">
                <a16:creationId xmlns:a16="http://schemas.microsoft.com/office/drawing/2014/main" id="{601BB0E0-3CFF-4C80-825F-CC17CC60498C}"/>
              </a:ext>
            </a:extLst>
          </p:cNvPr>
          <p:cNvSpPr>
            <a:spLocks noGrp="1"/>
          </p:cNvSpPr>
          <p:nvPr>
            <p:ph type="ftr" sz="quarter" idx="11"/>
          </p:nvPr>
        </p:nvSpPr>
        <p:spPr/>
        <p:txBody>
          <a:bodyPr/>
          <a:lstStyle/>
          <a:p>
            <a:r>
              <a:rPr lang="en-US"/>
              <a:t>Cross-Enterprise Certified Datasets</a:t>
            </a:r>
            <a:endParaRPr lang="en-US" dirty="0"/>
          </a:p>
        </p:txBody>
      </p:sp>
      <p:sp>
        <p:nvSpPr>
          <p:cNvPr id="10" name="Slide Number Placeholder 9">
            <a:extLst>
              <a:ext uri="{FF2B5EF4-FFF2-40B4-BE49-F238E27FC236}">
                <a16:creationId xmlns:a16="http://schemas.microsoft.com/office/drawing/2014/main" id="{2A837FC6-17FF-4570-B637-80DCF1E3CEDB}"/>
              </a:ext>
            </a:extLst>
          </p:cNvPr>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217711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6DFE0-994A-477C-983E-C8BB43EBB350}" type="datetime1">
              <a:rPr lang="en-US" smtClean="0"/>
              <a:t>3/24/2020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32338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DE51C-653F-4B84-AD50-EA7B53BA8CB2}" type="datetime1">
              <a:rPr lang="en-US" smtClean="0"/>
              <a:t>3/24/2020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46918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D8A34-8357-4CE7-9D05-66813BD178D3}" type="datetime1">
              <a:rPr lang="en-US" smtClean="0"/>
              <a:t>3/24/2020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694241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CC04D-A910-4F7F-9975-908AE2F0C0BE}" type="datetime1">
              <a:rPr lang="en-US" smtClean="0"/>
              <a:t>3/24/2020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9022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CC4F9-9B46-4D7C-B601-188400A175DC}" type="datetime1">
              <a:rPr lang="en-US" smtClean="0"/>
              <a:t>3/24/2020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507174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D1667-08B6-41B4-98FF-CC1D2FB4B853}" type="datetime1">
              <a:rPr lang="en-US" smtClean="0"/>
              <a:t>3/24/2020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7190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7AB4D-77B4-4492-A2C1-5CA3B3B21C0C}" type="datetime1">
              <a:rPr lang="en-US" smtClean="0"/>
              <a:t>3/24/2020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7852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D706788-5B9A-4927-80C8-C72FCC2341F9}"/>
              </a:ext>
            </a:extLst>
          </p:cNvPr>
          <p:cNvSpPr>
            <a:spLocks noGrp="1"/>
          </p:cNvSpPr>
          <p:nvPr>
            <p:ph type="dt" sz="half" idx="10"/>
          </p:nvPr>
        </p:nvSpPr>
        <p:spPr/>
        <p:txBody>
          <a:bodyPr/>
          <a:lstStyle/>
          <a:p>
            <a:fld id="{5BBA74F9-41B2-4F87-8457-F9599958F3CF}" type="datetime1">
              <a:rPr lang="en-US" smtClean="0"/>
              <a:t>3/24/2020</a:t>
            </a:fld>
            <a:endParaRPr lang="en-US" dirty="0"/>
          </a:p>
        </p:txBody>
      </p:sp>
      <p:sp>
        <p:nvSpPr>
          <p:cNvPr id="8" name="Footer Placeholder 7">
            <a:extLst>
              <a:ext uri="{FF2B5EF4-FFF2-40B4-BE49-F238E27FC236}">
                <a16:creationId xmlns:a16="http://schemas.microsoft.com/office/drawing/2014/main" id="{70AC7135-793D-4491-B72C-39404DC6F6EF}"/>
              </a:ext>
            </a:extLst>
          </p:cNvPr>
          <p:cNvSpPr>
            <a:spLocks noGrp="1"/>
          </p:cNvSpPr>
          <p:nvPr>
            <p:ph type="ftr" sz="quarter" idx="11"/>
          </p:nvPr>
        </p:nvSpPr>
        <p:spPr/>
        <p:txBody>
          <a:bodyPr/>
          <a:lstStyle/>
          <a:p>
            <a:r>
              <a:rPr lang="en-US"/>
              <a:t>Cross-Enterprise Certified Datasets</a:t>
            </a:r>
            <a:endParaRPr lang="en-US" dirty="0"/>
          </a:p>
        </p:txBody>
      </p:sp>
      <p:sp>
        <p:nvSpPr>
          <p:cNvPr id="9" name="Slide Number Placeholder 8">
            <a:extLst>
              <a:ext uri="{FF2B5EF4-FFF2-40B4-BE49-F238E27FC236}">
                <a16:creationId xmlns:a16="http://schemas.microsoft.com/office/drawing/2014/main" id="{F80BE720-D54C-45E7-8064-A2E5B120EA89}"/>
              </a:ext>
            </a:extLst>
          </p:cNvPr>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
        <p:nvSpPr>
          <p:cNvPr id="10" name="Title 9">
            <a:extLst>
              <a:ext uri="{FF2B5EF4-FFF2-40B4-BE49-F238E27FC236}">
                <a16:creationId xmlns:a16="http://schemas.microsoft.com/office/drawing/2014/main" id="{24AF6FAC-757D-41E0-81AA-E2FC536EBE8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792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74B0D3-5E52-42BE-9EC0-9ED0BF265A40}" type="datetime1">
              <a:rPr lang="en-US" smtClean="0"/>
              <a:t>3/24/2020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1452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7095FC-1FAD-48D5-BDB2-5B09A4DB3A0F}" type="datetime1">
              <a:rPr lang="en-US" smtClean="0"/>
              <a:t>3/24/2020</a:t>
            </a:fld>
            <a:endParaRPr lang="en-US" dirty="0"/>
          </a:p>
        </p:txBody>
      </p:sp>
      <p:sp>
        <p:nvSpPr>
          <p:cNvPr id="6" name="Footer Placeholder 5"/>
          <p:cNvSpPr>
            <a:spLocks noGrp="1"/>
          </p:cNvSpPr>
          <p:nvPr>
            <p:ph type="ftr" sz="quarter" idx="11"/>
          </p:nvPr>
        </p:nvSpPr>
        <p:spPr/>
        <p:txBody>
          <a:bodyPr/>
          <a:lstStyle/>
          <a:p>
            <a:r>
              <a:rPr lang="en-US"/>
              <a:t>Cross-Enterprise Certified Datasets</a:t>
            </a:r>
            <a:endParaRPr lang="en-US" dirty="0"/>
          </a:p>
        </p:txBody>
      </p:sp>
      <p:sp>
        <p:nvSpPr>
          <p:cNvPr id="7" name="Slide Number Placeholder 6"/>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6675669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5DBB57-6E5E-4569-A84C-A74703CE20D7}" type="datetime1">
              <a:rPr lang="en-US" smtClean="0"/>
              <a:t>3/24/2020</a:t>
            </a:fld>
            <a:endParaRPr lang="en-US" dirty="0"/>
          </a:p>
        </p:txBody>
      </p:sp>
      <p:sp>
        <p:nvSpPr>
          <p:cNvPr id="8" name="Footer Placeholder 7"/>
          <p:cNvSpPr>
            <a:spLocks noGrp="1"/>
          </p:cNvSpPr>
          <p:nvPr>
            <p:ph type="ftr" sz="quarter" idx="11"/>
          </p:nvPr>
        </p:nvSpPr>
        <p:spPr/>
        <p:txBody>
          <a:bodyPr/>
          <a:lstStyle/>
          <a:p>
            <a:r>
              <a:rPr lang="en-US"/>
              <a:t>Cross-Enterprise Certified Datasets</a:t>
            </a:r>
            <a:endParaRPr lang="en-US" dirty="0"/>
          </a:p>
        </p:txBody>
      </p:sp>
      <p:sp>
        <p:nvSpPr>
          <p:cNvPr id="9" name="Slide Number Placeholder 8"/>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3884918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AA09FE-87BB-46DE-8E32-7236C736A8BB}" type="datetime1">
              <a:rPr lang="en-US" smtClean="0"/>
              <a:t>3/24/2020</a:t>
            </a:fld>
            <a:endParaRPr lang="en-US" dirty="0"/>
          </a:p>
        </p:txBody>
      </p:sp>
      <p:sp>
        <p:nvSpPr>
          <p:cNvPr id="4" name="Footer Placeholder 3"/>
          <p:cNvSpPr>
            <a:spLocks noGrp="1"/>
          </p:cNvSpPr>
          <p:nvPr>
            <p:ph type="ftr" sz="quarter" idx="11"/>
          </p:nvPr>
        </p:nvSpPr>
        <p:spPr/>
        <p:txBody>
          <a:bodyPr/>
          <a:lstStyle/>
          <a:p>
            <a:r>
              <a:rPr lang="en-US"/>
              <a:t>Cross-Enterprise Certified Datasets</a:t>
            </a:r>
            <a:endParaRPr lang="en-US" dirty="0"/>
          </a:p>
        </p:txBody>
      </p:sp>
      <p:sp>
        <p:nvSpPr>
          <p:cNvPr id="5" name="Slide Number Placeholder 4"/>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9524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F361C-C4C6-4AD4-9373-B5EC0B152ADA}" type="datetime1">
              <a:rPr lang="en-US" smtClean="0"/>
              <a:t>3/24/2020</a:t>
            </a:fld>
            <a:endParaRPr lang="en-US" dirty="0"/>
          </a:p>
        </p:txBody>
      </p:sp>
      <p:sp>
        <p:nvSpPr>
          <p:cNvPr id="3" name="Footer Placeholder 2"/>
          <p:cNvSpPr>
            <a:spLocks noGrp="1"/>
          </p:cNvSpPr>
          <p:nvPr>
            <p:ph type="ftr" sz="quarter" idx="11"/>
          </p:nvPr>
        </p:nvSpPr>
        <p:spPr/>
        <p:txBody>
          <a:bodyPr/>
          <a:lstStyle/>
          <a:p>
            <a:r>
              <a:rPr lang="en-US"/>
              <a:t>Cross-Enterprise Certified Datasets</a:t>
            </a:r>
            <a:endParaRPr lang="en-US" dirty="0"/>
          </a:p>
        </p:txBody>
      </p:sp>
      <p:sp>
        <p:nvSpPr>
          <p:cNvPr id="4" name="Slide Number Placeholder 3"/>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1313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39E93E-23D4-4524-ACCA-DBD6D4E5A9F5}" type="datetime1">
              <a:rPr lang="en-US" smtClean="0"/>
              <a:t>3/24/2020</a:t>
            </a:fld>
            <a:endParaRPr lang="en-US" dirty="0"/>
          </a:p>
        </p:txBody>
      </p:sp>
      <p:sp>
        <p:nvSpPr>
          <p:cNvPr id="6" name="Footer Placeholder 5"/>
          <p:cNvSpPr>
            <a:spLocks noGrp="1"/>
          </p:cNvSpPr>
          <p:nvPr>
            <p:ph type="ftr" sz="quarter" idx="11"/>
          </p:nvPr>
        </p:nvSpPr>
        <p:spPr/>
        <p:txBody>
          <a:bodyPr/>
          <a:lstStyle/>
          <a:p>
            <a:r>
              <a:rPr lang="en-US"/>
              <a:t>Cross-Enterprise Certified Datasets</a:t>
            </a:r>
            <a:endParaRPr lang="en-US" dirty="0"/>
          </a:p>
        </p:txBody>
      </p:sp>
      <p:sp>
        <p:nvSpPr>
          <p:cNvPr id="7" name="Slide Number Placeholder 6"/>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427625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A62130-13B2-4D5F-89B3-73CBB77F65BB}" type="datetime1">
              <a:rPr lang="en-US" smtClean="0"/>
              <a:t>3/24/2020</a:t>
            </a:fld>
            <a:endParaRPr lang="en-US" dirty="0"/>
          </a:p>
        </p:txBody>
      </p:sp>
      <p:sp>
        <p:nvSpPr>
          <p:cNvPr id="6" name="Footer Placeholder 5"/>
          <p:cNvSpPr>
            <a:spLocks noGrp="1"/>
          </p:cNvSpPr>
          <p:nvPr>
            <p:ph type="ftr" sz="quarter" idx="11"/>
          </p:nvPr>
        </p:nvSpPr>
        <p:spPr/>
        <p:txBody>
          <a:bodyPr/>
          <a:lstStyle/>
          <a:p>
            <a:r>
              <a:rPr lang="en-US"/>
              <a:t>Cross-Enterprise Certified Datasets</a:t>
            </a:r>
            <a:endParaRPr lang="en-US" dirty="0"/>
          </a:p>
        </p:txBody>
      </p:sp>
      <p:sp>
        <p:nvSpPr>
          <p:cNvPr id="7" name="Slide Number Placeholder 6"/>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8736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09B74A5E-1B2B-4149-B613-F8B38F088B6D}" type="datetime1">
              <a:rPr lang="en-US" smtClean="0"/>
              <a:t>3/24/2020</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dirty="0"/>
              <a:t>Cross-Enterprise Certified Datasets</a:t>
            </a:r>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2687189801"/>
      </p:ext>
    </p:extLst>
  </p:cSld>
  <p:clrMap bg1="lt1" tx1="dk1" bg2="lt2" tx2="dk2" accent1="accent1" accent2="accent2" accent3="accent3" accent4="accent4" accent5="accent5" accent6="accent6" hlink="hlink" folHlink="folHlink"/>
  <p:sldLayoutIdLst>
    <p:sldLayoutId id="2147485224" r:id="rId1"/>
    <p:sldLayoutId id="2147485225" r:id="rId2"/>
    <p:sldLayoutId id="2147485226" r:id="rId3"/>
    <p:sldLayoutId id="2147485227" r:id="rId4"/>
    <p:sldLayoutId id="2147485228" r:id="rId5"/>
    <p:sldLayoutId id="2147485229" r:id="rId6"/>
    <p:sldLayoutId id="2147485230" r:id="rId7"/>
    <p:sldLayoutId id="2147485231" r:id="rId8"/>
    <p:sldLayoutId id="2147485232" r:id="rId9"/>
    <p:sldLayoutId id="2147485233" r:id="rId10"/>
    <p:sldLayoutId id="2147485234" r:id="rId11"/>
    <p:sldLayoutId id="2147485235" r:id="rId12"/>
    <p:sldLayoutId id="2147485236" r:id="rId13"/>
    <p:sldLayoutId id="2147485237" r:id="rId14"/>
    <p:sldLayoutId id="2147485238" r:id="rId15"/>
    <p:sldLayoutId id="2147485239" r:id="rId16"/>
  </p:sldLayoutIdLst>
  <p:hf hdr="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iki.cglcloud.com/index.php/Data_Ownershi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thub.cargill.com/serviceoperations/DQ/Pages/Welcome-to-Data-Quality-Home-Page.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tps://wiki.cglcloud.com/index.php/Data_Stewardship"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access.cargill.com/identityiq/home.js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datacatalog.cglcloud.com/"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sites.cargill.com/sites/TGRC2/Pages/ssol_data_first.aspx"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argillonline.sharepoint.com/sites/LawClients/SitePages/Our-People.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argillonline.sharepoint.com/sites/RIMCO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datacatalog.cglcloud.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datacatalog.cglcloud.com/article/121/metadata-minimum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atacatalog.cglcloud.com/user/64/"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1DC9-70CB-4A17-A574-E960D301FC4A}"/>
              </a:ext>
            </a:extLst>
          </p:cNvPr>
          <p:cNvSpPr>
            <a:spLocks noGrp="1"/>
          </p:cNvSpPr>
          <p:nvPr>
            <p:ph type="ctrTitle"/>
          </p:nvPr>
        </p:nvSpPr>
        <p:spPr/>
        <p:txBody>
          <a:bodyPr/>
          <a:lstStyle/>
          <a:p>
            <a:r>
              <a:rPr lang="en-US" dirty="0">
                <a:solidFill>
                  <a:srgbClr val="FF0000"/>
                </a:solidFill>
              </a:rPr>
              <a:t>Cross-Enterprise</a:t>
            </a:r>
            <a:r>
              <a:rPr lang="en-US" dirty="0"/>
              <a:t> Certified Datasets</a:t>
            </a:r>
          </a:p>
        </p:txBody>
      </p:sp>
      <p:sp>
        <p:nvSpPr>
          <p:cNvPr id="3" name="Subtitle 2">
            <a:extLst>
              <a:ext uri="{FF2B5EF4-FFF2-40B4-BE49-F238E27FC236}">
                <a16:creationId xmlns:a16="http://schemas.microsoft.com/office/drawing/2014/main" id="{67CEFA0F-AE64-406A-8083-4B9B66B452B0}"/>
              </a:ext>
            </a:extLst>
          </p:cNvPr>
          <p:cNvSpPr>
            <a:spLocks noGrp="1"/>
          </p:cNvSpPr>
          <p:nvPr>
            <p:ph type="subTitle" idx="1"/>
          </p:nvPr>
        </p:nvSpPr>
        <p:spPr/>
        <p:txBody>
          <a:bodyPr/>
          <a:lstStyle/>
          <a:p>
            <a:r>
              <a:rPr lang="en-US" dirty="0"/>
              <a:t>Data Architecture COP</a:t>
            </a:r>
          </a:p>
          <a:p>
            <a:r>
              <a:rPr lang="en-US" dirty="0"/>
              <a:t>2020-03-24</a:t>
            </a:r>
          </a:p>
        </p:txBody>
      </p:sp>
    </p:spTree>
    <p:extLst>
      <p:ext uri="{BB962C8B-B14F-4D97-AF65-F5344CB8AC3E}">
        <p14:creationId xmlns:p14="http://schemas.microsoft.com/office/powerpoint/2010/main" val="28869450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p:txBody>
          <a:bodyPr/>
          <a:lstStyle/>
          <a:p>
            <a:r>
              <a:rPr lang="en-US" dirty="0"/>
              <a:t>Checklist - Ownership</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10</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05762911"/>
              </p:ext>
            </p:extLst>
          </p:nvPr>
        </p:nvGraphicFramePr>
        <p:xfrm>
          <a:off x="212869" y="1208737"/>
          <a:ext cx="8469403" cy="2304612"/>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3051797">
                  <a:extLst>
                    <a:ext uri="{9D8B030D-6E8A-4147-A177-3AD203B41FA5}">
                      <a16:colId xmlns:a16="http://schemas.microsoft.com/office/drawing/2014/main" val="2396851885"/>
                    </a:ext>
                  </a:extLst>
                </a:gridCol>
                <a:gridCol w="4937309">
                  <a:extLst>
                    <a:ext uri="{9D8B030D-6E8A-4147-A177-3AD203B41FA5}">
                      <a16:colId xmlns:a16="http://schemas.microsoft.com/office/drawing/2014/main" val="3641425413"/>
                    </a:ext>
                  </a:extLst>
                </a:gridCol>
              </a:tblGrid>
              <a:tr h="414852">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1" kern="1200" dirty="0">
                          <a:solidFill>
                            <a:schemeClr val="bg1"/>
                          </a:solidFill>
                        </a:rPr>
                        <a:t>1</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t>Data owner is defined and performing accountabilities</a:t>
                      </a:r>
                      <a:endParaRPr lang="en-US" sz="1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t>A person has been named as data owner for the data concept, their contact information is documented, and they are aware of and performing all accountabilities as defined by the Data Guild.</a:t>
                      </a:r>
                      <a:endParaRPr lang="en-US" sz="1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latinLnBrk="0" hangingPunct="1"/>
                      <a:r>
                        <a:rPr lang="en-US" sz="1600" b="1" kern="1200" dirty="0">
                          <a:solidFill>
                            <a:schemeClr val="bg1"/>
                          </a:solidFill>
                        </a:rPr>
                        <a:t>2</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t>Aligned with stakeholders expectations</a:t>
                      </a:r>
                      <a:endParaRPr lang="en-US" sz="1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t>The dataset has been reviewed with the stakeholders across the organization, not just project stakeholders.</a:t>
                      </a:r>
                      <a:endParaRPr lang="en-US" sz="1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583760"/>
                  </a:ext>
                </a:extLst>
              </a:tr>
            </a:tbl>
          </a:graphicData>
        </a:graphic>
      </p:graphicFrame>
      <p:sp>
        <p:nvSpPr>
          <p:cNvPr id="6" name="Date Placeholder 5">
            <a:extLst>
              <a:ext uri="{FF2B5EF4-FFF2-40B4-BE49-F238E27FC236}">
                <a16:creationId xmlns:a16="http://schemas.microsoft.com/office/drawing/2014/main" id="{AD6833E7-D8F6-4B62-B47A-C323B8437607}"/>
              </a:ext>
            </a:extLst>
          </p:cNvPr>
          <p:cNvSpPr>
            <a:spLocks noGrp="1"/>
          </p:cNvSpPr>
          <p:nvPr>
            <p:ph type="dt" sz="half" idx="10"/>
          </p:nvPr>
        </p:nvSpPr>
        <p:spPr/>
        <p:txBody>
          <a:bodyPr/>
          <a:lstStyle/>
          <a:p>
            <a:fld id="{F5275AB2-8868-4C9E-915D-47B21EBE8EA3}" type="datetime1">
              <a:rPr lang="en-US" smtClean="0"/>
              <a:t>3/24/2020</a:t>
            </a:fld>
            <a:endParaRPr lang="en-US" dirty="0"/>
          </a:p>
        </p:txBody>
      </p:sp>
      <p:sp>
        <p:nvSpPr>
          <p:cNvPr id="7" name="Footer Placeholder 6">
            <a:extLst>
              <a:ext uri="{FF2B5EF4-FFF2-40B4-BE49-F238E27FC236}">
                <a16:creationId xmlns:a16="http://schemas.microsoft.com/office/drawing/2014/main" id="{4EF5F4B1-1EBE-4735-AB14-77594F88B022}"/>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2540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5381955" cy="990600"/>
          </a:xfrm>
        </p:spPr>
        <p:txBody>
          <a:bodyPr/>
          <a:lstStyle/>
          <a:p>
            <a:r>
              <a:rPr lang="en-US" dirty="0"/>
              <a:t>Checklist – Ownership - 1 – Data Owner</a:t>
            </a:r>
          </a:p>
        </p:txBody>
      </p:sp>
      <p:sp>
        <p:nvSpPr>
          <p:cNvPr id="6" name="Content Placeholder 5">
            <a:extLst>
              <a:ext uri="{FF2B5EF4-FFF2-40B4-BE49-F238E27FC236}">
                <a16:creationId xmlns:a16="http://schemas.microsoft.com/office/drawing/2014/main" id="{824F0403-2ACB-4C14-8E33-0D0FA6408621}"/>
              </a:ext>
            </a:extLst>
          </p:cNvPr>
          <p:cNvSpPr>
            <a:spLocks noGrp="1"/>
          </p:cNvSpPr>
          <p:nvPr>
            <p:ph idx="1"/>
          </p:nvPr>
        </p:nvSpPr>
        <p:spPr>
          <a:xfrm>
            <a:off x="508001" y="1620442"/>
            <a:ext cx="5381955" cy="2910580"/>
          </a:xfrm>
        </p:spPr>
        <p:txBody>
          <a:bodyPr/>
          <a:lstStyle/>
          <a:p>
            <a:r>
              <a:rPr lang="en-US" i="1" dirty="0"/>
              <a:t>A person has been named as data owner for the data concept, their contact information is documented</a:t>
            </a:r>
          </a:p>
          <a:p>
            <a:pPr lvl="1"/>
            <a:r>
              <a:rPr lang="en-US" dirty="0">
                <a:solidFill>
                  <a:schemeClr val="tx1"/>
                </a:solidFill>
              </a:rPr>
              <a:t>Dataset linked to Data Concept – Data Concept has Data Owner defined</a:t>
            </a:r>
          </a:p>
          <a:p>
            <a:r>
              <a:rPr lang="en-US" i="1" dirty="0"/>
              <a:t>and they are aware of and performing all accountabilities as defined by the Data Guild</a:t>
            </a:r>
            <a:endParaRPr lang="en-US" b="1" i="1" dirty="0">
              <a:solidFill>
                <a:schemeClr val="lt1"/>
              </a:solidFill>
            </a:endParaRPr>
          </a:p>
          <a:p>
            <a:pPr lvl="1"/>
            <a:r>
              <a:rPr lang="en-US" dirty="0"/>
              <a:t>The accountabilities for a Data Owner are defined on the </a:t>
            </a:r>
            <a:r>
              <a:rPr lang="en-US" dirty="0">
                <a:hlinkClick r:id="rId3"/>
              </a:rPr>
              <a:t>Data Ownership wiki page</a:t>
            </a:r>
            <a:r>
              <a:rPr lang="en-US" dirty="0"/>
              <a:t>.</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11</a:t>
            </a:fld>
            <a:endParaRPr lang="en-US" dirty="0"/>
          </a:p>
        </p:txBody>
      </p:sp>
      <p:pic>
        <p:nvPicPr>
          <p:cNvPr id="5" name="Picture 4">
            <a:extLst>
              <a:ext uri="{FF2B5EF4-FFF2-40B4-BE49-F238E27FC236}">
                <a16:creationId xmlns:a16="http://schemas.microsoft.com/office/drawing/2014/main" id="{87B81BD3-5CA9-4EEA-99E8-0CAA5907CE83}"/>
              </a:ext>
            </a:extLst>
          </p:cNvPr>
          <p:cNvPicPr>
            <a:picLocks noChangeAspect="1"/>
          </p:cNvPicPr>
          <p:nvPr/>
        </p:nvPicPr>
        <p:blipFill>
          <a:blip r:embed="rId4"/>
          <a:stretch>
            <a:fillRect/>
          </a:stretch>
        </p:blipFill>
        <p:spPr>
          <a:xfrm>
            <a:off x="5889956" y="671735"/>
            <a:ext cx="2821692" cy="3902945"/>
          </a:xfrm>
          <a:prstGeom prst="rect">
            <a:avLst/>
          </a:prstGeom>
          <a:ln>
            <a:solidFill>
              <a:schemeClr val="accent1"/>
            </a:solidFill>
          </a:ln>
        </p:spPr>
      </p:pic>
      <p:sp>
        <p:nvSpPr>
          <p:cNvPr id="10" name="Date Placeholder 9">
            <a:extLst>
              <a:ext uri="{FF2B5EF4-FFF2-40B4-BE49-F238E27FC236}">
                <a16:creationId xmlns:a16="http://schemas.microsoft.com/office/drawing/2014/main" id="{FA9BF945-4850-4795-BC40-E8ABA6B19A39}"/>
              </a:ext>
            </a:extLst>
          </p:cNvPr>
          <p:cNvSpPr>
            <a:spLocks noGrp="1"/>
          </p:cNvSpPr>
          <p:nvPr>
            <p:ph type="dt" sz="half" idx="10"/>
          </p:nvPr>
        </p:nvSpPr>
        <p:spPr/>
        <p:txBody>
          <a:bodyPr/>
          <a:lstStyle/>
          <a:p>
            <a:fld id="{998638D8-7BA3-4545-914A-5A0CF6265E5F}" type="datetime1">
              <a:rPr lang="en-US" smtClean="0"/>
              <a:t>3/24/2020</a:t>
            </a:fld>
            <a:endParaRPr lang="en-US" dirty="0"/>
          </a:p>
        </p:txBody>
      </p:sp>
      <p:sp>
        <p:nvSpPr>
          <p:cNvPr id="11" name="Footer Placeholder 10">
            <a:extLst>
              <a:ext uri="{FF2B5EF4-FFF2-40B4-BE49-F238E27FC236}">
                <a16:creationId xmlns:a16="http://schemas.microsoft.com/office/drawing/2014/main" id="{9F58E9D1-3AB8-4E87-81C2-E53DFCEA370F}"/>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82615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0" y="457200"/>
            <a:ext cx="8067589" cy="990600"/>
          </a:xfrm>
        </p:spPr>
        <p:txBody>
          <a:bodyPr/>
          <a:lstStyle/>
          <a:p>
            <a:r>
              <a:rPr lang="en-US" dirty="0"/>
              <a:t>Checklist – Ownership - 2 – Stakeholder Alignment</a:t>
            </a:r>
          </a:p>
        </p:txBody>
      </p:sp>
      <p:sp>
        <p:nvSpPr>
          <p:cNvPr id="5" name="Content Placeholder 4">
            <a:extLst>
              <a:ext uri="{FF2B5EF4-FFF2-40B4-BE49-F238E27FC236}">
                <a16:creationId xmlns:a16="http://schemas.microsoft.com/office/drawing/2014/main" id="{BAEE821A-D941-4839-8D83-B3E8FAC2CB2E}"/>
              </a:ext>
            </a:extLst>
          </p:cNvPr>
          <p:cNvSpPr>
            <a:spLocks noGrp="1"/>
          </p:cNvSpPr>
          <p:nvPr>
            <p:ph idx="1"/>
          </p:nvPr>
        </p:nvSpPr>
        <p:spPr/>
        <p:txBody>
          <a:bodyPr/>
          <a:lstStyle/>
          <a:p>
            <a:r>
              <a:rPr lang="en-US" i="1" dirty="0"/>
              <a:t>The dataset has been reviewed with the stakeholders across the organization, not just project stakeholders</a:t>
            </a:r>
          </a:p>
          <a:p>
            <a:pPr lvl="1"/>
            <a:r>
              <a:rPr lang="en-US" dirty="0">
                <a:solidFill>
                  <a:schemeClr val="tx1"/>
                </a:solidFill>
              </a:rPr>
              <a:t>Product/Project Stakeholders</a:t>
            </a:r>
          </a:p>
          <a:p>
            <a:pPr lvl="1"/>
            <a:r>
              <a:rPr lang="en-US" dirty="0">
                <a:solidFill>
                  <a:schemeClr val="tx1"/>
                </a:solidFill>
              </a:rPr>
              <a:t>Data Production Stakeholders (upstream)</a:t>
            </a:r>
          </a:p>
          <a:p>
            <a:pPr lvl="1"/>
            <a:r>
              <a:rPr lang="en-US" dirty="0">
                <a:solidFill>
                  <a:schemeClr val="tx1"/>
                </a:solidFill>
              </a:rPr>
              <a:t>Data Consumer Stakeholders (downstream)</a:t>
            </a:r>
          </a:p>
          <a:p>
            <a:pPr lvl="2"/>
            <a:r>
              <a:rPr lang="en-US" dirty="0"/>
              <a:t>Need not be 100% coverage of stakeholders but enough to ensure proper definition and requirements</a:t>
            </a:r>
          </a:p>
          <a:p>
            <a:pPr lvl="2"/>
            <a:r>
              <a:rPr lang="en-US" dirty="0"/>
              <a:t>Need not be 100% agreement on requirements but enough to ensure maximum reuse across enterprises</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12</a:t>
            </a:fld>
            <a:endParaRPr lang="en-US" dirty="0"/>
          </a:p>
        </p:txBody>
      </p:sp>
      <p:sp>
        <p:nvSpPr>
          <p:cNvPr id="9" name="Date Placeholder 8">
            <a:extLst>
              <a:ext uri="{FF2B5EF4-FFF2-40B4-BE49-F238E27FC236}">
                <a16:creationId xmlns:a16="http://schemas.microsoft.com/office/drawing/2014/main" id="{FBF9E49A-10AD-4ECA-9AAD-B46646F555B7}"/>
              </a:ext>
            </a:extLst>
          </p:cNvPr>
          <p:cNvSpPr>
            <a:spLocks noGrp="1"/>
          </p:cNvSpPr>
          <p:nvPr>
            <p:ph type="dt" sz="half" idx="10"/>
          </p:nvPr>
        </p:nvSpPr>
        <p:spPr/>
        <p:txBody>
          <a:bodyPr/>
          <a:lstStyle/>
          <a:p>
            <a:fld id="{F7CAB89C-3E02-40AB-AF3E-3E77D4BCE333}" type="datetime1">
              <a:rPr lang="en-US" smtClean="0"/>
              <a:t>3/24/2020</a:t>
            </a:fld>
            <a:endParaRPr lang="en-US" dirty="0"/>
          </a:p>
        </p:txBody>
      </p:sp>
      <p:sp>
        <p:nvSpPr>
          <p:cNvPr id="10" name="Footer Placeholder 9">
            <a:extLst>
              <a:ext uri="{FF2B5EF4-FFF2-40B4-BE49-F238E27FC236}">
                <a16:creationId xmlns:a16="http://schemas.microsoft.com/office/drawing/2014/main" id="{FCCF4C18-8CD8-4BB1-B0C9-929BC134E084}"/>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746227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08001" y="-298"/>
            <a:ext cx="6447501" cy="990600"/>
          </a:xfrm>
        </p:spPr>
        <p:txBody>
          <a:bodyPr/>
          <a:lstStyle/>
          <a:p>
            <a:r>
              <a:rPr lang="en-US" dirty="0"/>
              <a:t>Checklist – Alignment</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13</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142454386"/>
              </p:ext>
            </p:extLst>
          </p:nvPr>
        </p:nvGraphicFramePr>
        <p:xfrm>
          <a:off x="186131" y="958118"/>
          <a:ext cx="8642374" cy="3227264"/>
        </p:xfrm>
        <a:graphic>
          <a:graphicData uri="http://schemas.openxmlformats.org/drawingml/2006/table">
            <a:tbl>
              <a:tblPr firstRow="1" bandRow="1">
                <a:tableStyleId>{5A111915-BE36-4E01-A7E5-04B1672EAD32}</a:tableStyleId>
              </a:tblPr>
              <a:tblGrid>
                <a:gridCol w="490106">
                  <a:extLst>
                    <a:ext uri="{9D8B030D-6E8A-4147-A177-3AD203B41FA5}">
                      <a16:colId xmlns:a16="http://schemas.microsoft.com/office/drawing/2014/main" val="686019761"/>
                    </a:ext>
                  </a:extLst>
                </a:gridCol>
                <a:gridCol w="2548226">
                  <a:extLst>
                    <a:ext uri="{9D8B030D-6E8A-4147-A177-3AD203B41FA5}">
                      <a16:colId xmlns:a16="http://schemas.microsoft.com/office/drawing/2014/main" val="2396851885"/>
                    </a:ext>
                  </a:extLst>
                </a:gridCol>
                <a:gridCol w="5604042">
                  <a:extLst>
                    <a:ext uri="{9D8B030D-6E8A-4147-A177-3AD203B41FA5}">
                      <a16:colId xmlns:a16="http://schemas.microsoft.com/office/drawing/2014/main" val="3641425413"/>
                    </a:ext>
                  </a:extLst>
                </a:gridCol>
              </a:tblGrid>
              <a:tr h="414852">
                <a:tc>
                  <a:txBody>
                    <a:bodyPr/>
                    <a:lstStyle/>
                    <a:p>
                      <a:pPr marL="0" algn="ctr" defTabSz="914400" rtl="0" eaLnBrk="1" latinLnBrk="0" hangingPunct="1"/>
                      <a:r>
                        <a:rPr lang="en-US" sz="1800" b="1" kern="1200" dirty="0">
                          <a:solidFill>
                            <a:schemeClr val="bg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400" kern="1200" dirty="0">
                          <a:solidFill>
                            <a:schemeClr val="tx1"/>
                          </a:solidFill>
                          <a:latin typeface="+mn-lt"/>
                          <a:ea typeface="+mn-ea"/>
                          <a:cs typeface="+mn-cs"/>
                        </a:rPr>
                        <a:t>Data sources are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400" kern="1200" dirty="0">
                          <a:solidFill>
                            <a:schemeClr val="tx1"/>
                          </a:solidFill>
                          <a:latin typeface="+mn-lt"/>
                          <a:ea typeface="+mn-ea"/>
                          <a:cs typeface="+mn-cs"/>
                        </a:rPr>
                        <a:t>The full lineage of data sources are documented from original capture through all transitional stages to the final dataset, including database and table names.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400" kern="1200" dirty="0">
                          <a:solidFill>
                            <a:schemeClr val="tx1"/>
                          </a:solidFill>
                          <a:latin typeface="+mn-lt"/>
                          <a:ea typeface="+mn-ea"/>
                          <a:cs typeface="+mn-cs"/>
                        </a:rPr>
                        <a:t>Latency is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400" kern="1200" dirty="0">
                          <a:solidFill>
                            <a:schemeClr val="tx1"/>
                          </a:solidFill>
                          <a:latin typeface="+mn-lt"/>
                          <a:ea typeface="+mn-ea"/>
                          <a:cs typeface="+mn-cs"/>
                        </a:rPr>
                        <a:t>The expected latency and refresh frequency of the dataset is documented including source systems, explaining any differences from original data sources.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583760"/>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Architecture is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400" kern="1200" dirty="0">
                          <a:solidFill>
                            <a:schemeClr val="tx1"/>
                          </a:solidFill>
                          <a:latin typeface="+mn-lt"/>
                          <a:ea typeface="+mn-ea"/>
                          <a:cs typeface="+mn-cs"/>
                        </a:rPr>
                        <a:t>The architecture of how the dataset is constructed is documented including process flow diagrams, transformations, joins, data elements, access points, traceability and auditability.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287288"/>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400" kern="1200" dirty="0">
                          <a:solidFill>
                            <a:schemeClr val="tx1"/>
                          </a:solidFill>
                          <a:latin typeface="+mn-lt"/>
                          <a:ea typeface="+mn-ea"/>
                          <a:cs typeface="+mn-cs"/>
                        </a:rPr>
                        <a:t>Use cases are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intended use cases for how the dataset is intended to be used (e.g., application, analytics, reporting) is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807101"/>
                  </a:ext>
                </a:extLst>
              </a:tr>
            </a:tbl>
          </a:graphicData>
        </a:graphic>
      </p:graphicFrame>
      <p:sp>
        <p:nvSpPr>
          <p:cNvPr id="6" name="Date Placeholder 5">
            <a:extLst>
              <a:ext uri="{FF2B5EF4-FFF2-40B4-BE49-F238E27FC236}">
                <a16:creationId xmlns:a16="http://schemas.microsoft.com/office/drawing/2014/main" id="{495E7BCC-CEE9-4BE0-AC25-DE09BEAC6B62}"/>
              </a:ext>
            </a:extLst>
          </p:cNvPr>
          <p:cNvSpPr>
            <a:spLocks noGrp="1"/>
          </p:cNvSpPr>
          <p:nvPr>
            <p:ph type="dt" sz="half" idx="10"/>
          </p:nvPr>
        </p:nvSpPr>
        <p:spPr/>
        <p:txBody>
          <a:bodyPr/>
          <a:lstStyle/>
          <a:p>
            <a:fld id="{79936C81-F145-4778-8D37-81E22DFBCB95}" type="datetime1">
              <a:rPr lang="en-US" smtClean="0"/>
              <a:t>3/24/2020</a:t>
            </a:fld>
            <a:endParaRPr lang="en-US" dirty="0"/>
          </a:p>
        </p:txBody>
      </p:sp>
      <p:sp>
        <p:nvSpPr>
          <p:cNvPr id="7" name="Footer Placeholder 6">
            <a:extLst>
              <a:ext uri="{FF2B5EF4-FFF2-40B4-BE49-F238E27FC236}">
                <a16:creationId xmlns:a16="http://schemas.microsoft.com/office/drawing/2014/main" id="{CB5A674D-3AF1-4433-8520-21E8953FF01F}"/>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92767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2" y="457200"/>
            <a:ext cx="4882146" cy="990600"/>
          </a:xfrm>
        </p:spPr>
        <p:txBody>
          <a:bodyPr/>
          <a:lstStyle/>
          <a:p>
            <a:r>
              <a:rPr lang="en-US" dirty="0"/>
              <a:t>Checklist – Alignment - 3 – Data Sources</a:t>
            </a:r>
          </a:p>
        </p:txBody>
      </p:sp>
      <p:sp>
        <p:nvSpPr>
          <p:cNvPr id="5" name="Content Placeholder 4">
            <a:extLst>
              <a:ext uri="{FF2B5EF4-FFF2-40B4-BE49-F238E27FC236}">
                <a16:creationId xmlns:a16="http://schemas.microsoft.com/office/drawing/2014/main" id="{B41EEC96-E0F9-4600-8F2C-F63CAD56B4C3}"/>
              </a:ext>
            </a:extLst>
          </p:cNvPr>
          <p:cNvSpPr>
            <a:spLocks noGrp="1"/>
          </p:cNvSpPr>
          <p:nvPr>
            <p:ph sz="half" idx="1"/>
          </p:nvPr>
        </p:nvSpPr>
        <p:spPr>
          <a:xfrm>
            <a:off x="508001" y="1620442"/>
            <a:ext cx="4882146" cy="2910579"/>
          </a:xfrm>
        </p:spPr>
        <p:txBody>
          <a:bodyPr/>
          <a:lstStyle/>
          <a:p>
            <a:r>
              <a:rPr lang="en-US" i="1" dirty="0"/>
              <a:t>The full lineage of data sources are documented from original capture through all transitional stages to the final dataset, including database and table names</a:t>
            </a:r>
          </a:p>
          <a:p>
            <a:pPr lvl="1"/>
            <a:r>
              <a:rPr lang="en-US" dirty="0"/>
              <a:t>Must capture the full value chain from capture, not just the immediate source of the dataset</a:t>
            </a:r>
          </a:p>
          <a:p>
            <a:pPr lvl="1"/>
            <a:r>
              <a:rPr lang="en-US" dirty="0"/>
              <a:t>Need not include 100% of sources, but limitations should be documented (#7) and accounted for in use cases (#6)</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14</a:t>
            </a:fld>
            <a:endParaRPr lang="en-US" dirty="0"/>
          </a:p>
        </p:txBody>
      </p:sp>
      <p:pic>
        <p:nvPicPr>
          <p:cNvPr id="6" name="Picture 5">
            <a:extLst>
              <a:ext uri="{FF2B5EF4-FFF2-40B4-BE49-F238E27FC236}">
                <a16:creationId xmlns:a16="http://schemas.microsoft.com/office/drawing/2014/main" id="{1EC4B457-0AE2-49BC-9A67-5E6B32FE2F5B}"/>
              </a:ext>
            </a:extLst>
          </p:cNvPr>
          <p:cNvPicPr>
            <a:picLocks noChangeAspect="1"/>
          </p:cNvPicPr>
          <p:nvPr/>
        </p:nvPicPr>
        <p:blipFill>
          <a:blip r:embed="rId3"/>
          <a:stretch>
            <a:fillRect/>
          </a:stretch>
        </p:blipFill>
        <p:spPr>
          <a:xfrm>
            <a:off x="5390148" y="245683"/>
            <a:ext cx="3222540" cy="3485604"/>
          </a:xfrm>
          <a:prstGeom prst="rect">
            <a:avLst/>
          </a:prstGeom>
          <a:ln>
            <a:solidFill>
              <a:schemeClr val="accent1"/>
            </a:solidFill>
          </a:ln>
        </p:spPr>
      </p:pic>
      <p:pic>
        <p:nvPicPr>
          <p:cNvPr id="7" name="Picture 6">
            <a:extLst>
              <a:ext uri="{FF2B5EF4-FFF2-40B4-BE49-F238E27FC236}">
                <a16:creationId xmlns:a16="http://schemas.microsoft.com/office/drawing/2014/main" id="{740CB0C7-3C7E-4015-9CE6-CE6E0D83508F}"/>
              </a:ext>
            </a:extLst>
          </p:cNvPr>
          <p:cNvPicPr>
            <a:picLocks noChangeAspect="1"/>
          </p:cNvPicPr>
          <p:nvPr/>
        </p:nvPicPr>
        <p:blipFill>
          <a:blip r:embed="rId4"/>
          <a:stretch>
            <a:fillRect/>
          </a:stretch>
        </p:blipFill>
        <p:spPr>
          <a:xfrm>
            <a:off x="6101507" y="1717423"/>
            <a:ext cx="2972004" cy="2842578"/>
          </a:xfrm>
          <a:prstGeom prst="rect">
            <a:avLst/>
          </a:prstGeom>
          <a:ln>
            <a:solidFill>
              <a:schemeClr val="accent1"/>
            </a:solidFill>
          </a:ln>
        </p:spPr>
      </p:pic>
      <p:sp>
        <p:nvSpPr>
          <p:cNvPr id="13" name="Date Placeholder 12">
            <a:extLst>
              <a:ext uri="{FF2B5EF4-FFF2-40B4-BE49-F238E27FC236}">
                <a16:creationId xmlns:a16="http://schemas.microsoft.com/office/drawing/2014/main" id="{0C15ACB2-3483-4A06-AF5D-B7D0C505E504}"/>
              </a:ext>
            </a:extLst>
          </p:cNvPr>
          <p:cNvSpPr>
            <a:spLocks noGrp="1"/>
          </p:cNvSpPr>
          <p:nvPr>
            <p:ph type="dt" sz="half" idx="10"/>
          </p:nvPr>
        </p:nvSpPr>
        <p:spPr/>
        <p:txBody>
          <a:bodyPr/>
          <a:lstStyle/>
          <a:p>
            <a:fld id="{DE8F74DF-2E76-4536-BE65-AC4ABBF8DA36}" type="datetime1">
              <a:rPr lang="en-US" smtClean="0"/>
              <a:t>3/24/2020</a:t>
            </a:fld>
            <a:endParaRPr lang="en-US" dirty="0"/>
          </a:p>
        </p:txBody>
      </p:sp>
      <p:sp>
        <p:nvSpPr>
          <p:cNvPr id="14" name="Footer Placeholder 13">
            <a:extLst>
              <a:ext uri="{FF2B5EF4-FFF2-40B4-BE49-F238E27FC236}">
                <a16:creationId xmlns:a16="http://schemas.microsoft.com/office/drawing/2014/main" id="{0CD9B1D0-A529-4470-9C13-56BA063F6BE2}"/>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376564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p:txBody>
          <a:bodyPr/>
          <a:lstStyle/>
          <a:p>
            <a:r>
              <a:rPr lang="en-US" dirty="0"/>
              <a:t>Checklist – Alignment - 4 – Data Latency</a:t>
            </a:r>
          </a:p>
        </p:txBody>
      </p:sp>
      <p:sp>
        <p:nvSpPr>
          <p:cNvPr id="6" name="Content Placeholder 5">
            <a:extLst>
              <a:ext uri="{FF2B5EF4-FFF2-40B4-BE49-F238E27FC236}">
                <a16:creationId xmlns:a16="http://schemas.microsoft.com/office/drawing/2014/main" id="{493C4AA3-FB6F-4492-BE65-8BA89C6E635E}"/>
              </a:ext>
            </a:extLst>
          </p:cNvPr>
          <p:cNvSpPr>
            <a:spLocks noGrp="1"/>
          </p:cNvSpPr>
          <p:nvPr>
            <p:ph sz="half" idx="1"/>
          </p:nvPr>
        </p:nvSpPr>
        <p:spPr>
          <a:xfrm>
            <a:off x="508001" y="1620442"/>
            <a:ext cx="5015400" cy="2910579"/>
          </a:xfrm>
        </p:spPr>
        <p:txBody>
          <a:bodyPr/>
          <a:lstStyle/>
          <a:p>
            <a:r>
              <a:rPr lang="en-US" i="1" dirty="0"/>
              <a:t>The expected latency and refresh frequency of the dataset is documented including source systems, explaining any differences from original data sources</a:t>
            </a:r>
          </a:p>
          <a:p>
            <a:pPr lvl="1"/>
            <a:r>
              <a:rPr lang="en-US" dirty="0"/>
              <a:t>Again, must capture the full value chain from capture, not just the immediate source of the dataset</a:t>
            </a:r>
          </a:p>
          <a:p>
            <a:pPr lvl="1"/>
            <a:r>
              <a:rPr lang="en-US" dirty="0"/>
              <a:t>If parts of the dataset come from different sources, must identify the frequency of each part</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15</a:t>
            </a:fld>
            <a:endParaRPr lang="en-US" dirty="0"/>
          </a:p>
        </p:txBody>
      </p:sp>
      <p:pic>
        <p:nvPicPr>
          <p:cNvPr id="5" name="Picture 4">
            <a:extLst>
              <a:ext uri="{FF2B5EF4-FFF2-40B4-BE49-F238E27FC236}">
                <a16:creationId xmlns:a16="http://schemas.microsoft.com/office/drawing/2014/main" id="{1BD4EF50-39B1-41AC-8583-947EE0045F27}"/>
              </a:ext>
            </a:extLst>
          </p:cNvPr>
          <p:cNvPicPr>
            <a:picLocks noChangeAspect="1"/>
          </p:cNvPicPr>
          <p:nvPr/>
        </p:nvPicPr>
        <p:blipFill>
          <a:blip r:embed="rId3"/>
          <a:stretch>
            <a:fillRect/>
          </a:stretch>
        </p:blipFill>
        <p:spPr>
          <a:xfrm>
            <a:off x="5523401" y="1264284"/>
            <a:ext cx="3344739" cy="3091909"/>
          </a:xfrm>
          <a:prstGeom prst="rect">
            <a:avLst/>
          </a:prstGeom>
          <a:ln>
            <a:solidFill>
              <a:schemeClr val="accent1"/>
            </a:solidFill>
          </a:ln>
        </p:spPr>
      </p:pic>
      <p:sp>
        <p:nvSpPr>
          <p:cNvPr id="12" name="Date Placeholder 11">
            <a:extLst>
              <a:ext uri="{FF2B5EF4-FFF2-40B4-BE49-F238E27FC236}">
                <a16:creationId xmlns:a16="http://schemas.microsoft.com/office/drawing/2014/main" id="{FADC2D58-9D32-49E9-90AE-94919D339028}"/>
              </a:ext>
            </a:extLst>
          </p:cNvPr>
          <p:cNvSpPr>
            <a:spLocks noGrp="1"/>
          </p:cNvSpPr>
          <p:nvPr>
            <p:ph type="dt" sz="half" idx="10"/>
          </p:nvPr>
        </p:nvSpPr>
        <p:spPr/>
        <p:txBody>
          <a:bodyPr/>
          <a:lstStyle/>
          <a:p>
            <a:fld id="{E3C8F091-37E0-4938-A269-64019BEDD7DB}" type="datetime1">
              <a:rPr lang="en-US" smtClean="0"/>
              <a:t>3/24/2020</a:t>
            </a:fld>
            <a:endParaRPr lang="en-US" dirty="0"/>
          </a:p>
        </p:txBody>
      </p:sp>
      <p:sp>
        <p:nvSpPr>
          <p:cNvPr id="13" name="Footer Placeholder 12">
            <a:extLst>
              <a:ext uri="{FF2B5EF4-FFF2-40B4-BE49-F238E27FC236}">
                <a16:creationId xmlns:a16="http://schemas.microsoft.com/office/drawing/2014/main" id="{B496FBC2-17E8-4F4A-91D9-F3AB4D3D955F}"/>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68731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p:txBody>
          <a:bodyPr/>
          <a:lstStyle/>
          <a:p>
            <a:r>
              <a:rPr lang="en-US" dirty="0"/>
              <a:t>Checklist – Alignment - 5 – Architecture</a:t>
            </a:r>
          </a:p>
        </p:txBody>
      </p:sp>
      <p:sp>
        <p:nvSpPr>
          <p:cNvPr id="6" name="Content Placeholder 5">
            <a:extLst>
              <a:ext uri="{FF2B5EF4-FFF2-40B4-BE49-F238E27FC236}">
                <a16:creationId xmlns:a16="http://schemas.microsoft.com/office/drawing/2014/main" id="{D439865C-075E-40B1-B09B-62EE9D31CD79}"/>
              </a:ext>
            </a:extLst>
          </p:cNvPr>
          <p:cNvSpPr>
            <a:spLocks noGrp="1"/>
          </p:cNvSpPr>
          <p:nvPr>
            <p:ph sz="half" idx="1"/>
          </p:nvPr>
        </p:nvSpPr>
        <p:spPr>
          <a:xfrm>
            <a:off x="508000" y="1620442"/>
            <a:ext cx="4539601" cy="2910579"/>
          </a:xfrm>
        </p:spPr>
        <p:txBody>
          <a:bodyPr/>
          <a:lstStyle/>
          <a:p>
            <a:r>
              <a:rPr lang="en-US" i="1" dirty="0"/>
              <a:t>The architecture of how the dataset is constructed is documented including process flow diagrams, transformations, joins, access points, data elements, traceability and auditability</a:t>
            </a:r>
          </a:p>
          <a:p>
            <a:pPr lvl="1"/>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16</a:t>
            </a:fld>
            <a:endParaRPr lang="en-US" dirty="0"/>
          </a:p>
        </p:txBody>
      </p:sp>
      <p:pic>
        <p:nvPicPr>
          <p:cNvPr id="5" name="Picture 4">
            <a:extLst>
              <a:ext uri="{FF2B5EF4-FFF2-40B4-BE49-F238E27FC236}">
                <a16:creationId xmlns:a16="http://schemas.microsoft.com/office/drawing/2014/main" id="{C0C6A2AE-F6AC-49A1-B465-09081F0526C5}"/>
              </a:ext>
            </a:extLst>
          </p:cNvPr>
          <p:cNvPicPr>
            <a:picLocks noChangeAspect="1"/>
          </p:cNvPicPr>
          <p:nvPr/>
        </p:nvPicPr>
        <p:blipFill>
          <a:blip r:embed="rId3"/>
          <a:stretch>
            <a:fillRect/>
          </a:stretch>
        </p:blipFill>
        <p:spPr>
          <a:xfrm>
            <a:off x="5047602" y="1170664"/>
            <a:ext cx="3987326" cy="3407887"/>
          </a:xfrm>
          <a:prstGeom prst="rect">
            <a:avLst/>
          </a:prstGeom>
          <a:ln>
            <a:solidFill>
              <a:schemeClr val="accent1"/>
            </a:solidFill>
          </a:ln>
        </p:spPr>
      </p:pic>
      <p:sp>
        <p:nvSpPr>
          <p:cNvPr id="12" name="Date Placeholder 11">
            <a:extLst>
              <a:ext uri="{FF2B5EF4-FFF2-40B4-BE49-F238E27FC236}">
                <a16:creationId xmlns:a16="http://schemas.microsoft.com/office/drawing/2014/main" id="{3C6465E3-505B-4ED9-9A1D-EDDC112B79CA}"/>
              </a:ext>
            </a:extLst>
          </p:cNvPr>
          <p:cNvSpPr>
            <a:spLocks noGrp="1"/>
          </p:cNvSpPr>
          <p:nvPr>
            <p:ph type="dt" sz="half" idx="10"/>
          </p:nvPr>
        </p:nvSpPr>
        <p:spPr/>
        <p:txBody>
          <a:bodyPr/>
          <a:lstStyle/>
          <a:p>
            <a:fld id="{823C8164-7262-4917-B6BB-C80B35252A12}" type="datetime1">
              <a:rPr lang="en-US" smtClean="0"/>
              <a:t>3/24/2020</a:t>
            </a:fld>
            <a:endParaRPr lang="en-US" dirty="0"/>
          </a:p>
        </p:txBody>
      </p:sp>
      <p:sp>
        <p:nvSpPr>
          <p:cNvPr id="13" name="Footer Placeholder 12">
            <a:extLst>
              <a:ext uri="{FF2B5EF4-FFF2-40B4-BE49-F238E27FC236}">
                <a16:creationId xmlns:a16="http://schemas.microsoft.com/office/drawing/2014/main" id="{B98FA162-734B-4676-A50B-17307E222184}"/>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163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p:txBody>
          <a:bodyPr/>
          <a:lstStyle/>
          <a:p>
            <a:r>
              <a:rPr lang="en-US" dirty="0"/>
              <a:t>Checklist – Alignment - 6 – Use Cases</a:t>
            </a:r>
          </a:p>
        </p:txBody>
      </p:sp>
      <p:sp>
        <p:nvSpPr>
          <p:cNvPr id="7" name="Content Placeholder 6">
            <a:extLst>
              <a:ext uri="{FF2B5EF4-FFF2-40B4-BE49-F238E27FC236}">
                <a16:creationId xmlns:a16="http://schemas.microsoft.com/office/drawing/2014/main" id="{C99B3C4E-F139-4039-A264-1E7F8A86985F}"/>
              </a:ext>
            </a:extLst>
          </p:cNvPr>
          <p:cNvSpPr>
            <a:spLocks noGrp="1"/>
          </p:cNvSpPr>
          <p:nvPr>
            <p:ph sz="half" idx="1"/>
          </p:nvPr>
        </p:nvSpPr>
        <p:spPr>
          <a:xfrm>
            <a:off x="508000" y="1620442"/>
            <a:ext cx="4723209" cy="2910579"/>
          </a:xfrm>
        </p:spPr>
        <p:txBody>
          <a:bodyPr/>
          <a:lstStyle/>
          <a:p>
            <a:r>
              <a:rPr lang="en-US" sz="1200" i="1" dirty="0">
                <a:solidFill>
                  <a:schemeClr val="tx1"/>
                </a:solidFill>
              </a:rPr>
              <a:t>The intended use cases for how the dataset is intended to be used (e.g., application, analytics, reporting) is documented</a:t>
            </a:r>
          </a:p>
          <a:p>
            <a:pPr lvl="1"/>
            <a:r>
              <a:rPr lang="en-US" dirty="0"/>
              <a:t>There may be different access points for different use cases</a:t>
            </a:r>
          </a:p>
          <a:p>
            <a:pPr lvl="1"/>
            <a:r>
              <a:rPr lang="en-US" dirty="0"/>
              <a:t>Anticipated roles for data consumers should be documented</a:t>
            </a:r>
          </a:p>
          <a:p>
            <a:pPr lvl="1"/>
            <a:r>
              <a:rPr lang="en-US" dirty="0"/>
              <a:t>May also include use cases for which the dataset is NOT intended to support</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17</a:t>
            </a:fld>
            <a:endParaRPr lang="en-US" dirty="0"/>
          </a:p>
        </p:txBody>
      </p:sp>
      <p:sp>
        <p:nvSpPr>
          <p:cNvPr id="13" name="Date Placeholder 12">
            <a:extLst>
              <a:ext uri="{FF2B5EF4-FFF2-40B4-BE49-F238E27FC236}">
                <a16:creationId xmlns:a16="http://schemas.microsoft.com/office/drawing/2014/main" id="{D3529C3D-3A78-4267-8A1A-46DFCF5AEAC5}"/>
              </a:ext>
            </a:extLst>
          </p:cNvPr>
          <p:cNvSpPr>
            <a:spLocks noGrp="1"/>
          </p:cNvSpPr>
          <p:nvPr>
            <p:ph type="dt" sz="half" idx="10"/>
          </p:nvPr>
        </p:nvSpPr>
        <p:spPr/>
        <p:txBody>
          <a:bodyPr/>
          <a:lstStyle/>
          <a:p>
            <a:fld id="{EA730BC9-8655-4116-9876-516B54339310}" type="datetime1">
              <a:rPr lang="en-US" smtClean="0"/>
              <a:t>3/24/2020</a:t>
            </a:fld>
            <a:endParaRPr lang="en-US" dirty="0"/>
          </a:p>
        </p:txBody>
      </p:sp>
      <p:sp>
        <p:nvSpPr>
          <p:cNvPr id="14" name="Footer Placeholder 13">
            <a:extLst>
              <a:ext uri="{FF2B5EF4-FFF2-40B4-BE49-F238E27FC236}">
                <a16:creationId xmlns:a16="http://schemas.microsoft.com/office/drawing/2014/main" id="{E45E589C-7D73-433B-AFF0-516813D41DFD}"/>
              </a:ext>
            </a:extLst>
          </p:cNvPr>
          <p:cNvSpPr>
            <a:spLocks noGrp="1"/>
          </p:cNvSpPr>
          <p:nvPr>
            <p:ph type="ftr" sz="quarter" idx="11"/>
          </p:nvPr>
        </p:nvSpPr>
        <p:spPr/>
        <p:txBody>
          <a:bodyPr/>
          <a:lstStyle/>
          <a:p>
            <a:r>
              <a:rPr lang="en-US"/>
              <a:t>Cross-Enterprise Certified Datasets</a:t>
            </a:r>
            <a:endParaRPr lang="en-US" dirty="0"/>
          </a:p>
        </p:txBody>
      </p:sp>
      <p:grpSp>
        <p:nvGrpSpPr>
          <p:cNvPr id="9" name="Group 8">
            <a:extLst>
              <a:ext uri="{FF2B5EF4-FFF2-40B4-BE49-F238E27FC236}">
                <a16:creationId xmlns:a16="http://schemas.microsoft.com/office/drawing/2014/main" id="{612E2442-EC17-4C70-96AF-B84393D2F24F}"/>
              </a:ext>
            </a:extLst>
          </p:cNvPr>
          <p:cNvGrpSpPr/>
          <p:nvPr/>
        </p:nvGrpSpPr>
        <p:grpSpPr>
          <a:xfrm>
            <a:off x="5231210" y="970442"/>
            <a:ext cx="3337262" cy="2492445"/>
            <a:chOff x="5745827" y="1203256"/>
            <a:chExt cx="3337262" cy="2492445"/>
          </a:xfrm>
        </p:grpSpPr>
        <p:pic>
          <p:nvPicPr>
            <p:cNvPr id="10" name="Picture 9">
              <a:extLst>
                <a:ext uri="{FF2B5EF4-FFF2-40B4-BE49-F238E27FC236}">
                  <a16:creationId xmlns:a16="http://schemas.microsoft.com/office/drawing/2014/main" id="{C3F376DF-31DD-4280-80A6-D55D8300CDEB}"/>
                </a:ext>
              </a:extLst>
            </p:cNvPr>
            <p:cNvPicPr>
              <a:picLocks noChangeAspect="1"/>
            </p:cNvPicPr>
            <p:nvPr/>
          </p:nvPicPr>
          <p:blipFill>
            <a:blip r:embed="rId3"/>
            <a:stretch>
              <a:fillRect/>
            </a:stretch>
          </p:blipFill>
          <p:spPr>
            <a:xfrm>
              <a:off x="5745827" y="1203256"/>
              <a:ext cx="3337262" cy="2492445"/>
            </a:xfrm>
            <a:prstGeom prst="rect">
              <a:avLst/>
            </a:prstGeom>
            <a:ln>
              <a:solidFill>
                <a:schemeClr val="accent2"/>
              </a:solidFill>
            </a:ln>
          </p:spPr>
        </p:pic>
        <p:pic>
          <p:nvPicPr>
            <p:cNvPr id="11" name="Graphic 10" descr="Help">
              <a:extLst>
                <a:ext uri="{FF2B5EF4-FFF2-40B4-BE49-F238E27FC236}">
                  <a16:creationId xmlns:a16="http://schemas.microsoft.com/office/drawing/2014/main" id="{CAF5C147-397A-47D2-B4C3-6C63F32FE4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9221" y="1377185"/>
              <a:ext cx="2250474" cy="2250474"/>
            </a:xfrm>
            <a:prstGeom prst="rect">
              <a:avLst/>
            </a:prstGeom>
          </p:spPr>
        </p:pic>
      </p:grpSp>
      <p:pic>
        <p:nvPicPr>
          <p:cNvPr id="6" name="Picture 5">
            <a:extLst>
              <a:ext uri="{FF2B5EF4-FFF2-40B4-BE49-F238E27FC236}">
                <a16:creationId xmlns:a16="http://schemas.microsoft.com/office/drawing/2014/main" id="{7FF656D3-92B4-415B-B67D-FD2BE2BDBFAB}"/>
              </a:ext>
            </a:extLst>
          </p:cNvPr>
          <p:cNvPicPr>
            <a:picLocks noChangeAspect="1"/>
          </p:cNvPicPr>
          <p:nvPr/>
        </p:nvPicPr>
        <p:blipFill>
          <a:blip r:embed="rId6"/>
          <a:stretch>
            <a:fillRect/>
          </a:stretch>
        </p:blipFill>
        <p:spPr>
          <a:xfrm>
            <a:off x="6138594" y="2473301"/>
            <a:ext cx="2900516" cy="2061438"/>
          </a:xfrm>
          <a:prstGeom prst="rect">
            <a:avLst/>
          </a:prstGeom>
          <a:ln>
            <a:solidFill>
              <a:schemeClr val="accent1"/>
            </a:solidFill>
          </a:ln>
        </p:spPr>
      </p:pic>
    </p:spTree>
    <p:extLst>
      <p:ext uri="{BB962C8B-B14F-4D97-AF65-F5344CB8AC3E}">
        <p14:creationId xmlns:p14="http://schemas.microsoft.com/office/powerpoint/2010/main" val="373059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4DFA-15AC-46AF-83FE-167E9E9587ED}"/>
              </a:ext>
            </a:extLst>
          </p:cNvPr>
          <p:cNvSpPr>
            <a:spLocks noGrp="1"/>
          </p:cNvSpPr>
          <p:nvPr>
            <p:ph type="title"/>
          </p:nvPr>
        </p:nvSpPr>
        <p:spPr/>
        <p:txBody>
          <a:bodyPr/>
          <a:lstStyle/>
          <a:p>
            <a:r>
              <a:rPr lang="en-US" dirty="0"/>
              <a:t>Multiple Certified Datasets</a:t>
            </a:r>
          </a:p>
        </p:txBody>
      </p:sp>
      <p:sp>
        <p:nvSpPr>
          <p:cNvPr id="3" name="Slide Number Placeholder 2">
            <a:extLst>
              <a:ext uri="{FF2B5EF4-FFF2-40B4-BE49-F238E27FC236}">
                <a16:creationId xmlns:a16="http://schemas.microsoft.com/office/drawing/2014/main" id="{8E93295E-A2AD-4551-81CF-5D22BDA72A18}"/>
              </a:ext>
            </a:extLst>
          </p:cNvPr>
          <p:cNvSpPr>
            <a:spLocks noGrp="1"/>
          </p:cNvSpPr>
          <p:nvPr>
            <p:ph type="sldNum" sz="quarter" idx="12"/>
          </p:nvPr>
        </p:nvSpPr>
        <p:spPr/>
        <p:txBody>
          <a:bodyPr/>
          <a:lstStyle/>
          <a:p>
            <a:fld id="{3DF1AFCE-D540-41EE-B441-3ED6DEB25CDC}" type="slidenum">
              <a:rPr lang="en-US" smtClean="0"/>
              <a:pPr/>
              <a:t>18</a:t>
            </a:fld>
            <a:endParaRPr lang="en-US" dirty="0"/>
          </a:p>
        </p:txBody>
      </p:sp>
      <p:sp>
        <p:nvSpPr>
          <p:cNvPr id="4" name="Rectangle: Rounded Corners 3">
            <a:extLst>
              <a:ext uri="{FF2B5EF4-FFF2-40B4-BE49-F238E27FC236}">
                <a16:creationId xmlns:a16="http://schemas.microsoft.com/office/drawing/2014/main" id="{25D0F84F-8A23-43DE-816D-6DD8C391CC25}"/>
              </a:ext>
            </a:extLst>
          </p:cNvPr>
          <p:cNvSpPr/>
          <p:nvPr/>
        </p:nvSpPr>
        <p:spPr>
          <a:xfrm>
            <a:off x="1510632" y="1549162"/>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a:t>
            </a:r>
          </a:p>
        </p:txBody>
      </p:sp>
      <p:sp>
        <p:nvSpPr>
          <p:cNvPr id="5" name="Rectangle: Rounded Corners 4">
            <a:extLst>
              <a:ext uri="{FF2B5EF4-FFF2-40B4-BE49-F238E27FC236}">
                <a16:creationId xmlns:a16="http://schemas.microsoft.com/office/drawing/2014/main" id="{69EA8587-B606-4EAC-889F-E13FC6569949}"/>
              </a:ext>
            </a:extLst>
          </p:cNvPr>
          <p:cNvSpPr/>
          <p:nvPr/>
        </p:nvSpPr>
        <p:spPr>
          <a:xfrm>
            <a:off x="3652927" y="154916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CDP</a:t>
            </a:r>
          </a:p>
        </p:txBody>
      </p:sp>
      <p:sp>
        <p:nvSpPr>
          <p:cNvPr id="6" name="Rectangle: Rounded Corners 5">
            <a:extLst>
              <a:ext uri="{FF2B5EF4-FFF2-40B4-BE49-F238E27FC236}">
                <a16:creationId xmlns:a16="http://schemas.microsoft.com/office/drawing/2014/main" id="{C2C49037-1E55-4E9B-B69C-A001C6F37BF8}"/>
              </a:ext>
            </a:extLst>
          </p:cNvPr>
          <p:cNvSpPr/>
          <p:nvPr/>
        </p:nvSpPr>
        <p:spPr>
          <a:xfrm>
            <a:off x="5805591" y="1549162"/>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7" name="Arrow: Right 6">
            <a:extLst>
              <a:ext uri="{FF2B5EF4-FFF2-40B4-BE49-F238E27FC236}">
                <a16:creationId xmlns:a16="http://schemas.microsoft.com/office/drawing/2014/main" id="{EC8FFD1F-005B-48B1-A167-4219E189780B}"/>
              </a:ext>
            </a:extLst>
          </p:cNvPr>
          <p:cNvSpPr/>
          <p:nvPr/>
        </p:nvSpPr>
        <p:spPr>
          <a:xfrm>
            <a:off x="2767931" y="2119419"/>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2ABC3637-1090-4019-9D64-79380DF1BA27}"/>
              </a:ext>
            </a:extLst>
          </p:cNvPr>
          <p:cNvSpPr/>
          <p:nvPr/>
        </p:nvSpPr>
        <p:spPr>
          <a:xfrm>
            <a:off x="4910227" y="2068067"/>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4433CB2-80E2-49CC-8E53-14633ED5C197}"/>
              </a:ext>
            </a:extLst>
          </p:cNvPr>
          <p:cNvSpPr/>
          <p:nvPr/>
        </p:nvSpPr>
        <p:spPr>
          <a:xfrm>
            <a:off x="1915525"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16" name="Rectangle 15">
            <a:extLst>
              <a:ext uri="{FF2B5EF4-FFF2-40B4-BE49-F238E27FC236}">
                <a16:creationId xmlns:a16="http://schemas.microsoft.com/office/drawing/2014/main" id="{A10DEA4A-C759-4ABC-B60D-BFEC08747DE4}"/>
              </a:ext>
            </a:extLst>
          </p:cNvPr>
          <p:cNvSpPr/>
          <p:nvPr/>
        </p:nvSpPr>
        <p:spPr>
          <a:xfrm>
            <a:off x="1907706"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19" name="Rectangle 18">
            <a:extLst>
              <a:ext uri="{FF2B5EF4-FFF2-40B4-BE49-F238E27FC236}">
                <a16:creationId xmlns:a16="http://schemas.microsoft.com/office/drawing/2014/main" id="{6EA63A51-48BA-4AD6-9B04-E6FEA32541D5}"/>
              </a:ext>
            </a:extLst>
          </p:cNvPr>
          <p:cNvSpPr/>
          <p:nvPr/>
        </p:nvSpPr>
        <p:spPr>
          <a:xfrm>
            <a:off x="1915524"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0" name="Rectangle 19">
            <a:extLst>
              <a:ext uri="{FF2B5EF4-FFF2-40B4-BE49-F238E27FC236}">
                <a16:creationId xmlns:a16="http://schemas.microsoft.com/office/drawing/2014/main" id="{394B3AB4-FF17-4CE1-AA0E-206F73C33769}"/>
              </a:ext>
            </a:extLst>
          </p:cNvPr>
          <p:cNvSpPr/>
          <p:nvPr/>
        </p:nvSpPr>
        <p:spPr>
          <a:xfrm>
            <a:off x="1915524"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1" name="Rectangle 20">
            <a:extLst>
              <a:ext uri="{FF2B5EF4-FFF2-40B4-BE49-F238E27FC236}">
                <a16:creationId xmlns:a16="http://schemas.microsoft.com/office/drawing/2014/main" id="{B7B13B80-6DC4-4E1A-A39A-38179AE524AF}"/>
              </a:ext>
            </a:extLst>
          </p:cNvPr>
          <p:cNvSpPr/>
          <p:nvPr/>
        </p:nvSpPr>
        <p:spPr>
          <a:xfrm>
            <a:off x="4061730"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2" name="Rectangle 21">
            <a:extLst>
              <a:ext uri="{FF2B5EF4-FFF2-40B4-BE49-F238E27FC236}">
                <a16:creationId xmlns:a16="http://schemas.microsoft.com/office/drawing/2014/main" id="{EFFFE522-E26A-43A4-9126-78AEB857E94B}"/>
              </a:ext>
            </a:extLst>
          </p:cNvPr>
          <p:cNvSpPr/>
          <p:nvPr/>
        </p:nvSpPr>
        <p:spPr>
          <a:xfrm>
            <a:off x="4053911"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3" name="Rectangle 22">
            <a:extLst>
              <a:ext uri="{FF2B5EF4-FFF2-40B4-BE49-F238E27FC236}">
                <a16:creationId xmlns:a16="http://schemas.microsoft.com/office/drawing/2014/main" id="{BAF0F644-FF60-44EC-A340-A5E41A222409}"/>
              </a:ext>
            </a:extLst>
          </p:cNvPr>
          <p:cNvSpPr/>
          <p:nvPr/>
        </p:nvSpPr>
        <p:spPr>
          <a:xfrm>
            <a:off x="4061729"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4" name="Rectangle 23">
            <a:extLst>
              <a:ext uri="{FF2B5EF4-FFF2-40B4-BE49-F238E27FC236}">
                <a16:creationId xmlns:a16="http://schemas.microsoft.com/office/drawing/2014/main" id="{3E7DAD1F-2B26-4F08-825B-D9D150C23137}"/>
              </a:ext>
            </a:extLst>
          </p:cNvPr>
          <p:cNvSpPr/>
          <p:nvPr/>
        </p:nvSpPr>
        <p:spPr>
          <a:xfrm>
            <a:off x="4061729"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5" name="Rectangle 24">
            <a:extLst>
              <a:ext uri="{FF2B5EF4-FFF2-40B4-BE49-F238E27FC236}">
                <a16:creationId xmlns:a16="http://schemas.microsoft.com/office/drawing/2014/main" id="{84017A18-654B-474A-B024-D7CEC81D9C3C}"/>
              </a:ext>
            </a:extLst>
          </p:cNvPr>
          <p:cNvSpPr/>
          <p:nvPr/>
        </p:nvSpPr>
        <p:spPr>
          <a:xfrm>
            <a:off x="6340160"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6" name="Rectangle 25">
            <a:extLst>
              <a:ext uri="{FF2B5EF4-FFF2-40B4-BE49-F238E27FC236}">
                <a16:creationId xmlns:a16="http://schemas.microsoft.com/office/drawing/2014/main" id="{B56719CF-DE42-40CC-B4E6-BBFCB6D19917}"/>
              </a:ext>
            </a:extLst>
          </p:cNvPr>
          <p:cNvSpPr/>
          <p:nvPr/>
        </p:nvSpPr>
        <p:spPr>
          <a:xfrm>
            <a:off x="6332341"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7" name="Rectangle 26">
            <a:extLst>
              <a:ext uri="{FF2B5EF4-FFF2-40B4-BE49-F238E27FC236}">
                <a16:creationId xmlns:a16="http://schemas.microsoft.com/office/drawing/2014/main" id="{3CAFD973-D08F-4BEE-AE53-18E2B921C167}"/>
              </a:ext>
            </a:extLst>
          </p:cNvPr>
          <p:cNvSpPr/>
          <p:nvPr/>
        </p:nvSpPr>
        <p:spPr>
          <a:xfrm>
            <a:off x="6340159"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8" name="Rectangle 27">
            <a:extLst>
              <a:ext uri="{FF2B5EF4-FFF2-40B4-BE49-F238E27FC236}">
                <a16:creationId xmlns:a16="http://schemas.microsoft.com/office/drawing/2014/main" id="{13B9AE62-1E8C-432B-94EC-07E426FEE022}"/>
              </a:ext>
            </a:extLst>
          </p:cNvPr>
          <p:cNvSpPr/>
          <p:nvPr/>
        </p:nvSpPr>
        <p:spPr>
          <a:xfrm>
            <a:off x="6340159"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9" name="Callout: Line with No Border 28">
            <a:extLst>
              <a:ext uri="{FF2B5EF4-FFF2-40B4-BE49-F238E27FC236}">
                <a16:creationId xmlns:a16="http://schemas.microsoft.com/office/drawing/2014/main" id="{D0C54A0A-53BF-490C-BF78-C9137165A5A7}"/>
              </a:ext>
            </a:extLst>
          </p:cNvPr>
          <p:cNvSpPr/>
          <p:nvPr/>
        </p:nvSpPr>
        <p:spPr>
          <a:xfrm>
            <a:off x="7781918" y="3737049"/>
            <a:ext cx="917239" cy="482783"/>
          </a:xfrm>
          <a:prstGeom prst="callout1">
            <a:avLst>
              <a:gd name="adj1" fmla="val 18750"/>
              <a:gd name="adj2" fmla="val -8333"/>
              <a:gd name="adj3" fmla="val -4021"/>
              <a:gd name="adj4" fmla="val -110141"/>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Analytic Use Cases</a:t>
            </a:r>
          </a:p>
        </p:txBody>
      </p:sp>
      <p:sp>
        <p:nvSpPr>
          <p:cNvPr id="11" name="Date Placeholder 10">
            <a:extLst>
              <a:ext uri="{FF2B5EF4-FFF2-40B4-BE49-F238E27FC236}">
                <a16:creationId xmlns:a16="http://schemas.microsoft.com/office/drawing/2014/main" id="{D3F660EA-D661-4695-8AAB-A15816BE8206}"/>
              </a:ext>
            </a:extLst>
          </p:cNvPr>
          <p:cNvSpPr>
            <a:spLocks noGrp="1"/>
          </p:cNvSpPr>
          <p:nvPr>
            <p:ph type="dt" sz="half" idx="10"/>
          </p:nvPr>
        </p:nvSpPr>
        <p:spPr/>
        <p:txBody>
          <a:bodyPr/>
          <a:lstStyle/>
          <a:p>
            <a:fld id="{3569363A-E8DE-49B9-930C-1240A9850589}" type="datetime1">
              <a:rPr lang="en-US" smtClean="0"/>
              <a:t>3/24/2020</a:t>
            </a:fld>
            <a:endParaRPr lang="en-US" dirty="0"/>
          </a:p>
        </p:txBody>
      </p:sp>
      <p:sp>
        <p:nvSpPr>
          <p:cNvPr id="12" name="Footer Placeholder 11">
            <a:extLst>
              <a:ext uri="{FF2B5EF4-FFF2-40B4-BE49-F238E27FC236}">
                <a16:creationId xmlns:a16="http://schemas.microsoft.com/office/drawing/2014/main" id="{F43A8F02-9EFF-4D27-8DE4-1BAADC79F370}"/>
              </a:ext>
            </a:extLst>
          </p:cNvPr>
          <p:cNvSpPr>
            <a:spLocks noGrp="1"/>
          </p:cNvSpPr>
          <p:nvPr>
            <p:ph type="ftr" sz="quarter" idx="11"/>
          </p:nvPr>
        </p:nvSpPr>
        <p:spPr/>
        <p:txBody>
          <a:bodyPr/>
          <a:lstStyle/>
          <a:p>
            <a:r>
              <a:rPr lang="en-US"/>
              <a:t>Cross-Enterprise Certified Datasets</a:t>
            </a:r>
            <a:endParaRPr lang="en-US" dirty="0"/>
          </a:p>
        </p:txBody>
      </p:sp>
      <p:sp>
        <p:nvSpPr>
          <p:cNvPr id="9" name="Rectangle 8">
            <a:extLst>
              <a:ext uri="{FF2B5EF4-FFF2-40B4-BE49-F238E27FC236}">
                <a16:creationId xmlns:a16="http://schemas.microsoft.com/office/drawing/2014/main" id="{1D4E926E-60E8-45B0-A75C-61F6588AEF9D}"/>
              </a:ext>
            </a:extLst>
          </p:cNvPr>
          <p:cNvSpPr/>
          <p:nvPr/>
        </p:nvSpPr>
        <p:spPr>
          <a:xfrm>
            <a:off x="6598508" y="284205"/>
            <a:ext cx="1927654" cy="863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 single data concept could have multiple certified datasets for different use cases</a:t>
            </a:r>
            <a:endParaRPr lang="en-US" sz="1100" dirty="0"/>
          </a:p>
        </p:txBody>
      </p:sp>
      <p:sp>
        <p:nvSpPr>
          <p:cNvPr id="30" name="Callout: Line with No Border 29">
            <a:extLst>
              <a:ext uri="{FF2B5EF4-FFF2-40B4-BE49-F238E27FC236}">
                <a16:creationId xmlns:a16="http://schemas.microsoft.com/office/drawing/2014/main" id="{803EE1C5-27D5-4E0F-B589-A2621E4B10B5}"/>
              </a:ext>
            </a:extLst>
          </p:cNvPr>
          <p:cNvSpPr/>
          <p:nvPr/>
        </p:nvSpPr>
        <p:spPr>
          <a:xfrm>
            <a:off x="4976445" y="4089151"/>
            <a:ext cx="1107040" cy="482783"/>
          </a:xfrm>
          <a:prstGeom prst="callout1">
            <a:avLst>
              <a:gd name="adj1" fmla="val 18750"/>
              <a:gd name="adj2" fmla="val -8333"/>
              <a:gd name="adj3" fmla="val -68008"/>
              <a:gd name="adj4" fmla="val -45747"/>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Operational Use Cases</a:t>
            </a:r>
          </a:p>
        </p:txBody>
      </p:sp>
    </p:spTree>
    <p:extLst>
      <p:ext uri="{BB962C8B-B14F-4D97-AF65-F5344CB8AC3E}">
        <p14:creationId xmlns:p14="http://schemas.microsoft.com/office/powerpoint/2010/main" val="29162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08001" y="280737"/>
            <a:ext cx="6658918" cy="990600"/>
          </a:xfrm>
        </p:spPr>
        <p:txBody>
          <a:bodyPr/>
          <a:lstStyle/>
          <a:p>
            <a:r>
              <a:rPr lang="en-US" dirty="0"/>
              <a:t>Checklist – Data Quality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19</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696684779"/>
              </p:ext>
            </p:extLst>
          </p:nvPr>
        </p:nvGraphicFramePr>
        <p:xfrm>
          <a:off x="323516" y="1042220"/>
          <a:ext cx="8496968" cy="3371412"/>
        </p:xfrm>
        <a:graphic>
          <a:graphicData uri="http://schemas.openxmlformats.org/drawingml/2006/table">
            <a:tbl>
              <a:tblPr firstRow="1" bandRow="1">
                <a:tableStyleId>{5A111915-BE36-4E01-A7E5-04B1672EAD32}</a:tableStyleId>
              </a:tblPr>
              <a:tblGrid>
                <a:gridCol w="481861">
                  <a:extLst>
                    <a:ext uri="{9D8B030D-6E8A-4147-A177-3AD203B41FA5}">
                      <a16:colId xmlns:a16="http://schemas.microsoft.com/office/drawing/2014/main" val="686019761"/>
                    </a:ext>
                  </a:extLst>
                </a:gridCol>
                <a:gridCol w="2897675">
                  <a:extLst>
                    <a:ext uri="{9D8B030D-6E8A-4147-A177-3AD203B41FA5}">
                      <a16:colId xmlns:a16="http://schemas.microsoft.com/office/drawing/2014/main" val="2396851885"/>
                    </a:ext>
                  </a:extLst>
                </a:gridCol>
                <a:gridCol w="5117432">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Data quality expectations are defined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Data quality rules are defined and the results published, including metrics on accuracy, validity, timeliness, completeness, uniqueness, consistency and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Data quality monitoring and remediation </a:t>
                      </a:r>
                      <a:r>
                        <a:rPr lang="en-US" sz="1600" u="none" strike="noStrike" dirty="0">
                          <a:effectLst/>
                        </a:rPr>
                        <a:t>established</a:t>
                      </a:r>
                      <a:endParaRPr lang="en-US" sz="16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Data quality monitoring is developed and verified and resources and processes are in place to remediate any data quality issues identified.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583760"/>
                  </a:ext>
                </a:extLst>
              </a:tr>
              <a:tr h="773791">
                <a:tc>
                  <a:txBody>
                    <a:bodyPr/>
                    <a:lstStyle/>
                    <a:p>
                      <a:pPr marL="0" algn="ctr" defTabSz="914400" rtl="0" eaLnBrk="1" fontAlgn="ctr" latinLnBrk="0" hangingPunct="1"/>
                      <a:r>
                        <a:rPr lang="en-US" sz="1600" b="1" kern="1200" dirty="0">
                          <a:solidFill>
                            <a:schemeClr val="bg1"/>
                          </a:solidFill>
                          <a:latin typeface="+mn-lt"/>
                          <a:ea typeface="+mn-ea"/>
                          <a:cs typeface="+mn-cs"/>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Data Stewards identified and </a:t>
                      </a:r>
                      <a:r>
                        <a:rPr lang="en-US" sz="1600" kern="1200" dirty="0"/>
                        <a:t>performing responsibilities</a:t>
                      </a:r>
                      <a:endParaRPr lang="en-US" sz="16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kern="1200" dirty="0"/>
                        <a:t>People have been named as data stewards for the dataset, their contact information is documented, and they are aware of and performing all responsibilities.</a:t>
                      </a:r>
                      <a:endParaRPr lang="en-US" sz="16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287288"/>
                  </a:ext>
                </a:extLst>
              </a:tr>
            </a:tbl>
          </a:graphicData>
        </a:graphic>
      </p:graphicFrame>
      <p:sp>
        <p:nvSpPr>
          <p:cNvPr id="6" name="Date Placeholder 5">
            <a:extLst>
              <a:ext uri="{FF2B5EF4-FFF2-40B4-BE49-F238E27FC236}">
                <a16:creationId xmlns:a16="http://schemas.microsoft.com/office/drawing/2014/main" id="{2148A3C6-0FDE-49F3-814F-5643F06843B3}"/>
              </a:ext>
            </a:extLst>
          </p:cNvPr>
          <p:cNvSpPr>
            <a:spLocks noGrp="1"/>
          </p:cNvSpPr>
          <p:nvPr>
            <p:ph type="dt" sz="half" idx="10"/>
          </p:nvPr>
        </p:nvSpPr>
        <p:spPr/>
        <p:txBody>
          <a:bodyPr/>
          <a:lstStyle/>
          <a:p>
            <a:fld id="{012192EE-05B5-4B0C-9EDB-8CC00FED37D7}" type="datetime1">
              <a:rPr lang="en-US" smtClean="0"/>
              <a:t>3/24/2020</a:t>
            </a:fld>
            <a:endParaRPr lang="en-US" dirty="0"/>
          </a:p>
        </p:txBody>
      </p:sp>
      <p:sp>
        <p:nvSpPr>
          <p:cNvPr id="7" name="Footer Placeholder 6">
            <a:extLst>
              <a:ext uri="{FF2B5EF4-FFF2-40B4-BE49-F238E27FC236}">
                <a16:creationId xmlns:a16="http://schemas.microsoft.com/office/drawing/2014/main" id="{AC203FAF-43BC-4CDD-B3AE-1BBB4D42915D}"/>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411355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D7F792-512F-4E3C-A18A-46E653B7B733}"/>
              </a:ext>
            </a:extLst>
          </p:cNvPr>
          <p:cNvSpPr>
            <a:spLocks noGrp="1"/>
          </p:cNvSpPr>
          <p:nvPr>
            <p:ph idx="1"/>
          </p:nvPr>
        </p:nvSpPr>
        <p:spPr/>
        <p:txBody>
          <a:bodyPr/>
          <a:lstStyle/>
          <a:p>
            <a:r>
              <a:rPr lang="en-US" dirty="0"/>
              <a:t>A certified data set (CDS) is defined as data that has been subjected to a structured quality process and certified by a data owner to ensure it meets standards set by its intended consumers. </a:t>
            </a:r>
          </a:p>
          <a:p>
            <a:endParaRPr lang="en-US" dirty="0"/>
          </a:p>
          <a:p>
            <a:r>
              <a:rPr lang="en-US" dirty="0"/>
              <a:t>Certified data sets are intended to help gain consistency, build confidence and trust, increase the value of Cargill data, and improve the accessibility and visibility of data.</a:t>
            </a:r>
          </a:p>
          <a:p>
            <a:endParaRPr lang="en-US" dirty="0"/>
          </a:p>
        </p:txBody>
      </p:sp>
      <p:sp>
        <p:nvSpPr>
          <p:cNvPr id="3" name="Slide Number Placeholder 2">
            <a:extLst>
              <a:ext uri="{FF2B5EF4-FFF2-40B4-BE49-F238E27FC236}">
                <a16:creationId xmlns:a16="http://schemas.microsoft.com/office/drawing/2014/main" id="{28F8CE8A-AD34-4A5F-B796-96FC30C308DA}"/>
              </a:ext>
            </a:extLst>
          </p:cNvPr>
          <p:cNvSpPr>
            <a:spLocks noGrp="1"/>
          </p:cNvSpPr>
          <p:nvPr>
            <p:ph type="sldNum" sz="quarter" idx="12"/>
          </p:nvPr>
        </p:nvSpPr>
        <p:spPr/>
        <p:txBody>
          <a:bodyPr/>
          <a:lstStyle/>
          <a:p>
            <a:fld id="{3DF1AFCE-D540-41EE-B441-3ED6DEB25CDC}" type="slidenum">
              <a:rPr lang="en-US" smtClean="0"/>
              <a:pPr/>
              <a:t>2</a:t>
            </a:fld>
            <a:endParaRPr lang="en-US" dirty="0"/>
          </a:p>
        </p:txBody>
      </p:sp>
      <p:sp>
        <p:nvSpPr>
          <p:cNvPr id="2" name="Title 1">
            <a:extLst>
              <a:ext uri="{FF2B5EF4-FFF2-40B4-BE49-F238E27FC236}">
                <a16:creationId xmlns:a16="http://schemas.microsoft.com/office/drawing/2014/main" id="{F75A4C69-22F8-46AE-9668-32D100DF5A93}"/>
              </a:ext>
            </a:extLst>
          </p:cNvPr>
          <p:cNvSpPr>
            <a:spLocks noGrp="1"/>
          </p:cNvSpPr>
          <p:nvPr>
            <p:ph type="title"/>
          </p:nvPr>
        </p:nvSpPr>
        <p:spPr/>
        <p:txBody>
          <a:bodyPr/>
          <a:lstStyle/>
          <a:p>
            <a:r>
              <a:rPr lang="en-US" dirty="0"/>
              <a:t>Certified Dataset Definition</a:t>
            </a:r>
          </a:p>
        </p:txBody>
      </p:sp>
      <p:sp>
        <p:nvSpPr>
          <p:cNvPr id="13" name="Date Placeholder 12">
            <a:extLst>
              <a:ext uri="{FF2B5EF4-FFF2-40B4-BE49-F238E27FC236}">
                <a16:creationId xmlns:a16="http://schemas.microsoft.com/office/drawing/2014/main" id="{6EDDE2FB-6166-4FE1-8AC6-682238F13C2E}"/>
              </a:ext>
            </a:extLst>
          </p:cNvPr>
          <p:cNvSpPr>
            <a:spLocks noGrp="1"/>
          </p:cNvSpPr>
          <p:nvPr>
            <p:ph type="dt" sz="half" idx="10"/>
          </p:nvPr>
        </p:nvSpPr>
        <p:spPr/>
        <p:txBody>
          <a:bodyPr/>
          <a:lstStyle/>
          <a:p>
            <a:fld id="{B2867673-7A3E-40FE-A392-3D33FA4FE295}" type="datetime1">
              <a:rPr lang="en-US" smtClean="0"/>
              <a:t>3/24/2020</a:t>
            </a:fld>
            <a:endParaRPr lang="en-US" dirty="0"/>
          </a:p>
        </p:txBody>
      </p:sp>
      <p:sp>
        <p:nvSpPr>
          <p:cNvPr id="14" name="Footer Placeholder 13">
            <a:extLst>
              <a:ext uri="{FF2B5EF4-FFF2-40B4-BE49-F238E27FC236}">
                <a16:creationId xmlns:a16="http://schemas.microsoft.com/office/drawing/2014/main" id="{921B50A7-3235-4E02-8A71-BB08482CD7C8}"/>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54647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048156" cy="990600"/>
          </a:xfrm>
        </p:spPr>
        <p:txBody>
          <a:bodyPr/>
          <a:lstStyle/>
          <a:p>
            <a:r>
              <a:rPr lang="en-US" dirty="0"/>
              <a:t>Checklist – Data Quality - 7 – Data Quality</a:t>
            </a:r>
          </a:p>
        </p:txBody>
      </p:sp>
      <p:sp>
        <p:nvSpPr>
          <p:cNvPr id="5" name="Content Placeholder 4">
            <a:extLst>
              <a:ext uri="{FF2B5EF4-FFF2-40B4-BE49-F238E27FC236}">
                <a16:creationId xmlns:a16="http://schemas.microsoft.com/office/drawing/2014/main" id="{812C971A-E8DE-45EE-BD67-0BB3D656EBAC}"/>
              </a:ext>
            </a:extLst>
          </p:cNvPr>
          <p:cNvSpPr>
            <a:spLocks noGrp="1"/>
          </p:cNvSpPr>
          <p:nvPr>
            <p:ph idx="1"/>
          </p:nvPr>
        </p:nvSpPr>
        <p:spPr>
          <a:xfrm>
            <a:off x="508002" y="1620442"/>
            <a:ext cx="5237825" cy="2910580"/>
          </a:xfrm>
        </p:spPr>
        <p:txBody>
          <a:bodyPr/>
          <a:lstStyle/>
          <a:p>
            <a:r>
              <a:rPr lang="en-US" i="1" dirty="0"/>
              <a:t>Data quality rules are defined and the results published, including metrics on accuracy, validity, timeliness, completeness, uniqueness, consistency and security.</a:t>
            </a:r>
          </a:p>
          <a:p>
            <a:pPr lvl="1"/>
            <a:r>
              <a:rPr lang="en-US" dirty="0"/>
              <a:t>Define data quality rules in </a:t>
            </a:r>
            <a:r>
              <a:rPr lang="en-US" dirty="0" err="1"/>
              <a:t>InfoSteward</a:t>
            </a:r>
            <a:endParaRPr lang="en-US" dirty="0"/>
          </a:p>
          <a:p>
            <a:pPr lvl="2"/>
            <a:r>
              <a:rPr lang="en-US" dirty="0"/>
              <a:t>Contact the Data Quality team through the </a:t>
            </a:r>
            <a:r>
              <a:rPr lang="en-US" dirty="0">
                <a:hlinkClick r:id="rId3"/>
              </a:rPr>
              <a:t>Data Quality Homepage</a:t>
            </a:r>
            <a:endParaRPr lang="en-US" dirty="0"/>
          </a:p>
          <a:p>
            <a:pPr lvl="1"/>
            <a:r>
              <a:rPr lang="en-US" dirty="0"/>
              <a:t>Data quality rules should encompass the entire value chain of the dataset; that is end-to-end quality checks</a:t>
            </a:r>
          </a:p>
          <a:p>
            <a:pPr lvl="1"/>
            <a:r>
              <a:rPr lang="en-US" dirty="0"/>
              <a:t>Data quality rules should include both business and technology checks</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20</a:t>
            </a:fld>
            <a:endParaRPr lang="en-US" dirty="0"/>
          </a:p>
        </p:txBody>
      </p:sp>
      <p:sp>
        <p:nvSpPr>
          <p:cNvPr id="9" name="Date Placeholder 8">
            <a:extLst>
              <a:ext uri="{FF2B5EF4-FFF2-40B4-BE49-F238E27FC236}">
                <a16:creationId xmlns:a16="http://schemas.microsoft.com/office/drawing/2014/main" id="{B2E77EB1-8391-4598-AFB1-44BF1318A39E}"/>
              </a:ext>
            </a:extLst>
          </p:cNvPr>
          <p:cNvSpPr>
            <a:spLocks noGrp="1"/>
          </p:cNvSpPr>
          <p:nvPr>
            <p:ph type="dt" sz="half" idx="10"/>
          </p:nvPr>
        </p:nvSpPr>
        <p:spPr/>
        <p:txBody>
          <a:bodyPr/>
          <a:lstStyle/>
          <a:p>
            <a:fld id="{952FF978-B512-4125-B2FA-844F4CB86FB3}" type="datetime1">
              <a:rPr lang="en-US" smtClean="0"/>
              <a:t>3/24/2020</a:t>
            </a:fld>
            <a:endParaRPr lang="en-US" dirty="0"/>
          </a:p>
        </p:txBody>
      </p:sp>
      <p:sp>
        <p:nvSpPr>
          <p:cNvPr id="10" name="Footer Placeholder 9">
            <a:extLst>
              <a:ext uri="{FF2B5EF4-FFF2-40B4-BE49-F238E27FC236}">
                <a16:creationId xmlns:a16="http://schemas.microsoft.com/office/drawing/2014/main" id="{65E2782D-E954-4186-B78F-032D1475E50C}"/>
              </a:ext>
            </a:extLst>
          </p:cNvPr>
          <p:cNvSpPr>
            <a:spLocks noGrp="1"/>
          </p:cNvSpPr>
          <p:nvPr>
            <p:ph type="ftr" sz="quarter" idx="11"/>
          </p:nvPr>
        </p:nvSpPr>
        <p:spPr/>
        <p:txBody>
          <a:bodyPr/>
          <a:lstStyle/>
          <a:p>
            <a:r>
              <a:rPr lang="en-US"/>
              <a:t>Cross-Enterprise Certified Datasets</a:t>
            </a:r>
            <a:endParaRPr lang="en-US" dirty="0"/>
          </a:p>
        </p:txBody>
      </p:sp>
      <p:grpSp>
        <p:nvGrpSpPr>
          <p:cNvPr id="6" name="Group 5">
            <a:extLst>
              <a:ext uri="{FF2B5EF4-FFF2-40B4-BE49-F238E27FC236}">
                <a16:creationId xmlns:a16="http://schemas.microsoft.com/office/drawing/2014/main" id="{E1E81BED-3E2C-4A03-8206-80C6ECA41FC9}"/>
              </a:ext>
            </a:extLst>
          </p:cNvPr>
          <p:cNvGrpSpPr/>
          <p:nvPr/>
        </p:nvGrpSpPr>
        <p:grpSpPr>
          <a:xfrm>
            <a:off x="5745827" y="1203256"/>
            <a:ext cx="3337262" cy="2492445"/>
            <a:chOff x="5745827" y="1203256"/>
            <a:chExt cx="3337262" cy="2492445"/>
          </a:xfrm>
        </p:grpSpPr>
        <p:pic>
          <p:nvPicPr>
            <p:cNvPr id="4" name="Picture 3">
              <a:extLst>
                <a:ext uri="{FF2B5EF4-FFF2-40B4-BE49-F238E27FC236}">
                  <a16:creationId xmlns:a16="http://schemas.microsoft.com/office/drawing/2014/main" id="{15A2E4B0-8A33-44AD-852D-DCF8ECB532C1}"/>
                </a:ext>
              </a:extLst>
            </p:cNvPr>
            <p:cNvPicPr>
              <a:picLocks noChangeAspect="1"/>
            </p:cNvPicPr>
            <p:nvPr/>
          </p:nvPicPr>
          <p:blipFill>
            <a:blip r:embed="rId4"/>
            <a:stretch>
              <a:fillRect/>
            </a:stretch>
          </p:blipFill>
          <p:spPr>
            <a:xfrm>
              <a:off x="5745827" y="1203256"/>
              <a:ext cx="3337262" cy="2492445"/>
            </a:xfrm>
            <a:prstGeom prst="rect">
              <a:avLst/>
            </a:prstGeom>
            <a:ln>
              <a:solidFill>
                <a:schemeClr val="accent2"/>
              </a:solidFill>
            </a:ln>
          </p:spPr>
        </p:pic>
        <p:pic>
          <p:nvPicPr>
            <p:cNvPr id="13" name="Graphic 12" descr="Help">
              <a:extLst>
                <a:ext uri="{FF2B5EF4-FFF2-40B4-BE49-F238E27FC236}">
                  <a16:creationId xmlns:a16="http://schemas.microsoft.com/office/drawing/2014/main" id="{69B3E5ED-03CA-49E4-B980-0EAB8FAC64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9221" y="1377185"/>
              <a:ext cx="2250474" cy="2250474"/>
            </a:xfrm>
            <a:prstGeom prst="rect">
              <a:avLst/>
            </a:prstGeom>
          </p:spPr>
        </p:pic>
      </p:grpSp>
    </p:spTree>
    <p:extLst>
      <p:ext uri="{BB962C8B-B14F-4D97-AF65-F5344CB8AC3E}">
        <p14:creationId xmlns:p14="http://schemas.microsoft.com/office/powerpoint/2010/main" val="353067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8364150" cy="990600"/>
          </a:xfrm>
        </p:spPr>
        <p:txBody>
          <a:bodyPr/>
          <a:lstStyle/>
          <a:p>
            <a:r>
              <a:rPr lang="en-US" dirty="0"/>
              <a:t>Checklist – Data Quality - 8 – Data Quality Monitoring</a:t>
            </a:r>
          </a:p>
        </p:txBody>
      </p:sp>
      <p:sp>
        <p:nvSpPr>
          <p:cNvPr id="5" name="Content Placeholder 4">
            <a:extLst>
              <a:ext uri="{FF2B5EF4-FFF2-40B4-BE49-F238E27FC236}">
                <a16:creationId xmlns:a16="http://schemas.microsoft.com/office/drawing/2014/main" id="{6558E53B-4246-4D32-9B67-290078298EAA}"/>
              </a:ext>
            </a:extLst>
          </p:cNvPr>
          <p:cNvSpPr>
            <a:spLocks noGrp="1"/>
          </p:cNvSpPr>
          <p:nvPr>
            <p:ph idx="1"/>
          </p:nvPr>
        </p:nvSpPr>
        <p:spPr>
          <a:xfrm>
            <a:off x="508002" y="1620442"/>
            <a:ext cx="5237826" cy="2910580"/>
          </a:xfrm>
        </p:spPr>
        <p:txBody>
          <a:bodyPr/>
          <a:lstStyle/>
          <a:p>
            <a:r>
              <a:rPr lang="en-US" i="1" dirty="0"/>
              <a:t>Data quality monitoring is developed and verified </a:t>
            </a:r>
          </a:p>
          <a:p>
            <a:pPr lvl="1"/>
            <a:r>
              <a:rPr lang="en-US" dirty="0"/>
              <a:t>Monitoring is in place and results are published in DCP</a:t>
            </a:r>
          </a:p>
          <a:p>
            <a:r>
              <a:rPr lang="en-US" i="1" dirty="0"/>
              <a:t>and resources and processes are in place to remediate any data quality issues identified</a:t>
            </a:r>
          </a:p>
          <a:p>
            <a:pPr lvl="1"/>
            <a:r>
              <a:rPr lang="en-US" dirty="0"/>
              <a:t>Data quality issues will not affect certification unless issue are persistent and use cases for data consumption</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21</a:t>
            </a:fld>
            <a:endParaRPr lang="en-US" dirty="0"/>
          </a:p>
        </p:txBody>
      </p:sp>
      <p:sp>
        <p:nvSpPr>
          <p:cNvPr id="9" name="Date Placeholder 8">
            <a:extLst>
              <a:ext uri="{FF2B5EF4-FFF2-40B4-BE49-F238E27FC236}">
                <a16:creationId xmlns:a16="http://schemas.microsoft.com/office/drawing/2014/main" id="{4998F5C4-70C7-45F3-A450-B9F04C1F6DE8}"/>
              </a:ext>
            </a:extLst>
          </p:cNvPr>
          <p:cNvSpPr>
            <a:spLocks noGrp="1"/>
          </p:cNvSpPr>
          <p:nvPr>
            <p:ph type="dt" sz="half" idx="10"/>
          </p:nvPr>
        </p:nvSpPr>
        <p:spPr/>
        <p:txBody>
          <a:bodyPr/>
          <a:lstStyle/>
          <a:p>
            <a:fld id="{C5046AF2-80A0-4ABC-BBF3-225AE2DB65C9}" type="datetime1">
              <a:rPr lang="en-US" smtClean="0"/>
              <a:t>3/24/2020</a:t>
            </a:fld>
            <a:endParaRPr lang="en-US" dirty="0"/>
          </a:p>
        </p:txBody>
      </p:sp>
      <p:sp>
        <p:nvSpPr>
          <p:cNvPr id="10" name="Footer Placeholder 9">
            <a:extLst>
              <a:ext uri="{FF2B5EF4-FFF2-40B4-BE49-F238E27FC236}">
                <a16:creationId xmlns:a16="http://schemas.microsoft.com/office/drawing/2014/main" id="{6584C2FE-A2C8-4ECF-A380-CF1B84A73181}"/>
              </a:ext>
            </a:extLst>
          </p:cNvPr>
          <p:cNvSpPr>
            <a:spLocks noGrp="1"/>
          </p:cNvSpPr>
          <p:nvPr>
            <p:ph type="ftr" sz="quarter" idx="11"/>
          </p:nvPr>
        </p:nvSpPr>
        <p:spPr/>
        <p:txBody>
          <a:bodyPr/>
          <a:lstStyle/>
          <a:p>
            <a:r>
              <a:rPr lang="en-US"/>
              <a:t>Cross-Enterprise Certified Datasets</a:t>
            </a:r>
            <a:endParaRPr lang="en-US" dirty="0"/>
          </a:p>
        </p:txBody>
      </p:sp>
      <p:grpSp>
        <p:nvGrpSpPr>
          <p:cNvPr id="7" name="Group 6">
            <a:extLst>
              <a:ext uri="{FF2B5EF4-FFF2-40B4-BE49-F238E27FC236}">
                <a16:creationId xmlns:a16="http://schemas.microsoft.com/office/drawing/2014/main" id="{45079E21-1AC6-459A-97D0-7D6E1D67D9CE}"/>
              </a:ext>
            </a:extLst>
          </p:cNvPr>
          <p:cNvGrpSpPr/>
          <p:nvPr/>
        </p:nvGrpSpPr>
        <p:grpSpPr>
          <a:xfrm>
            <a:off x="5745827" y="1203256"/>
            <a:ext cx="3337262" cy="2492445"/>
            <a:chOff x="5745827" y="1203256"/>
            <a:chExt cx="3337262" cy="2492445"/>
          </a:xfrm>
        </p:grpSpPr>
        <p:pic>
          <p:nvPicPr>
            <p:cNvPr id="8" name="Picture 7">
              <a:extLst>
                <a:ext uri="{FF2B5EF4-FFF2-40B4-BE49-F238E27FC236}">
                  <a16:creationId xmlns:a16="http://schemas.microsoft.com/office/drawing/2014/main" id="{97088351-5853-4A29-BBE5-97A477588C34}"/>
                </a:ext>
              </a:extLst>
            </p:cNvPr>
            <p:cNvPicPr>
              <a:picLocks noChangeAspect="1"/>
            </p:cNvPicPr>
            <p:nvPr/>
          </p:nvPicPr>
          <p:blipFill>
            <a:blip r:embed="rId3"/>
            <a:stretch>
              <a:fillRect/>
            </a:stretch>
          </p:blipFill>
          <p:spPr>
            <a:xfrm>
              <a:off x="5745827" y="1203256"/>
              <a:ext cx="3337262" cy="2492445"/>
            </a:xfrm>
            <a:prstGeom prst="rect">
              <a:avLst/>
            </a:prstGeom>
            <a:ln>
              <a:solidFill>
                <a:schemeClr val="accent2"/>
              </a:solidFill>
            </a:ln>
          </p:spPr>
        </p:pic>
        <p:pic>
          <p:nvPicPr>
            <p:cNvPr id="11" name="Graphic 10" descr="Help">
              <a:extLst>
                <a:ext uri="{FF2B5EF4-FFF2-40B4-BE49-F238E27FC236}">
                  <a16:creationId xmlns:a16="http://schemas.microsoft.com/office/drawing/2014/main" id="{280039A4-8818-41D5-8CAC-58A7779D82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9221" y="1377185"/>
              <a:ext cx="2250474" cy="2250474"/>
            </a:xfrm>
            <a:prstGeom prst="rect">
              <a:avLst/>
            </a:prstGeom>
          </p:spPr>
        </p:pic>
      </p:grpSp>
    </p:spTree>
    <p:extLst>
      <p:ext uri="{BB962C8B-B14F-4D97-AF65-F5344CB8AC3E}">
        <p14:creationId xmlns:p14="http://schemas.microsoft.com/office/powerpoint/2010/main" val="3386303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32810" cy="990600"/>
          </a:xfrm>
        </p:spPr>
        <p:txBody>
          <a:bodyPr/>
          <a:lstStyle/>
          <a:p>
            <a:r>
              <a:rPr lang="en-US" dirty="0"/>
              <a:t>Checklist – Data Quality - 9 – Data Stewards</a:t>
            </a:r>
          </a:p>
        </p:txBody>
      </p:sp>
      <p:sp>
        <p:nvSpPr>
          <p:cNvPr id="7" name="Content Placeholder 6">
            <a:extLst>
              <a:ext uri="{FF2B5EF4-FFF2-40B4-BE49-F238E27FC236}">
                <a16:creationId xmlns:a16="http://schemas.microsoft.com/office/drawing/2014/main" id="{F88BC848-C0C3-4132-8D3E-6E23D40AA248}"/>
              </a:ext>
            </a:extLst>
          </p:cNvPr>
          <p:cNvSpPr>
            <a:spLocks noGrp="1"/>
          </p:cNvSpPr>
          <p:nvPr>
            <p:ph sz="half" idx="1"/>
          </p:nvPr>
        </p:nvSpPr>
        <p:spPr>
          <a:xfrm>
            <a:off x="508000" y="1620442"/>
            <a:ext cx="5423243" cy="2910579"/>
          </a:xfrm>
        </p:spPr>
        <p:txBody>
          <a:bodyPr/>
          <a:lstStyle/>
          <a:p>
            <a:r>
              <a:rPr lang="en-US" i="1" dirty="0"/>
              <a:t>People have been named as data stewards for the dataset, their contact information is documented</a:t>
            </a:r>
          </a:p>
          <a:p>
            <a:pPr lvl="1"/>
            <a:r>
              <a:rPr lang="en-US" i="1" dirty="0"/>
              <a:t>Steward information should be documented in DCP</a:t>
            </a:r>
          </a:p>
          <a:p>
            <a:r>
              <a:rPr lang="en-US" i="1" dirty="0"/>
              <a:t>and they are aware of and performing all responsibilities.</a:t>
            </a:r>
          </a:p>
          <a:p>
            <a:pPr lvl="1"/>
            <a:r>
              <a:rPr lang="en-US" dirty="0"/>
              <a:t>The responsibilities for a Data Steward are defined on the </a:t>
            </a:r>
            <a:r>
              <a:rPr lang="en-US" dirty="0">
                <a:hlinkClick r:id="rId3"/>
              </a:rPr>
              <a:t>Data Stewardship wiki page</a:t>
            </a:r>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22</a:t>
            </a:fld>
            <a:endParaRPr lang="en-US" dirty="0"/>
          </a:p>
        </p:txBody>
      </p:sp>
      <p:sp>
        <p:nvSpPr>
          <p:cNvPr id="15" name="Date Placeholder 14">
            <a:extLst>
              <a:ext uri="{FF2B5EF4-FFF2-40B4-BE49-F238E27FC236}">
                <a16:creationId xmlns:a16="http://schemas.microsoft.com/office/drawing/2014/main" id="{3E8263DE-DAB5-4FC0-BA7B-1D6A5C62F497}"/>
              </a:ext>
            </a:extLst>
          </p:cNvPr>
          <p:cNvSpPr>
            <a:spLocks noGrp="1"/>
          </p:cNvSpPr>
          <p:nvPr>
            <p:ph type="dt" sz="half" idx="10"/>
          </p:nvPr>
        </p:nvSpPr>
        <p:spPr/>
        <p:txBody>
          <a:bodyPr/>
          <a:lstStyle/>
          <a:p>
            <a:fld id="{9CF1521D-50E5-4498-8CF4-3686E033213B}" type="datetime1">
              <a:rPr lang="en-US" smtClean="0"/>
              <a:t>3/24/2020</a:t>
            </a:fld>
            <a:endParaRPr lang="en-US" dirty="0"/>
          </a:p>
        </p:txBody>
      </p:sp>
      <p:sp>
        <p:nvSpPr>
          <p:cNvPr id="16" name="Footer Placeholder 15">
            <a:extLst>
              <a:ext uri="{FF2B5EF4-FFF2-40B4-BE49-F238E27FC236}">
                <a16:creationId xmlns:a16="http://schemas.microsoft.com/office/drawing/2014/main" id="{AF489C00-9059-4B61-AA10-C3A9A684998B}"/>
              </a:ext>
            </a:extLst>
          </p:cNvPr>
          <p:cNvSpPr>
            <a:spLocks noGrp="1"/>
          </p:cNvSpPr>
          <p:nvPr>
            <p:ph type="ftr" sz="quarter" idx="11"/>
          </p:nvPr>
        </p:nvSpPr>
        <p:spPr/>
        <p:txBody>
          <a:bodyPr/>
          <a:lstStyle/>
          <a:p>
            <a:r>
              <a:rPr lang="en-US"/>
              <a:t>Cross-Enterprise Certified Datasets</a:t>
            </a:r>
            <a:endParaRPr lang="en-US" dirty="0"/>
          </a:p>
        </p:txBody>
      </p:sp>
      <p:pic>
        <p:nvPicPr>
          <p:cNvPr id="4" name="Picture 3">
            <a:extLst>
              <a:ext uri="{FF2B5EF4-FFF2-40B4-BE49-F238E27FC236}">
                <a16:creationId xmlns:a16="http://schemas.microsoft.com/office/drawing/2014/main" id="{CE311F98-6BDB-4787-96AC-6FAF4EB9D268}"/>
              </a:ext>
            </a:extLst>
          </p:cNvPr>
          <p:cNvPicPr>
            <a:picLocks noChangeAspect="1"/>
          </p:cNvPicPr>
          <p:nvPr/>
        </p:nvPicPr>
        <p:blipFill>
          <a:blip r:embed="rId4"/>
          <a:stretch>
            <a:fillRect/>
          </a:stretch>
        </p:blipFill>
        <p:spPr>
          <a:xfrm>
            <a:off x="5931244" y="1262671"/>
            <a:ext cx="3140062" cy="2893202"/>
          </a:xfrm>
          <a:prstGeom prst="rect">
            <a:avLst/>
          </a:prstGeom>
        </p:spPr>
      </p:pic>
    </p:spTree>
    <p:extLst>
      <p:ext uri="{BB962C8B-B14F-4D97-AF65-F5344CB8AC3E}">
        <p14:creationId xmlns:p14="http://schemas.microsoft.com/office/powerpoint/2010/main" val="250320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08001" y="457200"/>
            <a:ext cx="6615669" cy="990600"/>
          </a:xfrm>
        </p:spPr>
        <p:txBody>
          <a:bodyPr/>
          <a:lstStyle/>
          <a:p>
            <a:r>
              <a:rPr lang="en-US" dirty="0"/>
              <a:t>Checklist - Accessibility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23</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200120524"/>
              </p:ext>
            </p:extLst>
          </p:nvPr>
        </p:nvGraphicFramePr>
        <p:xfrm>
          <a:off x="293079" y="1447800"/>
          <a:ext cx="8469403" cy="1855664"/>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2964434">
                  <a:extLst>
                    <a:ext uri="{9D8B030D-6E8A-4147-A177-3AD203B41FA5}">
                      <a16:colId xmlns:a16="http://schemas.microsoft.com/office/drawing/2014/main" val="2396851885"/>
                    </a:ext>
                  </a:extLst>
                </a:gridCol>
                <a:gridCol w="5024672">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0" kern="1200" dirty="0">
                          <a:solidFill>
                            <a:schemeClr val="bg1"/>
                          </a:solidFill>
                        </a:rPr>
                        <a:t>10</a:t>
                      </a:r>
                      <a:endParaRPr lang="en-US" sz="1600" b="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Process established for obtaining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Processes are in place to request, validate, and grant access to the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latinLnBrk="0" hangingPunct="1"/>
                      <a:r>
                        <a:rPr lang="en-US" sz="1600" b="0" kern="1200" dirty="0">
                          <a:solidFill>
                            <a:schemeClr val="bg1"/>
                          </a:solidFill>
                          <a:latin typeface="+mn-lt"/>
                          <a:ea typeface="+mn-ea"/>
                          <a:cs typeface="+mn-cs"/>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Communication plans in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All data consumers of the dataset are identified and documented and communication plans are in place to notify consumers of any issues with the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8371844"/>
                  </a:ext>
                </a:extLst>
              </a:tr>
            </a:tbl>
          </a:graphicData>
        </a:graphic>
      </p:graphicFrame>
      <p:sp>
        <p:nvSpPr>
          <p:cNvPr id="6" name="Date Placeholder 5">
            <a:extLst>
              <a:ext uri="{FF2B5EF4-FFF2-40B4-BE49-F238E27FC236}">
                <a16:creationId xmlns:a16="http://schemas.microsoft.com/office/drawing/2014/main" id="{2DE3D430-9E91-4147-A306-F6A08E4BD401}"/>
              </a:ext>
            </a:extLst>
          </p:cNvPr>
          <p:cNvSpPr>
            <a:spLocks noGrp="1"/>
          </p:cNvSpPr>
          <p:nvPr>
            <p:ph type="dt" sz="half" idx="10"/>
          </p:nvPr>
        </p:nvSpPr>
        <p:spPr/>
        <p:txBody>
          <a:bodyPr/>
          <a:lstStyle/>
          <a:p>
            <a:fld id="{1DE087DA-98B6-4794-9AC1-110153B50E5E}" type="datetime1">
              <a:rPr lang="en-US" smtClean="0"/>
              <a:t>3/24/2020</a:t>
            </a:fld>
            <a:endParaRPr lang="en-US" dirty="0"/>
          </a:p>
        </p:txBody>
      </p:sp>
      <p:sp>
        <p:nvSpPr>
          <p:cNvPr id="7" name="Footer Placeholder 6">
            <a:extLst>
              <a:ext uri="{FF2B5EF4-FFF2-40B4-BE49-F238E27FC236}">
                <a16:creationId xmlns:a16="http://schemas.microsoft.com/office/drawing/2014/main" id="{8960A129-0DA0-4D0C-82C7-74237B7EBBEE}"/>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42745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196437" cy="990600"/>
          </a:xfrm>
        </p:spPr>
        <p:txBody>
          <a:bodyPr/>
          <a:lstStyle/>
          <a:p>
            <a:r>
              <a:rPr lang="en-US" dirty="0"/>
              <a:t>Checklist – Accessibility - 10 – Accessibility</a:t>
            </a:r>
          </a:p>
        </p:txBody>
      </p:sp>
      <p:sp>
        <p:nvSpPr>
          <p:cNvPr id="6" name="Content Placeholder 5">
            <a:extLst>
              <a:ext uri="{FF2B5EF4-FFF2-40B4-BE49-F238E27FC236}">
                <a16:creationId xmlns:a16="http://schemas.microsoft.com/office/drawing/2014/main" id="{C4C7C763-8D89-4274-AA5A-A11817437DBA}"/>
              </a:ext>
            </a:extLst>
          </p:cNvPr>
          <p:cNvSpPr>
            <a:spLocks noGrp="1"/>
          </p:cNvSpPr>
          <p:nvPr>
            <p:ph sz="half" idx="1"/>
          </p:nvPr>
        </p:nvSpPr>
        <p:spPr>
          <a:xfrm>
            <a:off x="508000" y="1620442"/>
            <a:ext cx="4723209" cy="2910579"/>
          </a:xfrm>
        </p:spPr>
        <p:txBody>
          <a:bodyPr/>
          <a:lstStyle/>
          <a:p>
            <a:r>
              <a:rPr lang="en-US" sz="1400" i="1" dirty="0">
                <a:solidFill>
                  <a:schemeClr val="tx1"/>
                </a:solidFill>
              </a:rPr>
              <a:t>Processes are in place to request, validate, and grant access to the dataset</a:t>
            </a:r>
            <a:endParaRPr lang="en-US" i="1" dirty="0"/>
          </a:p>
          <a:p>
            <a:pPr lvl="1"/>
            <a:r>
              <a:rPr lang="en-US" dirty="0"/>
              <a:t>Active Directory (AD) groups should be defined to allow access to the dataset</a:t>
            </a:r>
          </a:p>
          <a:p>
            <a:pPr lvl="1"/>
            <a:r>
              <a:rPr lang="en-US" dirty="0"/>
              <a:t>Cargill’s </a:t>
            </a:r>
            <a:r>
              <a:rPr lang="en-US" dirty="0">
                <a:hlinkClick r:id="rId3"/>
              </a:rPr>
              <a:t>access control </a:t>
            </a:r>
            <a:r>
              <a:rPr lang="en-US" dirty="0"/>
              <a:t>should be used for data consumers to request access to the dataset</a:t>
            </a:r>
          </a:p>
          <a:p>
            <a:pPr lvl="1"/>
            <a:r>
              <a:rPr lang="en-US" dirty="0"/>
              <a:t>The process for requesting access should be documented in DCP</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24</a:t>
            </a:fld>
            <a:endParaRPr lang="en-US" dirty="0"/>
          </a:p>
        </p:txBody>
      </p:sp>
      <p:sp>
        <p:nvSpPr>
          <p:cNvPr id="12" name="Date Placeholder 11">
            <a:extLst>
              <a:ext uri="{FF2B5EF4-FFF2-40B4-BE49-F238E27FC236}">
                <a16:creationId xmlns:a16="http://schemas.microsoft.com/office/drawing/2014/main" id="{9350B5BB-214A-4EA9-8D91-FB8776064B02}"/>
              </a:ext>
            </a:extLst>
          </p:cNvPr>
          <p:cNvSpPr>
            <a:spLocks noGrp="1"/>
          </p:cNvSpPr>
          <p:nvPr>
            <p:ph type="dt" sz="half" idx="10"/>
          </p:nvPr>
        </p:nvSpPr>
        <p:spPr/>
        <p:txBody>
          <a:bodyPr/>
          <a:lstStyle/>
          <a:p>
            <a:fld id="{A6F45DB2-2D16-43D5-A32F-DF879AC00685}" type="datetime1">
              <a:rPr lang="en-US" smtClean="0"/>
              <a:t>3/24/2020</a:t>
            </a:fld>
            <a:endParaRPr lang="en-US" dirty="0"/>
          </a:p>
        </p:txBody>
      </p:sp>
      <p:sp>
        <p:nvSpPr>
          <p:cNvPr id="13" name="Footer Placeholder 12">
            <a:extLst>
              <a:ext uri="{FF2B5EF4-FFF2-40B4-BE49-F238E27FC236}">
                <a16:creationId xmlns:a16="http://schemas.microsoft.com/office/drawing/2014/main" id="{31A7BE00-267B-4F36-8F3E-1E402FD5EB1B}"/>
              </a:ext>
            </a:extLst>
          </p:cNvPr>
          <p:cNvSpPr>
            <a:spLocks noGrp="1"/>
          </p:cNvSpPr>
          <p:nvPr>
            <p:ph type="ftr" sz="quarter" idx="11"/>
          </p:nvPr>
        </p:nvSpPr>
        <p:spPr/>
        <p:txBody>
          <a:bodyPr/>
          <a:lstStyle/>
          <a:p>
            <a:r>
              <a:rPr lang="en-US"/>
              <a:t>Cross-Enterprise Certified Datasets</a:t>
            </a:r>
            <a:endParaRPr lang="en-US" dirty="0"/>
          </a:p>
        </p:txBody>
      </p:sp>
      <p:pic>
        <p:nvPicPr>
          <p:cNvPr id="5" name="Picture 4">
            <a:extLst>
              <a:ext uri="{FF2B5EF4-FFF2-40B4-BE49-F238E27FC236}">
                <a16:creationId xmlns:a16="http://schemas.microsoft.com/office/drawing/2014/main" id="{A4E48D7F-6AE1-492E-BA4A-6C530841F7A4}"/>
              </a:ext>
            </a:extLst>
          </p:cNvPr>
          <p:cNvPicPr>
            <a:picLocks noChangeAspect="1"/>
          </p:cNvPicPr>
          <p:nvPr/>
        </p:nvPicPr>
        <p:blipFill>
          <a:blip r:embed="rId4"/>
          <a:stretch>
            <a:fillRect/>
          </a:stretch>
        </p:blipFill>
        <p:spPr>
          <a:xfrm>
            <a:off x="5231210" y="952500"/>
            <a:ext cx="3224621" cy="2392219"/>
          </a:xfrm>
          <a:prstGeom prst="rect">
            <a:avLst/>
          </a:prstGeom>
          <a:ln>
            <a:solidFill>
              <a:schemeClr val="accent1"/>
            </a:solidFill>
          </a:ln>
        </p:spPr>
      </p:pic>
      <p:pic>
        <p:nvPicPr>
          <p:cNvPr id="4" name="Picture 3">
            <a:extLst>
              <a:ext uri="{FF2B5EF4-FFF2-40B4-BE49-F238E27FC236}">
                <a16:creationId xmlns:a16="http://schemas.microsoft.com/office/drawing/2014/main" id="{904E3839-5C27-413C-8E3D-7BA9C04C3EB2}"/>
              </a:ext>
            </a:extLst>
          </p:cNvPr>
          <p:cNvPicPr>
            <a:picLocks noChangeAspect="1"/>
          </p:cNvPicPr>
          <p:nvPr/>
        </p:nvPicPr>
        <p:blipFill>
          <a:blip r:embed="rId5"/>
          <a:stretch>
            <a:fillRect/>
          </a:stretch>
        </p:blipFill>
        <p:spPr>
          <a:xfrm>
            <a:off x="5644929" y="1620442"/>
            <a:ext cx="3499071" cy="2911372"/>
          </a:xfrm>
          <a:prstGeom prst="rect">
            <a:avLst/>
          </a:prstGeom>
          <a:ln>
            <a:solidFill>
              <a:schemeClr val="accent1"/>
            </a:solidFill>
          </a:ln>
        </p:spPr>
      </p:pic>
    </p:spTree>
    <p:extLst>
      <p:ext uri="{BB962C8B-B14F-4D97-AF65-F5344CB8AC3E}">
        <p14:creationId xmlns:p14="http://schemas.microsoft.com/office/powerpoint/2010/main" val="305678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8265296" cy="990600"/>
          </a:xfrm>
        </p:spPr>
        <p:txBody>
          <a:bodyPr/>
          <a:lstStyle/>
          <a:p>
            <a:r>
              <a:rPr lang="en-US" dirty="0"/>
              <a:t>Checklist – Accessibility - 11 – Communication Plan</a:t>
            </a:r>
          </a:p>
        </p:txBody>
      </p:sp>
      <p:sp>
        <p:nvSpPr>
          <p:cNvPr id="5" name="Content Placeholder 4">
            <a:extLst>
              <a:ext uri="{FF2B5EF4-FFF2-40B4-BE49-F238E27FC236}">
                <a16:creationId xmlns:a16="http://schemas.microsoft.com/office/drawing/2014/main" id="{2B24F184-31FE-4900-8D57-09500B9E2F2B}"/>
              </a:ext>
            </a:extLst>
          </p:cNvPr>
          <p:cNvSpPr>
            <a:spLocks noGrp="1"/>
          </p:cNvSpPr>
          <p:nvPr>
            <p:ph idx="1"/>
          </p:nvPr>
        </p:nvSpPr>
        <p:spPr/>
        <p:txBody>
          <a:bodyPr/>
          <a:lstStyle/>
          <a:p>
            <a:r>
              <a:rPr lang="en-US" sz="1400" i="1" dirty="0">
                <a:solidFill>
                  <a:schemeClr val="tx1"/>
                </a:solidFill>
              </a:rPr>
              <a:t>All data consumers of the dataset are identified and documented </a:t>
            </a:r>
          </a:p>
          <a:p>
            <a:pPr lvl="1"/>
            <a:endParaRPr lang="en-US" sz="1250" i="1" dirty="0">
              <a:solidFill>
                <a:schemeClr val="tx1"/>
              </a:solidFill>
            </a:endParaRPr>
          </a:p>
          <a:p>
            <a:r>
              <a:rPr lang="en-US" sz="1400" i="1" dirty="0">
                <a:solidFill>
                  <a:schemeClr val="tx1"/>
                </a:solidFill>
              </a:rPr>
              <a:t>and communication plans are in place to notify consumers of any issues with the dataset</a:t>
            </a:r>
            <a:endParaRPr lang="en-US" i="1" dirty="0"/>
          </a:p>
          <a:p>
            <a:pPr lvl="1"/>
            <a:r>
              <a:rPr lang="en-US" dirty="0"/>
              <a:t>All availability and quality issues should be communicated</a:t>
            </a:r>
          </a:p>
          <a:p>
            <a:pPr lvl="1"/>
            <a:r>
              <a:rPr lang="en-US" dirty="0"/>
              <a:t>Data consumers should be able to subscribe or unsubscribe from communications</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25</a:t>
            </a:fld>
            <a:endParaRPr lang="en-US" dirty="0"/>
          </a:p>
        </p:txBody>
      </p:sp>
      <p:sp>
        <p:nvSpPr>
          <p:cNvPr id="9" name="Date Placeholder 8">
            <a:extLst>
              <a:ext uri="{FF2B5EF4-FFF2-40B4-BE49-F238E27FC236}">
                <a16:creationId xmlns:a16="http://schemas.microsoft.com/office/drawing/2014/main" id="{60D3B85F-2709-4850-8567-89D93AB24990}"/>
              </a:ext>
            </a:extLst>
          </p:cNvPr>
          <p:cNvSpPr>
            <a:spLocks noGrp="1"/>
          </p:cNvSpPr>
          <p:nvPr>
            <p:ph type="dt" sz="half" idx="10"/>
          </p:nvPr>
        </p:nvSpPr>
        <p:spPr/>
        <p:txBody>
          <a:bodyPr/>
          <a:lstStyle/>
          <a:p>
            <a:fld id="{4D6CEC3E-94A4-420A-B62B-2C8BF50F25A9}" type="datetime1">
              <a:rPr lang="en-US" smtClean="0"/>
              <a:t>3/24/2020</a:t>
            </a:fld>
            <a:endParaRPr lang="en-US" dirty="0"/>
          </a:p>
        </p:txBody>
      </p:sp>
      <p:sp>
        <p:nvSpPr>
          <p:cNvPr id="10" name="Footer Placeholder 9">
            <a:extLst>
              <a:ext uri="{FF2B5EF4-FFF2-40B4-BE49-F238E27FC236}">
                <a16:creationId xmlns:a16="http://schemas.microsoft.com/office/drawing/2014/main" id="{CC742677-B2AA-4985-9C1D-090A401F7FAB}"/>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225082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p:txBody>
          <a:bodyPr/>
          <a:lstStyle/>
          <a:p>
            <a:r>
              <a:rPr lang="en-US" dirty="0"/>
              <a:t>Checklist - Visibility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26</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565690424"/>
              </p:ext>
            </p:extLst>
          </p:nvPr>
        </p:nvGraphicFramePr>
        <p:xfrm>
          <a:off x="277037" y="1654737"/>
          <a:ext cx="8469403" cy="1481652"/>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2932350">
                  <a:extLst>
                    <a:ext uri="{9D8B030D-6E8A-4147-A177-3AD203B41FA5}">
                      <a16:colId xmlns:a16="http://schemas.microsoft.com/office/drawing/2014/main" val="2396851885"/>
                    </a:ext>
                  </a:extLst>
                </a:gridCol>
                <a:gridCol w="5056756">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1" kern="1200" dirty="0">
                          <a:solidFill>
                            <a:schemeClr val="bg1"/>
                          </a:solidFill>
                        </a:rPr>
                        <a:t>12</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Documentation is assessible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All documentation about the dataset (especially relative to the certification checklist) is captured and available in a centralized location for data consumers to locate and access as needed.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bl>
          </a:graphicData>
        </a:graphic>
      </p:graphicFrame>
      <p:sp>
        <p:nvSpPr>
          <p:cNvPr id="6" name="Date Placeholder 5">
            <a:extLst>
              <a:ext uri="{FF2B5EF4-FFF2-40B4-BE49-F238E27FC236}">
                <a16:creationId xmlns:a16="http://schemas.microsoft.com/office/drawing/2014/main" id="{2205CE6D-C81A-43D6-A701-D49F6DC5DB29}"/>
              </a:ext>
            </a:extLst>
          </p:cNvPr>
          <p:cNvSpPr>
            <a:spLocks noGrp="1"/>
          </p:cNvSpPr>
          <p:nvPr>
            <p:ph type="dt" sz="half" idx="10"/>
          </p:nvPr>
        </p:nvSpPr>
        <p:spPr/>
        <p:txBody>
          <a:bodyPr/>
          <a:lstStyle/>
          <a:p>
            <a:fld id="{30467ACB-4562-405A-B1B7-110A2945E8B2}" type="datetime1">
              <a:rPr lang="en-US" smtClean="0"/>
              <a:t>3/24/2020</a:t>
            </a:fld>
            <a:endParaRPr lang="en-US" dirty="0"/>
          </a:p>
        </p:txBody>
      </p:sp>
      <p:sp>
        <p:nvSpPr>
          <p:cNvPr id="7" name="Footer Placeholder 6">
            <a:extLst>
              <a:ext uri="{FF2B5EF4-FFF2-40B4-BE49-F238E27FC236}">
                <a16:creationId xmlns:a16="http://schemas.microsoft.com/office/drawing/2014/main" id="{A4906C10-0BF4-4B2A-9994-C18DCD5804E5}"/>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931317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6856626" cy="990600"/>
          </a:xfrm>
        </p:spPr>
        <p:txBody>
          <a:bodyPr/>
          <a:lstStyle/>
          <a:p>
            <a:r>
              <a:rPr lang="en-US" dirty="0"/>
              <a:t>Checklist – Visibility - 12- Documentation</a:t>
            </a:r>
          </a:p>
        </p:txBody>
      </p:sp>
      <p:sp>
        <p:nvSpPr>
          <p:cNvPr id="6" name="Content Placeholder 5">
            <a:extLst>
              <a:ext uri="{FF2B5EF4-FFF2-40B4-BE49-F238E27FC236}">
                <a16:creationId xmlns:a16="http://schemas.microsoft.com/office/drawing/2014/main" id="{25A3ECC2-2805-4CF8-A866-22393A99D3B0}"/>
              </a:ext>
            </a:extLst>
          </p:cNvPr>
          <p:cNvSpPr>
            <a:spLocks noGrp="1"/>
          </p:cNvSpPr>
          <p:nvPr>
            <p:ph sz="half" idx="1"/>
          </p:nvPr>
        </p:nvSpPr>
        <p:spPr>
          <a:xfrm>
            <a:off x="508001" y="1620442"/>
            <a:ext cx="4159074" cy="2910579"/>
          </a:xfrm>
        </p:spPr>
        <p:txBody>
          <a:bodyPr>
            <a:normAutofit/>
          </a:bodyPr>
          <a:lstStyle/>
          <a:p>
            <a:r>
              <a:rPr lang="en-US" sz="1400" i="1" dirty="0">
                <a:solidFill>
                  <a:schemeClr val="tx1"/>
                </a:solidFill>
              </a:rPr>
              <a:t>All documentation about the dataset (especially relative to the certification checklist)</a:t>
            </a:r>
          </a:p>
          <a:p>
            <a:pPr lvl="1"/>
            <a:r>
              <a:rPr lang="en-US" sz="1250" i="1" dirty="0">
                <a:solidFill>
                  <a:schemeClr val="tx1"/>
                </a:solidFill>
              </a:rPr>
              <a:t>Not all checklist items can be documented</a:t>
            </a:r>
          </a:p>
          <a:p>
            <a:r>
              <a:rPr lang="en-US" sz="1400" i="1" dirty="0">
                <a:solidFill>
                  <a:schemeClr val="tx1"/>
                </a:solidFill>
              </a:rPr>
              <a:t>is captured and available in a centralized location for data consumers to locate and access as needed</a:t>
            </a:r>
            <a:endParaRPr lang="en-US" i="1" dirty="0"/>
          </a:p>
          <a:p>
            <a:pPr lvl="1"/>
            <a:r>
              <a:rPr lang="en-US" dirty="0"/>
              <a:t>All documentation about the dataset should be captured in </a:t>
            </a:r>
            <a:r>
              <a:rPr lang="en-US" dirty="0">
                <a:hlinkClick r:id="rId3"/>
              </a:rPr>
              <a:t>DCP</a:t>
            </a:r>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27</a:t>
            </a:fld>
            <a:endParaRPr lang="en-US" dirty="0"/>
          </a:p>
        </p:txBody>
      </p:sp>
      <p:graphicFrame>
        <p:nvGraphicFramePr>
          <p:cNvPr id="5" name="Table 4">
            <a:extLst>
              <a:ext uri="{FF2B5EF4-FFF2-40B4-BE49-F238E27FC236}">
                <a16:creationId xmlns:a16="http://schemas.microsoft.com/office/drawing/2014/main" id="{85CF7DA5-E107-4395-AFD6-FD02E5069F84}"/>
              </a:ext>
            </a:extLst>
          </p:cNvPr>
          <p:cNvGraphicFramePr>
            <a:graphicFrameLocks noGrp="1"/>
          </p:cNvGraphicFramePr>
          <p:nvPr>
            <p:extLst>
              <p:ext uri="{D42A27DB-BD31-4B8C-83A1-F6EECF244321}">
                <p14:modId xmlns:p14="http://schemas.microsoft.com/office/powerpoint/2010/main" val="1108083648"/>
              </p:ext>
            </p:extLst>
          </p:nvPr>
        </p:nvGraphicFramePr>
        <p:xfrm>
          <a:off x="4667075" y="952500"/>
          <a:ext cx="4332273" cy="3591864"/>
        </p:xfrm>
        <a:graphic>
          <a:graphicData uri="http://schemas.openxmlformats.org/drawingml/2006/table">
            <a:tbl>
              <a:tblPr>
                <a:tableStyleId>{BDBED569-4797-4DF1-A0F4-6AAB3CD982D8}</a:tableStyleId>
              </a:tblPr>
              <a:tblGrid>
                <a:gridCol w="851556">
                  <a:extLst>
                    <a:ext uri="{9D8B030D-6E8A-4147-A177-3AD203B41FA5}">
                      <a16:colId xmlns:a16="http://schemas.microsoft.com/office/drawing/2014/main" val="4235068710"/>
                    </a:ext>
                  </a:extLst>
                </a:gridCol>
                <a:gridCol w="247088">
                  <a:extLst>
                    <a:ext uri="{9D8B030D-6E8A-4147-A177-3AD203B41FA5}">
                      <a16:colId xmlns:a16="http://schemas.microsoft.com/office/drawing/2014/main" val="1249454781"/>
                    </a:ext>
                  </a:extLst>
                </a:gridCol>
                <a:gridCol w="3233629">
                  <a:extLst>
                    <a:ext uri="{9D8B030D-6E8A-4147-A177-3AD203B41FA5}">
                      <a16:colId xmlns:a16="http://schemas.microsoft.com/office/drawing/2014/main" val="2548303012"/>
                    </a:ext>
                  </a:extLst>
                </a:gridCol>
              </a:tblGrid>
              <a:tr h="167312">
                <a:tc>
                  <a:txBody>
                    <a:bodyPr/>
                    <a:lstStyle/>
                    <a:p>
                      <a:pPr algn="l" fontAlgn="b"/>
                      <a:endParaRPr lang="en-US" sz="10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0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solidFill>
                      <a:schemeClr val="accent6"/>
                    </a:solidFill>
                  </a:tcPr>
                </a:tc>
                <a:tc>
                  <a:txBody>
                    <a:bodyPr/>
                    <a:lstStyle/>
                    <a:p>
                      <a:pPr algn="l" fontAlgn="b"/>
                      <a:r>
                        <a:rPr lang="en-US" sz="1000" u="none" strike="noStrike" dirty="0">
                          <a:solidFill>
                            <a:schemeClr val="bg1"/>
                          </a:solidFill>
                          <a:effectLst/>
                        </a:rPr>
                        <a:t>Checklist</a:t>
                      </a:r>
                      <a:endParaRPr lang="en-US" sz="10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extLst>
                  <a:ext uri="{0D108BD9-81ED-4DB2-BD59-A6C34878D82A}">
                    <a16:rowId xmlns:a16="http://schemas.microsoft.com/office/drawing/2014/main" val="2312377359"/>
                  </a:ext>
                </a:extLst>
              </a:tr>
              <a:tr h="172969">
                <a:tc>
                  <a:txBody>
                    <a:bodyPr/>
                    <a:lstStyle/>
                    <a:p>
                      <a:pPr algn="l" fontAlgn="ctr"/>
                      <a:r>
                        <a:rPr lang="en-US" sz="1000" u="none" strike="noStrike" dirty="0">
                          <a:solidFill>
                            <a:schemeClr val="bg1"/>
                          </a:solidFill>
                          <a:effectLst/>
                        </a:rPr>
                        <a:t>Ownership</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000" kern="1200" dirty="0">
                          <a:highlight>
                            <a:srgbClr val="FFFF00"/>
                          </a:highlight>
                        </a:rPr>
                        <a:t>Data owner is defined and performing accountabilities</a:t>
                      </a:r>
                      <a:endParaRPr lang="en-US" sz="1000" b="0" i="0" u="none" strike="noStrike" dirty="0">
                        <a:solidFill>
                          <a:srgbClr val="000000"/>
                        </a:solidFill>
                        <a:effectLst/>
                        <a:highlight>
                          <a:srgbClr val="FFFF00"/>
                        </a:highlight>
                        <a:latin typeface="Calibri" panose="020F0502020204030204" pitchFamily="34" charset="0"/>
                      </a:endParaRPr>
                    </a:p>
                  </a:txBody>
                  <a:tcPr marL="6310" marR="6310" marT="6310" marB="0" anchor="ctr"/>
                </a:tc>
                <a:extLst>
                  <a:ext uri="{0D108BD9-81ED-4DB2-BD59-A6C34878D82A}">
                    <a16:rowId xmlns:a16="http://schemas.microsoft.com/office/drawing/2014/main" val="3595246999"/>
                  </a:ext>
                </a:extLst>
              </a:tr>
              <a:tr h="172969">
                <a:tc>
                  <a:txBody>
                    <a:bodyPr/>
                    <a:lstStyle/>
                    <a:p>
                      <a:pPr algn="l" fontAlgn="ct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t>Aligned with stakeholders expectations</a:t>
                      </a:r>
                      <a:endParaRPr lang="en-US" sz="1000" b="1" kern="1200" dirty="0">
                        <a:solidFill>
                          <a:schemeClr val="lt1"/>
                        </a:solidFill>
                        <a:latin typeface="+mn-lt"/>
                        <a:ea typeface="+mn-ea"/>
                        <a:cs typeface="+mn-cs"/>
                      </a:endParaRPr>
                    </a:p>
                  </a:txBody>
                  <a:tcPr marL="6310" marR="6310" marT="6310" marB="0" anchor="ctr"/>
                </a:tc>
                <a:extLst>
                  <a:ext uri="{0D108BD9-81ED-4DB2-BD59-A6C34878D82A}">
                    <a16:rowId xmlns:a16="http://schemas.microsoft.com/office/drawing/2014/main" val="1823227372"/>
                  </a:ext>
                </a:extLst>
              </a:tr>
              <a:tr h="172969">
                <a:tc>
                  <a:txBody>
                    <a:bodyPr/>
                    <a:lstStyle/>
                    <a:p>
                      <a:pPr algn="l" fontAlgn="ctr"/>
                      <a:r>
                        <a:rPr lang="en-US" sz="1000" u="none" strike="noStrike" dirty="0">
                          <a:solidFill>
                            <a:schemeClr val="bg1"/>
                          </a:solidFill>
                          <a:effectLst/>
                        </a:rPr>
                        <a:t>Alignment</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Data sources are documented</a:t>
                      </a:r>
                    </a:p>
                  </a:txBody>
                  <a:tcPr marL="6310" marR="6310" marT="6310" marB="0" anchor="ctr"/>
                </a:tc>
                <a:extLst>
                  <a:ext uri="{0D108BD9-81ED-4DB2-BD59-A6C34878D82A}">
                    <a16:rowId xmlns:a16="http://schemas.microsoft.com/office/drawing/2014/main" val="2000557982"/>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Latency is documented</a:t>
                      </a:r>
                    </a:p>
                  </a:txBody>
                  <a:tcPr marL="6310" marR="6310" marT="6310" marB="0" anchor="ctr"/>
                </a:tc>
                <a:extLst>
                  <a:ext uri="{0D108BD9-81ED-4DB2-BD59-A6C34878D82A}">
                    <a16:rowId xmlns:a16="http://schemas.microsoft.com/office/drawing/2014/main" val="1941266507"/>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kern="1200" dirty="0">
                          <a:solidFill>
                            <a:schemeClr val="tx1"/>
                          </a:solidFill>
                          <a:highlight>
                            <a:srgbClr val="FFFF00"/>
                          </a:highlight>
                          <a:latin typeface="+mn-lt"/>
                          <a:ea typeface="+mn-ea"/>
                          <a:cs typeface="+mn-cs"/>
                        </a:rPr>
                        <a:t>Architecture is documented</a:t>
                      </a:r>
                    </a:p>
                  </a:txBody>
                  <a:tcPr marL="6310" marR="6310" marT="6310" marB="0" anchor="ctr"/>
                </a:tc>
                <a:extLst>
                  <a:ext uri="{0D108BD9-81ED-4DB2-BD59-A6C34878D82A}">
                    <a16:rowId xmlns:a16="http://schemas.microsoft.com/office/drawing/2014/main" val="3537701422"/>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Use cases are documented</a:t>
                      </a:r>
                    </a:p>
                  </a:txBody>
                  <a:tcPr marL="6310" marR="6310" marT="6310" marB="0" anchor="ctr"/>
                </a:tc>
                <a:extLst>
                  <a:ext uri="{0D108BD9-81ED-4DB2-BD59-A6C34878D82A}">
                    <a16:rowId xmlns:a16="http://schemas.microsoft.com/office/drawing/2014/main" val="1619366001"/>
                  </a:ext>
                </a:extLst>
              </a:tr>
              <a:tr h="172969">
                <a:tc>
                  <a:txBody>
                    <a:bodyPr/>
                    <a:lstStyle/>
                    <a:p>
                      <a:pPr algn="l" fontAlgn="ctr"/>
                      <a:r>
                        <a:rPr lang="en-US" sz="1000" u="none" strike="noStrike" dirty="0">
                          <a:solidFill>
                            <a:schemeClr val="bg1"/>
                          </a:solidFill>
                          <a:effectLst/>
                        </a:rPr>
                        <a:t>Data Quality </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Data quality expectations are defined</a:t>
                      </a:r>
                    </a:p>
                  </a:txBody>
                  <a:tcPr marL="6310" marR="6310" marT="6310" marB="0" anchor="ctr"/>
                </a:tc>
                <a:extLst>
                  <a:ext uri="{0D108BD9-81ED-4DB2-BD59-A6C34878D82A}">
                    <a16:rowId xmlns:a16="http://schemas.microsoft.com/office/drawing/2014/main" val="4087460663"/>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Data quality monitoring </a:t>
                      </a:r>
                      <a:r>
                        <a:rPr lang="en-US" sz="1000" kern="1200" dirty="0">
                          <a:solidFill>
                            <a:schemeClr val="tx1"/>
                          </a:solidFill>
                          <a:latin typeface="+mn-lt"/>
                          <a:ea typeface="+mn-ea"/>
                          <a:cs typeface="+mn-cs"/>
                        </a:rPr>
                        <a:t>and remediation </a:t>
                      </a:r>
                      <a:r>
                        <a:rPr lang="en-US" sz="1000" u="none" strike="noStrike" dirty="0">
                          <a:effectLst/>
                        </a:rPr>
                        <a:t>established</a:t>
                      </a:r>
                      <a:endParaRPr lang="en-US" sz="10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474604855"/>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Data Stewards identified and </a:t>
                      </a:r>
                      <a:r>
                        <a:rPr lang="en-US" sz="1000" kern="1200" dirty="0">
                          <a:highlight>
                            <a:srgbClr val="FFFF00"/>
                          </a:highlight>
                        </a:rPr>
                        <a:t>performing responsibilities</a:t>
                      </a:r>
                      <a:endParaRPr lang="en-US" sz="1000" kern="1200" dirty="0">
                        <a:solidFill>
                          <a:schemeClr val="tx1"/>
                        </a:solidFill>
                        <a:highlight>
                          <a:srgbClr val="FFFF00"/>
                        </a:highlight>
                        <a:latin typeface="+mn-lt"/>
                        <a:ea typeface="+mn-ea"/>
                        <a:cs typeface="+mn-cs"/>
                      </a:endParaRPr>
                    </a:p>
                  </a:txBody>
                  <a:tcPr marL="6310" marR="6310" marT="6310" marB="0" anchor="ctr"/>
                </a:tc>
                <a:extLst>
                  <a:ext uri="{0D108BD9-81ED-4DB2-BD59-A6C34878D82A}">
                    <a16:rowId xmlns:a16="http://schemas.microsoft.com/office/drawing/2014/main" val="1954113159"/>
                  </a:ext>
                </a:extLst>
              </a:tr>
              <a:tr h="172969">
                <a:tc>
                  <a:txBody>
                    <a:bodyPr/>
                    <a:lstStyle/>
                    <a:p>
                      <a:pPr algn="l" fontAlgn="ctr"/>
                      <a:r>
                        <a:rPr lang="en-US" sz="1000" u="none" strike="noStrike" dirty="0">
                          <a:solidFill>
                            <a:schemeClr val="bg1"/>
                          </a:solidFill>
                          <a:effectLst/>
                        </a:rPr>
                        <a:t>Accessibility</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10</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Process established for obtaining access</a:t>
                      </a:r>
                    </a:p>
                  </a:txBody>
                  <a:tcPr marL="6310" marR="6310" marT="6310" marB="0" anchor="ctr"/>
                </a:tc>
                <a:extLst>
                  <a:ext uri="{0D108BD9-81ED-4DB2-BD59-A6C34878D82A}">
                    <a16:rowId xmlns:a16="http://schemas.microsoft.com/office/drawing/2014/main" val="1988836598"/>
                  </a:ext>
                </a:extLst>
              </a:tr>
              <a:tr h="172969">
                <a:tc>
                  <a:txBody>
                    <a:bodyPr/>
                    <a:lstStyle/>
                    <a:p>
                      <a:pPr algn="l" fontAlgn="ct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latin typeface="+mn-lt"/>
                          <a:ea typeface="+mn-ea"/>
                          <a:cs typeface="+mn-cs"/>
                        </a:rPr>
                        <a:t>Communication plans in place</a:t>
                      </a:r>
                    </a:p>
                  </a:txBody>
                  <a:tcPr marL="6310" marR="6310" marT="6310" marB="0" anchor="ctr"/>
                </a:tc>
                <a:extLst>
                  <a:ext uri="{0D108BD9-81ED-4DB2-BD59-A6C34878D82A}">
                    <a16:rowId xmlns:a16="http://schemas.microsoft.com/office/drawing/2014/main" val="2315829936"/>
                  </a:ext>
                </a:extLst>
              </a:tr>
              <a:tr h="172969">
                <a:tc>
                  <a:txBody>
                    <a:bodyPr/>
                    <a:lstStyle/>
                    <a:p>
                      <a:pPr algn="l" fontAlgn="ctr"/>
                      <a:r>
                        <a:rPr lang="en-US" sz="1000" u="none" strike="noStrike" dirty="0">
                          <a:solidFill>
                            <a:schemeClr val="bg1"/>
                          </a:solidFill>
                          <a:effectLst/>
                        </a:rPr>
                        <a:t>Visibility</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Documentation is assessible</a:t>
                      </a:r>
                    </a:p>
                  </a:txBody>
                  <a:tcPr marL="6310" marR="6310" marT="6310" marB="0" anchor="ctr"/>
                </a:tc>
                <a:extLst>
                  <a:ext uri="{0D108BD9-81ED-4DB2-BD59-A6C34878D82A}">
                    <a16:rowId xmlns:a16="http://schemas.microsoft.com/office/drawing/2014/main" val="447269145"/>
                  </a:ext>
                </a:extLst>
              </a:tr>
              <a:tr h="172969">
                <a:tc>
                  <a:txBody>
                    <a:bodyPr/>
                    <a:lstStyle/>
                    <a:p>
                      <a:pPr algn="l" fontAlgn="ctr"/>
                      <a:r>
                        <a:rPr lang="en-US" sz="1000" u="none" strike="noStrike" dirty="0">
                          <a:solidFill>
                            <a:schemeClr val="bg1"/>
                          </a:solidFill>
                          <a:effectLst/>
                        </a:rPr>
                        <a:t>Compliance</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000" u="none" strike="noStrike" dirty="0">
                          <a:effectLst/>
                          <a:highlight>
                            <a:srgbClr val="FFFF00"/>
                          </a:highlight>
                        </a:rPr>
                        <a:t>Appropriately secured</a:t>
                      </a:r>
                      <a:endParaRPr lang="en-US" sz="1000" b="0" i="0" u="none" strike="noStrike" dirty="0">
                        <a:solidFill>
                          <a:srgbClr val="000000"/>
                        </a:solidFill>
                        <a:effectLst/>
                        <a:highlight>
                          <a:srgbClr val="FFFF00"/>
                        </a:highlight>
                        <a:latin typeface="Calibri" panose="020F0502020204030204" pitchFamily="34" charset="0"/>
                      </a:endParaRPr>
                    </a:p>
                  </a:txBody>
                  <a:tcPr marL="6310" marR="6310" marT="6310" marB="0" anchor="ctr"/>
                </a:tc>
                <a:extLst>
                  <a:ext uri="{0D108BD9-81ED-4DB2-BD59-A6C34878D82A}">
                    <a16:rowId xmlns:a16="http://schemas.microsoft.com/office/drawing/2014/main" val="25483225"/>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14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latin typeface="+mn-lt"/>
                          <a:ea typeface="+mn-ea"/>
                          <a:cs typeface="+mn-cs"/>
                        </a:rPr>
                        <a:t>Compliant with legal and regulatory requirements</a:t>
                      </a:r>
                    </a:p>
                  </a:txBody>
                  <a:tcPr marL="6310" marR="6310" marT="6310" marB="0" anchor="ctr"/>
                </a:tc>
                <a:extLst>
                  <a:ext uri="{0D108BD9-81ED-4DB2-BD59-A6C34878D82A}">
                    <a16:rowId xmlns:a16="http://schemas.microsoft.com/office/drawing/2014/main" val="2484039214"/>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15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Lifecycle is documented and implemented</a:t>
                      </a:r>
                    </a:p>
                  </a:txBody>
                  <a:tcPr marL="6310" marR="6310" marT="6310" marB="0" anchor="ctr"/>
                </a:tc>
                <a:extLst>
                  <a:ext uri="{0D108BD9-81ED-4DB2-BD59-A6C34878D82A}">
                    <a16:rowId xmlns:a16="http://schemas.microsoft.com/office/drawing/2014/main" val="2783918459"/>
                  </a:ext>
                </a:extLst>
              </a:tr>
              <a:tr h="172969">
                <a:tc>
                  <a:txBody>
                    <a:bodyPr/>
                    <a:lstStyle/>
                    <a:p>
                      <a:pPr algn="l" fontAlgn="ctr"/>
                      <a:r>
                        <a:rPr lang="en-US" sz="1000" u="none" strike="noStrike" dirty="0">
                          <a:solidFill>
                            <a:schemeClr val="bg1"/>
                          </a:solidFill>
                          <a:effectLst/>
                        </a:rPr>
                        <a:t>Metadata</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Metadata is captured and available</a:t>
                      </a:r>
                    </a:p>
                  </a:txBody>
                  <a:tcPr marL="6310" marR="6310" marT="6310" marB="0" anchor="ctr"/>
                </a:tc>
                <a:extLst>
                  <a:ext uri="{0D108BD9-81ED-4DB2-BD59-A6C34878D82A}">
                    <a16:rowId xmlns:a16="http://schemas.microsoft.com/office/drawing/2014/main" val="458799265"/>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17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kern="1200" dirty="0">
                          <a:solidFill>
                            <a:schemeClr val="tx1"/>
                          </a:solidFill>
                          <a:highlight>
                            <a:srgbClr val="FFFF00"/>
                          </a:highlight>
                          <a:latin typeface="+mn-lt"/>
                          <a:ea typeface="+mn-ea"/>
                          <a:cs typeface="+mn-cs"/>
                        </a:rPr>
                        <a:t>Business rules defined and followed</a:t>
                      </a:r>
                    </a:p>
                  </a:txBody>
                  <a:tcPr marL="6310" marR="6310" marT="6310" marB="0" anchor="ctr"/>
                </a:tc>
                <a:extLst>
                  <a:ext uri="{0D108BD9-81ED-4DB2-BD59-A6C34878D82A}">
                    <a16:rowId xmlns:a16="http://schemas.microsoft.com/office/drawing/2014/main" val="2717504969"/>
                  </a:ext>
                </a:extLst>
              </a:tr>
              <a:tr h="172969">
                <a:tc>
                  <a:txBody>
                    <a:bodyPr/>
                    <a:lstStyle/>
                    <a:p>
                      <a:pPr algn="l" fontAlgn="ct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18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kern="1200" dirty="0">
                          <a:solidFill>
                            <a:schemeClr val="tx1"/>
                          </a:solidFill>
                          <a:highlight>
                            <a:srgbClr val="FFFF00"/>
                          </a:highlight>
                          <a:latin typeface="+mn-lt"/>
                          <a:ea typeface="+mn-ea"/>
                          <a:cs typeface="+mn-cs"/>
                        </a:rPr>
                        <a:t>Linked to Cargill’s Data Taxonomy</a:t>
                      </a:r>
                    </a:p>
                  </a:txBody>
                  <a:tcPr marL="6310" marR="6310" marT="6310" marB="0" anchor="ctr"/>
                </a:tc>
                <a:extLst>
                  <a:ext uri="{0D108BD9-81ED-4DB2-BD59-A6C34878D82A}">
                    <a16:rowId xmlns:a16="http://schemas.microsoft.com/office/drawing/2014/main" val="3573805500"/>
                  </a:ext>
                </a:extLst>
              </a:tr>
              <a:tr h="172969">
                <a:tc>
                  <a:txBody>
                    <a:bodyPr/>
                    <a:lstStyle/>
                    <a:p>
                      <a:pPr algn="l" fontAlgn="ctr"/>
                      <a:r>
                        <a:rPr lang="en-US" sz="1000" u="none" strike="noStrike" dirty="0">
                          <a:solidFill>
                            <a:schemeClr val="bg1"/>
                          </a:solidFill>
                          <a:effectLst/>
                        </a:rPr>
                        <a:t>Development</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latin typeface="+mn-lt"/>
                          <a:ea typeface="+mn-ea"/>
                          <a:cs typeface="+mn-cs"/>
                        </a:rPr>
                        <a:t>Complies with architecture and development standards</a:t>
                      </a:r>
                    </a:p>
                  </a:txBody>
                  <a:tcPr marL="6310" marR="6310" marT="6310" marB="0" anchor="ctr"/>
                </a:tc>
                <a:extLst>
                  <a:ext uri="{0D108BD9-81ED-4DB2-BD59-A6C34878D82A}">
                    <a16:rowId xmlns:a16="http://schemas.microsoft.com/office/drawing/2014/main" val="2882665083"/>
                  </a:ext>
                </a:extLst>
              </a:tr>
            </a:tbl>
          </a:graphicData>
        </a:graphic>
      </p:graphicFrame>
      <p:sp>
        <p:nvSpPr>
          <p:cNvPr id="12" name="Date Placeholder 11">
            <a:extLst>
              <a:ext uri="{FF2B5EF4-FFF2-40B4-BE49-F238E27FC236}">
                <a16:creationId xmlns:a16="http://schemas.microsoft.com/office/drawing/2014/main" id="{9575885F-00FD-4201-BB2F-5134B7321510}"/>
              </a:ext>
            </a:extLst>
          </p:cNvPr>
          <p:cNvSpPr>
            <a:spLocks noGrp="1"/>
          </p:cNvSpPr>
          <p:nvPr>
            <p:ph type="dt" sz="half" idx="10"/>
          </p:nvPr>
        </p:nvSpPr>
        <p:spPr/>
        <p:txBody>
          <a:bodyPr/>
          <a:lstStyle/>
          <a:p>
            <a:fld id="{8B2671ED-85B6-48FE-B9D4-47BC3FF899BF}" type="datetime1">
              <a:rPr lang="en-US" smtClean="0"/>
              <a:t>3/24/2020</a:t>
            </a:fld>
            <a:endParaRPr lang="en-US" dirty="0"/>
          </a:p>
        </p:txBody>
      </p:sp>
      <p:sp>
        <p:nvSpPr>
          <p:cNvPr id="13" name="Footer Placeholder 12">
            <a:extLst>
              <a:ext uri="{FF2B5EF4-FFF2-40B4-BE49-F238E27FC236}">
                <a16:creationId xmlns:a16="http://schemas.microsoft.com/office/drawing/2014/main" id="{75DED4C2-E392-4216-AD92-E624531DE290}"/>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4081201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470569" y="248653"/>
            <a:ext cx="6447501" cy="990600"/>
          </a:xfrm>
        </p:spPr>
        <p:txBody>
          <a:bodyPr/>
          <a:lstStyle/>
          <a:p>
            <a:r>
              <a:rPr lang="en-US" dirty="0"/>
              <a:t>Checklist – Compliance</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28</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645177406"/>
              </p:ext>
            </p:extLst>
          </p:nvPr>
        </p:nvGraphicFramePr>
        <p:xfrm>
          <a:off x="106237" y="915770"/>
          <a:ext cx="8814543" cy="3615252"/>
        </p:xfrm>
        <a:graphic>
          <a:graphicData uri="http://schemas.openxmlformats.org/drawingml/2006/table">
            <a:tbl>
              <a:tblPr firstRow="1" bandRow="1">
                <a:tableStyleId>{5A111915-BE36-4E01-A7E5-04B1672EAD32}</a:tableStyleId>
              </a:tblPr>
              <a:tblGrid>
                <a:gridCol w="499870">
                  <a:extLst>
                    <a:ext uri="{9D8B030D-6E8A-4147-A177-3AD203B41FA5}">
                      <a16:colId xmlns:a16="http://schemas.microsoft.com/office/drawing/2014/main" val="686019761"/>
                    </a:ext>
                  </a:extLst>
                </a:gridCol>
                <a:gridCol w="3126356">
                  <a:extLst>
                    <a:ext uri="{9D8B030D-6E8A-4147-A177-3AD203B41FA5}">
                      <a16:colId xmlns:a16="http://schemas.microsoft.com/office/drawing/2014/main" val="2396851885"/>
                    </a:ext>
                  </a:extLst>
                </a:gridCol>
                <a:gridCol w="5188317">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rPr>
                        <a:t>Appropriately secured</a:t>
                      </a:r>
                      <a:endParaRPr lang="en-US" sz="16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r>
                        <a:rPr lang="en-US" sz="1600" kern="1200" dirty="0">
                          <a:solidFill>
                            <a:schemeClr val="tx1"/>
                          </a:solidFill>
                          <a:latin typeface="+mn-lt"/>
                          <a:ea typeface="+mn-ea"/>
                          <a:cs typeface="+mn-cs"/>
                        </a:rPr>
                        <a:t>Security measures are in place that reflect the security classification assigned to the data concept, this includes auditing, access controls, and risk mitigation.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1734442"/>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Compliant with legal and regulatory 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r>
                        <a:rPr lang="en-US" sz="1600" kern="1200" dirty="0">
                          <a:solidFill>
                            <a:schemeClr val="tx1"/>
                          </a:solidFill>
                          <a:latin typeface="+mn-lt"/>
                          <a:ea typeface="+mn-ea"/>
                          <a:cs typeface="+mn-cs"/>
                        </a:rPr>
                        <a:t>All measures are in place to ensure the dataset meets all legal and contractual requirements, including privacy, storage and consumption 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3583760"/>
                  </a:ext>
                </a:extLst>
              </a:tr>
              <a:tr h="403813">
                <a:tc>
                  <a:txBody>
                    <a:bodyPr/>
                    <a:lstStyle/>
                    <a:p>
                      <a:pPr marL="0" algn="ctr" defTabSz="914400" rtl="0" eaLnBrk="1" fontAlgn="ctr" latinLnBrk="0" hangingPunct="1"/>
                      <a:r>
                        <a:rPr lang="en-US" sz="1600" b="1" kern="1200" dirty="0">
                          <a:solidFill>
                            <a:schemeClr val="bg1"/>
                          </a:solidFill>
                          <a:latin typeface="+mn-lt"/>
                          <a:ea typeface="+mn-ea"/>
                          <a:cs typeface="+mn-c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Lifecycle is documented and implemented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r>
                        <a:rPr lang="en-US" sz="1600" kern="1200" dirty="0">
                          <a:solidFill>
                            <a:schemeClr val="tx1"/>
                          </a:solidFill>
                          <a:latin typeface="+mn-lt"/>
                          <a:ea typeface="+mn-ea"/>
                          <a:cs typeface="+mn-cs"/>
                        </a:rPr>
                        <a:t>The entire lifecycle of the data in the dataset must be documented from creation to destruction and must be in alignment with any Records Information Management (RIM) retention policies; and process must be in place to implement those policies.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0287288"/>
                  </a:ext>
                </a:extLst>
              </a:tr>
            </a:tbl>
          </a:graphicData>
        </a:graphic>
      </p:graphicFrame>
      <p:sp>
        <p:nvSpPr>
          <p:cNvPr id="6" name="Date Placeholder 5">
            <a:extLst>
              <a:ext uri="{FF2B5EF4-FFF2-40B4-BE49-F238E27FC236}">
                <a16:creationId xmlns:a16="http://schemas.microsoft.com/office/drawing/2014/main" id="{854F2391-4090-4CA9-A304-F7A4D36B5B91}"/>
              </a:ext>
            </a:extLst>
          </p:cNvPr>
          <p:cNvSpPr>
            <a:spLocks noGrp="1"/>
          </p:cNvSpPr>
          <p:nvPr>
            <p:ph type="dt" sz="half" idx="10"/>
          </p:nvPr>
        </p:nvSpPr>
        <p:spPr/>
        <p:txBody>
          <a:bodyPr/>
          <a:lstStyle/>
          <a:p>
            <a:fld id="{C259D090-DFC2-433F-8053-D556DC98B744}" type="datetime1">
              <a:rPr lang="en-US" smtClean="0"/>
              <a:t>3/24/2020</a:t>
            </a:fld>
            <a:endParaRPr lang="en-US" dirty="0"/>
          </a:p>
        </p:txBody>
      </p:sp>
      <p:sp>
        <p:nvSpPr>
          <p:cNvPr id="7" name="Footer Placeholder 6">
            <a:extLst>
              <a:ext uri="{FF2B5EF4-FFF2-40B4-BE49-F238E27FC236}">
                <a16:creationId xmlns:a16="http://schemas.microsoft.com/office/drawing/2014/main" id="{718DDAD5-0B16-4BC1-A407-631EBE44A143}"/>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457766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072869" cy="990600"/>
          </a:xfrm>
        </p:spPr>
        <p:txBody>
          <a:bodyPr/>
          <a:lstStyle/>
          <a:p>
            <a:r>
              <a:rPr lang="en-US" dirty="0"/>
              <a:t>Checklist – Compliance - 13 – Data Security</a:t>
            </a:r>
          </a:p>
        </p:txBody>
      </p:sp>
      <p:sp>
        <p:nvSpPr>
          <p:cNvPr id="5" name="Content Placeholder 4">
            <a:extLst>
              <a:ext uri="{FF2B5EF4-FFF2-40B4-BE49-F238E27FC236}">
                <a16:creationId xmlns:a16="http://schemas.microsoft.com/office/drawing/2014/main" id="{223CA8B8-494E-4C24-AEB0-EB2A8436AAC9}"/>
              </a:ext>
            </a:extLst>
          </p:cNvPr>
          <p:cNvSpPr>
            <a:spLocks noGrp="1"/>
          </p:cNvSpPr>
          <p:nvPr>
            <p:ph sz="half" idx="1"/>
          </p:nvPr>
        </p:nvSpPr>
        <p:spPr>
          <a:xfrm>
            <a:off x="508000" y="1620442"/>
            <a:ext cx="5192048" cy="2910579"/>
          </a:xfrm>
        </p:spPr>
        <p:txBody>
          <a:bodyPr/>
          <a:lstStyle/>
          <a:p>
            <a:r>
              <a:rPr lang="en-US" sz="1400" i="1" dirty="0">
                <a:solidFill>
                  <a:schemeClr val="tx1"/>
                </a:solidFill>
              </a:rPr>
              <a:t>Security measures are in place that reflect the security classification assigned to the data concept, this includes auditing, access controls, and risk mitigation</a:t>
            </a:r>
            <a:endParaRPr lang="en-US" i="1" dirty="0"/>
          </a:p>
          <a:p>
            <a:pPr lvl="1"/>
            <a:r>
              <a:rPr lang="en-US" dirty="0"/>
              <a:t>The dataset should comply with all </a:t>
            </a:r>
            <a:r>
              <a:rPr lang="en-US" dirty="0">
                <a:hlinkClick r:id="rId3"/>
              </a:rPr>
              <a:t>TGRC Data First</a:t>
            </a:r>
            <a:r>
              <a:rPr lang="en-US" dirty="0"/>
              <a:t> guidance</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29</a:t>
            </a:fld>
            <a:endParaRPr lang="en-US" dirty="0"/>
          </a:p>
        </p:txBody>
      </p:sp>
      <p:pic>
        <p:nvPicPr>
          <p:cNvPr id="6" name="Picture 5">
            <a:extLst>
              <a:ext uri="{FF2B5EF4-FFF2-40B4-BE49-F238E27FC236}">
                <a16:creationId xmlns:a16="http://schemas.microsoft.com/office/drawing/2014/main" id="{030C5FA9-4C01-46A6-8492-C5B35E09AB01}"/>
              </a:ext>
            </a:extLst>
          </p:cNvPr>
          <p:cNvPicPr>
            <a:picLocks noChangeAspect="1"/>
          </p:cNvPicPr>
          <p:nvPr/>
        </p:nvPicPr>
        <p:blipFill>
          <a:blip r:embed="rId4"/>
          <a:stretch>
            <a:fillRect/>
          </a:stretch>
        </p:blipFill>
        <p:spPr>
          <a:xfrm>
            <a:off x="5700048" y="1131408"/>
            <a:ext cx="3249223" cy="2475838"/>
          </a:xfrm>
          <a:prstGeom prst="rect">
            <a:avLst/>
          </a:prstGeom>
          <a:ln>
            <a:solidFill>
              <a:schemeClr val="accent1"/>
            </a:solidFill>
          </a:ln>
        </p:spPr>
      </p:pic>
      <p:sp>
        <p:nvSpPr>
          <p:cNvPr id="12" name="Date Placeholder 11">
            <a:extLst>
              <a:ext uri="{FF2B5EF4-FFF2-40B4-BE49-F238E27FC236}">
                <a16:creationId xmlns:a16="http://schemas.microsoft.com/office/drawing/2014/main" id="{0C9017BE-994B-4E9C-8B59-11D7968519AF}"/>
              </a:ext>
            </a:extLst>
          </p:cNvPr>
          <p:cNvSpPr>
            <a:spLocks noGrp="1"/>
          </p:cNvSpPr>
          <p:nvPr>
            <p:ph type="dt" sz="half" idx="10"/>
          </p:nvPr>
        </p:nvSpPr>
        <p:spPr/>
        <p:txBody>
          <a:bodyPr/>
          <a:lstStyle/>
          <a:p>
            <a:fld id="{A7E37720-5DB5-46A9-A98D-9B97C56BA9A1}" type="datetime1">
              <a:rPr lang="en-US" smtClean="0"/>
              <a:t>3/24/2020</a:t>
            </a:fld>
            <a:endParaRPr lang="en-US" dirty="0"/>
          </a:p>
        </p:txBody>
      </p:sp>
      <p:sp>
        <p:nvSpPr>
          <p:cNvPr id="13" name="Footer Placeholder 12">
            <a:extLst>
              <a:ext uri="{FF2B5EF4-FFF2-40B4-BE49-F238E27FC236}">
                <a16:creationId xmlns:a16="http://schemas.microsoft.com/office/drawing/2014/main" id="{EBC7B572-977C-42F1-AC4A-28D810542B7A}"/>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22104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4C69-22F8-46AE-9668-32D100DF5A93}"/>
              </a:ext>
            </a:extLst>
          </p:cNvPr>
          <p:cNvSpPr>
            <a:spLocks noGrp="1"/>
          </p:cNvSpPr>
          <p:nvPr>
            <p:ph type="title"/>
          </p:nvPr>
        </p:nvSpPr>
        <p:spPr>
          <a:xfrm>
            <a:off x="508001" y="457200"/>
            <a:ext cx="7431215" cy="990600"/>
          </a:xfrm>
        </p:spPr>
        <p:txBody>
          <a:bodyPr/>
          <a:lstStyle/>
          <a:p>
            <a:r>
              <a:rPr lang="en-US" dirty="0">
                <a:solidFill>
                  <a:srgbClr val="FF0000"/>
                </a:solidFill>
              </a:rPr>
              <a:t>Cross Enterprise </a:t>
            </a:r>
            <a:r>
              <a:rPr lang="en-US" dirty="0"/>
              <a:t>Certified Dataset Definition</a:t>
            </a:r>
          </a:p>
        </p:txBody>
      </p:sp>
      <p:sp>
        <p:nvSpPr>
          <p:cNvPr id="5" name="Content Placeholder 4">
            <a:extLst>
              <a:ext uri="{FF2B5EF4-FFF2-40B4-BE49-F238E27FC236}">
                <a16:creationId xmlns:a16="http://schemas.microsoft.com/office/drawing/2014/main" id="{50928C8A-E754-4F18-83BA-666C8FFD3D0F}"/>
              </a:ext>
            </a:extLst>
          </p:cNvPr>
          <p:cNvSpPr>
            <a:spLocks noGrp="1"/>
          </p:cNvSpPr>
          <p:nvPr>
            <p:ph idx="1"/>
          </p:nvPr>
        </p:nvSpPr>
        <p:spPr/>
        <p:txBody>
          <a:bodyPr>
            <a:normAutofit lnSpcReduction="10000"/>
          </a:bodyPr>
          <a:lstStyle/>
          <a:p>
            <a:r>
              <a:rPr lang="en-US" dirty="0"/>
              <a:t>A </a:t>
            </a:r>
            <a:r>
              <a:rPr lang="en-US" dirty="0">
                <a:solidFill>
                  <a:srgbClr val="FF0000"/>
                </a:solidFill>
              </a:rPr>
              <a:t>Cross Enterprise </a:t>
            </a:r>
            <a:r>
              <a:rPr lang="en-US" dirty="0"/>
              <a:t>certified data set (</a:t>
            </a:r>
            <a:r>
              <a:rPr lang="en-US" dirty="0" err="1"/>
              <a:t>xCDS</a:t>
            </a:r>
            <a:r>
              <a:rPr lang="en-US" dirty="0"/>
              <a:t>) is defined as a certified dataset</a:t>
            </a:r>
            <a:r>
              <a:rPr lang="en-US" baseline="30000" dirty="0"/>
              <a:t>1</a:t>
            </a:r>
            <a:r>
              <a:rPr lang="en-US" dirty="0"/>
              <a:t> that is reviewed by the Data Architecture Community of Practice (DA COP) to assure it meets standards set by the Data Guild for use across all of Cargill.</a:t>
            </a:r>
          </a:p>
          <a:p>
            <a:endParaRPr lang="en-US" dirty="0"/>
          </a:p>
          <a:p>
            <a:r>
              <a:rPr lang="en-US" dirty="0">
                <a:solidFill>
                  <a:srgbClr val="FF0000"/>
                </a:solidFill>
              </a:rPr>
              <a:t>Cross Enterprise </a:t>
            </a:r>
            <a:r>
              <a:rPr lang="en-US" dirty="0"/>
              <a:t>certified data sets are intended to be shared with anyone at Cargill with a need for that data.  Different physical datasets may be required to support different needs; e.g., operational uses may require a different dataset than analytical uses.</a:t>
            </a:r>
          </a:p>
          <a:p>
            <a:endParaRPr lang="en-US" dirty="0"/>
          </a:p>
          <a:p>
            <a:r>
              <a:rPr lang="en-US" dirty="0"/>
              <a:t>The </a:t>
            </a:r>
            <a:r>
              <a:rPr lang="en-US" dirty="0">
                <a:solidFill>
                  <a:srgbClr val="FF0000"/>
                </a:solidFill>
              </a:rPr>
              <a:t>Cross Enterprise</a:t>
            </a:r>
            <a:r>
              <a:rPr lang="en-US" dirty="0"/>
              <a:t> certification process is intended to provide complete confidence that the dataset will provide accurate, consistent, complete, and timely access to the data for as many use cases and consumers as possible.</a:t>
            </a:r>
          </a:p>
          <a:p>
            <a:endParaRPr lang="en-US" dirty="0"/>
          </a:p>
        </p:txBody>
      </p:sp>
      <p:sp>
        <p:nvSpPr>
          <p:cNvPr id="3" name="Slide Number Placeholder 2">
            <a:extLst>
              <a:ext uri="{FF2B5EF4-FFF2-40B4-BE49-F238E27FC236}">
                <a16:creationId xmlns:a16="http://schemas.microsoft.com/office/drawing/2014/main" id="{28F8CE8A-AD34-4A5F-B796-96FC30C308DA}"/>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a:t>
            </a:fld>
            <a:endParaRPr lang="en-US" dirty="0"/>
          </a:p>
        </p:txBody>
      </p:sp>
      <p:sp>
        <p:nvSpPr>
          <p:cNvPr id="9" name="Date Placeholder 8">
            <a:extLst>
              <a:ext uri="{FF2B5EF4-FFF2-40B4-BE49-F238E27FC236}">
                <a16:creationId xmlns:a16="http://schemas.microsoft.com/office/drawing/2014/main" id="{1FA2C342-F1E4-4ACF-AB5F-DC6039EA0D4D}"/>
              </a:ext>
            </a:extLst>
          </p:cNvPr>
          <p:cNvSpPr>
            <a:spLocks noGrp="1"/>
          </p:cNvSpPr>
          <p:nvPr>
            <p:ph type="dt" sz="half" idx="10"/>
          </p:nvPr>
        </p:nvSpPr>
        <p:spPr/>
        <p:txBody>
          <a:bodyPr/>
          <a:lstStyle/>
          <a:p>
            <a:fld id="{9DCE717D-1B45-4A67-A28C-8E3428CFB48D}" type="datetime1">
              <a:rPr lang="en-US" smtClean="0"/>
              <a:t>3/24/2020</a:t>
            </a:fld>
            <a:endParaRPr lang="en-US" dirty="0"/>
          </a:p>
        </p:txBody>
      </p:sp>
      <p:sp>
        <p:nvSpPr>
          <p:cNvPr id="10" name="Footer Placeholder 9">
            <a:extLst>
              <a:ext uri="{FF2B5EF4-FFF2-40B4-BE49-F238E27FC236}">
                <a16:creationId xmlns:a16="http://schemas.microsoft.com/office/drawing/2014/main" id="{71C64684-7945-4EF5-8FC0-B3831FD1EC13}"/>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818123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937842" cy="990600"/>
          </a:xfrm>
        </p:spPr>
        <p:txBody>
          <a:bodyPr/>
          <a:lstStyle/>
          <a:p>
            <a:r>
              <a:rPr lang="en-US" dirty="0"/>
              <a:t>Checklist – Compliance - 14 – Legal &amp; Compliance</a:t>
            </a:r>
          </a:p>
        </p:txBody>
      </p:sp>
      <p:sp>
        <p:nvSpPr>
          <p:cNvPr id="5" name="Content Placeholder 4">
            <a:extLst>
              <a:ext uri="{FF2B5EF4-FFF2-40B4-BE49-F238E27FC236}">
                <a16:creationId xmlns:a16="http://schemas.microsoft.com/office/drawing/2014/main" id="{C7720BEC-6891-4617-BA24-7A4C934784D3}"/>
              </a:ext>
            </a:extLst>
          </p:cNvPr>
          <p:cNvSpPr>
            <a:spLocks noGrp="1"/>
          </p:cNvSpPr>
          <p:nvPr>
            <p:ph idx="1"/>
          </p:nvPr>
        </p:nvSpPr>
        <p:spPr/>
        <p:txBody>
          <a:bodyPr>
            <a:normAutofit/>
          </a:bodyPr>
          <a:lstStyle/>
          <a:p>
            <a:r>
              <a:rPr lang="en-US" i="1" dirty="0"/>
              <a:t>All measures are in place to ensure the dataset meets all legal and contractual requirements, including privacy, storage and consumption requirements</a:t>
            </a:r>
          </a:p>
          <a:p>
            <a:pPr lvl="1"/>
            <a:r>
              <a:rPr lang="en-US" sz="1250" dirty="0"/>
              <a:t>This mean contractual restrictions (e.g., confidentiality), data privacy restrictions, or licensing restrictions. </a:t>
            </a:r>
          </a:p>
          <a:p>
            <a:pPr lvl="1"/>
            <a:r>
              <a:rPr lang="en-US" sz="1250" dirty="0"/>
              <a:t>The commercial lawyer for the business involved should be consulted for the certified data sets. If there are multiple businesses, the lawyer for the business with the most data can coordinate with other practice areas.</a:t>
            </a:r>
          </a:p>
          <a:p>
            <a:pPr lvl="1"/>
            <a:r>
              <a:rPr lang="en-US" sz="1250" dirty="0"/>
              <a:t>Cargill’s </a:t>
            </a:r>
            <a:r>
              <a:rPr lang="en-US" sz="1250" dirty="0">
                <a:hlinkClick r:id="rId3"/>
              </a:rPr>
              <a:t>Law Hub </a:t>
            </a:r>
            <a:r>
              <a:rPr lang="en-US" sz="1250" dirty="0"/>
              <a:t>has the most up-to-date information in a searchable database to identify applicable legal resources to contact.</a:t>
            </a:r>
            <a:endParaRPr lang="en-US" sz="1100"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30</a:t>
            </a:fld>
            <a:endParaRPr lang="en-US" dirty="0"/>
          </a:p>
        </p:txBody>
      </p:sp>
      <p:sp>
        <p:nvSpPr>
          <p:cNvPr id="9" name="Date Placeholder 8">
            <a:extLst>
              <a:ext uri="{FF2B5EF4-FFF2-40B4-BE49-F238E27FC236}">
                <a16:creationId xmlns:a16="http://schemas.microsoft.com/office/drawing/2014/main" id="{7BA9F9E4-3B02-4940-9DA4-7413D28C8EBB}"/>
              </a:ext>
            </a:extLst>
          </p:cNvPr>
          <p:cNvSpPr>
            <a:spLocks noGrp="1"/>
          </p:cNvSpPr>
          <p:nvPr>
            <p:ph type="dt" sz="half" idx="10"/>
          </p:nvPr>
        </p:nvSpPr>
        <p:spPr/>
        <p:txBody>
          <a:bodyPr/>
          <a:lstStyle/>
          <a:p>
            <a:fld id="{B79BD979-19CA-4A4A-9D85-AB291D0E4A45}" type="datetime1">
              <a:rPr lang="en-US" smtClean="0"/>
              <a:t>3/24/2020</a:t>
            </a:fld>
            <a:endParaRPr lang="en-US" dirty="0"/>
          </a:p>
        </p:txBody>
      </p:sp>
      <p:sp>
        <p:nvSpPr>
          <p:cNvPr id="10" name="Footer Placeholder 9">
            <a:extLst>
              <a:ext uri="{FF2B5EF4-FFF2-40B4-BE49-F238E27FC236}">
                <a16:creationId xmlns:a16="http://schemas.microsoft.com/office/drawing/2014/main" id="{86C652AE-212A-4841-BABD-FF109DE6C617}"/>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5297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69880" cy="990600"/>
          </a:xfrm>
        </p:spPr>
        <p:txBody>
          <a:bodyPr/>
          <a:lstStyle/>
          <a:p>
            <a:r>
              <a:rPr lang="en-US" dirty="0"/>
              <a:t>Checklist – Compliance - 15 – Data Retention</a:t>
            </a:r>
          </a:p>
        </p:txBody>
      </p:sp>
      <p:sp>
        <p:nvSpPr>
          <p:cNvPr id="5" name="Content Placeholder 4">
            <a:extLst>
              <a:ext uri="{FF2B5EF4-FFF2-40B4-BE49-F238E27FC236}">
                <a16:creationId xmlns:a16="http://schemas.microsoft.com/office/drawing/2014/main" id="{D059392A-5FA8-473D-A8EE-729CB9647321}"/>
              </a:ext>
            </a:extLst>
          </p:cNvPr>
          <p:cNvSpPr>
            <a:spLocks noGrp="1"/>
          </p:cNvSpPr>
          <p:nvPr>
            <p:ph idx="1"/>
          </p:nvPr>
        </p:nvSpPr>
        <p:spPr>
          <a:xfrm>
            <a:off x="508001" y="1620442"/>
            <a:ext cx="5237825" cy="2910580"/>
          </a:xfrm>
        </p:spPr>
        <p:txBody>
          <a:bodyPr>
            <a:normAutofit fontScale="92500" lnSpcReduction="20000"/>
          </a:bodyPr>
          <a:lstStyle/>
          <a:p>
            <a:r>
              <a:rPr lang="en-US" sz="1400" i="1" dirty="0">
                <a:solidFill>
                  <a:schemeClr val="tx1"/>
                </a:solidFill>
              </a:rPr>
              <a:t>The entire lifecycle of the data in the dataset must be documented from creation to destruction </a:t>
            </a:r>
          </a:p>
          <a:p>
            <a:pPr lvl="1"/>
            <a:r>
              <a:rPr lang="en-US" sz="1300" dirty="0">
                <a:solidFill>
                  <a:schemeClr val="tx1"/>
                </a:solidFill>
              </a:rPr>
              <a:t>Data sourcing (#3) should document most of this, but need to include retention and purge requirements</a:t>
            </a:r>
          </a:p>
          <a:p>
            <a:pPr lvl="1"/>
            <a:r>
              <a:rPr lang="en-US" sz="1300" dirty="0">
                <a:solidFill>
                  <a:schemeClr val="tx1"/>
                </a:solidFill>
              </a:rPr>
              <a:t>The data owner should be aware of all retention requirements for the data concept associated with this dataset</a:t>
            </a:r>
          </a:p>
          <a:p>
            <a:pPr lvl="1"/>
            <a:r>
              <a:rPr lang="en-US" sz="1300" dirty="0">
                <a:solidFill>
                  <a:schemeClr val="tx1"/>
                </a:solidFill>
              </a:rPr>
              <a:t>Retention and purge requirements should be documented in DCP</a:t>
            </a:r>
          </a:p>
          <a:p>
            <a:r>
              <a:rPr lang="en-US" sz="1400" i="1" dirty="0">
                <a:solidFill>
                  <a:schemeClr val="tx1"/>
                </a:solidFill>
              </a:rPr>
              <a:t>and must be in alignment with any Records Information Management (RIM) retention policies; </a:t>
            </a:r>
          </a:p>
          <a:p>
            <a:pPr lvl="1"/>
            <a:r>
              <a:rPr lang="en-US" sz="1300" dirty="0">
                <a:hlinkClick r:id="rId3"/>
              </a:rPr>
              <a:t>RIM COE </a:t>
            </a:r>
            <a:r>
              <a:rPr lang="en-US" sz="1300" dirty="0"/>
              <a:t>should be consulted for possible policy implications</a:t>
            </a:r>
          </a:p>
          <a:p>
            <a:r>
              <a:rPr lang="en-US" sz="1400" i="1" dirty="0">
                <a:solidFill>
                  <a:schemeClr val="tx1"/>
                </a:solidFill>
              </a:rPr>
              <a:t>and process must be in place to implement those policies</a:t>
            </a:r>
            <a:endParaRPr lang="en-US" i="1" dirty="0"/>
          </a:p>
          <a:p>
            <a:pPr lvl="1"/>
            <a:r>
              <a:rPr lang="en-US" sz="1300" dirty="0"/>
              <a:t>Purge processes should be documented with the architecture (#5) documentation</a:t>
            </a:r>
          </a:p>
          <a:p>
            <a:pPr lvl="1"/>
            <a:endParaRPr lang="en-US" dirty="0"/>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31</a:t>
            </a:fld>
            <a:endParaRPr lang="en-US" dirty="0"/>
          </a:p>
        </p:txBody>
      </p:sp>
      <p:sp>
        <p:nvSpPr>
          <p:cNvPr id="9" name="Date Placeholder 8">
            <a:extLst>
              <a:ext uri="{FF2B5EF4-FFF2-40B4-BE49-F238E27FC236}">
                <a16:creationId xmlns:a16="http://schemas.microsoft.com/office/drawing/2014/main" id="{10D51B17-56DB-4D6A-B163-78F81CB004C4}"/>
              </a:ext>
            </a:extLst>
          </p:cNvPr>
          <p:cNvSpPr>
            <a:spLocks noGrp="1"/>
          </p:cNvSpPr>
          <p:nvPr>
            <p:ph type="dt" sz="half" idx="10"/>
          </p:nvPr>
        </p:nvSpPr>
        <p:spPr/>
        <p:txBody>
          <a:bodyPr/>
          <a:lstStyle/>
          <a:p>
            <a:fld id="{17C6F289-538B-465B-832A-591B4046FBE2}" type="datetime1">
              <a:rPr lang="en-US" smtClean="0"/>
              <a:t>3/24/2020</a:t>
            </a:fld>
            <a:endParaRPr lang="en-US" dirty="0"/>
          </a:p>
        </p:txBody>
      </p:sp>
      <p:sp>
        <p:nvSpPr>
          <p:cNvPr id="10" name="Footer Placeholder 9">
            <a:extLst>
              <a:ext uri="{FF2B5EF4-FFF2-40B4-BE49-F238E27FC236}">
                <a16:creationId xmlns:a16="http://schemas.microsoft.com/office/drawing/2014/main" id="{F3E75257-DEBE-45E5-91BB-B089E6FA51F8}"/>
              </a:ext>
            </a:extLst>
          </p:cNvPr>
          <p:cNvSpPr>
            <a:spLocks noGrp="1"/>
          </p:cNvSpPr>
          <p:nvPr>
            <p:ph type="ftr" sz="quarter" idx="11"/>
          </p:nvPr>
        </p:nvSpPr>
        <p:spPr/>
        <p:txBody>
          <a:bodyPr/>
          <a:lstStyle/>
          <a:p>
            <a:r>
              <a:rPr lang="en-US"/>
              <a:t>Cross-Enterprise Certified Datasets</a:t>
            </a:r>
            <a:endParaRPr lang="en-US" dirty="0"/>
          </a:p>
        </p:txBody>
      </p:sp>
      <p:grpSp>
        <p:nvGrpSpPr>
          <p:cNvPr id="16" name="Group 15">
            <a:extLst>
              <a:ext uri="{FF2B5EF4-FFF2-40B4-BE49-F238E27FC236}">
                <a16:creationId xmlns:a16="http://schemas.microsoft.com/office/drawing/2014/main" id="{8B9A3504-9932-47A9-BF6E-100C504AF382}"/>
              </a:ext>
            </a:extLst>
          </p:cNvPr>
          <p:cNvGrpSpPr/>
          <p:nvPr/>
        </p:nvGrpSpPr>
        <p:grpSpPr>
          <a:xfrm>
            <a:off x="5745826" y="1203256"/>
            <a:ext cx="3337262" cy="2492445"/>
            <a:chOff x="5745827" y="1203256"/>
            <a:chExt cx="3337262" cy="2492445"/>
          </a:xfrm>
        </p:grpSpPr>
        <p:pic>
          <p:nvPicPr>
            <p:cNvPr id="17" name="Picture 16">
              <a:extLst>
                <a:ext uri="{FF2B5EF4-FFF2-40B4-BE49-F238E27FC236}">
                  <a16:creationId xmlns:a16="http://schemas.microsoft.com/office/drawing/2014/main" id="{F09E1762-3177-44A9-9BF2-67D39140C4B7}"/>
                </a:ext>
              </a:extLst>
            </p:cNvPr>
            <p:cNvPicPr>
              <a:picLocks noChangeAspect="1"/>
            </p:cNvPicPr>
            <p:nvPr/>
          </p:nvPicPr>
          <p:blipFill>
            <a:blip r:embed="rId4"/>
            <a:stretch>
              <a:fillRect/>
            </a:stretch>
          </p:blipFill>
          <p:spPr>
            <a:xfrm>
              <a:off x="5745827" y="1203256"/>
              <a:ext cx="3337262" cy="2492445"/>
            </a:xfrm>
            <a:prstGeom prst="rect">
              <a:avLst/>
            </a:prstGeom>
            <a:ln>
              <a:solidFill>
                <a:schemeClr val="accent2"/>
              </a:solidFill>
            </a:ln>
          </p:spPr>
        </p:pic>
        <p:pic>
          <p:nvPicPr>
            <p:cNvPr id="18" name="Graphic 17" descr="Help">
              <a:extLst>
                <a:ext uri="{FF2B5EF4-FFF2-40B4-BE49-F238E27FC236}">
                  <a16:creationId xmlns:a16="http://schemas.microsoft.com/office/drawing/2014/main" id="{DF777B27-0440-4EED-A44C-00D564DE3E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9221" y="1377185"/>
              <a:ext cx="2250474" cy="2250474"/>
            </a:xfrm>
            <a:prstGeom prst="rect">
              <a:avLst/>
            </a:prstGeom>
          </p:spPr>
        </p:pic>
      </p:grpSp>
    </p:spTree>
    <p:extLst>
      <p:ext uri="{BB962C8B-B14F-4D97-AF65-F5344CB8AC3E}">
        <p14:creationId xmlns:p14="http://schemas.microsoft.com/office/powerpoint/2010/main" val="1900218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p:txBody>
          <a:bodyPr/>
          <a:lstStyle/>
          <a:p>
            <a:r>
              <a:rPr lang="en-US" dirty="0"/>
              <a:t>Checklist - Metadata</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32</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3971232014"/>
              </p:ext>
            </p:extLst>
          </p:nvPr>
        </p:nvGraphicFramePr>
        <p:xfrm>
          <a:off x="250301" y="1259032"/>
          <a:ext cx="8469403" cy="2883732"/>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3017908">
                  <a:extLst>
                    <a:ext uri="{9D8B030D-6E8A-4147-A177-3AD203B41FA5}">
                      <a16:colId xmlns:a16="http://schemas.microsoft.com/office/drawing/2014/main" val="2396851885"/>
                    </a:ext>
                  </a:extLst>
                </a:gridCol>
                <a:gridCol w="4971198">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1" kern="1200" dirty="0">
                          <a:solidFill>
                            <a:schemeClr val="bg1"/>
                          </a:solidFill>
                        </a:rPr>
                        <a:t>16</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Metadata is captured and 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Appropriate metadata about the dataset is properly documented and made available to all data consumers.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latinLnBrk="0" hangingPunct="1"/>
                      <a:r>
                        <a:rPr lang="en-US" sz="1600" b="1" kern="1200" dirty="0">
                          <a:solidFill>
                            <a:schemeClr val="bg1"/>
                          </a:solidFill>
                          <a:latin typeface="+mn-lt"/>
                          <a:ea typeface="+mn-ea"/>
                          <a:cs typeface="+mn-cs"/>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Business rules defined and followed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The business and technical rules for how the data in the dataset is to be managed is documented, maintained, and published.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583760"/>
                  </a:ext>
                </a:extLst>
              </a:tr>
              <a:tr h="617852">
                <a:tc>
                  <a:txBody>
                    <a:bodyPr/>
                    <a:lstStyle/>
                    <a:p>
                      <a:pPr marL="0" algn="ctr" defTabSz="914400" rtl="0" eaLnBrk="1" latinLnBrk="0" hangingPunct="1"/>
                      <a:r>
                        <a:rPr lang="en-US" sz="1600" b="1" kern="1200" dirty="0">
                          <a:solidFill>
                            <a:schemeClr val="bg1"/>
                          </a:solidFill>
                          <a:latin typeface="+mn-lt"/>
                          <a:ea typeface="+mn-ea"/>
                          <a:cs typeface="+mn-cs"/>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Linked to Cargill’s Data Taxonomy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The dataset is associated with a data concept within Cargill’s Data Taxonomy and complies with all rules associated with that data concept.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406968"/>
                  </a:ext>
                </a:extLst>
              </a:tr>
            </a:tbl>
          </a:graphicData>
        </a:graphic>
      </p:graphicFrame>
      <p:sp>
        <p:nvSpPr>
          <p:cNvPr id="6" name="Date Placeholder 5">
            <a:extLst>
              <a:ext uri="{FF2B5EF4-FFF2-40B4-BE49-F238E27FC236}">
                <a16:creationId xmlns:a16="http://schemas.microsoft.com/office/drawing/2014/main" id="{DB4EAE91-EF7B-4B1C-AFAF-46F6040BD1AE}"/>
              </a:ext>
            </a:extLst>
          </p:cNvPr>
          <p:cNvSpPr>
            <a:spLocks noGrp="1"/>
          </p:cNvSpPr>
          <p:nvPr>
            <p:ph type="dt" sz="half" idx="10"/>
          </p:nvPr>
        </p:nvSpPr>
        <p:spPr/>
        <p:txBody>
          <a:bodyPr/>
          <a:lstStyle/>
          <a:p>
            <a:fld id="{4E10E7B4-E5EC-4523-96E1-5515475E8D0E}" type="datetime1">
              <a:rPr lang="en-US" smtClean="0"/>
              <a:t>3/24/2020</a:t>
            </a:fld>
            <a:endParaRPr lang="en-US" dirty="0"/>
          </a:p>
        </p:txBody>
      </p:sp>
      <p:sp>
        <p:nvSpPr>
          <p:cNvPr id="7" name="Footer Placeholder 6">
            <a:extLst>
              <a:ext uri="{FF2B5EF4-FFF2-40B4-BE49-F238E27FC236}">
                <a16:creationId xmlns:a16="http://schemas.microsoft.com/office/drawing/2014/main" id="{DB40D5A1-ABC5-4B36-974F-DE274C77F020}"/>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225612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6447501" cy="990600"/>
          </a:xfrm>
        </p:spPr>
        <p:txBody>
          <a:bodyPr/>
          <a:lstStyle/>
          <a:p>
            <a:r>
              <a:rPr lang="en-US" dirty="0"/>
              <a:t>Checklist – Metadata - 16 – Metadata</a:t>
            </a:r>
          </a:p>
        </p:txBody>
      </p:sp>
      <p:sp>
        <p:nvSpPr>
          <p:cNvPr id="5" name="Content Placeholder 4">
            <a:extLst>
              <a:ext uri="{FF2B5EF4-FFF2-40B4-BE49-F238E27FC236}">
                <a16:creationId xmlns:a16="http://schemas.microsoft.com/office/drawing/2014/main" id="{18A14178-AE3E-4354-BDBA-96D9CB9139CE}"/>
              </a:ext>
            </a:extLst>
          </p:cNvPr>
          <p:cNvSpPr>
            <a:spLocks noGrp="1"/>
          </p:cNvSpPr>
          <p:nvPr>
            <p:ph idx="1"/>
          </p:nvPr>
        </p:nvSpPr>
        <p:spPr>
          <a:xfrm>
            <a:off x="508001" y="1620442"/>
            <a:ext cx="5475376" cy="2910580"/>
          </a:xfrm>
        </p:spPr>
        <p:txBody>
          <a:bodyPr/>
          <a:lstStyle/>
          <a:p>
            <a:r>
              <a:rPr lang="en-US" i="1" dirty="0"/>
              <a:t>Appropriate metadata about the dataset is properly documented and made available to all data consumers</a:t>
            </a:r>
          </a:p>
          <a:p>
            <a:pPr lvl="1"/>
            <a:r>
              <a:rPr lang="en-US" dirty="0"/>
              <a:t>Dataset metadata should be captured in </a:t>
            </a:r>
            <a:r>
              <a:rPr lang="en-US" dirty="0">
                <a:hlinkClick r:id="rId3"/>
              </a:rPr>
              <a:t>DCP</a:t>
            </a:r>
            <a:endParaRPr lang="en-US" dirty="0"/>
          </a:p>
          <a:p>
            <a:pPr lvl="1"/>
            <a:r>
              <a:rPr lang="en-US" dirty="0"/>
              <a:t>DCP </a:t>
            </a:r>
            <a:r>
              <a:rPr lang="en-US" dirty="0">
                <a:hlinkClick r:id="rId4"/>
              </a:rPr>
              <a:t>metadata minimums </a:t>
            </a:r>
            <a:r>
              <a:rPr lang="en-US" dirty="0"/>
              <a:t>should be followed</a:t>
            </a:r>
          </a:p>
          <a:p>
            <a:pPr lvl="1"/>
            <a:r>
              <a:rPr lang="en-US" dirty="0"/>
              <a:t>Metadata should be consistent across value chain</a:t>
            </a:r>
          </a:p>
          <a:p>
            <a:pPr lvl="2"/>
            <a:r>
              <a:rPr lang="en-US" dirty="0"/>
              <a:t>Upstream data source metadata need not be in DCP (or metadata captured in source systems) but it should be understood, documented, and differences noted</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33</a:t>
            </a:fld>
            <a:endParaRPr lang="en-US" dirty="0"/>
          </a:p>
        </p:txBody>
      </p:sp>
      <p:sp>
        <p:nvSpPr>
          <p:cNvPr id="9" name="Date Placeholder 8">
            <a:extLst>
              <a:ext uri="{FF2B5EF4-FFF2-40B4-BE49-F238E27FC236}">
                <a16:creationId xmlns:a16="http://schemas.microsoft.com/office/drawing/2014/main" id="{0DAB6241-EFF1-44DE-97CE-CC4A39799A9F}"/>
              </a:ext>
            </a:extLst>
          </p:cNvPr>
          <p:cNvSpPr>
            <a:spLocks noGrp="1"/>
          </p:cNvSpPr>
          <p:nvPr>
            <p:ph type="dt" sz="half" idx="10"/>
          </p:nvPr>
        </p:nvSpPr>
        <p:spPr/>
        <p:txBody>
          <a:bodyPr/>
          <a:lstStyle/>
          <a:p>
            <a:fld id="{6257CDF9-217A-48D8-B6D4-17F6450A1ECA}" type="datetime1">
              <a:rPr lang="en-US" smtClean="0"/>
              <a:t>3/24/2020</a:t>
            </a:fld>
            <a:endParaRPr lang="en-US" dirty="0"/>
          </a:p>
        </p:txBody>
      </p:sp>
      <p:sp>
        <p:nvSpPr>
          <p:cNvPr id="10" name="Footer Placeholder 9">
            <a:extLst>
              <a:ext uri="{FF2B5EF4-FFF2-40B4-BE49-F238E27FC236}">
                <a16:creationId xmlns:a16="http://schemas.microsoft.com/office/drawing/2014/main" id="{0A855108-6A93-4AE7-B8B0-1C03F4488EA4}"/>
              </a:ext>
            </a:extLst>
          </p:cNvPr>
          <p:cNvSpPr>
            <a:spLocks noGrp="1"/>
          </p:cNvSpPr>
          <p:nvPr>
            <p:ph type="ftr" sz="quarter" idx="11"/>
          </p:nvPr>
        </p:nvSpPr>
        <p:spPr/>
        <p:txBody>
          <a:bodyPr/>
          <a:lstStyle/>
          <a:p>
            <a:r>
              <a:rPr lang="en-US"/>
              <a:t>Cross-Enterprise Certified Datasets</a:t>
            </a:r>
            <a:endParaRPr lang="en-US" dirty="0"/>
          </a:p>
        </p:txBody>
      </p:sp>
      <p:pic>
        <p:nvPicPr>
          <p:cNvPr id="4" name="Picture 3">
            <a:extLst>
              <a:ext uri="{FF2B5EF4-FFF2-40B4-BE49-F238E27FC236}">
                <a16:creationId xmlns:a16="http://schemas.microsoft.com/office/drawing/2014/main" id="{1DBB3C83-464A-4495-A5CC-CB35D586E4FD}"/>
              </a:ext>
            </a:extLst>
          </p:cNvPr>
          <p:cNvPicPr>
            <a:picLocks noChangeAspect="1"/>
          </p:cNvPicPr>
          <p:nvPr/>
        </p:nvPicPr>
        <p:blipFill>
          <a:blip r:embed="rId5"/>
          <a:stretch>
            <a:fillRect/>
          </a:stretch>
        </p:blipFill>
        <p:spPr>
          <a:xfrm>
            <a:off x="5983377" y="1142999"/>
            <a:ext cx="3037278" cy="2678327"/>
          </a:xfrm>
          <a:prstGeom prst="rect">
            <a:avLst/>
          </a:prstGeom>
        </p:spPr>
      </p:pic>
    </p:spTree>
    <p:extLst>
      <p:ext uri="{BB962C8B-B14F-4D97-AF65-F5344CB8AC3E}">
        <p14:creationId xmlns:p14="http://schemas.microsoft.com/office/powerpoint/2010/main" val="306446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6447501" cy="990600"/>
          </a:xfrm>
        </p:spPr>
        <p:txBody>
          <a:bodyPr/>
          <a:lstStyle/>
          <a:p>
            <a:r>
              <a:rPr lang="en-US" dirty="0"/>
              <a:t>Checklist – Metadata - 17 – Data Rules</a:t>
            </a:r>
          </a:p>
        </p:txBody>
      </p:sp>
      <p:sp>
        <p:nvSpPr>
          <p:cNvPr id="5" name="Content Placeholder 4">
            <a:extLst>
              <a:ext uri="{FF2B5EF4-FFF2-40B4-BE49-F238E27FC236}">
                <a16:creationId xmlns:a16="http://schemas.microsoft.com/office/drawing/2014/main" id="{F7BCE52A-A744-4C23-9297-03DE200E086E}"/>
              </a:ext>
            </a:extLst>
          </p:cNvPr>
          <p:cNvSpPr>
            <a:spLocks noGrp="1"/>
          </p:cNvSpPr>
          <p:nvPr>
            <p:ph idx="1"/>
          </p:nvPr>
        </p:nvSpPr>
        <p:spPr>
          <a:xfrm>
            <a:off x="508001" y="1620442"/>
            <a:ext cx="5237825" cy="2910580"/>
          </a:xfrm>
        </p:spPr>
        <p:txBody>
          <a:bodyPr/>
          <a:lstStyle/>
          <a:p>
            <a:r>
              <a:rPr lang="en-US" i="1" dirty="0"/>
              <a:t>The business and technical rules for how the data in the dataset is to be managed is documented, maintained, and published</a:t>
            </a:r>
          </a:p>
          <a:p>
            <a:pPr lvl="1"/>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34</a:t>
            </a:fld>
            <a:endParaRPr lang="en-US" dirty="0"/>
          </a:p>
        </p:txBody>
      </p:sp>
      <p:sp>
        <p:nvSpPr>
          <p:cNvPr id="9" name="Date Placeholder 8">
            <a:extLst>
              <a:ext uri="{FF2B5EF4-FFF2-40B4-BE49-F238E27FC236}">
                <a16:creationId xmlns:a16="http://schemas.microsoft.com/office/drawing/2014/main" id="{6C4A76FA-7696-4E92-A354-880839582689}"/>
              </a:ext>
            </a:extLst>
          </p:cNvPr>
          <p:cNvSpPr>
            <a:spLocks noGrp="1"/>
          </p:cNvSpPr>
          <p:nvPr>
            <p:ph type="dt" sz="half" idx="10"/>
          </p:nvPr>
        </p:nvSpPr>
        <p:spPr/>
        <p:txBody>
          <a:bodyPr/>
          <a:lstStyle/>
          <a:p>
            <a:fld id="{4E661229-EA28-4AFF-8779-674B696D39CC}" type="datetime1">
              <a:rPr lang="en-US" smtClean="0"/>
              <a:t>3/24/2020</a:t>
            </a:fld>
            <a:endParaRPr lang="en-US" dirty="0"/>
          </a:p>
        </p:txBody>
      </p:sp>
      <p:sp>
        <p:nvSpPr>
          <p:cNvPr id="10" name="Footer Placeholder 9">
            <a:extLst>
              <a:ext uri="{FF2B5EF4-FFF2-40B4-BE49-F238E27FC236}">
                <a16:creationId xmlns:a16="http://schemas.microsoft.com/office/drawing/2014/main" id="{C5554933-8679-4EA7-B72C-87EEBB4D639F}"/>
              </a:ext>
            </a:extLst>
          </p:cNvPr>
          <p:cNvSpPr>
            <a:spLocks noGrp="1"/>
          </p:cNvSpPr>
          <p:nvPr>
            <p:ph type="ftr" sz="quarter" idx="11"/>
          </p:nvPr>
        </p:nvSpPr>
        <p:spPr/>
        <p:txBody>
          <a:bodyPr/>
          <a:lstStyle/>
          <a:p>
            <a:r>
              <a:rPr lang="en-US"/>
              <a:t>Cross-Enterprise Certified Datasets</a:t>
            </a:r>
            <a:endParaRPr lang="en-US" dirty="0"/>
          </a:p>
        </p:txBody>
      </p:sp>
      <p:grpSp>
        <p:nvGrpSpPr>
          <p:cNvPr id="13" name="Group 12">
            <a:extLst>
              <a:ext uri="{FF2B5EF4-FFF2-40B4-BE49-F238E27FC236}">
                <a16:creationId xmlns:a16="http://schemas.microsoft.com/office/drawing/2014/main" id="{9A7BEA26-7D1C-4F79-B23F-182A83EE19DC}"/>
              </a:ext>
            </a:extLst>
          </p:cNvPr>
          <p:cNvGrpSpPr/>
          <p:nvPr/>
        </p:nvGrpSpPr>
        <p:grpSpPr>
          <a:xfrm>
            <a:off x="5745827" y="1203256"/>
            <a:ext cx="3337262" cy="2492445"/>
            <a:chOff x="5745827" y="1203256"/>
            <a:chExt cx="3337262" cy="2492445"/>
          </a:xfrm>
        </p:grpSpPr>
        <p:pic>
          <p:nvPicPr>
            <p:cNvPr id="14" name="Picture 13">
              <a:extLst>
                <a:ext uri="{FF2B5EF4-FFF2-40B4-BE49-F238E27FC236}">
                  <a16:creationId xmlns:a16="http://schemas.microsoft.com/office/drawing/2014/main" id="{67266B70-B79E-4302-BDC9-197575CC737D}"/>
                </a:ext>
              </a:extLst>
            </p:cNvPr>
            <p:cNvPicPr>
              <a:picLocks noChangeAspect="1"/>
            </p:cNvPicPr>
            <p:nvPr/>
          </p:nvPicPr>
          <p:blipFill>
            <a:blip r:embed="rId3"/>
            <a:stretch>
              <a:fillRect/>
            </a:stretch>
          </p:blipFill>
          <p:spPr>
            <a:xfrm>
              <a:off x="5745827" y="1203256"/>
              <a:ext cx="3337262" cy="2492445"/>
            </a:xfrm>
            <a:prstGeom prst="rect">
              <a:avLst/>
            </a:prstGeom>
            <a:ln>
              <a:solidFill>
                <a:schemeClr val="accent2"/>
              </a:solidFill>
            </a:ln>
          </p:spPr>
        </p:pic>
        <p:pic>
          <p:nvPicPr>
            <p:cNvPr id="15" name="Graphic 14" descr="Help">
              <a:extLst>
                <a:ext uri="{FF2B5EF4-FFF2-40B4-BE49-F238E27FC236}">
                  <a16:creationId xmlns:a16="http://schemas.microsoft.com/office/drawing/2014/main" id="{9182E5AE-11CE-45B2-BF0F-6DDB98D494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9221" y="1377185"/>
              <a:ext cx="2250474" cy="2250474"/>
            </a:xfrm>
            <a:prstGeom prst="rect">
              <a:avLst/>
            </a:prstGeom>
          </p:spPr>
        </p:pic>
      </p:grpSp>
    </p:spTree>
    <p:extLst>
      <p:ext uri="{BB962C8B-B14F-4D97-AF65-F5344CB8AC3E}">
        <p14:creationId xmlns:p14="http://schemas.microsoft.com/office/powerpoint/2010/main" val="95462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764848" cy="990600"/>
          </a:xfrm>
        </p:spPr>
        <p:txBody>
          <a:bodyPr/>
          <a:lstStyle/>
          <a:p>
            <a:r>
              <a:rPr lang="en-US" dirty="0"/>
              <a:t>Checklist – Metadata - 18 – Data Taxonomy</a:t>
            </a:r>
          </a:p>
        </p:txBody>
      </p:sp>
      <p:sp>
        <p:nvSpPr>
          <p:cNvPr id="6" name="Content Placeholder 5">
            <a:extLst>
              <a:ext uri="{FF2B5EF4-FFF2-40B4-BE49-F238E27FC236}">
                <a16:creationId xmlns:a16="http://schemas.microsoft.com/office/drawing/2014/main" id="{153CEC47-13D5-48B3-AA48-60D24490C8D7}"/>
              </a:ext>
            </a:extLst>
          </p:cNvPr>
          <p:cNvSpPr>
            <a:spLocks noGrp="1"/>
          </p:cNvSpPr>
          <p:nvPr>
            <p:ph sz="half" idx="1"/>
          </p:nvPr>
        </p:nvSpPr>
        <p:spPr>
          <a:xfrm>
            <a:off x="508000" y="1620442"/>
            <a:ext cx="5328542" cy="2910579"/>
          </a:xfrm>
        </p:spPr>
        <p:txBody>
          <a:bodyPr/>
          <a:lstStyle/>
          <a:p>
            <a:r>
              <a:rPr lang="en-US" i="1" dirty="0"/>
              <a:t>The dataset is associated with a data concept within Cargill’s Data Taxonomy and complies with all rules associated with that data concept</a:t>
            </a:r>
          </a:p>
          <a:p>
            <a:pPr lvl="1"/>
            <a:r>
              <a:rPr lang="en-US" dirty="0"/>
              <a:t>Data Concept is define in DCP and approved by the Data Architecture COP</a:t>
            </a:r>
          </a:p>
          <a:p>
            <a:pPr lvl="1"/>
            <a:r>
              <a:rPr lang="en-US" dirty="0"/>
              <a:t>The dataset is linked to the data concept</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35</a:t>
            </a:fld>
            <a:endParaRPr lang="en-US" dirty="0"/>
          </a:p>
        </p:txBody>
      </p:sp>
      <p:pic>
        <p:nvPicPr>
          <p:cNvPr id="5" name="Picture 4">
            <a:extLst>
              <a:ext uri="{FF2B5EF4-FFF2-40B4-BE49-F238E27FC236}">
                <a16:creationId xmlns:a16="http://schemas.microsoft.com/office/drawing/2014/main" id="{7A1AFFE2-E964-45DA-BA59-26D322036FC2}"/>
              </a:ext>
            </a:extLst>
          </p:cNvPr>
          <p:cNvPicPr>
            <a:picLocks noChangeAspect="1"/>
          </p:cNvPicPr>
          <p:nvPr/>
        </p:nvPicPr>
        <p:blipFill>
          <a:blip r:embed="rId3"/>
          <a:stretch>
            <a:fillRect/>
          </a:stretch>
        </p:blipFill>
        <p:spPr>
          <a:xfrm>
            <a:off x="5836542" y="1053863"/>
            <a:ext cx="3202044" cy="3321788"/>
          </a:xfrm>
          <a:prstGeom prst="rect">
            <a:avLst/>
          </a:prstGeom>
          <a:ln>
            <a:solidFill>
              <a:schemeClr val="accent1"/>
            </a:solidFill>
          </a:ln>
        </p:spPr>
      </p:pic>
      <p:sp>
        <p:nvSpPr>
          <p:cNvPr id="12" name="Date Placeholder 11">
            <a:extLst>
              <a:ext uri="{FF2B5EF4-FFF2-40B4-BE49-F238E27FC236}">
                <a16:creationId xmlns:a16="http://schemas.microsoft.com/office/drawing/2014/main" id="{A2ADF43E-3950-46E0-9D75-3957DE182629}"/>
              </a:ext>
            </a:extLst>
          </p:cNvPr>
          <p:cNvSpPr>
            <a:spLocks noGrp="1"/>
          </p:cNvSpPr>
          <p:nvPr>
            <p:ph type="dt" sz="half" idx="10"/>
          </p:nvPr>
        </p:nvSpPr>
        <p:spPr/>
        <p:txBody>
          <a:bodyPr/>
          <a:lstStyle/>
          <a:p>
            <a:fld id="{471D3CCC-122A-40A7-A920-45FFD2065953}" type="datetime1">
              <a:rPr lang="en-US" smtClean="0"/>
              <a:t>3/24/2020</a:t>
            </a:fld>
            <a:endParaRPr lang="en-US" dirty="0"/>
          </a:p>
        </p:txBody>
      </p:sp>
      <p:sp>
        <p:nvSpPr>
          <p:cNvPr id="13" name="Footer Placeholder 12">
            <a:extLst>
              <a:ext uri="{FF2B5EF4-FFF2-40B4-BE49-F238E27FC236}">
                <a16:creationId xmlns:a16="http://schemas.microsoft.com/office/drawing/2014/main" id="{454A84CA-FAF2-4B82-8C85-B96592C5ADE5}"/>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30874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p:txBody>
          <a:bodyPr/>
          <a:lstStyle/>
          <a:p>
            <a:r>
              <a:rPr lang="en-US" dirty="0"/>
              <a:t>Checklist – Development</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36</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4073288787"/>
              </p:ext>
            </p:extLst>
          </p:nvPr>
        </p:nvGraphicFramePr>
        <p:xfrm>
          <a:off x="207521" y="1542442"/>
          <a:ext cx="8469403" cy="1237812"/>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3017908">
                  <a:extLst>
                    <a:ext uri="{9D8B030D-6E8A-4147-A177-3AD203B41FA5}">
                      <a16:colId xmlns:a16="http://schemas.microsoft.com/office/drawing/2014/main" val="2396851885"/>
                    </a:ext>
                  </a:extLst>
                </a:gridCol>
                <a:gridCol w="4971198">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1" kern="1200" dirty="0">
                          <a:solidFill>
                            <a:schemeClr val="bg1"/>
                          </a:solidFill>
                        </a:rPr>
                        <a:t>19</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Complies with architecture and development standards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The dataset is constructed in accordance with applicable standards and best practices for the technology and platform on which it is built.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bl>
          </a:graphicData>
        </a:graphic>
      </p:graphicFrame>
      <p:sp>
        <p:nvSpPr>
          <p:cNvPr id="6" name="Date Placeholder 5">
            <a:extLst>
              <a:ext uri="{FF2B5EF4-FFF2-40B4-BE49-F238E27FC236}">
                <a16:creationId xmlns:a16="http://schemas.microsoft.com/office/drawing/2014/main" id="{4CB3B0B6-E6AC-47C6-BA23-40C1AB1E47ED}"/>
              </a:ext>
            </a:extLst>
          </p:cNvPr>
          <p:cNvSpPr>
            <a:spLocks noGrp="1"/>
          </p:cNvSpPr>
          <p:nvPr>
            <p:ph type="dt" sz="half" idx="10"/>
          </p:nvPr>
        </p:nvSpPr>
        <p:spPr/>
        <p:txBody>
          <a:bodyPr/>
          <a:lstStyle/>
          <a:p>
            <a:fld id="{4C5DAC88-DEC0-4D23-9D5D-F66134984363}" type="datetime1">
              <a:rPr lang="en-US" smtClean="0"/>
              <a:t>3/24/2020</a:t>
            </a:fld>
            <a:endParaRPr lang="en-US" dirty="0"/>
          </a:p>
        </p:txBody>
      </p:sp>
      <p:sp>
        <p:nvSpPr>
          <p:cNvPr id="7" name="Footer Placeholder 6">
            <a:extLst>
              <a:ext uri="{FF2B5EF4-FFF2-40B4-BE49-F238E27FC236}">
                <a16:creationId xmlns:a16="http://schemas.microsoft.com/office/drawing/2014/main" id="{026CB127-0BEC-46DD-A4A2-BD82A5A17F3B}"/>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802424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t>Checklist – Development - 19 – Development</a:t>
            </a:r>
          </a:p>
        </p:txBody>
      </p:sp>
      <p:sp>
        <p:nvSpPr>
          <p:cNvPr id="5" name="Content Placeholder 4">
            <a:extLst>
              <a:ext uri="{FF2B5EF4-FFF2-40B4-BE49-F238E27FC236}">
                <a16:creationId xmlns:a16="http://schemas.microsoft.com/office/drawing/2014/main" id="{77232152-6FBE-4A92-868D-66C9A07EFA93}"/>
              </a:ext>
            </a:extLst>
          </p:cNvPr>
          <p:cNvSpPr>
            <a:spLocks noGrp="1"/>
          </p:cNvSpPr>
          <p:nvPr>
            <p:ph idx="1"/>
          </p:nvPr>
        </p:nvSpPr>
        <p:spPr/>
        <p:txBody>
          <a:bodyPr/>
          <a:lstStyle/>
          <a:p>
            <a:r>
              <a:rPr lang="en-US" i="1" dirty="0"/>
              <a:t>The dataset is constructed in accordance with applicable standards and best practices for the technology and platform on which it is built</a:t>
            </a:r>
          </a:p>
          <a:p>
            <a:pPr lvl="1"/>
            <a:endParaRPr lang="en-US" i="1"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37</a:t>
            </a:fld>
            <a:endParaRPr lang="en-US" dirty="0"/>
          </a:p>
        </p:txBody>
      </p:sp>
      <p:sp>
        <p:nvSpPr>
          <p:cNvPr id="9" name="Date Placeholder 8">
            <a:extLst>
              <a:ext uri="{FF2B5EF4-FFF2-40B4-BE49-F238E27FC236}">
                <a16:creationId xmlns:a16="http://schemas.microsoft.com/office/drawing/2014/main" id="{28C21085-5CA1-4F39-8302-9C65003BAE8E}"/>
              </a:ext>
            </a:extLst>
          </p:cNvPr>
          <p:cNvSpPr>
            <a:spLocks noGrp="1"/>
          </p:cNvSpPr>
          <p:nvPr>
            <p:ph type="dt" sz="half" idx="10"/>
          </p:nvPr>
        </p:nvSpPr>
        <p:spPr/>
        <p:txBody>
          <a:bodyPr/>
          <a:lstStyle/>
          <a:p>
            <a:fld id="{AB647526-E089-4887-B31B-00E6F3C39DEA}" type="datetime1">
              <a:rPr lang="en-US" smtClean="0"/>
              <a:t>3/24/2020</a:t>
            </a:fld>
            <a:endParaRPr lang="en-US" dirty="0"/>
          </a:p>
        </p:txBody>
      </p:sp>
      <p:sp>
        <p:nvSpPr>
          <p:cNvPr id="10" name="Footer Placeholder 9">
            <a:extLst>
              <a:ext uri="{FF2B5EF4-FFF2-40B4-BE49-F238E27FC236}">
                <a16:creationId xmlns:a16="http://schemas.microsoft.com/office/drawing/2014/main" id="{6C552426-3C36-4468-AF3F-3A700628185A}"/>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671556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p:txBody>
          <a:bodyPr/>
          <a:lstStyle/>
          <a:p>
            <a:r>
              <a:rPr lang="en-US" dirty="0"/>
              <a:t>Checklist – Deployment</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38</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3977883889"/>
              </p:ext>
            </p:extLst>
          </p:nvPr>
        </p:nvGraphicFramePr>
        <p:xfrm>
          <a:off x="213497" y="1321313"/>
          <a:ext cx="8469403" cy="2886260"/>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3017908">
                  <a:extLst>
                    <a:ext uri="{9D8B030D-6E8A-4147-A177-3AD203B41FA5}">
                      <a16:colId xmlns:a16="http://schemas.microsoft.com/office/drawing/2014/main" val="2396851885"/>
                    </a:ext>
                  </a:extLst>
                </a:gridCol>
                <a:gridCol w="4971198">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1" kern="1200" dirty="0">
                          <a:solidFill>
                            <a:schemeClr val="bg1"/>
                          </a:solidFill>
                          <a:latin typeface="+mn-lt"/>
                          <a:ea typeface="+mn-ea"/>
                          <a:cs typeface="+mn-cs"/>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Potential value of the dataset is documented</a:t>
                      </a: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The value of sharing the dataset across all of Cargill is known and well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892063"/>
                  </a:ext>
                </a:extLst>
              </a:tr>
              <a:tr h="617852">
                <a:tc>
                  <a:txBody>
                    <a:bodyPr/>
                    <a:lstStyle/>
                    <a:p>
                      <a:pPr marL="0" algn="ctr" defTabSz="914400" rtl="0" eaLnBrk="1" latinLnBrk="0" hangingPunct="1"/>
                      <a:r>
                        <a:rPr lang="en-US" sz="1600" b="1" kern="1200" dirty="0">
                          <a:solidFill>
                            <a:schemeClr val="bg1"/>
                          </a:solidFill>
                          <a:latin typeface="+mn-lt"/>
                          <a:ea typeface="+mn-ea"/>
                          <a:cs typeface="+mn-cs"/>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Deployment Plan is defined</a:t>
                      </a: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A plan is in place for deploying the dataset for use to all known consumers.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09149"/>
                  </a:ext>
                </a:extLst>
              </a:tr>
              <a:tr h="617852">
                <a:tc>
                  <a:txBody>
                    <a:bodyPr/>
                    <a:lstStyle/>
                    <a:p>
                      <a:pPr marL="0" algn="ctr" defTabSz="914400" rtl="0" eaLnBrk="1" latinLnBrk="0" hangingPunct="1"/>
                      <a:r>
                        <a:rPr lang="en-US" sz="1600" b="1" kern="1200" dirty="0">
                          <a:solidFill>
                            <a:schemeClr val="bg1"/>
                          </a:solidFill>
                          <a:latin typeface="+mn-lt"/>
                          <a:ea typeface="+mn-ea"/>
                          <a:cs typeface="+mn-cs"/>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Marketing Plan is in place</a:t>
                      </a: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A plan is in place for communicating the existence of the dataset to all potential consumers.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248858"/>
                  </a:ext>
                </a:extLst>
              </a:tr>
              <a:tr h="617852">
                <a:tc>
                  <a:txBody>
                    <a:bodyPr/>
                    <a:lstStyle/>
                    <a:p>
                      <a:pPr marL="0" algn="ctr" defTabSz="914400" rtl="0" eaLnBrk="1" latinLnBrk="0" hangingPunct="1"/>
                      <a:r>
                        <a:rPr lang="en-US" sz="1600" b="1" kern="1200" dirty="0">
                          <a:solidFill>
                            <a:schemeClr val="bg1"/>
                          </a:solidFill>
                          <a:latin typeface="+mn-lt"/>
                          <a:ea typeface="+mn-ea"/>
                          <a:cs typeface="+mn-cs"/>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Service Level Agreement is documented</a:t>
                      </a: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Service levels to be provided to data consumers are defined and well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46993"/>
                  </a:ext>
                </a:extLst>
              </a:tr>
            </a:tbl>
          </a:graphicData>
        </a:graphic>
      </p:graphicFrame>
      <p:sp>
        <p:nvSpPr>
          <p:cNvPr id="6" name="Date Placeholder 5">
            <a:extLst>
              <a:ext uri="{FF2B5EF4-FFF2-40B4-BE49-F238E27FC236}">
                <a16:creationId xmlns:a16="http://schemas.microsoft.com/office/drawing/2014/main" id="{4CB3B0B6-E6AC-47C6-BA23-40C1AB1E47ED}"/>
              </a:ext>
            </a:extLst>
          </p:cNvPr>
          <p:cNvSpPr>
            <a:spLocks noGrp="1"/>
          </p:cNvSpPr>
          <p:nvPr>
            <p:ph type="dt" sz="half" idx="10"/>
          </p:nvPr>
        </p:nvSpPr>
        <p:spPr/>
        <p:txBody>
          <a:bodyPr/>
          <a:lstStyle/>
          <a:p>
            <a:fld id="{4C5DAC88-DEC0-4D23-9D5D-F66134984363}" type="datetime1">
              <a:rPr lang="en-US" smtClean="0"/>
              <a:t>3/24/2020</a:t>
            </a:fld>
            <a:endParaRPr lang="en-US" dirty="0"/>
          </a:p>
        </p:txBody>
      </p:sp>
      <p:sp>
        <p:nvSpPr>
          <p:cNvPr id="7" name="Footer Placeholder 6">
            <a:extLst>
              <a:ext uri="{FF2B5EF4-FFF2-40B4-BE49-F238E27FC236}">
                <a16:creationId xmlns:a16="http://schemas.microsoft.com/office/drawing/2014/main" id="{026CB127-0BEC-46DD-A4A2-BD82A5A17F3B}"/>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565049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t>Checklist – Deployment - 20 – Value Assessment</a:t>
            </a:r>
          </a:p>
        </p:txBody>
      </p:sp>
      <p:sp>
        <p:nvSpPr>
          <p:cNvPr id="5" name="Content Placeholder 4">
            <a:extLst>
              <a:ext uri="{FF2B5EF4-FFF2-40B4-BE49-F238E27FC236}">
                <a16:creationId xmlns:a16="http://schemas.microsoft.com/office/drawing/2014/main" id="{77232152-6FBE-4A92-868D-66C9A07EFA93}"/>
              </a:ext>
            </a:extLst>
          </p:cNvPr>
          <p:cNvSpPr>
            <a:spLocks noGrp="1"/>
          </p:cNvSpPr>
          <p:nvPr>
            <p:ph idx="1"/>
          </p:nvPr>
        </p:nvSpPr>
        <p:spPr/>
        <p:txBody>
          <a:bodyPr/>
          <a:lstStyle/>
          <a:p>
            <a:pPr fontAlgn="ctr"/>
            <a:r>
              <a:rPr lang="en-US" sz="1400" i="1" dirty="0">
                <a:solidFill>
                  <a:schemeClr val="tx1"/>
                </a:solidFill>
              </a:rPr>
              <a:t>The value of sharing the dataset across all of Cargill is known and well documented.</a:t>
            </a:r>
          </a:p>
          <a:p>
            <a:pPr lvl="1"/>
            <a:r>
              <a:rPr lang="en-US" dirty="0"/>
              <a:t>A statement to explain why a data consumer should choose to use this dataset as opposed to another dataset, or create their own dataset.</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39</a:t>
            </a:fld>
            <a:endParaRPr lang="en-US" dirty="0"/>
          </a:p>
        </p:txBody>
      </p:sp>
      <p:sp>
        <p:nvSpPr>
          <p:cNvPr id="9" name="Date Placeholder 8">
            <a:extLst>
              <a:ext uri="{FF2B5EF4-FFF2-40B4-BE49-F238E27FC236}">
                <a16:creationId xmlns:a16="http://schemas.microsoft.com/office/drawing/2014/main" id="{28C21085-5CA1-4F39-8302-9C65003BAE8E}"/>
              </a:ext>
            </a:extLst>
          </p:cNvPr>
          <p:cNvSpPr>
            <a:spLocks noGrp="1"/>
          </p:cNvSpPr>
          <p:nvPr>
            <p:ph type="dt" sz="half" idx="10"/>
          </p:nvPr>
        </p:nvSpPr>
        <p:spPr/>
        <p:txBody>
          <a:bodyPr/>
          <a:lstStyle/>
          <a:p>
            <a:fld id="{AB647526-E089-4887-B31B-00E6F3C39DEA}" type="datetime1">
              <a:rPr lang="en-US" smtClean="0"/>
              <a:t>3/24/2020</a:t>
            </a:fld>
            <a:endParaRPr lang="en-US" dirty="0"/>
          </a:p>
        </p:txBody>
      </p:sp>
      <p:sp>
        <p:nvSpPr>
          <p:cNvPr id="10" name="Footer Placeholder 9">
            <a:extLst>
              <a:ext uri="{FF2B5EF4-FFF2-40B4-BE49-F238E27FC236}">
                <a16:creationId xmlns:a16="http://schemas.microsoft.com/office/drawing/2014/main" id="{6C552426-3C36-4468-AF3F-3A700628185A}"/>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87042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523438-88AD-4729-955D-33F3F9154AB8}"/>
              </a:ext>
            </a:extLst>
          </p:cNvPr>
          <p:cNvSpPr>
            <a:spLocks noGrp="1"/>
          </p:cNvSpPr>
          <p:nvPr>
            <p:ph idx="1"/>
          </p:nvPr>
        </p:nvSpPr>
        <p:spPr/>
        <p:txBody>
          <a:bodyPr/>
          <a:lstStyle/>
          <a:p>
            <a:r>
              <a:rPr lang="en-US" dirty="0"/>
              <a:t>Cross Cargill</a:t>
            </a:r>
          </a:p>
          <a:p>
            <a:r>
              <a:rPr lang="en-US" dirty="0"/>
              <a:t>Cargill-wide</a:t>
            </a:r>
          </a:p>
          <a:p>
            <a:r>
              <a:rPr lang="en-US" dirty="0"/>
              <a:t>Global (Globally)</a:t>
            </a:r>
          </a:p>
          <a:p>
            <a:r>
              <a:rPr lang="en-US" dirty="0"/>
              <a:t>Universal (Universally)</a:t>
            </a:r>
          </a:p>
          <a:p>
            <a:r>
              <a:rPr lang="en-US" dirty="0">
                <a:solidFill>
                  <a:srgbClr val="0070C0"/>
                </a:solidFill>
              </a:rPr>
              <a:t>One Cargill</a:t>
            </a:r>
          </a:p>
          <a:p>
            <a:endParaRPr lang="en-US" dirty="0"/>
          </a:p>
        </p:txBody>
      </p:sp>
      <p:sp>
        <p:nvSpPr>
          <p:cNvPr id="3" name="Date Placeholder 2">
            <a:extLst>
              <a:ext uri="{FF2B5EF4-FFF2-40B4-BE49-F238E27FC236}">
                <a16:creationId xmlns:a16="http://schemas.microsoft.com/office/drawing/2014/main" id="{884684A9-CE5B-41D6-A425-F4E20AA4CB9B}"/>
              </a:ext>
            </a:extLst>
          </p:cNvPr>
          <p:cNvSpPr>
            <a:spLocks noGrp="1"/>
          </p:cNvSpPr>
          <p:nvPr>
            <p:ph type="dt" sz="half" idx="10"/>
          </p:nvPr>
        </p:nvSpPr>
        <p:spPr/>
        <p:txBody>
          <a:bodyPr/>
          <a:lstStyle/>
          <a:p>
            <a:fld id="{5BBA74F9-41B2-4F87-8457-F9599958F3CF}" type="datetime1">
              <a:rPr lang="en-US" smtClean="0"/>
              <a:t>3/24/2020</a:t>
            </a:fld>
            <a:endParaRPr lang="en-US" dirty="0"/>
          </a:p>
        </p:txBody>
      </p:sp>
      <p:sp>
        <p:nvSpPr>
          <p:cNvPr id="4" name="Footer Placeholder 3">
            <a:extLst>
              <a:ext uri="{FF2B5EF4-FFF2-40B4-BE49-F238E27FC236}">
                <a16:creationId xmlns:a16="http://schemas.microsoft.com/office/drawing/2014/main" id="{8D00CF38-60A0-4E75-9DBB-05372876B202}"/>
              </a:ext>
            </a:extLst>
          </p:cNvPr>
          <p:cNvSpPr>
            <a:spLocks noGrp="1"/>
          </p:cNvSpPr>
          <p:nvPr>
            <p:ph type="ftr" sz="quarter" idx="11"/>
          </p:nvPr>
        </p:nvSpPr>
        <p:spPr/>
        <p:txBody>
          <a:bodyPr/>
          <a:lstStyle/>
          <a:p>
            <a:r>
              <a:rPr lang="en-US"/>
              <a:t>Cross-Enterprise Certified Datasets</a:t>
            </a:r>
            <a:endParaRPr lang="en-US" dirty="0"/>
          </a:p>
        </p:txBody>
      </p:sp>
      <p:sp>
        <p:nvSpPr>
          <p:cNvPr id="5" name="Slide Number Placeholder 4">
            <a:extLst>
              <a:ext uri="{FF2B5EF4-FFF2-40B4-BE49-F238E27FC236}">
                <a16:creationId xmlns:a16="http://schemas.microsoft.com/office/drawing/2014/main" id="{FF4DA90A-A4DD-4366-8503-9FFD1395A06B}"/>
              </a:ext>
            </a:extLst>
          </p:cNvPr>
          <p:cNvSpPr>
            <a:spLocks noGrp="1"/>
          </p:cNvSpPr>
          <p:nvPr>
            <p:ph type="sldNum" sz="quarter" idx="12"/>
          </p:nvPr>
        </p:nvSpPr>
        <p:spPr/>
        <p:txBody>
          <a:bodyPr/>
          <a:lstStyle/>
          <a:p>
            <a:fld id="{2DEE3209-E07D-4F40-8D4D-2C5806060DD2}" type="slidenum">
              <a:rPr lang="en-US" altLang="en-US" smtClean="0"/>
              <a:pPr/>
              <a:t>4</a:t>
            </a:fld>
            <a:endParaRPr lang="en-US" altLang="en-US" dirty="0"/>
          </a:p>
        </p:txBody>
      </p:sp>
      <p:sp>
        <p:nvSpPr>
          <p:cNvPr id="6" name="Title 5">
            <a:extLst>
              <a:ext uri="{FF2B5EF4-FFF2-40B4-BE49-F238E27FC236}">
                <a16:creationId xmlns:a16="http://schemas.microsoft.com/office/drawing/2014/main" id="{943105E9-EF00-40DF-B58C-0895AD7C8346}"/>
              </a:ext>
            </a:extLst>
          </p:cNvPr>
          <p:cNvSpPr>
            <a:spLocks noGrp="1"/>
          </p:cNvSpPr>
          <p:nvPr>
            <p:ph type="title"/>
          </p:nvPr>
        </p:nvSpPr>
        <p:spPr/>
        <p:txBody>
          <a:bodyPr/>
          <a:lstStyle/>
          <a:p>
            <a:r>
              <a:rPr lang="en-US" dirty="0"/>
              <a:t>Alternatives for “</a:t>
            </a:r>
            <a:r>
              <a:rPr lang="en-US" dirty="0">
                <a:solidFill>
                  <a:srgbClr val="FF0000"/>
                </a:solidFill>
              </a:rPr>
              <a:t>Cross Enterprise</a:t>
            </a:r>
            <a:r>
              <a:rPr lang="en-US" dirty="0"/>
              <a:t>”</a:t>
            </a:r>
          </a:p>
        </p:txBody>
      </p:sp>
    </p:spTree>
    <p:extLst>
      <p:ext uri="{BB962C8B-B14F-4D97-AF65-F5344CB8AC3E}">
        <p14:creationId xmlns:p14="http://schemas.microsoft.com/office/powerpoint/2010/main" val="526644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t>Checklist – Deployment - 21 – Deployment Plan</a:t>
            </a:r>
          </a:p>
        </p:txBody>
      </p:sp>
      <p:sp>
        <p:nvSpPr>
          <p:cNvPr id="5" name="Content Placeholder 4">
            <a:extLst>
              <a:ext uri="{FF2B5EF4-FFF2-40B4-BE49-F238E27FC236}">
                <a16:creationId xmlns:a16="http://schemas.microsoft.com/office/drawing/2014/main" id="{77232152-6FBE-4A92-868D-66C9A07EFA93}"/>
              </a:ext>
            </a:extLst>
          </p:cNvPr>
          <p:cNvSpPr>
            <a:spLocks noGrp="1"/>
          </p:cNvSpPr>
          <p:nvPr>
            <p:ph idx="1"/>
          </p:nvPr>
        </p:nvSpPr>
        <p:spPr/>
        <p:txBody>
          <a:bodyPr/>
          <a:lstStyle/>
          <a:p>
            <a:pPr fontAlgn="ctr"/>
            <a:r>
              <a:rPr lang="en-US" sz="1400" i="1" dirty="0">
                <a:solidFill>
                  <a:schemeClr val="tx1"/>
                </a:solidFill>
              </a:rPr>
              <a:t>A plan is in place for deploying the dataset for use to all known consumers.</a:t>
            </a:r>
          </a:p>
          <a:p>
            <a:pPr lvl="1"/>
            <a:r>
              <a:rPr lang="en-US" dirty="0"/>
              <a:t>The deployment plan describes each step of the deployment process for each data consumer, the work steps for complete deployment, and who does them.</a:t>
            </a:r>
          </a:p>
          <a:p>
            <a:pPr lvl="1"/>
            <a:r>
              <a:rPr lang="en-US" dirty="0"/>
              <a:t>The plan includes information about system support, issue tracking, escalation processes, roles and responsibilities before, during, and after deployment. </a:t>
            </a:r>
          </a:p>
          <a:p>
            <a:pPr lvl="1"/>
            <a:r>
              <a:rPr lang="en-US" dirty="0"/>
              <a:t>The deployment plan is intended to provide both the data consumers and data providers with a smooth transition to the new dataset being deployed. </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40</a:t>
            </a:fld>
            <a:endParaRPr lang="en-US" dirty="0"/>
          </a:p>
        </p:txBody>
      </p:sp>
      <p:sp>
        <p:nvSpPr>
          <p:cNvPr id="9" name="Date Placeholder 8">
            <a:extLst>
              <a:ext uri="{FF2B5EF4-FFF2-40B4-BE49-F238E27FC236}">
                <a16:creationId xmlns:a16="http://schemas.microsoft.com/office/drawing/2014/main" id="{28C21085-5CA1-4F39-8302-9C65003BAE8E}"/>
              </a:ext>
            </a:extLst>
          </p:cNvPr>
          <p:cNvSpPr>
            <a:spLocks noGrp="1"/>
          </p:cNvSpPr>
          <p:nvPr>
            <p:ph type="dt" sz="half" idx="10"/>
          </p:nvPr>
        </p:nvSpPr>
        <p:spPr/>
        <p:txBody>
          <a:bodyPr/>
          <a:lstStyle/>
          <a:p>
            <a:fld id="{AB647526-E089-4887-B31B-00E6F3C39DEA}" type="datetime1">
              <a:rPr lang="en-US" smtClean="0"/>
              <a:t>3/24/2020</a:t>
            </a:fld>
            <a:endParaRPr lang="en-US" dirty="0"/>
          </a:p>
        </p:txBody>
      </p:sp>
      <p:sp>
        <p:nvSpPr>
          <p:cNvPr id="10" name="Footer Placeholder 9">
            <a:extLst>
              <a:ext uri="{FF2B5EF4-FFF2-40B4-BE49-F238E27FC236}">
                <a16:creationId xmlns:a16="http://schemas.microsoft.com/office/drawing/2014/main" id="{6C552426-3C36-4468-AF3F-3A700628185A}"/>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641417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t>Checklist – Deployment - 22 – Marketing Plan</a:t>
            </a:r>
          </a:p>
        </p:txBody>
      </p:sp>
      <p:sp>
        <p:nvSpPr>
          <p:cNvPr id="5" name="Content Placeholder 4">
            <a:extLst>
              <a:ext uri="{FF2B5EF4-FFF2-40B4-BE49-F238E27FC236}">
                <a16:creationId xmlns:a16="http://schemas.microsoft.com/office/drawing/2014/main" id="{77232152-6FBE-4A92-868D-66C9A07EFA93}"/>
              </a:ext>
            </a:extLst>
          </p:cNvPr>
          <p:cNvSpPr>
            <a:spLocks noGrp="1"/>
          </p:cNvSpPr>
          <p:nvPr>
            <p:ph idx="1"/>
          </p:nvPr>
        </p:nvSpPr>
        <p:spPr/>
        <p:txBody>
          <a:bodyPr>
            <a:normAutofit fontScale="77500" lnSpcReduction="20000"/>
          </a:bodyPr>
          <a:lstStyle/>
          <a:p>
            <a:r>
              <a:rPr lang="en-US" sz="1400" i="1" dirty="0">
                <a:solidFill>
                  <a:schemeClr val="tx1"/>
                </a:solidFill>
              </a:rPr>
              <a:t>A plan is in place for communicating the existence of the dataset to all potential consumers</a:t>
            </a:r>
            <a:endParaRPr lang="en-US" i="1" dirty="0"/>
          </a:p>
          <a:p>
            <a:pPr marL="571500" lvl="1" indent="-228600">
              <a:buFont typeface="+mj-lt"/>
              <a:buAutoNum type="arabicPeriod"/>
            </a:pPr>
            <a:r>
              <a:rPr lang="en-US" dirty="0"/>
              <a:t>Develop a Brand Statement</a:t>
            </a:r>
          </a:p>
          <a:p>
            <a:pPr marL="571500" lvl="1" indent="-228600">
              <a:buFont typeface="+mj-lt"/>
              <a:buAutoNum type="arabicPeriod"/>
            </a:pPr>
            <a:r>
              <a:rPr lang="en-US" dirty="0"/>
              <a:t>Identify Your Unique Selling Proposition</a:t>
            </a:r>
          </a:p>
          <a:p>
            <a:pPr marL="571500" lvl="1" indent="-228600">
              <a:buFont typeface="+mj-lt"/>
              <a:buAutoNum type="arabicPeriod"/>
            </a:pPr>
            <a:r>
              <a:rPr lang="en-US" dirty="0"/>
              <a:t>Identify Your Business Objectives</a:t>
            </a:r>
          </a:p>
          <a:p>
            <a:pPr marL="571500" lvl="1" indent="-228600">
              <a:buFont typeface="+mj-lt"/>
              <a:buAutoNum type="arabicPeriod"/>
            </a:pPr>
            <a:r>
              <a:rPr lang="en-US" dirty="0"/>
              <a:t>Develop Audience / Customer Personas</a:t>
            </a:r>
          </a:p>
          <a:p>
            <a:pPr marL="571500" lvl="1" indent="-228600">
              <a:buFont typeface="+mj-lt"/>
              <a:buAutoNum type="arabicPeriod"/>
            </a:pPr>
            <a:r>
              <a:rPr lang="en-US" dirty="0"/>
              <a:t>Understand Other Key Publics, Too</a:t>
            </a:r>
          </a:p>
          <a:p>
            <a:pPr marL="571500" lvl="1" indent="-228600">
              <a:buFont typeface="+mj-lt"/>
              <a:buAutoNum type="arabicPeriod"/>
            </a:pPr>
            <a:r>
              <a:rPr lang="en-US" dirty="0"/>
              <a:t>Determine What the World Needs to Know About You</a:t>
            </a:r>
          </a:p>
          <a:p>
            <a:pPr marL="571500" lvl="1" indent="-228600">
              <a:buFont typeface="+mj-lt"/>
              <a:buAutoNum type="arabicPeriod"/>
            </a:pPr>
            <a:r>
              <a:rPr lang="en-US" dirty="0"/>
              <a:t>Choose Your Channels</a:t>
            </a:r>
          </a:p>
          <a:p>
            <a:pPr marL="571500" lvl="1" indent="-228600">
              <a:buFont typeface="+mj-lt"/>
              <a:buAutoNum type="arabicPeriod"/>
            </a:pPr>
            <a:r>
              <a:rPr lang="en-US" dirty="0"/>
              <a:t>Plan a Messaging Matrix</a:t>
            </a:r>
          </a:p>
          <a:p>
            <a:pPr marL="571500" lvl="1" indent="-228600">
              <a:buFont typeface="+mj-lt"/>
              <a:buAutoNum type="arabicPeriod"/>
            </a:pPr>
            <a:r>
              <a:rPr lang="en-US" dirty="0"/>
              <a:t>Determine Your Important Events and Campaigns</a:t>
            </a:r>
          </a:p>
          <a:p>
            <a:pPr marL="571500" lvl="1" indent="-228600">
              <a:buFont typeface="+mj-lt"/>
              <a:buAutoNum type="arabicPeriod"/>
            </a:pPr>
            <a:r>
              <a:rPr lang="en-US" dirty="0"/>
              <a:t>Set Your Communications Goals</a:t>
            </a:r>
          </a:p>
          <a:p>
            <a:pPr marL="571500" lvl="1" indent="-228600">
              <a:buFont typeface="+mj-lt"/>
              <a:buAutoNum type="arabicPeriod"/>
            </a:pPr>
            <a:r>
              <a:rPr lang="en-US" dirty="0"/>
              <a:t>Plan Content and Campaigns on Your Marketing Calendar</a:t>
            </a:r>
          </a:p>
          <a:p>
            <a:pPr marL="571500" lvl="1" indent="-228600">
              <a:buFont typeface="+mj-lt"/>
              <a:buAutoNum type="arabicPeriod"/>
            </a:pPr>
            <a:r>
              <a:rPr lang="en-US" dirty="0"/>
              <a:t>Measure Your Impact</a:t>
            </a:r>
          </a:p>
          <a:p>
            <a:pPr lvl="1"/>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41</a:t>
            </a:fld>
            <a:endParaRPr lang="en-US" dirty="0"/>
          </a:p>
        </p:txBody>
      </p:sp>
      <p:sp>
        <p:nvSpPr>
          <p:cNvPr id="9" name="Date Placeholder 8">
            <a:extLst>
              <a:ext uri="{FF2B5EF4-FFF2-40B4-BE49-F238E27FC236}">
                <a16:creationId xmlns:a16="http://schemas.microsoft.com/office/drawing/2014/main" id="{28C21085-5CA1-4F39-8302-9C65003BAE8E}"/>
              </a:ext>
            </a:extLst>
          </p:cNvPr>
          <p:cNvSpPr>
            <a:spLocks noGrp="1"/>
          </p:cNvSpPr>
          <p:nvPr>
            <p:ph type="dt" sz="half" idx="10"/>
          </p:nvPr>
        </p:nvSpPr>
        <p:spPr/>
        <p:txBody>
          <a:bodyPr/>
          <a:lstStyle/>
          <a:p>
            <a:fld id="{AB647526-E089-4887-B31B-00E6F3C39DEA}" type="datetime1">
              <a:rPr lang="en-US" smtClean="0"/>
              <a:t>3/24/2020</a:t>
            </a:fld>
            <a:endParaRPr lang="en-US" dirty="0"/>
          </a:p>
        </p:txBody>
      </p:sp>
      <p:sp>
        <p:nvSpPr>
          <p:cNvPr id="10" name="Footer Placeholder 9">
            <a:extLst>
              <a:ext uri="{FF2B5EF4-FFF2-40B4-BE49-F238E27FC236}">
                <a16:creationId xmlns:a16="http://schemas.microsoft.com/office/drawing/2014/main" id="{6C552426-3C36-4468-AF3F-3A700628185A}"/>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899949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t>Checklist – Deployment - 23 – Service Level Agreement</a:t>
            </a:r>
          </a:p>
        </p:txBody>
      </p:sp>
      <p:sp>
        <p:nvSpPr>
          <p:cNvPr id="5" name="Content Placeholder 4">
            <a:extLst>
              <a:ext uri="{FF2B5EF4-FFF2-40B4-BE49-F238E27FC236}">
                <a16:creationId xmlns:a16="http://schemas.microsoft.com/office/drawing/2014/main" id="{77232152-6FBE-4A92-868D-66C9A07EFA93}"/>
              </a:ext>
            </a:extLst>
          </p:cNvPr>
          <p:cNvSpPr>
            <a:spLocks noGrp="1"/>
          </p:cNvSpPr>
          <p:nvPr>
            <p:ph idx="1"/>
          </p:nvPr>
        </p:nvSpPr>
        <p:spPr/>
        <p:txBody>
          <a:bodyPr/>
          <a:lstStyle/>
          <a:p>
            <a:r>
              <a:rPr lang="en-US" sz="1400" i="1" dirty="0">
                <a:solidFill>
                  <a:schemeClr val="tx1"/>
                </a:solidFill>
              </a:rPr>
              <a:t>Service levels to be provided to data consumers are defined and well documented</a:t>
            </a:r>
            <a:endParaRPr lang="en-US" i="1" dirty="0"/>
          </a:p>
          <a:p>
            <a:pPr lvl="1"/>
            <a:r>
              <a:rPr lang="en-US" dirty="0"/>
              <a:t>The Service Level Agreement (SLA) will typically have a technical definition for:</a:t>
            </a:r>
          </a:p>
          <a:p>
            <a:pPr lvl="2"/>
            <a:r>
              <a:rPr lang="en-US" dirty="0"/>
              <a:t>Mean Time Between Failures (MTBF): </a:t>
            </a:r>
          </a:p>
          <a:p>
            <a:pPr lvl="2"/>
            <a:r>
              <a:rPr lang="en-US" dirty="0"/>
              <a:t>Turn-Around Time (TAT): Time taken to complete a certain task.</a:t>
            </a:r>
          </a:p>
          <a:p>
            <a:pPr lvl="2"/>
            <a:r>
              <a:rPr lang="en-US" dirty="0"/>
              <a:t>Total Resolution Time (TRT): Total time taken to complete a certain task.</a:t>
            </a:r>
          </a:p>
          <a:p>
            <a:pPr lvl="2"/>
            <a:r>
              <a:rPr lang="en-US" dirty="0"/>
              <a:t>Mean Time To Recover (MTTR): Time taken to recover after an outage of service.</a:t>
            </a:r>
          </a:p>
          <a:p>
            <a:pPr lvl="1"/>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42</a:t>
            </a:fld>
            <a:endParaRPr lang="en-US" dirty="0"/>
          </a:p>
        </p:txBody>
      </p:sp>
      <p:sp>
        <p:nvSpPr>
          <p:cNvPr id="9" name="Date Placeholder 8">
            <a:extLst>
              <a:ext uri="{FF2B5EF4-FFF2-40B4-BE49-F238E27FC236}">
                <a16:creationId xmlns:a16="http://schemas.microsoft.com/office/drawing/2014/main" id="{28C21085-5CA1-4F39-8302-9C65003BAE8E}"/>
              </a:ext>
            </a:extLst>
          </p:cNvPr>
          <p:cNvSpPr>
            <a:spLocks noGrp="1"/>
          </p:cNvSpPr>
          <p:nvPr>
            <p:ph type="dt" sz="half" idx="10"/>
          </p:nvPr>
        </p:nvSpPr>
        <p:spPr/>
        <p:txBody>
          <a:bodyPr/>
          <a:lstStyle/>
          <a:p>
            <a:fld id="{AB647526-E089-4887-B31B-00E6F3C39DEA}" type="datetime1">
              <a:rPr lang="en-US" smtClean="0"/>
              <a:t>3/24/2020</a:t>
            </a:fld>
            <a:endParaRPr lang="en-US" dirty="0"/>
          </a:p>
        </p:txBody>
      </p:sp>
      <p:sp>
        <p:nvSpPr>
          <p:cNvPr id="10" name="Footer Placeholder 9">
            <a:extLst>
              <a:ext uri="{FF2B5EF4-FFF2-40B4-BE49-F238E27FC236}">
                <a16:creationId xmlns:a16="http://schemas.microsoft.com/office/drawing/2014/main" id="{6C552426-3C36-4468-AF3F-3A700628185A}"/>
              </a:ext>
            </a:extLst>
          </p:cNvPr>
          <p:cNvSpPr>
            <a:spLocks noGrp="1"/>
          </p:cNvSpPr>
          <p:nvPr>
            <p:ph type="ftr" sz="quarter" idx="11"/>
          </p:nvPr>
        </p:nvSpPr>
        <p:spPr/>
        <p:txBody>
          <a:bodyPr/>
          <a:lstStyle/>
          <a:p>
            <a:r>
              <a:rPr lang="en-US"/>
              <a:t>Cross-Enterprise Certified Datasets</a:t>
            </a:r>
            <a:endParaRPr lang="en-US" dirty="0"/>
          </a:p>
        </p:txBody>
      </p:sp>
      <p:pic>
        <p:nvPicPr>
          <p:cNvPr id="4" name="Picture 3">
            <a:extLst>
              <a:ext uri="{FF2B5EF4-FFF2-40B4-BE49-F238E27FC236}">
                <a16:creationId xmlns:a16="http://schemas.microsoft.com/office/drawing/2014/main" id="{84E616F8-126D-4BCF-9D24-31C38BD9FF99}"/>
              </a:ext>
            </a:extLst>
          </p:cNvPr>
          <p:cNvPicPr>
            <a:picLocks noChangeAspect="1"/>
          </p:cNvPicPr>
          <p:nvPr/>
        </p:nvPicPr>
        <p:blipFill>
          <a:blip r:embed="rId3"/>
          <a:stretch>
            <a:fillRect/>
          </a:stretch>
        </p:blipFill>
        <p:spPr>
          <a:xfrm rot="20571992">
            <a:off x="6327122" y="2160696"/>
            <a:ext cx="2729032" cy="1838047"/>
          </a:xfrm>
          <a:prstGeom prst="rect">
            <a:avLst/>
          </a:prstGeom>
        </p:spPr>
      </p:pic>
    </p:spTree>
    <p:extLst>
      <p:ext uri="{BB962C8B-B14F-4D97-AF65-F5344CB8AC3E}">
        <p14:creationId xmlns:p14="http://schemas.microsoft.com/office/powerpoint/2010/main" val="3950136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solidFill>
                  <a:srgbClr val="FF0000"/>
                </a:solidFill>
              </a:rPr>
              <a:t>Cross Enterprise</a:t>
            </a:r>
            <a:r>
              <a:rPr lang="en-US" dirty="0"/>
              <a:t> Certified Dataset Process</a:t>
            </a:r>
          </a:p>
        </p:txBody>
      </p:sp>
      <p:sp>
        <p:nvSpPr>
          <p:cNvPr id="6" name="Content Placeholder 5">
            <a:extLst>
              <a:ext uri="{FF2B5EF4-FFF2-40B4-BE49-F238E27FC236}">
                <a16:creationId xmlns:a16="http://schemas.microsoft.com/office/drawing/2014/main" id="{9E034C35-2C65-4567-9A8A-EC5E432D0108}"/>
              </a:ext>
            </a:extLst>
          </p:cNvPr>
          <p:cNvSpPr>
            <a:spLocks noGrp="1"/>
          </p:cNvSpPr>
          <p:nvPr>
            <p:ph idx="1"/>
          </p:nvPr>
        </p:nvSpPr>
        <p:spPr/>
        <p:txBody>
          <a:bodyPr/>
          <a:lstStyle/>
          <a:p>
            <a:r>
              <a:rPr lang="en-US" dirty="0"/>
              <a:t>Schedule review with DA COP</a:t>
            </a:r>
          </a:p>
          <a:p>
            <a:pPr lvl="1"/>
            <a:r>
              <a:rPr lang="en-US" dirty="0"/>
              <a:t>Presentation template</a:t>
            </a:r>
          </a:p>
          <a:p>
            <a:r>
              <a:rPr lang="en-US" dirty="0"/>
              <a:t>Review outcome documented in DCP</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43</a:t>
            </a:fld>
            <a:endParaRPr lang="en-US" dirty="0"/>
          </a:p>
        </p:txBody>
      </p:sp>
      <p:sp>
        <p:nvSpPr>
          <p:cNvPr id="5" name="TextBox 4">
            <a:extLst>
              <a:ext uri="{FF2B5EF4-FFF2-40B4-BE49-F238E27FC236}">
                <a16:creationId xmlns:a16="http://schemas.microsoft.com/office/drawing/2014/main" id="{E7934850-8E5C-4973-BF3C-FDCB66939595}"/>
              </a:ext>
            </a:extLst>
          </p:cNvPr>
          <p:cNvSpPr txBox="1"/>
          <p:nvPr/>
        </p:nvSpPr>
        <p:spPr>
          <a:xfrm>
            <a:off x="430165" y="3250384"/>
            <a:ext cx="6904629" cy="1107996"/>
          </a:xfrm>
          <a:prstGeom prst="rect">
            <a:avLst/>
          </a:prstGeom>
          <a:noFill/>
          <a:ln>
            <a:solidFill>
              <a:schemeClr val="accent1"/>
            </a:solidFill>
          </a:ln>
        </p:spPr>
        <p:txBody>
          <a:bodyPr wrap="square" rtlCol="0">
            <a:spAutoFit/>
          </a:bodyPr>
          <a:lstStyle/>
          <a:p>
            <a:r>
              <a:rPr lang="en-US" sz="1100" b="1" dirty="0"/>
              <a:t>Reviewing a Cross-Enterprise Certified Dataset</a:t>
            </a:r>
            <a:br>
              <a:rPr lang="en-US" sz="1100" dirty="0"/>
            </a:br>
            <a:r>
              <a:rPr lang="en-US" sz="1100" dirty="0"/>
              <a:t>Once the dataset is complete and documented in DCP to the satisfaction of the Data Architect/Data Lead a notification should be send to </a:t>
            </a:r>
            <a:r>
              <a:rPr lang="en-US" sz="1100" dirty="0">
                <a:hlinkClick r:id="rId3"/>
              </a:rPr>
              <a:t>Steve Sandberg (Principle Data Architect)</a:t>
            </a:r>
            <a:r>
              <a:rPr lang="en-US" sz="1100" dirty="0"/>
              <a:t> to get the concept scheduled for review by the Data Architecture Community of Practice (DA COP).  The Data Architect/Data Lead is expected to be present at the DA COP review to answer any questions that may arise.  Once approved by the DA COP the status of the dataset will be set to “Certified“ in DCP.</a:t>
            </a:r>
          </a:p>
        </p:txBody>
      </p:sp>
      <p:sp>
        <p:nvSpPr>
          <p:cNvPr id="10" name="Date Placeholder 9">
            <a:extLst>
              <a:ext uri="{FF2B5EF4-FFF2-40B4-BE49-F238E27FC236}">
                <a16:creationId xmlns:a16="http://schemas.microsoft.com/office/drawing/2014/main" id="{EF51A2F5-FF6A-4507-98D8-BD4F5E6DCD4F}"/>
              </a:ext>
            </a:extLst>
          </p:cNvPr>
          <p:cNvSpPr>
            <a:spLocks noGrp="1"/>
          </p:cNvSpPr>
          <p:nvPr>
            <p:ph type="dt" sz="half" idx="10"/>
          </p:nvPr>
        </p:nvSpPr>
        <p:spPr/>
        <p:txBody>
          <a:bodyPr/>
          <a:lstStyle/>
          <a:p>
            <a:fld id="{76768A26-D754-49FC-88A2-D505A3F6041E}" type="datetime1">
              <a:rPr lang="en-US" smtClean="0"/>
              <a:t>3/24/2020</a:t>
            </a:fld>
            <a:endParaRPr lang="en-US" dirty="0"/>
          </a:p>
        </p:txBody>
      </p:sp>
      <p:sp>
        <p:nvSpPr>
          <p:cNvPr id="11" name="Footer Placeholder 10">
            <a:extLst>
              <a:ext uri="{FF2B5EF4-FFF2-40B4-BE49-F238E27FC236}">
                <a16:creationId xmlns:a16="http://schemas.microsoft.com/office/drawing/2014/main" id="{E0B046B2-5D0B-40E9-ACDC-371C0E3A5FB7}"/>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619844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solidFill>
                  <a:srgbClr val="FF0000"/>
                </a:solidFill>
              </a:rPr>
              <a:t>Cross Enterprise</a:t>
            </a:r>
            <a:r>
              <a:rPr lang="en-US" dirty="0"/>
              <a:t> Certified Dataset Extensions</a:t>
            </a:r>
          </a:p>
        </p:txBody>
      </p:sp>
      <p:sp>
        <p:nvSpPr>
          <p:cNvPr id="5" name="Content Placeholder 4">
            <a:extLst>
              <a:ext uri="{FF2B5EF4-FFF2-40B4-BE49-F238E27FC236}">
                <a16:creationId xmlns:a16="http://schemas.microsoft.com/office/drawing/2014/main" id="{B9A04AE1-037F-4B42-A433-519225D47F50}"/>
              </a:ext>
            </a:extLst>
          </p:cNvPr>
          <p:cNvSpPr>
            <a:spLocks noGrp="1"/>
          </p:cNvSpPr>
          <p:nvPr>
            <p:ph idx="1"/>
          </p:nvPr>
        </p:nvSpPr>
        <p:spPr/>
        <p:txBody>
          <a:bodyPr/>
          <a:lstStyle/>
          <a:p>
            <a:r>
              <a:rPr lang="en-US" dirty="0"/>
              <a:t>Other area that choose to certify their own datasets that are not “cross-enterprise” may leverage this criteria and templates but the DA COP need not be involved.</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44</a:t>
            </a:fld>
            <a:endParaRPr lang="en-US" dirty="0"/>
          </a:p>
        </p:txBody>
      </p:sp>
      <p:sp>
        <p:nvSpPr>
          <p:cNvPr id="9" name="Date Placeholder 8">
            <a:extLst>
              <a:ext uri="{FF2B5EF4-FFF2-40B4-BE49-F238E27FC236}">
                <a16:creationId xmlns:a16="http://schemas.microsoft.com/office/drawing/2014/main" id="{551A54FF-CDE8-4892-9184-14E1D97E0EFE}"/>
              </a:ext>
            </a:extLst>
          </p:cNvPr>
          <p:cNvSpPr>
            <a:spLocks noGrp="1"/>
          </p:cNvSpPr>
          <p:nvPr>
            <p:ph type="dt" sz="half" idx="10"/>
          </p:nvPr>
        </p:nvSpPr>
        <p:spPr/>
        <p:txBody>
          <a:bodyPr/>
          <a:lstStyle/>
          <a:p>
            <a:fld id="{BA0C30F0-6809-4B1C-83B3-9FA5511CB2FC}" type="datetime1">
              <a:rPr lang="en-US" smtClean="0"/>
              <a:t>3/24/2020</a:t>
            </a:fld>
            <a:endParaRPr lang="en-US" dirty="0"/>
          </a:p>
        </p:txBody>
      </p:sp>
      <p:sp>
        <p:nvSpPr>
          <p:cNvPr id="10" name="Footer Placeholder 9">
            <a:extLst>
              <a:ext uri="{FF2B5EF4-FFF2-40B4-BE49-F238E27FC236}">
                <a16:creationId xmlns:a16="http://schemas.microsoft.com/office/drawing/2014/main" id="{13764C7F-3D32-41BD-B30B-6E7D05847F6E}"/>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742495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8" name="Straight Connector 1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 name="Title 8">
            <a:extLst>
              <a:ext uri="{FF2B5EF4-FFF2-40B4-BE49-F238E27FC236}">
                <a16:creationId xmlns:a16="http://schemas.microsoft.com/office/drawing/2014/main" id="{5827D3B3-6FA2-43F4-9C74-00C355DE6D37}"/>
              </a:ext>
            </a:extLst>
          </p:cNvPr>
          <p:cNvSpPr>
            <a:spLocks noGrp="1"/>
          </p:cNvSpPr>
          <p:nvPr>
            <p:ph type="title"/>
          </p:nvPr>
        </p:nvSpPr>
        <p:spPr>
          <a:xfrm>
            <a:off x="3730752" y="948985"/>
            <a:ext cx="3224750" cy="2436848"/>
          </a:xfrm>
        </p:spPr>
        <p:txBody>
          <a:bodyPr vert="horz" lIns="91440" tIns="45720" rIns="91440" bIns="45720" rtlCol="0" anchor="b">
            <a:normAutofit/>
          </a:bodyPr>
          <a:lstStyle/>
          <a:p>
            <a:pPr defTabSz="457200"/>
            <a:r>
              <a:rPr lang="en-US" sz="5400" kern="1200" dirty="0">
                <a:solidFill>
                  <a:schemeClr val="accent1"/>
                </a:solidFill>
                <a:latin typeface="+mj-lt"/>
                <a:ea typeface="+mj-ea"/>
                <a:cs typeface="+mj-cs"/>
              </a:rPr>
              <a:t>Questions</a:t>
            </a:r>
          </a:p>
        </p:txBody>
      </p:sp>
      <p:sp>
        <p:nvSpPr>
          <p:cNvPr id="29" name="Isosceles Triangle 2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9525"/>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4" name="Graphic 13" descr="Help">
            <a:extLst>
              <a:ext uri="{FF2B5EF4-FFF2-40B4-BE49-F238E27FC236}">
                <a16:creationId xmlns:a16="http://schemas.microsoft.com/office/drawing/2014/main" id="{1F1E7870-C060-414D-B94B-57F0699466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453" y="1162604"/>
            <a:ext cx="2824269" cy="2824269"/>
          </a:xfrm>
          <a:prstGeom prst="rect">
            <a:avLst/>
          </a:prstGeom>
        </p:spPr>
      </p:pic>
      <p:sp>
        <p:nvSpPr>
          <p:cNvPr id="4" name="Footer Placeholder 3">
            <a:extLst>
              <a:ext uri="{FF2B5EF4-FFF2-40B4-BE49-F238E27FC236}">
                <a16:creationId xmlns:a16="http://schemas.microsoft.com/office/drawing/2014/main" id="{E1713889-8CAC-480B-9970-64131CDCBED2}"/>
              </a:ext>
            </a:extLst>
          </p:cNvPr>
          <p:cNvSpPr>
            <a:spLocks noGrp="1"/>
          </p:cNvSpPr>
          <p:nvPr>
            <p:ph type="ftr" sz="quarter" idx="11"/>
          </p:nvPr>
        </p:nvSpPr>
        <p:spPr>
          <a:xfrm>
            <a:off x="508000" y="4531021"/>
            <a:ext cx="4723209" cy="273844"/>
          </a:xfrm>
        </p:spPr>
        <p:txBody>
          <a:bodyPr vert="horz" lIns="91440" tIns="45720" rIns="91440" bIns="45720" rtlCol="0" anchor="ctr">
            <a:normAutofit/>
          </a:bodyPr>
          <a:lstStyle/>
          <a:p>
            <a:pPr>
              <a:spcAft>
                <a:spcPts val="600"/>
              </a:spcAft>
            </a:pPr>
            <a:r>
              <a:rPr lang="en-US" sz="900" kern="1200">
                <a:solidFill>
                  <a:schemeClr val="tx1">
                    <a:tint val="75000"/>
                  </a:schemeClr>
                </a:solidFill>
                <a:latin typeface="+mn-lt"/>
                <a:ea typeface="+mn-ea"/>
                <a:cs typeface="+mn-cs"/>
              </a:rPr>
              <a:t>Cross-Enterprise Certified Datasets</a:t>
            </a:r>
          </a:p>
        </p:txBody>
      </p:sp>
      <p:sp>
        <p:nvSpPr>
          <p:cNvPr id="3" name="Date Placeholder 2">
            <a:extLst>
              <a:ext uri="{FF2B5EF4-FFF2-40B4-BE49-F238E27FC236}">
                <a16:creationId xmlns:a16="http://schemas.microsoft.com/office/drawing/2014/main" id="{86B90756-793F-4BE6-BC0D-F9A7E820F2DA}"/>
              </a:ext>
            </a:extLst>
          </p:cNvPr>
          <p:cNvSpPr>
            <a:spLocks noGrp="1"/>
          </p:cNvSpPr>
          <p:nvPr>
            <p:ph type="dt" sz="half" idx="10"/>
          </p:nvPr>
        </p:nvSpPr>
        <p:spPr>
          <a:xfrm>
            <a:off x="5403849" y="4531021"/>
            <a:ext cx="683955" cy="273844"/>
          </a:xfrm>
        </p:spPr>
        <p:txBody>
          <a:bodyPr vert="horz" lIns="91440" tIns="45720" rIns="91440" bIns="45720" rtlCol="0" anchor="ctr">
            <a:normAutofit fontScale="92500"/>
          </a:bodyPr>
          <a:lstStyle/>
          <a:p>
            <a:pPr>
              <a:spcAft>
                <a:spcPts val="600"/>
              </a:spcAft>
            </a:pPr>
            <a:fld id="{5BBA74F9-41B2-4F87-8457-F9599958F3CF}" type="datetime1">
              <a:rPr lang="en-US" sz="900" smtClean="0">
                <a:latin typeface="+mn-lt"/>
                <a:ea typeface="+mn-ea"/>
              </a:rPr>
              <a:pPr>
                <a:spcAft>
                  <a:spcPts val="600"/>
                </a:spcAft>
              </a:pPr>
              <a:t>3/24/2020</a:t>
            </a:fld>
            <a:endParaRPr lang="en-US" sz="900">
              <a:latin typeface="+mn-lt"/>
              <a:ea typeface="+mn-ea"/>
            </a:endParaRPr>
          </a:p>
        </p:txBody>
      </p:sp>
      <p:sp>
        <p:nvSpPr>
          <p:cNvPr id="5" name="Slide Number Placeholder 4">
            <a:extLst>
              <a:ext uri="{FF2B5EF4-FFF2-40B4-BE49-F238E27FC236}">
                <a16:creationId xmlns:a16="http://schemas.microsoft.com/office/drawing/2014/main" id="{4B3FEA5C-40D7-4A53-BCDB-03A68E8E28EF}"/>
              </a:ext>
            </a:extLst>
          </p:cNvPr>
          <p:cNvSpPr>
            <a:spLocks noGrp="1"/>
          </p:cNvSpPr>
          <p:nvPr>
            <p:ph type="sldNum" sz="quarter" idx="12"/>
          </p:nvPr>
        </p:nvSpPr>
        <p:spPr>
          <a:xfrm>
            <a:off x="6442997" y="4531021"/>
            <a:ext cx="512504" cy="273844"/>
          </a:xfrm>
        </p:spPr>
        <p:txBody>
          <a:bodyPr vert="horz" lIns="91440" tIns="45720" rIns="91440" bIns="45720" rtlCol="0" anchor="ctr">
            <a:normAutofit/>
          </a:bodyPr>
          <a:lstStyle/>
          <a:p>
            <a:pPr>
              <a:spcAft>
                <a:spcPts val="600"/>
              </a:spcAft>
            </a:pPr>
            <a:fld id="{2DEE3209-E07D-4F40-8D4D-2C5806060DD2}" type="slidenum">
              <a:rPr lang="en-US" altLang="en-US" sz="900" smtClean="0">
                <a:latin typeface="+mn-lt"/>
                <a:ea typeface="+mn-ea"/>
              </a:rPr>
              <a:pPr>
                <a:spcAft>
                  <a:spcPts val="600"/>
                </a:spcAft>
              </a:pPr>
              <a:t>45</a:t>
            </a:fld>
            <a:endParaRPr lang="en-US" altLang="en-US" sz="900">
              <a:latin typeface="+mn-lt"/>
              <a:ea typeface="+mn-ea"/>
            </a:endParaRPr>
          </a:p>
        </p:txBody>
      </p:sp>
    </p:spTree>
    <p:extLst>
      <p:ext uri="{BB962C8B-B14F-4D97-AF65-F5344CB8AC3E}">
        <p14:creationId xmlns:p14="http://schemas.microsoft.com/office/powerpoint/2010/main" val="399703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715421" cy="990600"/>
          </a:xfrm>
        </p:spPr>
        <p:txBody>
          <a:bodyPr/>
          <a:lstStyle/>
          <a:p>
            <a:r>
              <a:rPr lang="en-US" dirty="0"/>
              <a:t>Data Architecture Community of Practice</a:t>
            </a:r>
          </a:p>
        </p:txBody>
      </p:sp>
      <p:sp>
        <p:nvSpPr>
          <p:cNvPr id="5" name="Content Placeholder 4">
            <a:extLst>
              <a:ext uri="{FF2B5EF4-FFF2-40B4-BE49-F238E27FC236}">
                <a16:creationId xmlns:a16="http://schemas.microsoft.com/office/drawing/2014/main" id="{21AB5F46-7241-415F-B323-A139D08B5D0C}"/>
              </a:ext>
            </a:extLst>
          </p:cNvPr>
          <p:cNvSpPr>
            <a:spLocks noGrp="1"/>
          </p:cNvSpPr>
          <p:nvPr>
            <p:ph idx="1"/>
          </p:nvPr>
        </p:nvSpPr>
        <p:spPr/>
        <p:txBody>
          <a:bodyPr/>
          <a:lstStyle/>
          <a:p>
            <a:r>
              <a:rPr lang="en-US" dirty="0"/>
              <a:t>The Data Architecture Community of Practice (DA COP) assures the dataset meets specified criteria, it is not charged with fulfilling the criteria nor resolving dataset issues.</a:t>
            </a:r>
          </a:p>
          <a:p>
            <a:endParaRPr lang="en-US" dirty="0"/>
          </a:p>
          <a:p>
            <a:r>
              <a:rPr lang="en-US" dirty="0"/>
              <a:t>Not all datasets will be reviewed by the DA COP, only datasets that meet the criteria of </a:t>
            </a:r>
            <a:r>
              <a:rPr lang="en-US" dirty="0">
                <a:solidFill>
                  <a:srgbClr val="FF0000"/>
                </a:solidFill>
              </a:rPr>
              <a:t>Cross Enterprise</a:t>
            </a:r>
            <a:r>
              <a:rPr lang="en-US" dirty="0"/>
              <a:t>.</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5</a:t>
            </a:fld>
            <a:endParaRPr lang="en-US" dirty="0"/>
          </a:p>
        </p:txBody>
      </p:sp>
      <p:sp>
        <p:nvSpPr>
          <p:cNvPr id="9" name="Date Placeholder 8">
            <a:extLst>
              <a:ext uri="{FF2B5EF4-FFF2-40B4-BE49-F238E27FC236}">
                <a16:creationId xmlns:a16="http://schemas.microsoft.com/office/drawing/2014/main" id="{39005424-2651-4813-97DD-E47528FC2BFC}"/>
              </a:ext>
            </a:extLst>
          </p:cNvPr>
          <p:cNvSpPr>
            <a:spLocks noGrp="1"/>
          </p:cNvSpPr>
          <p:nvPr>
            <p:ph type="dt" sz="half" idx="10"/>
          </p:nvPr>
        </p:nvSpPr>
        <p:spPr/>
        <p:txBody>
          <a:bodyPr/>
          <a:lstStyle/>
          <a:p>
            <a:fld id="{3994E4FE-2220-450E-ABDE-6DD189867943}" type="datetime1">
              <a:rPr lang="en-US" smtClean="0"/>
              <a:t>3/24/2020</a:t>
            </a:fld>
            <a:endParaRPr lang="en-US" dirty="0"/>
          </a:p>
        </p:txBody>
      </p:sp>
      <p:sp>
        <p:nvSpPr>
          <p:cNvPr id="10" name="Footer Placeholder 9">
            <a:extLst>
              <a:ext uri="{FF2B5EF4-FFF2-40B4-BE49-F238E27FC236}">
                <a16:creationId xmlns:a16="http://schemas.microsoft.com/office/drawing/2014/main" id="{589CD6D9-F5A4-4533-B445-C3FE5B079018}"/>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55576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4DFA-15AC-46AF-83FE-167E9E9587ED}"/>
              </a:ext>
            </a:extLst>
          </p:cNvPr>
          <p:cNvSpPr>
            <a:spLocks noGrp="1"/>
          </p:cNvSpPr>
          <p:nvPr>
            <p:ph type="title"/>
          </p:nvPr>
        </p:nvSpPr>
        <p:spPr>
          <a:xfrm>
            <a:off x="508001" y="231044"/>
            <a:ext cx="6447501" cy="990600"/>
          </a:xfrm>
        </p:spPr>
        <p:txBody>
          <a:bodyPr/>
          <a:lstStyle/>
          <a:p>
            <a:r>
              <a:rPr lang="en-US" dirty="0"/>
              <a:t>Dataset Value Chain</a:t>
            </a:r>
          </a:p>
        </p:txBody>
      </p:sp>
      <p:sp>
        <p:nvSpPr>
          <p:cNvPr id="3" name="Slide Number Placeholder 2">
            <a:extLst>
              <a:ext uri="{FF2B5EF4-FFF2-40B4-BE49-F238E27FC236}">
                <a16:creationId xmlns:a16="http://schemas.microsoft.com/office/drawing/2014/main" id="{8E93295E-A2AD-4551-81CF-5D22BDA72A18}"/>
              </a:ext>
            </a:extLst>
          </p:cNvPr>
          <p:cNvSpPr>
            <a:spLocks noGrp="1"/>
          </p:cNvSpPr>
          <p:nvPr>
            <p:ph type="sldNum" sz="quarter" idx="12"/>
          </p:nvPr>
        </p:nvSpPr>
        <p:spPr/>
        <p:txBody>
          <a:bodyPr/>
          <a:lstStyle/>
          <a:p>
            <a:fld id="{3DF1AFCE-D540-41EE-B441-3ED6DEB25CDC}" type="slidenum">
              <a:rPr lang="en-US" smtClean="0"/>
              <a:pPr/>
              <a:t>6</a:t>
            </a:fld>
            <a:endParaRPr lang="en-US" dirty="0"/>
          </a:p>
        </p:txBody>
      </p:sp>
      <p:sp>
        <p:nvSpPr>
          <p:cNvPr id="4" name="Rectangle: Rounded Corners 3">
            <a:extLst>
              <a:ext uri="{FF2B5EF4-FFF2-40B4-BE49-F238E27FC236}">
                <a16:creationId xmlns:a16="http://schemas.microsoft.com/office/drawing/2014/main" id="{25D0F84F-8A23-43DE-816D-6DD8C391CC25}"/>
              </a:ext>
            </a:extLst>
          </p:cNvPr>
          <p:cNvSpPr/>
          <p:nvPr/>
        </p:nvSpPr>
        <p:spPr>
          <a:xfrm>
            <a:off x="1510632" y="179513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a:t>
            </a:r>
          </a:p>
        </p:txBody>
      </p:sp>
      <p:sp>
        <p:nvSpPr>
          <p:cNvPr id="5" name="Rectangle: Rounded Corners 4">
            <a:extLst>
              <a:ext uri="{FF2B5EF4-FFF2-40B4-BE49-F238E27FC236}">
                <a16:creationId xmlns:a16="http://schemas.microsoft.com/office/drawing/2014/main" id="{69EA8587-B606-4EAC-889F-E13FC6569949}"/>
              </a:ext>
            </a:extLst>
          </p:cNvPr>
          <p:cNvSpPr/>
          <p:nvPr/>
        </p:nvSpPr>
        <p:spPr>
          <a:xfrm>
            <a:off x="3657682" y="179513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CDP</a:t>
            </a:r>
          </a:p>
        </p:txBody>
      </p:sp>
      <p:sp>
        <p:nvSpPr>
          <p:cNvPr id="6" name="Rectangle: Rounded Corners 5">
            <a:extLst>
              <a:ext uri="{FF2B5EF4-FFF2-40B4-BE49-F238E27FC236}">
                <a16:creationId xmlns:a16="http://schemas.microsoft.com/office/drawing/2014/main" id="{C2C49037-1E55-4E9B-B69C-A001C6F37BF8}"/>
              </a:ext>
            </a:extLst>
          </p:cNvPr>
          <p:cNvSpPr/>
          <p:nvPr/>
        </p:nvSpPr>
        <p:spPr>
          <a:xfrm>
            <a:off x="5805591" y="179513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7" name="Arrow: Right 6">
            <a:extLst>
              <a:ext uri="{FF2B5EF4-FFF2-40B4-BE49-F238E27FC236}">
                <a16:creationId xmlns:a16="http://schemas.microsoft.com/office/drawing/2014/main" id="{EC8FFD1F-005B-48B1-A167-4219E189780B}"/>
              </a:ext>
            </a:extLst>
          </p:cNvPr>
          <p:cNvSpPr/>
          <p:nvPr/>
        </p:nvSpPr>
        <p:spPr>
          <a:xfrm>
            <a:off x="2767931" y="2365390"/>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2ABC3637-1090-4019-9D64-79380DF1BA27}"/>
              </a:ext>
            </a:extLst>
          </p:cNvPr>
          <p:cNvSpPr/>
          <p:nvPr/>
        </p:nvSpPr>
        <p:spPr>
          <a:xfrm>
            <a:off x="4910227" y="2314038"/>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71152EEA-B113-414A-8770-FE558A1D9AB4}"/>
              </a:ext>
            </a:extLst>
          </p:cNvPr>
          <p:cNvSpPr/>
          <p:nvPr/>
        </p:nvSpPr>
        <p:spPr>
          <a:xfrm>
            <a:off x="1147266" y="833092"/>
            <a:ext cx="1900102" cy="375105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accent5"/>
                </a:solidFill>
              </a:rPr>
              <a:t>Product Owner 1</a:t>
            </a:r>
          </a:p>
        </p:txBody>
      </p:sp>
      <p:sp>
        <p:nvSpPr>
          <p:cNvPr id="11" name="Oval 10">
            <a:extLst>
              <a:ext uri="{FF2B5EF4-FFF2-40B4-BE49-F238E27FC236}">
                <a16:creationId xmlns:a16="http://schemas.microsoft.com/office/drawing/2014/main" id="{50E60FA0-ED4D-4B54-894A-5F282B79AA2E}"/>
              </a:ext>
            </a:extLst>
          </p:cNvPr>
          <p:cNvSpPr/>
          <p:nvPr/>
        </p:nvSpPr>
        <p:spPr>
          <a:xfrm>
            <a:off x="2767931" y="833092"/>
            <a:ext cx="2324712" cy="3751055"/>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accent5"/>
                </a:solidFill>
              </a:rPr>
              <a:t>Product Owner 2</a:t>
            </a:r>
          </a:p>
        </p:txBody>
      </p:sp>
      <p:sp>
        <p:nvSpPr>
          <p:cNvPr id="12" name="Oval 11">
            <a:extLst>
              <a:ext uri="{FF2B5EF4-FFF2-40B4-BE49-F238E27FC236}">
                <a16:creationId xmlns:a16="http://schemas.microsoft.com/office/drawing/2014/main" id="{D93BE59D-73C5-472E-BE8C-3E383DBF8195}"/>
              </a:ext>
            </a:extLst>
          </p:cNvPr>
          <p:cNvSpPr/>
          <p:nvPr/>
        </p:nvSpPr>
        <p:spPr>
          <a:xfrm>
            <a:off x="4939465" y="833091"/>
            <a:ext cx="2278058" cy="3751055"/>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accent5"/>
                </a:solidFill>
              </a:rPr>
              <a:t>Product Owner 3</a:t>
            </a:r>
          </a:p>
        </p:txBody>
      </p:sp>
      <p:sp>
        <p:nvSpPr>
          <p:cNvPr id="13" name="Rectangle 12">
            <a:extLst>
              <a:ext uri="{FF2B5EF4-FFF2-40B4-BE49-F238E27FC236}">
                <a16:creationId xmlns:a16="http://schemas.microsoft.com/office/drawing/2014/main" id="{94433CB2-80E2-49CC-8E53-14633ED5C197}"/>
              </a:ext>
            </a:extLst>
          </p:cNvPr>
          <p:cNvSpPr/>
          <p:nvPr/>
        </p:nvSpPr>
        <p:spPr>
          <a:xfrm>
            <a:off x="1915525" y="2027320"/>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16" name="Rectangle 15">
            <a:extLst>
              <a:ext uri="{FF2B5EF4-FFF2-40B4-BE49-F238E27FC236}">
                <a16:creationId xmlns:a16="http://schemas.microsoft.com/office/drawing/2014/main" id="{A10DEA4A-C759-4ABC-B60D-BFEC08747DE4}"/>
              </a:ext>
            </a:extLst>
          </p:cNvPr>
          <p:cNvSpPr/>
          <p:nvPr/>
        </p:nvSpPr>
        <p:spPr>
          <a:xfrm>
            <a:off x="1907706" y="2499458"/>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19" name="Rectangle 18">
            <a:extLst>
              <a:ext uri="{FF2B5EF4-FFF2-40B4-BE49-F238E27FC236}">
                <a16:creationId xmlns:a16="http://schemas.microsoft.com/office/drawing/2014/main" id="{6EA63A51-48BA-4AD6-9B04-E6FEA32541D5}"/>
              </a:ext>
            </a:extLst>
          </p:cNvPr>
          <p:cNvSpPr/>
          <p:nvPr/>
        </p:nvSpPr>
        <p:spPr>
          <a:xfrm>
            <a:off x="1915524" y="3353845"/>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0" name="Rectangle 19">
            <a:extLst>
              <a:ext uri="{FF2B5EF4-FFF2-40B4-BE49-F238E27FC236}">
                <a16:creationId xmlns:a16="http://schemas.microsoft.com/office/drawing/2014/main" id="{394B3AB4-FF17-4CE1-AA0E-206F73C33769}"/>
              </a:ext>
            </a:extLst>
          </p:cNvPr>
          <p:cNvSpPr/>
          <p:nvPr/>
        </p:nvSpPr>
        <p:spPr>
          <a:xfrm>
            <a:off x="1915524" y="3825983"/>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1" name="Rectangle 20">
            <a:extLst>
              <a:ext uri="{FF2B5EF4-FFF2-40B4-BE49-F238E27FC236}">
                <a16:creationId xmlns:a16="http://schemas.microsoft.com/office/drawing/2014/main" id="{B7B13B80-6DC4-4E1A-A39A-38179AE524AF}"/>
              </a:ext>
            </a:extLst>
          </p:cNvPr>
          <p:cNvSpPr/>
          <p:nvPr/>
        </p:nvSpPr>
        <p:spPr>
          <a:xfrm>
            <a:off x="4061730" y="2027320"/>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2" name="Rectangle 21">
            <a:extLst>
              <a:ext uri="{FF2B5EF4-FFF2-40B4-BE49-F238E27FC236}">
                <a16:creationId xmlns:a16="http://schemas.microsoft.com/office/drawing/2014/main" id="{EFFFE522-E26A-43A4-9126-78AEB857E94B}"/>
              </a:ext>
            </a:extLst>
          </p:cNvPr>
          <p:cNvSpPr/>
          <p:nvPr/>
        </p:nvSpPr>
        <p:spPr>
          <a:xfrm>
            <a:off x="4053911" y="2499458"/>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3" name="Rectangle 22">
            <a:extLst>
              <a:ext uri="{FF2B5EF4-FFF2-40B4-BE49-F238E27FC236}">
                <a16:creationId xmlns:a16="http://schemas.microsoft.com/office/drawing/2014/main" id="{BAF0F644-FF60-44EC-A340-A5E41A222409}"/>
              </a:ext>
            </a:extLst>
          </p:cNvPr>
          <p:cNvSpPr/>
          <p:nvPr/>
        </p:nvSpPr>
        <p:spPr>
          <a:xfrm>
            <a:off x="4061729" y="3353845"/>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4" name="Rectangle 23">
            <a:extLst>
              <a:ext uri="{FF2B5EF4-FFF2-40B4-BE49-F238E27FC236}">
                <a16:creationId xmlns:a16="http://schemas.microsoft.com/office/drawing/2014/main" id="{3E7DAD1F-2B26-4F08-825B-D9D150C23137}"/>
              </a:ext>
            </a:extLst>
          </p:cNvPr>
          <p:cNvSpPr/>
          <p:nvPr/>
        </p:nvSpPr>
        <p:spPr>
          <a:xfrm>
            <a:off x="4061729" y="3825983"/>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5" name="Rectangle 24">
            <a:extLst>
              <a:ext uri="{FF2B5EF4-FFF2-40B4-BE49-F238E27FC236}">
                <a16:creationId xmlns:a16="http://schemas.microsoft.com/office/drawing/2014/main" id="{84017A18-654B-474A-B024-D7CEC81D9C3C}"/>
              </a:ext>
            </a:extLst>
          </p:cNvPr>
          <p:cNvSpPr/>
          <p:nvPr/>
        </p:nvSpPr>
        <p:spPr>
          <a:xfrm>
            <a:off x="6340160" y="2027320"/>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6" name="Rectangle 25">
            <a:extLst>
              <a:ext uri="{FF2B5EF4-FFF2-40B4-BE49-F238E27FC236}">
                <a16:creationId xmlns:a16="http://schemas.microsoft.com/office/drawing/2014/main" id="{B56719CF-DE42-40CC-B4E6-BBFCB6D19917}"/>
              </a:ext>
            </a:extLst>
          </p:cNvPr>
          <p:cNvSpPr/>
          <p:nvPr/>
        </p:nvSpPr>
        <p:spPr>
          <a:xfrm>
            <a:off x="6332341" y="2499458"/>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7" name="Rectangle 26">
            <a:extLst>
              <a:ext uri="{FF2B5EF4-FFF2-40B4-BE49-F238E27FC236}">
                <a16:creationId xmlns:a16="http://schemas.microsoft.com/office/drawing/2014/main" id="{3CAFD973-D08F-4BEE-AE53-18E2B921C167}"/>
              </a:ext>
            </a:extLst>
          </p:cNvPr>
          <p:cNvSpPr/>
          <p:nvPr/>
        </p:nvSpPr>
        <p:spPr>
          <a:xfrm>
            <a:off x="6340159" y="3353845"/>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8" name="Rectangle 27">
            <a:extLst>
              <a:ext uri="{FF2B5EF4-FFF2-40B4-BE49-F238E27FC236}">
                <a16:creationId xmlns:a16="http://schemas.microsoft.com/office/drawing/2014/main" id="{13B9AE62-1E8C-432B-94EC-07E426FEE022}"/>
              </a:ext>
            </a:extLst>
          </p:cNvPr>
          <p:cNvSpPr/>
          <p:nvPr/>
        </p:nvSpPr>
        <p:spPr>
          <a:xfrm>
            <a:off x="6340159" y="3825983"/>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9" name="Oval 28">
            <a:extLst>
              <a:ext uri="{FF2B5EF4-FFF2-40B4-BE49-F238E27FC236}">
                <a16:creationId xmlns:a16="http://schemas.microsoft.com/office/drawing/2014/main" id="{13AEA675-CFB8-44DD-A956-90921920F987}"/>
              </a:ext>
            </a:extLst>
          </p:cNvPr>
          <p:cNvSpPr/>
          <p:nvPr/>
        </p:nvSpPr>
        <p:spPr>
          <a:xfrm>
            <a:off x="1124070" y="1971599"/>
            <a:ext cx="6499810" cy="3319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0" name="TextBox 29">
            <a:extLst>
              <a:ext uri="{FF2B5EF4-FFF2-40B4-BE49-F238E27FC236}">
                <a16:creationId xmlns:a16="http://schemas.microsoft.com/office/drawing/2014/main" id="{03020F09-1A9B-4612-80FF-1CC00F6E7CF0}"/>
              </a:ext>
            </a:extLst>
          </p:cNvPr>
          <p:cNvSpPr txBox="1"/>
          <p:nvPr/>
        </p:nvSpPr>
        <p:spPr>
          <a:xfrm>
            <a:off x="17030" y="2004747"/>
            <a:ext cx="1277268" cy="276999"/>
          </a:xfrm>
          <a:prstGeom prst="rect">
            <a:avLst/>
          </a:prstGeom>
          <a:noFill/>
        </p:spPr>
        <p:txBody>
          <a:bodyPr wrap="square" rtlCol="0">
            <a:spAutoFit/>
          </a:bodyPr>
          <a:lstStyle/>
          <a:p>
            <a:r>
              <a:rPr lang="en-US" sz="1200" dirty="0">
                <a:solidFill>
                  <a:schemeClr val="accent1">
                    <a:lumMod val="75000"/>
                  </a:schemeClr>
                </a:solidFill>
              </a:rPr>
              <a:t>Data Owner A</a:t>
            </a:r>
          </a:p>
        </p:txBody>
      </p:sp>
      <p:sp>
        <p:nvSpPr>
          <p:cNvPr id="31" name="Oval 30">
            <a:extLst>
              <a:ext uri="{FF2B5EF4-FFF2-40B4-BE49-F238E27FC236}">
                <a16:creationId xmlns:a16="http://schemas.microsoft.com/office/drawing/2014/main" id="{837AAA90-57D7-4B72-9C47-EB6C96982C3E}"/>
              </a:ext>
            </a:extLst>
          </p:cNvPr>
          <p:cNvSpPr/>
          <p:nvPr/>
        </p:nvSpPr>
        <p:spPr>
          <a:xfrm>
            <a:off x="1124070" y="2426809"/>
            <a:ext cx="6499810" cy="3319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TextBox 31">
            <a:extLst>
              <a:ext uri="{FF2B5EF4-FFF2-40B4-BE49-F238E27FC236}">
                <a16:creationId xmlns:a16="http://schemas.microsoft.com/office/drawing/2014/main" id="{B28DC487-D698-4B79-9FAF-AA997C1B0492}"/>
              </a:ext>
            </a:extLst>
          </p:cNvPr>
          <p:cNvSpPr txBox="1"/>
          <p:nvPr/>
        </p:nvSpPr>
        <p:spPr>
          <a:xfrm>
            <a:off x="17030" y="2459957"/>
            <a:ext cx="1277268" cy="276999"/>
          </a:xfrm>
          <a:prstGeom prst="rect">
            <a:avLst/>
          </a:prstGeom>
          <a:noFill/>
        </p:spPr>
        <p:txBody>
          <a:bodyPr wrap="square" rtlCol="0">
            <a:spAutoFit/>
          </a:bodyPr>
          <a:lstStyle/>
          <a:p>
            <a:r>
              <a:rPr lang="en-US" sz="1200" dirty="0">
                <a:solidFill>
                  <a:schemeClr val="accent1">
                    <a:lumMod val="75000"/>
                  </a:schemeClr>
                </a:solidFill>
              </a:rPr>
              <a:t>Data Owner B</a:t>
            </a:r>
          </a:p>
        </p:txBody>
      </p:sp>
      <p:sp>
        <p:nvSpPr>
          <p:cNvPr id="33" name="Oval 32">
            <a:extLst>
              <a:ext uri="{FF2B5EF4-FFF2-40B4-BE49-F238E27FC236}">
                <a16:creationId xmlns:a16="http://schemas.microsoft.com/office/drawing/2014/main" id="{F7C5A9E2-108F-4161-99E5-B6CADDFCCD25}"/>
              </a:ext>
            </a:extLst>
          </p:cNvPr>
          <p:cNvSpPr/>
          <p:nvPr/>
        </p:nvSpPr>
        <p:spPr>
          <a:xfrm>
            <a:off x="1124070" y="3295397"/>
            <a:ext cx="6499810" cy="3319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TextBox 33">
            <a:extLst>
              <a:ext uri="{FF2B5EF4-FFF2-40B4-BE49-F238E27FC236}">
                <a16:creationId xmlns:a16="http://schemas.microsoft.com/office/drawing/2014/main" id="{7F85BE68-D975-4651-A01D-53F22F96909D}"/>
              </a:ext>
            </a:extLst>
          </p:cNvPr>
          <p:cNvSpPr txBox="1"/>
          <p:nvPr/>
        </p:nvSpPr>
        <p:spPr>
          <a:xfrm>
            <a:off x="17030" y="3328545"/>
            <a:ext cx="1277268" cy="276999"/>
          </a:xfrm>
          <a:prstGeom prst="rect">
            <a:avLst/>
          </a:prstGeom>
          <a:noFill/>
        </p:spPr>
        <p:txBody>
          <a:bodyPr wrap="square" rtlCol="0">
            <a:spAutoFit/>
          </a:bodyPr>
          <a:lstStyle/>
          <a:p>
            <a:r>
              <a:rPr lang="en-US" sz="1200" dirty="0">
                <a:solidFill>
                  <a:schemeClr val="accent1">
                    <a:lumMod val="75000"/>
                  </a:schemeClr>
                </a:solidFill>
              </a:rPr>
              <a:t>Data Owner C</a:t>
            </a:r>
          </a:p>
        </p:txBody>
      </p:sp>
      <p:sp>
        <p:nvSpPr>
          <p:cNvPr id="35" name="Oval 34">
            <a:extLst>
              <a:ext uri="{FF2B5EF4-FFF2-40B4-BE49-F238E27FC236}">
                <a16:creationId xmlns:a16="http://schemas.microsoft.com/office/drawing/2014/main" id="{5755B9B4-B37C-4A36-A415-178E94425DBA}"/>
              </a:ext>
            </a:extLst>
          </p:cNvPr>
          <p:cNvSpPr/>
          <p:nvPr/>
        </p:nvSpPr>
        <p:spPr>
          <a:xfrm>
            <a:off x="1147266" y="3750607"/>
            <a:ext cx="6499810" cy="3319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TextBox 35">
            <a:extLst>
              <a:ext uri="{FF2B5EF4-FFF2-40B4-BE49-F238E27FC236}">
                <a16:creationId xmlns:a16="http://schemas.microsoft.com/office/drawing/2014/main" id="{D2FE82D6-6753-4A2A-B5FF-E45EA76AE942}"/>
              </a:ext>
            </a:extLst>
          </p:cNvPr>
          <p:cNvSpPr txBox="1"/>
          <p:nvPr/>
        </p:nvSpPr>
        <p:spPr>
          <a:xfrm>
            <a:off x="40226" y="3783755"/>
            <a:ext cx="1277268" cy="276999"/>
          </a:xfrm>
          <a:prstGeom prst="rect">
            <a:avLst/>
          </a:prstGeom>
          <a:noFill/>
        </p:spPr>
        <p:txBody>
          <a:bodyPr wrap="square" rtlCol="0">
            <a:spAutoFit/>
          </a:bodyPr>
          <a:lstStyle/>
          <a:p>
            <a:r>
              <a:rPr lang="en-US" sz="1200" dirty="0">
                <a:solidFill>
                  <a:schemeClr val="accent1">
                    <a:lumMod val="75000"/>
                  </a:schemeClr>
                </a:solidFill>
              </a:rPr>
              <a:t>Data Owner D</a:t>
            </a:r>
          </a:p>
        </p:txBody>
      </p:sp>
      <p:sp>
        <p:nvSpPr>
          <p:cNvPr id="10" name="Callout: Line with No Border 9">
            <a:extLst>
              <a:ext uri="{FF2B5EF4-FFF2-40B4-BE49-F238E27FC236}">
                <a16:creationId xmlns:a16="http://schemas.microsoft.com/office/drawing/2014/main" id="{AD26B131-36A2-458E-BFD5-F01DA599B525}"/>
              </a:ext>
            </a:extLst>
          </p:cNvPr>
          <p:cNvSpPr/>
          <p:nvPr/>
        </p:nvSpPr>
        <p:spPr>
          <a:xfrm>
            <a:off x="7885901" y="1749635"/>
            <a:ext cx="1107040" cy="1974642"/>
          </a:xfrm>
          <a:prstGeom prst="callout1">
            <a:avLst>
              <a:gd name="adj1" fmla="val 18750"/>
              <a:gd name="adj2" fmla="val -8333"/>
              <a:gd name="adj3" fmla="val 111002"/>
              <a:gd name="adj4" fmla="val -102094"/>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Even though the certification is for a specific physical dataset, we must ensure the data is well managed throughout its value chain.</a:t>
            </a:r>
          </a:p>
        </p:txBody>
      </p:sp>
      <p:sp>
        <p:nvSpPr>
          <p:cNvPr id="17" name="Date Placeholder 16">
            <a:extLst>
              <a:ext uri="{FF2B5EF4-FFF2-40B4-BE49-F238E27FC236}">
                <a16:creationId xmlns:a16="http://schemas.microsoft.com/office/drawing/2014/main" id="{A2B30B1F-3C66-4FCE-9C55-490C0ADE8E54}"/>
              </a:ext>
            </a:extLst>
          </p:cNvPr>
          <p:cNvSpPr>
            <a:spLocks noGrp="1"/>
          </p:cNvSpPr>
          <p:nvPr>
            <p:ph type="dt" sz="half" idx="10"/>
          </p:nvPr>
        </p:nvSpPr>
        <p:spPr/>
        <p:txBody>
          <a:bodyPr/>
          <a:lstStyle/>
          <a:p>
            <a:fld id="{39D8498D-69D4-46E4-8767-990906125BE1}" type="datetime1">
              <a:rPr lang="en-US" smtClean="0"/>
              <a:t>3/24/2020</a:t>
            </a:fld>
            <a:endParaRPr lang="en-US" dirty="0"/>
          </a:p>
        </p:txBody>
      </p:sp>
      <p:sp>
        <p:nvSpPr>
          <p:cNvPr id="18" name="Footer Placeholder 17">
            <a:extLst>
              <a:ext uri="{FF2B5EF4-FFF2-40B4-BE49-F238E27FC236}">
                <a16:creationId xmlns:a16="http://schemas.microsoft.com/office/drawing/2014/main" id="{C8268D1F-1AB4-4A4A-A52D-777F5098D9D8}"/>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405987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500"/>
                            </p:stCondLst>
                            <p:childTnLst>
                              <p:par>
                                <p:cTn id="53" presetID="10" presetClass="entr" presetSubtype="0" fill="hold" grpId="0" nodeType="afterEffect">
                                  <p:stCondLst>
                                    <p:cond delay="10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100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1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100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100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100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fade">
                                      <p:cBhvr>
                                        <p:cTn id="8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6"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4DFA-15AC-46AF-83FE-167E9E9587ED}"/>
              </a:ext>
            </a:extLst>
          </p:cNvPr>
          <p:cNvSpPr>
            <a:spLocks noGrp="1"/>
          </p:cNvSpPr>
          <p:nvPr>
            <p:ph type="title"/>
          </p:nvPr>
        </p:nvSpPr>
        <p:spPr/>
        <p:txBody>
          <a:bodyPr/>
          <a:lstStyle/>
          <a:p>
            <a:r>
              <a:rPr lang="en-US" dirty="0"/>
              <a:t>Dataset Sharing</a:t>
            </a:r>
          </a:p>
        </p:txBody>
      </p:sp>
      <p:sp>
        <p:nvSpPr>
          <p:cNvPr id="3" name="Slide Number Placeholder 2">
            <a:extLst>
              <a:ext uri="{FF2B5EF4-FFF2-40B4-BE49-F238E27FC236}">
                <a16:creationId xmlns:a16="http://schemas.microsoft.com/office/drawing/2014/main" id="{8E93295E-A2AD-4551-81CF-5D22BDA72A18}"/>
              </a:ext>
            </a:extLst>
          </p:cNvPr>
          <p:cNvSpPr>
            <a:spLocks noGrp="1"/>
          </p:cNvSpPr>
          <p:nvPr>
            <p:ph type="sldNum" sz="quarter" idx="12"/>
          </p:nvPr>
        </p:nvSpPr>
        <p:spPr/>
        <p:txBody>
          <a:bodyPr/>
          <a:lstStyle/>
          <a:p>
            <a:fld id="{3DF1AFCE-D540-41EE-B441-3ED6DEB25CDC}" type="slidenum">
              <a:rPr lang="en-US" smtClean="0"/>
              <a:pPr/>
              <a:t>7</a:t>
            </a:fld>
            <a:endParaRPr lang="en-US" dirty="0"/>
          </a:p>
        </p:txBody>
      </p:sp>
      <p:sp>
        <p:nvSpPr>
          <p:cNvPr id="4" name="Rectangle: Rounded Corners 3">
            <a:extLst>
              <a:ext uri="{FF2B5EF4-FFF2-40B4-BE49-F238E27FC236}">
                <a16:creationId xmlns:a16="http://schemas.microsoft.com/office/drawing/2014/main" id="{25D0F84F-8A23-43DE-816D-6DD8C391CC25}"/>
              </a:ext>
            </a:extLst>
          </p:cNvPr>
          <p:cNvSpPr/>
          <p:nvPr/>
        </p:nvSpPr>
        <p:spPr>
          <a:xfrm>
            <a:off x="1510632" y="1549162"/>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a:t>
            </a:r>
          </a:p>
        </p:txBody>
      </p:sp>
      <p:sp>
        <p:nvSpPr>
          <p:cNvPr id="5" name="Rectangle: Rounded Corners 4">
            <a:extLst>
              <a:ext uri="{FF2B5EF4-FFF2-40B4-BE49-F238E27FC236}">
                <a16:creationId xmlns:a16="http://schemas.microsoft.com/office/drawing/2014/main" id="{69EA8587-B606-4EAC-889F-E13FC6569949}"/>
              </a:ext>
            </a:extLst>
          </p:cNvPr>
          <p:cNvSpPr/>
          <p:nvPr/>
        </p:nvSpPr>
        <p:spPr>
          <a:xfrm>
            <a:off x="3652927" y="154916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CDP</a:t>
            </a:r>
          </a:p>
        </p:txBody>
      </p:sp>
      <p:sp>
        <p:nvSpPr>
          <p:cNvPr id="6" name="Rectangle: Rounded Corners 5">
            <a:extLst>
              <a:ext uri="{FF2B5EF4-FFF2-40B4-BE49-F238E27FC236}">
                <a16:creationId xmlns:a16="http://schemas.microsoft.com/office/drawing/2014/main" id="{C2C49037-1E55-4E9B-B69C-A001C6F37BF8}"/>
              </a:ext>
            </a:extLst>
          </p:cNvPr>
          <p:cNvSpPr/>
          <p:nvPr/>
        </p:nvSpPr>
        <p:spPr>
          <a:xfrm>
            <a:off x="5805591" y="1549162"/>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7" name="Arrow: Right 6">
            <a:extLst>
              <a:ext uri="{FF2B5EF4-FFF2-40B4-BE49-F238E27FC236}">
                <a16:creationId xmlns:a16="http://schemas.microsoft.com/office/drawing/2014/main" id="{EC8FFD1F-005B-48B1-A167-4219E189780B}"/>
              </a:ext>
            </a:extLst>
          </p:cNvPr>
          <p:cNvSpPr/>
          <p:nvPr/>
        </p:nvSpPr>
        <p:spPr>
          <a:xfrm>
            <a:off x="2767931" y="2119419"/>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2ABC3637-1090-4019-9D64-79380DF1BA27}"/>
              </a:ext>
            </a:extLst>
          </p:cNvPr>
          <p:cNvSpPr/>
          <p:nvPr/>
        </p:nvSpPr>
        <p:spPr>
          <a:xfrm>
            <a:off x="4910227" y="2068067"/>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4433CB2-80E2-49CC-8E53-14633ED5C197}"/>
              </a:ext>
            </a:extLst>
          </p:cNvPr>
          <p:cNvSpPr/>
          <p:nvPr/>
        </p:nvSpPr>
        <p:spPr>
          <a:xfrm>
            <a:off x="1915525"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16" name="Rectangle 15">
            <a:extLst>
              <a:ext uri="{FF2B5EF4-FFF2-40B4-BE49-F238E27FC236}">
                <a16:creationId xmlns:a16="http://schemas.microsoft.com/office/drawing/2014/main" id="{A10DEA4A-C759-4ABC-B60D-BFEC08747DE4}"/>
              </a:ext>
            </a:extLst>
          </p:cNvPr>
          <p:cNvSpPr/>
          <p:nvPr/>
        </p:nvSpPr>
        <p:spPr>
          <a:xfrm>
            <a:off x="1907706"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19" name="Rectangle 18">
            <a:extLst>
              <a:ext uri="{FF2B5EF4-FFF2-40B4-BE49-F238E27FC236}">
                <a16:creationId xmlns:a16="http://schemas.microsoft.com/office/drawing/2014/main" id="{6EA63A51-48BA-4AD6-9B04-E6FEA32541D5}"/>
              </a:ext>
            </a:extLst>
          </p:cNvPr>
          <p:cNvSpPr/>
          <p:nvPr/>
        </p:nvSpPr>
        <p:spPr>
          <a:xfrm>
            <a:off x="1915524"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0" name="Rectangle 19">
            <a:extLst>
              <a:ext uri="{FF2B5EF4-FFF2-40B4-BE49-F238E27FC236}">
                <a16:creationId xmlns:a16="http://schemas.microsoft.com/office/drawing/2014/main" id="{394B3AB4-FF17-4CE1-AA0E-206F73C33769}"/>
              </a:ext>
            </a:extLst>
          </p:cNvPr>
          <p:cNvSpPr/>
          <p:nvPr/>
        </p:nvSpPr>
        <p:spPr>
          <a:xfrm>
            <a:off x="1915524"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1" name="Rectangle 20">
            <a:extLst>
              <a:ext uri="{FF2B5EF4-FFF2-40B4-BE49-F238E27FC236}">
                <a16:creationId xmlns:a16="http://schemas.microsoft.com/office/drawing/2014/main" id="{B7B13B80-6DC4-4E1A-A39A-38179AE524AF}"/>
              </a:ext>
            </a:extLst>
          </p:cNvPr>
          <p:cNvSpPr/>
          <p:nvPr/>
        </p:nvSpPr>
        <p:spPr>
          <a:xfrm>
            <a:off x="4061730"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2" name="Rectangle 21">
            <a:extLst>
              <a:ext uri="{FF2B5EF4-FFF2-40B4-BE49-F238E27FC236}">
                <a16:creationId xmlns:a16="http://schemas.microsoft.com/office/drawing/2014/main" id="{EFFFE522-E26A-43A4-9126-78AEB857E94B}"/>
              </a:ext>
            </a:extLst>
          </p:cNvPr>
          <p:cNvSpPr/>
          <p:nvPr/>
        </p:nvSpPr>
        <p:spPr>
          <a:xfrm>
            <a:off x="4053911"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3" name="Rectangle 22">
            <a:extLst>
              <a:ext uri="{FF2B5EF4-FFF2-40B4-BE49-F238E27FC236}">
                <a16:creationId xmlns:a16="http://schemas.microsoft.com/office/drawing/2014/main" id="{BAF0F644-FF60-44EC-A340-A5E41A222409}"/>
              </a:ext>
            </a:extLst>
          </p:cNvPr>
          <p:cNvSpPr/>
          <p:nvPr/>
        </p:nvSpPr>
        <p:spPr>
          <a:xfrm>
            <a:off x="4061729"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4" name="Rectangle 23">
            <a:extLst>
              <a:ext uri="{FF2B5EF4-FFF2-40B4-BE49-F238E27FC236}">
                <a16:creationId xmlns:a16="http://schemas.microsoft.com/office/drawing/2014/main" id="{3E7DAD1F-2B26-4F08-825B-D9D150C23137}"/>
              </a:ext>
            </a:extLst>
          </p:cNvPr>
          <p:cNvSpPr/>
          <p:nvPr/>
        </p:nvSpPr>
        <p:spPr>
          <a:xfrm>
            <a:off x="4061729"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5" name="Rectangle 24">
            <a:extLst>
              <a:ext uri="{FF2B5EF4-FFF2-40B4-BE49-F238E27FC236}">
                <a16:creationId xmlns:a16="http://schemas.microsoft.com/office/drawing/2014/main" id="{84017A18-654B-474A-B024-D7CEC81D9C3C}"/>
              </a:ext>
            </a:extLst>
          </p:cNvPr>
          <p:cNvSpPr/>
          <p:nvPr/>
        </p:nvSpPr>
        <p:spPr>
          <a:xfrm>
            <a:off x="6340160"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6" name="Rectangle 25">
            <a:extLst>
              <a:ext uri="{FF2B5EF4-FFF2-40B4-BE49-F238E27FC236}">
                <a16:creationId xmlns:a16="http://schemas.microsoft.com/office/drawing/2014/main" id="{B56719CF-DE42-40CC-B4E6-BBFCB6D19917}"/>
              </a:ext>
            </a:extLst>
          </p:cNvPr>
          <p:cNvSpPr/>
          <p:nvPr/>
        </p:nvSpPr>
        <p:spPr>
          <a:xfrm>
            <a:off x="6332341"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7" name="Rectangle 26">
            <a:extLst>
              <a:ext uri="{FF2B5EF4-FFF2-40B4-BE49-F238E27FC236}">
                <a16:creationId xmlns:a16="http://schemas.microsoft.com/office/drawing/2014/main" id="{3CAFD973-D08F-4BEE-AE53-18E2B921C167}"/>
              </a:ext>
            </a:extLst>
          </p:cNvPr>
          <p:cNvSpPr/>
          <p:nvPr/>
        </p:nvSpPr>
        <p:spPr>
          <a:xfrm>
            <a:off x="6340159"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8" name="Rectangle 27">
            <a:extLst>
              <a:ext uri="{FF2B5EF4-FFF2-40B4-BE49-F238E27FC236}">
                <a16:creationId xmlns:a16="http://schemas.microsoft.com/office/drawing/2014/main" id="{13B9AE62-1E8C-432B-94EC-07E426FEE022}"/>
              </a:ext>
            </a:extLst>
          </p:cNvPr>
          <p:cNvSpPr/>
          <p:nvPr/>
        </p:nvSpPr>
        <p:spPr>
          <a:xfrm>
            <a:off x="6340159"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37" name="Arrow: Right 36">
            <a:extLst>
              <a:ext uri="{FF2B5EF4-FFF2-40B4-BE49-F238E27FC236}">
                <a16:creationId xmlns:a16="http://schemas.microsoft.com/office/drawing/2014/main" id="{90922831-4AEB-4DCA-9D5B-206CF52C168B}"/>
              </a:ext>
            </a:extLst>
          </p:cNvPr>
          <p:cNvSpPr/>
          <p:nvPr/>
        </p:nvSpPr>
        <p:spPr>
          <a:xfrm rot="20568357">
            <a:off x="6739696" y="3285214"/>
            <a:ext cx="1146320" cy="33790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Share 1</a:t>
            </a:r>
          </a:p>
        </p:txBody>
      </p:sp>
      <p:sp>
        <p:nvSpPr>
          <p:cNvPr id="38" name="Arrow: Right 37">
            <a:extLst>
              <a:ext uri="{FF2B5EF4-FFF2-40B4-BE49-F238E27FC236}">
                <a16:creationId xmlns:a16="http://schemas.microsoft.com/office/drawing/2014/main" id="{9C22A515-00A6-4A1E-96F8-F34A4DEEA7C8}"/>
              </a:ext>
            </a:extLst>
          </p:cNvPr>
          <p:cNvSpPr/>
          <p:nvPr/>
        </p:nvSpPr>
        <p:spPr>
          <a:xfrm rot="591040">
            <a:off x="6762242" y="3626706"/>
            <a:ext cx="1146320" cy="33790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Share 2</a:t>
            </a:r>
          </a:p>
        </p:txBody>
      </p:sp>
      <p:sp>
        <p:nvSpPr>
          <p:cNvPr id="29" name="Callout: Line with No Border 28">
            <a:extLst>
              <a:ext uri="{FF2B5EF4-FFF2-40B4-BE49-F238E27FC236}">
                <a16:creationId xmlns:a16="http://schemas.microsoft.com/office/drawing/2014/main" id="{D0C54A0A-53BF-490C-BF78-C9137165A5A7}"/>
              </a:ext>
            </a:extLst>
          </p:cNvPr>
          <p:cNvSpPr/>
          <p:nvPr/>
        </p:nvSpPr>
        <p:spPr>
          <a:xfrm>
            <a:off x="7911663" y="1444871"/>
            <a:ext cx="1107040" cy="1663003"/>
          </a:xfrm>
          <a:prstGeom prst="callout1">
            <a:avLst>
              <a:gd name="adj1" fmla="val 18750"/>
              <a:gd name="adj2" fmla="val -8333"/>
              <a:gd name="adj3" fmla="val 128607"/>
              <a:gd name="adj4" fmla="val -105986"/>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Certification is intended to ensure the dataset is suitable for multiple purposes and consumers</a:t>
            </a:r>
          </a:p>
        </p:txBody>
      </p:sp>
      <p:sp>
        <p:nvSpPr>
          <p:cNvPr id="11" name="Date Placeholder 10">
            <a:extLst>
              <a:ext uri="{FF2B5EF4-FFF2-40B4-BE49-F238E27FC236}">
                <a16:creationId xmlns:a16="http://schemas.microsoft.com/office/drawing/2014/main" id="{D3F660EA-D661-4695-8AAB-A15816BE8206}"/>
              </a:ext>
            </a:extLst>
          </p:cNvPr>
          <p:cNvSpPr>
            <a:spLocks noGrp="1"/>
          </p:cNvSpPr>
          <p:nvPr>
            <p:ph type="dt" sz="half" idx="10"/>
          </p:nvPr>
        </p:nvSpPr>
        <p:spPr/>
        <p:txBody>
          <a:bodyPr/>
          <a:lstStyle/>
          <a:p>
            <a:fld id="{3569363A-E8DE-49B9-930C-1240A9850589}" type="datetime1">
              <a:rPr lang="en-US" smtClean="0"/>
              <a:t>3/24/2020</a:t>
            </a:fld>
            <a:endParaRPr lang="en-US" dirty="0"/>
          </a:p>
        </p:txBody>
      </p:sp>
      <p:sp>
        <p:nvSpPr>
          <p:cNvPr id="12" name="Footer Placeholder 11">
            <a:extLst>
              <a:ext uri="{FF2B5EF4-FFF2-40B4-BE49-F238E27FC236}">
                <a16:creationId xmlns:a16="http://schemas.microsoft.com/office/drawing/2014/main" id="{F43A8F02-9EFF-4D27-8DE4-1BAADC79F370}"/>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7760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56128" y="157748"/>
            <a:ext cx="7432515" cy="990600"/>
          </a:xfrm>
        </p:spPr>
        <p:txBody>
          <a:bodyPr/>
          <a:lstStyle/>
          <a:p>
            <a:r>
              <a:rPr lang="en-US" dirty="0"/>
              <a:t>Original Checklist Summary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8</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95483A20-5BB5-4150-9ECF-14535835EA1B}"/>
              </a:ext>
            </a:extLst>
          </p:cNvPr>
          <p:cNvGraphicFramePr>
            <a:graphicFrameLocks noGrp="1"/>
          </p:cNvGraphicFramePr>
          <p:nvPr>
            <p:extLst>
              <p:ext uri="{D42A27DB-BD31-4B8C-83A1-F6EECF244321}">
                <p14:modId xmlns:p14="http://schemas.microsoft.com/office/powerpoint/2010/main" val="428199803"/>
              </p:ext>
            </p:extLst>
          </p:nvPr>
        </p:nvGraphicFramePr>
        <p:xfrm>
          <a:off x="662694" y="872397"/>
          <a:ext cx="6981282" cy="3568287"/>
        </p:xfrm>
        <a:graphic>
          <a:graphicData uri="http://schemas.openxmlformats.org/drawingml/2006/table">
            <a:tbl>
              <a:tblPr>
                <a:tableStyleId>{BDBED569-4797-4DF1-A0F4-6AAB3CD982D8}</a:tableStyleId>
              </a:tblPr>
              <a:tblGrid>
                <a:gridCol w="1751957">
                  <a:extLst>
                    <a:ext uri="{9D8B030D-6E8A-4147-A177-3AD203B41FA5}">
                      <a16:colId xmlns:a16="http://schemas.microsoft.com/office/drawing/2014/main" val="4235068710"/>
                    </a:ext>
                  </a:extLst>
                </a:gridCol>
                <a:gridCol w="325334">
                  <a:extLst>
                    <a:ext uri="{9D8B030D-6E8A-4147-A177-3AD203B41FA5}">
                      <a16:colId xmlns:a16="http://schemas.microsoft.com/office/drawing/2014/main" val="1249454781"/>
                    </a:ext>
                  </a:extLst>
                </a:gridCol>
                <a:gridCol w="4903991">
                  <a:extLst>
                    <a:ext uri="{9D8B030D-6E8A-4147-A177-3AD203B41FA5}">
                      <a16:colId xmlns:a16="http://schemas.microsoft.com/office/drawing/2014/main" val="2548303012"/>
                    </a:ext>
                  </a:extLst>
                </a:gridCol>
              </a:tblGrid>
              <a:tr h="192104">
                <a:tc>
                  <a:txBody>
                    <a:bodyPr/>
                    <a:lstStyle/>
                    <a:p>
                      <a:pPr algn="l" fontAlgn="b"/>
                      <a:endParaRPr lang="en-US" sz="11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solidFill>
                      <a:schemeClr val="accent6"/>
                    </a:solidFill>
                  </a:tcPr>
                </a:tc>
                <a:tc>
                  <a:txBody>
                    <a:bodyPr/>
                    <a:lstStyle/>
                    <a:p>
                      <a:pPr algn="l" fontAlgn="b"/>
                      <a:r>
                        <a:rPr lang="en-US" sz="1100" u="none" strike="noStrike" dirty="0">
                          <a:solidFill>
                            <a:schemeClr val="bg1"/>
                          </a:solidFill>
                          <a:effectLst/>
                        </a:rPr>
                        <a:t>Checklist</a:t>
                      </a:r>
                      <a:endParaRPr lang="en-US" sz="11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extLst>
                  <a:ext uri="{0D108BD9-81ED-4DB2-BD59-A6C34878D82A}">
                    <a16:rowId xmlns:a16="http://schemas.microsoft.com/office/drawing/2014/main" val="2312377359"/>
                  </a:ext>
                </a:extLst>
              </a:tr>
              <a:tr h="198599">
                <a:tc>
                  <a:txBody>
                    <a:bodyPr/>
                    <a:lstStyle/>
                    <a:p>
                      <a:pPr algn="l" fontAlgn="ctr"/>
                      <a:r>
                        <a:rPr lang="en-US" sz="1100" u="none" strike="noStrike" dirty="0">
                          <a:solidFill>
                            <a:schemeClr val="bg1"/>
                          </a:solidFill>
                          <a:effectLst/>
                        </a:rPr>
                        <a:t>Ownership</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Data owner identified and performing the accountabilities as defined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3595246999"/>
                  </a:ext>
                </a:extLst>
              </a:tr>
              <a:tr h="198599">
                <a:tc>
                  <a:txBody>
                    <a:bodyPr/>
                    <a:lstStyle/>
                    <a:p>
                      <a:pPr algn="l" fontAlgn="ct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CDS reviewed and aligned with stakeholders</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823227372"/>
                  </a:ext>
                </a:extLst>
              </a:tr>
              <a:tr h="198599">
                <a:tc>
                  <a:txBody>
                    <a:bodyPr/>
                    <a:lstStyle/>
                    <a:p>
                      <a:pPr algn="l" fontAlgn="ctr"/>
                      <a:r>
                        <a:rPr lang="en-US" sz="1100" u="none" strike="noStrike" dirty="0">
                          <a:solidFill>
                            <a:schemeClr val="bg1"/>
                          </a:solidFill>
                          <a:effectLst/>
                        </a:rPr>
                        <a:t>Alignment</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Original data source(s) defined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000557982"/>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Refresh frequency defined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941266507"/>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End to end documentation in place</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3537701422"/>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Usage purpose identified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619366001"/>
                  </a:ext>
                </a:extLst>
              </a:tr>
              <a:tr h="198599">
                <a:tc>
                  <a:txBody>
                    <a:bodyPr/>
                    <a:lstStyle/>
                    <a:p>
                      <a:pPr algn="l" fontAlgn="ctr"/>
                      <a:r>
                        <a:rPr lang="en-US" sz="1100" u="none" strike="noStrike" dirty="0">
                          <a:solidFill>
                            <a:schemeClr val="bg1"/>
                          </a:solidFill>
                          <a:effectLst/>
                        </a:rPr>
                        <a:t>Data Quality </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Expectation and targets 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4087460663"/>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Regular monitoring and measurement 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474604855"/>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Data Steward role 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954113159"/>
                  </a:ext>
                </a:extLst>
              </a:tr>
              <a:tr h="198599">
                <a:tc>
                  <a:txBody>
                    <a:bodyPr/>
                    <a:lstStyle/>
                    <a:p>
                      <a:pPr algn="l" fontAlgn="ctr"/>
                      <a:r>
                        <a:rPr lang="en-US" sz="1100" u="none" strike="noStrike" dirty="0">
                          <a:solidFill>
                            <a:schemeClr val="bg1"/>
                          </a:solidFill>
                          <a:effectLst/>
                        </a:rPr>
                        <a:t>Accessibility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10</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Intake process established for data requests and access</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988836598"/>
                  </a:ext>
                </a:extLst>
              </a:tr>
              <a:tr h="198599">
                <a:tc>
                  <a:txBody>
                    <a:bodyPr/>
                    <a:lstStyle/>
                    <a:p>
                      <a:pPr algn="l" fontAlgn="ctr"/>
                      <a:r>
                        <a:rPr lang="en-US" sz="1100" u="none" strike="noStrike" dirty="0">
                          <a:solidFill>
                            <a:schemeClr val="bg1"/>
                          </a:solidFill>
                          <a:effectLst/>
                        </a:rPr>
                        <a:t>Visibility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u="none" strike="noStrike" kern="1200" dirty="0">
                          <a:solidFill>
                            <a:schemeClr val="tx1"/>
                          </a:solidFill>
                          <a:effectLst/>
                          <a:latin typeface="+mn-lt"/>
                          <a:ea typeface="+mn-ea"/>
                          <a:cs typeface="+mn-cs"/>
                        </a:rPr>
                        <a:t>Data catalog / dictionary available for users</a:t>
                      </a:r>
                    </a:p>
                  </a:txBody>
                  <a:tcPr marL="6310" marR="6310" marT="6310" marB="0" anchor="ctr"/>
                </a:tc>
                <a:extLst>
                  <a:ext uri="{0D108BD9-81ED-4DB2-BD59-A6C34878D82A}">
                    <a16:rowId xmlns:a16="http://schemas.microsoft.com/office/drawing/2014/main" val="447269145"/>
                  </a:ext>
                </a:extLst>
              </a:tr>
              <a:tr h="198599">
                <a:tc>
                  <a:txBody>
                    <a:bodyPr/>
                    <a:lstStyle/>
                    <a:p>
                      <a:pPr algn="l" fontAlgn="ctr"/>
                      <a:r>
                        <a:rPr lang="en-US" sz="1100" u="none" strike="noStrike" dirty="0">
                          <a:solidFill>
                            <a:schemeClr val="bg1"/>
                          </a:solidFill>
                          <a:effectLst/>
                        </a:rPr>
                        <a:t>Data Security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Data is appropriately secured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5483225"/>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13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Legal and compliance checks completed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484039214"/>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14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Retention policy appropriately implemented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783918459"/>
                  </a:ext>
                </a:extLst>
              </a:tr>
              <a:tr h="198599">
                <a:tc>
                  <a:txBody>
                    <a:bodyPr/>
                    <a:lstStyle/>
                    <a:p>
                      <a:pPr algn="l" fontAlgn="ctr"/>
                      <a:r>
                        <a:rPr lang="en-US" sz="1100" u="none" strike="noStrike" dirty="0">
                          <a:solidFill>
                            <a:schemeClr val="bg1"/>
                          </a:solidFill>
                          <a:effectLst/>
                        </a:rPr>
                        <a:t>Metadata</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u="none" strike="noStrike" kern="1200" dirty="0">
                          <a:solidFill>
                            <a:schemeClr val="tx1"/>
                          </a:solidFill>
                          <a:effectLst/>
                          <a:latin typeface="+mn-lt"/>
                          <a:ea typeface="+mn-ea"/>
                          <a:cs typeface="+mn-cs"/>
                        </a:rPr>
                        <a:t>Minimum metadata elements captured</a:t>
                      </a:r>
                    </a:p>
                  </a:txBody>
                  <a:tcPr marL="6310" marR="6310" marT="6310" marB="0" anchor="ctr"/>
                </a:tc>
                <a:extLst>
                  <a:ext uri="{0D108BD9-81ED-4DB2-BD59-A6C34878D82A}">
                    <a16:rowId xmlns:a16="http://schemas.microsoft.com/office/drawing/2014/main" val="458799265"/>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16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Business rules and definitions documented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717504969"/>
                  </a:ext>
                </a:extLst>
              </a:tr>
              <a:tr h="198599">
                <a:tc>
                  <a:txBody>
                    <a:bodyPr/>
                    <a:lstStyle/>
                    <a:p>
                      <a:pPr algn="l" fontAlgn="ctr"/>
                      <a:r>
                        <a:rPr lang="en-US" sz="1100" u="none" strike="noStrike" dirty="0">
                          <a:solidFill>
                            <a:schemeClr val="bg1"/>
                          </a:solidFill>
                          <a:effectLst/>
                        </a:rPr>
                        <a:t>Development</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Development and architecture standards followed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882665083"/>
                  </a:ext>
                </a:extLst>
              </a:tr>
            </a:tbl>
          </a:graphicData>
        </a:graphic>
      </p:graphicFrame>
      <p:sp>
        <p:nvSpPr>
          <p:cNvPr id="6" name="Date Placeholder 5">
            <a:extLst>
              <a:ext uri="{FF2B5EF4-FFF2-40B4-BE49-F238E27FC236}">
                <a16:creationId xmlns:a16="http://schemas.microsoft.com/office/drawing/2014/main" id="{09A53E20-C35F-4522-8F5E-3465595B135A}"/>
              </a:ext>
            </a:extLst>
          </p:cNvPr>
          <p:cNvSpPr>
            <a:spLocks noGrp="1"/>
          </p:cNvSpPr>
          <p:nvPr>
            <p:ph type="dt" sz="half" idx="10"/>
          </p:nvPr>
        </p:nvSpPr>
        <p:spPr/>
        <p:txBody>
          <a:bodyPr/>
          <a:lstStyle/>
          <a:p>
            <a:fld id="{9B7A92A7-ED49-49CE-ADFE-6222E6225721}" type="datetime1">
              <a:rPr lang="en-US" smtClean="0"/>
              <a:t>3/24/2020</a:t>
            </a:fld>
            <a:endParaRPr lang="en-US" dirty="0"/>
          </a:p>
        </p:txBody>
      </p:sp>
      <p:sp>
        <p:nvSpPr>
          <p:cNvPr id="7" name="Footer Placeholder 6">
            <a:extLst>
              <a:ext uri="{FF2B5EF4-FFF2-40B4-BE49-F238E27FC236}">
                <a16:creationId xmlns:a16="http://schemas.microsoft.com/office/drawing/2014/main" id="{E4725143-F5A4-4242-9BD1-44EB931E5459}"/>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06124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08000" y="0"/>
            <a:ext cx="8635999" cy="990600"/>
          </a:xfrm>
        </p:spPr>
        <p:txBody>
          <a:bodyPr/>
          <a:lstStyle/>
          <a:p>
            <a:r>
              <a:rPr lang="en-US" dirty="0"/>
              <a:t>Checklist Summary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9</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95483A20-5BB5-4150-9ECF-14535835EA1B}"/>
              </a:ext>
            </a:extLst>
          </p:cNvPr>
          <p:cNvGraphicFramePr>
            <a:graphicFrameLocks noGrp="1"/>
          </p:cNvGraphicFramePr>
          <p:nvPr>
            <p:extLst>
              <p:ext uri="{D42A27DB-BD31-4B8C-83A1-F6EECF244321}">
                <p14:modId xmlns:p14="http://schemas.microsoft.com/office/powerpoint/2010/main" val="366606306"/>
              </p:ext>
            </p:extLst>
          </p:nvPr>
        </p:nvGraphicFramePr>
        <p:xfrm>
          <a:off x="873161" y="446327"/>
          <a:ext cx="6148082" cy="4167180"/>
        </p:xfrm>
        <a:graphic>
          <a:graphicData uri="http://schemas.openxmlformats.org/drawingml/2006/table">
            <a:tbl>
              <a:tblPr>
                <a:tableStyleId>{BDBED569-4797-4DF1-A0F4-6AAB3CD982D8}</a:tableStyleId>
              </a:tblPr>
              <a:tblGrid>
                <a:gridCol w="1073430">
                  <a:extLst>
                    <a:ext uri="{9D8B030D-6E8A-4147-A177-3AD203B41FA5}">
                      <a16:colId xmlns:a16="http://schemas.microsoft.com/office/drawing/2014/main" val="4235068710"/>
                    </a:ext>
                  </a:extLst>
                </a:gridCol>
                <a:gridCol w="315494">
                  <a:extLst>
                    <a:ext uri="{9D8B030D-6E8A-4147-A177-3AD203B41FA5}">
                      <a16:colId xmlns:a16="http://schemas.microsoft.com/office/drawing/2014/main" val="1249454781"/>
                    </a:ext>
                  </a:extLst>
                </a:gridCol>
                <a:gridCol w="4759158">
                  <a:extLst>
                    <a:ext uri="{9D8B030D-6E8A-4147-A177-3AD203B41FA5}">
                      <a16:colId xmlns:a16="http://schemas.microsoft.com/office/drawing/2014/main" val="2548303012"/>
                    </a:ext>
                  </a:extLst>
                </a:gridCol>
              </a:tblGrid>
              <a:tr h="163651">
                <a:tc>
                  <a:txBody>
                    <a:bodyPr/>
                    <a:lstStyle/>
                    <a:p>
                      <a:pPr algn="l" fontAlgn="b"/>
                      <a:endParaRPr lang="en-US" sz="105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05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solidFill>
                      <a:schemeClr val="accent6"/>
                    </a:solidFill>
                  </a:tcPr>
                </a:tc>
                <a:tc>
                  <a:txBody>
                    <a:bodyPr/>
                    <a:lstStyle/>
                    <a:p>
                      <a:pPr algn="l" fontAlgn="b"/>
                      <a:r>
                        <a:rPr lang="en-US" sz="1050" u="none" strike="noStrike" dirty="0">
                          <a:solidFill>
                            <a:schemeClr val="bg1"/>
                          </a:solidFill>
                          <a:effectLst/>
                        </a:rPr>
                        <a:t>Checklist</a:t>
                      </a:r>
                      <a:endParaRPr lang="en-US" sz="105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extLst>
                  <a:ext uri="{0D108BD9-81ED-4DB2-BD59-A6C34878D82A}">
                    <a16:rowId xmlns:a16="http://schemas.microsoft.com/office/drawing/2014/main" val="2312377359"/>
                  </a:ext>
                </a:extLst>
              </a:tr>
              <a:tr h="169184">
                <a:tc>
                  <a:txBody>
                    <a:bodyPr/>
                    <a:lstStyle/>
                    <a:p>
                      <a:pPr algn="l" fontAlgn="ctr"/>
                      <a:r>
                        <a:rPr lang="en-US" sz="1050" u="none" strike="noStrike" dirty="0">
                          <a:solidFill>
                            <a:schemeClr val="bg1"/>
                          </a:solidFill>
                          <a:effectLst/>
                        </a:rPr>
                        <a:t>Ownership</a:t>
                      </a: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050" kern="1200" dirty="0"/>
                        <a:t>Data owner is defined and performing accountabilities</a:t>
                      </a:r>
                      <a:endParaRPr lang="en-US" sz="105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3595246999"/>
                  </a:ext>
                </a:extLst>
              </a:tr>
              <a:tr h="169184">
                <a:tc>
                  <a:txBody>
                    <a:bodyPr/>
                    <a:lstStyle/>
                    <a:p>
                      <a:pPr algn="l" fontAlgn="ct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t>Aligned with stakeholders expectations</a:t>
                      </a:r>
                      <a:endParaRPr lang="en-US" sz="1050" b="1" kern="1200" dirty="0">
                        <a:solidFill>
                          <a:schemeClr val="lt1"/>
                        </a:solidFill>
                        <a:latin typeface="+mn-lt"/>
                        <a:ea typeface="+mn-ea"/>
                        <a:cs typeface="+mn-cs"/>
                      </a:endParaRPr>
                    </a:p>
                  </a:txBody>
                  <a:tcPr marL="6310" marR="6310" marT="6310" marB="0" anchor="ctr"/>
                </a:tc>
                <a:extLst>
                  <a:ext uri="{0D108BD9-81ED-4DB2-BD59-A6C34878D82A}">
                    <a16:rowId xmlns:a16="http://schemas.microsoft.com/office/drawing/2014/main" val="1823227372"/>
                  </a:ext>
                </a:extLst>
              </a:tr>
              <a:tr h="169184">
                <a:tc>
                  <a:txBody>
                    <a:bodyPr/>
                    <a:lstStyle/>
                    <a:p>
                      <a:pPr algn="l" fontAlgn="ctr"/>
                      <a:r>
                        <a:rPr lang="en-US" sz="1050" u="none" strike="noStrike" dirty="0">
                          <a:solidFill>
                            <a:schemeClr val="bg1"/>
                          </a:solidFill>
                          <a:effectLst/>
                        </a:rPr>
                        <a:t>Alignment</a:t>
                      </a: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Data sources are documented</a:t>
                      </a:r>
                    </a:p>
                  </a:txBody>
                  <a:tcPr marL="6310" marR="6310" marT="6310" marB="0" anchor="ctr"/>
                </a:tc>
                <a:extLst>
                  <a:ext uri="{0D108BD9-81ED-4DB2-BD59-A6C34878D82A}">
                    <a16:rowId xmlns:a16="http://schemas.microsoft.com/office/drawing/2014/main" val="2000557982"/>
                  </a:ext>
                </a:extLst>
              </a:tr>
              <a:tr h="169184">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Latency is documented</a:t>
                      </a:r>
                    </a:p>
                  </a:txBody>
                  <a:tcPr marL="6310" marR="6310" marT="6310" marB="0" anchor="ctr"/>
                </a:tc>
                <a:extLst>
                  <a:ext uri="{0D108BD9-81ED-4DB2-BD59-A6C34878D82A}">
                    <a16:rowId xmlns:a16="http://schemas.microsoft.com/office/drawing/2014/main" val="1941266507"/>
                  </a:ext>
                </a:extLst>
              </a:tr>
              <a:tr h="169184">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50" kern="1200" dirty="0">
                          <a:solidFill>
                            <a:schemeClr val="tx1"/>
                          </a:solidFill>
                          <a:latin typeface="+mn-lt"/>
                          <a:ea typeface="+mn-ea"/>
                          <a:cs typeface="+mn-cs"/>
                        </a:rPr>
                        <a:t>Architecture is documented</a:t>
                      </a:r>
                    </a:p>
                  </a:txBody>
                  <a:tcPr marL="6310" marR="6310" marT="6310" marB="0" anchor="ctr"/>
                </a:tc>
                <a:extLst>
                  <a:ext uri="{0D108BD9-81ED-4DB2-BD59-A6C34878D82A}">
                    <a16:rowId xmlns:a16="http://schemas.microsoft.com/office/drawing/2014/main" val="3537701422"/>
                  </a:ext>
                </a:extLst>
              </a:tr>
              <a:tr h="169184">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Use cases are documented</a:t>
                      </a:r>
                    </a:p>
                  </a:txBody>
                  <a:tcPr marL="6310" marR="6310" marT="6310" marB="0" anchor="ctr"/>
                </a:tc>
                <a:extLst>
                  <a:ext uri="{0D108BD9-81ED-4DB2-BD59-A6C34878D82A}">
                    <a16:rowId xmlns:a16="http://schemas.microsoft.com/office/drawing/2014/main" val="1619366001"/>
                  </a:ext>
                </a:extLst>
              </a:tr>
              <a:tr h="169184">
                <a:tc>
                  <a:txBody>
                    <a:bodyPr/>
                    <a:lstStyle/>
                    <a:p>
                      <a:pPr algn="l" fontAlgn="ctr"/>
                      <a:r>
                        <a:rPr lang="en-US" sz="1050" u="none" strike="noStrike" dirty="0">
                          <a:solidFill>
                            <a:schemeClr val="bg1"/>
                          </a:solidFill>
                          <a:effectLst/>
                        </a:rPr>
                        <a:t>Data Quality </a:t>
                      </a: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Data quality expectations are defined</a:t>
                      </a:r>
                    </a:p>
                  </a:txBody>
                  <a:tcPr marL="6310" marR="6310" marT="6310" marB="0" anchor="ctr"/>
                </a:tc>
                <a:extLst>
                  <a:ext uri="{0D108BD9-81ED-4DB2-BD59-A6C34878D82A}">
                    <a16:rowId xmlns:a16="http://schemas.microsoft.com/office/drawing/2014/main" val="4087460663"/>
                  </a:ext>
                </a:extLst>
              </a:tr>
              <a:tr h="169184">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Data quality monitoring and remediation </a:t>
                      </a:r>
                      <a:r>
                        <a:rPr lang="en-US" sz="1050" u="none" strike="noStrike" dirty="0">
                          <a:effectLst/>
                        </a:rPr>
                        <a:t>established</a:t>
                      </a:r>
                      <a:endParaRPr lang="en-US" sz="105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474604855"/>
                  </a:ext>
                </a:extLst>
              </a:tr>
              <a:tr h="169184">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Data Stewards identified and </a:t>
                      </a:r>
                      <a:r>
                        <a:rPr lang="en-US" sz="1050" kern="1200" dirty="0"/>
                        <a:t>performing responsibilities</a:t>
                      </a:r>
                      <a:endParaRPr lang="en-US" sz="1050" kern="1200" dirty="0">
                        <a:solidFill>
                          <a:schemeClr val="tx1"/>
                        </a:solidFill>
                        <a:latin typeface="+mn-lt"/>
                        <a:ea typeface="+mn-ea"/>
                        <a:cs typeface="+mn-cs"/>
                      </a:endParaRPr>
                    </a:p>
                  </a:txBody>
                  <a:tcPr marL="6310" marR="6310" marT="6310" marB="0" anchor="ctr"/>
                </a:tc>
                <a:extLst>
                  <a:ext uri="{0D108BD9-81ED-4DB2-BD59-A6C34878D82A}">
                    <a16:rowId xmlns:a16="http://schemas.microsoft.com/office/drawing/2014/main" val="1954113159"/>
                  </a:ext>
                </a:extLst>
              </a:tr>
              <a:tr h="169184">
                <a:tc>
                  <a:txBody>
                    <a:bodyPr/>
                    <a:lstStyle/>
                    <a:p>
                      <a:pPr algn="l" fontAlgn="ctr"/>
                      <a:r>
                        <a:rPr lang="en-US" sz="1050" u="none" strike="noStrike" dirty="0">
                          <a:solidFill>
                            <a:schemeClr val="bg1"/>
                          </a:solidFill>
                          <a:effectLst/>
                        </a:rPr>
                        <a:t>Accessibility</a:t>
                      </a: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solidFill>
                      <a:schemeClr val="accent5"/>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10</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50" kern="1200" dirty="0">
                          <a:solidFill>
                            <a:schemeClr val="tx1"/>
                          </a:solidFill>
                          <a:latin typeface="+mn-lt"/>
                          <a:ea typeface="+mn-ea"/>
                          <a:cs typeface="+mn-cs"/>
                        </a:rPr>
                        <a:t>Process established for obtaining access</a:t>
                      </a:r>
                    </a:p>
                  </a:txBody>
                  <a:tcPr marL="6310" marR="6310" marT="6310" marB="0" anchor="ctr"/>
                </a:tc>
                <a:extLst>
                  <a:ext uri="{0D108BD9-81ED-4DB2-BD59-A6C34878D82A}">
                    <a16:rowId xmlns:a16="http://schemas.microsoft.com/office/drawing/2014/main" val="1988836598"/>
                  </a:ext>
                </a:extLst>
              </a:tr>
              <a:tr h="169184">
                <a:tc>
                  <a:txBody>
                    <a:bodyPr/>
                    <a:lstStyle/>
                    <a:p>
                      <a:pPr algn="l" fontAlgn="ct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11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highlight>
                            <a:srgbClr val="FFFF00"/>
                          </a:highlight>
                          <a:latin typeface="+mn-lt"/>
                          <a:ea typeface="+mn-ea"/>
                          <a:cs typeface="+mn-cs"/>
                        </a:rPr>
                        <a:t>Communication plans in place</a:t>
                      </a:r>
                    </a:p>
                  </a:txBody>
                  <a:tcPr marL="6310" marR="6310" marT="6310" marB="0" anchor="ctr"/>
                </a:tc>
                <a:extLst>
                  <a:ext uri="{0D108BD9-81ED-4DB2-BD59-A6C34878D82A}">
                    <a16:rowId xmlns:a16="http://schemas.microsoft.com/office/drawing/2014/main" val="2315829936"/>
                  </a:ext>
                </a:extLst>
              </a:tr>
              <a:tr h="169184">
                <a:tc>
                  <a:txBody>
                    <a:bodyPr/>
                    <a:lstStyle/>
                    <a:p>
                      <a:pPr algn="l" fontAlgn="ctr"/>
                      <a:r>
                        <a:rPr lang="en-US" sz="1050" u="none" strike="noStrike" dirty="0">
                          <a:solidFill>
                            <a:schemeClr val="bg1"/>
                          </a:solidFill>
                          <a:effectLst/>
                        </a:rPr>
                        <a:t>Visibility</a:t>
                      </a: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12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Documentation is assessible</a:t>
                      </a:r>
                    </a:p>
                  </a:txBody>
                  <a:tcPr marL="6310" marR="6310" marT="6310" marB="0" anchor="ctr"/>
                </a:tc>
                <a:extLst>
                  <a:ext uri="{0D108BD9-81ED-4DB2-BD59-A6C34878D82A}">
                    <a16:rowId xmlns:a16="http://schemas.microsoft.com/office/drawing/2014/main" val="447269145"/>
                  </a:ext>
                </a:extLst>
              </a:tr>
              <a:tr h="169184">
                <a:tc>
                  <a:txBody>
                    <a:bodyPr/>
                    <a:lstStyle/>
                    <a:p>
                      <a:pPr algn="l" fontAlgn="ctr"/>
                      <a:r>
                        <a:rPr lang="en-US" sz="1050" u="none" strike="noStrike" dirty="0">
                          <a:solidFill>
                            <a:schemeClr val="bg1"/>
                          </a:solidFill>
                          <a:effectLst/>
                        </a:rPr>
                        <a:t>Compliance</a:t>
                      </a: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13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050" u="none" strike="noStrike" dirty="0">
                          <a:effectLst/>
                        </a:rPr>
                        <a:t>Appropriately secured</a:t>
                      </a:r>
                      <a:endParaRPr lang="en-US" sz="105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5483225"/>
                  </a:ext>
                </a:extLst>
              </a:tr>
              <a:tr h="169184">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14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Compliant with legal and regulatory requirements</a:t>
                      </a:r>
                    </a:p>
                  </a:txBody>
                  <a:tcPr marL="6310" marR="6310" marT="6310" marB="0" anchor="ctr"/>
                </a:tc>
                <a:extLst>
                  <a:ext uri="{0D108BD9-81ED-4DB2-BD59-A6C34878D82A}">
                    <a16:rowId xmlns:a16="http://schemas.microsoft.com/office/drawing/2014/main" val="2484039214"/>
                  </a:ext>
                </a:extLst>
              </a:tr>
              <a:tr h="168421">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15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Lifecycle is documented and implemented</a:t>
                      </a:r>
                    </a:p>
                  </a:txBody>
                  <a:tcPr marL="6310" marR="6310" marT="6310" marB="0" anchor="ctr"/>
                </a:tc>
                <a:extLst>
                  <a:ext uri="{0D108BD9-81ED-4DB2-BD59-A6C34878D82A}">
                    <a16:rowId xmlns:a16="http://schemas.microsoft.com/office/drawing/2014/main" val="2783918459"/>
                  </a:ext>
                </a:extLst>
              </a:tr>
              <a:tr h="169184">
                <a:tc>
                  <a:txBody>
                    <a:bodyPr/>
                    <a:lstStyle/>
                    <a:p>
                      <a:pPr algn="l" fontAlgn="ctr"/>
                      <a:r>
                        <a:rPr lang="en-US" sz="1050" u="none" strike="noStrike" dirty="0">
                          <a:solidFill>
                            <a:schemeClr val="bg1"/>
                          </a:solidFill>
                          <a:effectLst/>
                        </a:rPr>
                        <a:t>Metadata</a:t>
                      </a: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16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Metadata is captured and available</a:t>
                      </a:r>
                    </a:p>
                  </a:txBody>
                  <a:tcPr marL="6310" marR="6310" marT="6310" marB="0" anchor="ctr"/>
                </a:tc>
                <a:extLst>
                  <a:ext uri="{0D108BD9-81ED-4DB2-BD59-A6C34878D82A}">
                    <a16:rowId xmlns:a16="http://schemas.microsoft.com/office/drawing/2014/main" val="458799265"/>
                  </a:ext>
                </a:extLst>
              </a:tr>
              <a:tr h="169184">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17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50" kern="1200" dirty="0">
                          <a:solidFill>
                            <a:schemeClr val="tx1"/>
                          </a:solidFill>
                          <a:latin typeface="+mn-lt"/>
                          <a:ea typeface="+mn-ea"/>
                          <a:cs typeface="+mn-cs"/>
                        </a:rPr>
                        <a:t>Business rules defined and followed</a:t>
                      </a:r>
                    </a:p>
                  </a:txBody>
                  <a:tcPr marL="6310" marR="6310" marT="6310" marB="0" anchor="ctr"/>
                </a:tc>
                <a:extLst>
                  <a:ext uri="{0D108BD9-81ED-4DB2-BD59-A6C34878D82A}">
                    <a16:rowId xmlns:a16="http://schemas.microsoft.com/office/drawing/2014/main" val="2717504969"/>
                  </a:ext>
                </a:extLst>
              </a:tr>
              <a:tr h="169184">
                <a:tc>
                  <a:txBody>
                    <a:bodyPr/>
                    <a:lstStyle/>
                    <a:p>
                      <a:pPr algn="l" fontAlgn="ctr"/>
                      <a:endParaRPr lang="en-US" sz="105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100" b="1" kern="1200" dirty="0">
                          <a:solidFill>
                            <a:schemeClr val="bg1"/>
                          </a:solidFill>
                          <a:latin typeface="+mn-lt"/>
                          <a:ea typeface="+mn-ea"/>
                          <a:cs typeface="+mn-cs"/>
                        </a:rPr>
                        <a:t>18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50" kern="1200" dirty="0">
                          <a:solidFill>
                            <a:schemeClr val="tx1"/>
                          </a:solidFill>
                          <a:highlight>
                            <a:srgbClr val="FFFF00"/>
                          </a:highlight>
                          <a:latin typeface="+mn-lt"/>
                          <a:ea typeface="+mn-ea"/>
                          <a:cs typeface="+mn-cs"/>
                        </a:rPr>
                        <a:t>Linked to Cargill’s Data Taxonomy</a:t>
                      </a:r>
                    </a:p>
                  </a:txBody>
                  <a:tcPr marL="6310" marR="6310" marT="6310" marB="0" anchor="ctr"/>
                </a:tc>
                <a:extLst>
                  <a:ext uri="{0D108BD9-81ED-4DB2-BD59-A6C34878D82A}">
                    <a16:rowId xmlns:a16="http://schemas.microsoft.com/office/drawing/2014/main" val="3573805500"/>
                  </a:ext>
                </a:extLst>
              </a:tr>
              <a:tr h="169184">
                <a:tc>
                  <a:txBody>
                    <a:bodyPr/>
                    <a:lstStyle/>
                    <a:p>
                      <a:pPr algn="l" fontAlgn="ctr"/>
                      <a:r>
                        <a:rPr lang="en-US" sz="1050" u="none" strike="noStrike" dirty="0">
                          <a:solidFill>
                            <a:schemeClr val="bg1"/>
                          </a:solidFill>
                          <a:effectLst/>
                        </a:rPr>
                        <a:t>Development</a:t>
                      </a: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solidFill>
                      <a:schemeClr val="accent5"/>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19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latin typeface="+mn-lt"/>
                          <a:ea typeface="+mn-ea"/>
                          <a:cs typeface="+mn-cs"/>
                        </a:rPr>
                        <a:t>Complies with architecture and development standards</a:t>
                      </a:r>
                    </a:p>
                  </a:txBody>
                  <a:tcPr marL="6310" marR="6310" marT="6310" marB="0" anchor="ctr"/>
                </a:tc>
                <a:extLst>
                  <a:ext uri="{0D108BD9-81ED-4DB2-BD59-A6C34878D82A}">
                    <a16:rowId xmlns:a16="http://schemas.microsoft.com/office/drawing/2014/main" val="2882665083"/>
                  </a:ext>
                </a:extLst>
              </a:tr>
              <a:tr h="169184">
                <a:tc>
                  <a:txBody>
                    <a:bodyPr/>
                    <a:lstStyle/>
                    <a:p>
                      <a:pPr algn="l" fontAlgn="ctr"/>
                      <a:r>
                        <a:rPr lang="en-US" sz="1050" b="0" i="0" u="none" strike="noStrike" dirty="0">
                          <a:solidFill>
                            <a:schemeClr val="bg1"/>
                          </a:solidFill>
                          <a:effectLst/>
                          <a:latin typeface="Calibri" panose="020F0502020204030204" pitchFamily="34" charset="0"/>
                        </a:rPr>
                        <a:t>Deployment</a:t>
                      </a: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solidFill>
                      <a:schemeClr val="accent5"/>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20</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highlight>
                            <a:srgbClr val="FFFF00"/>
                          </a:highlight>
                          <a:latin typeface="+mn-lt"/>
                          <a:ea typeface="+mn-ea"/>
                          <a:cs typeface="+mn-cs"/>
                        </a:rPr>
                        <a:t>Potential value of the dataset is documented</a:t>
                      </a:r>
                    </a:p>
                  </a:txBody>
                  <a:tcPr marL="6310" marR="6310" marT="6310" marB="0" anchor="ctr"/>
                </a:tc>
                <a:extLst>
                  <a:ext uri="{0D108BD9-81ED-4DB2-BD59-A6C34878D82A}">
                    <a16:rowId xmlns:a16="http://schemas.microsoft.com/office/drawing/2014/main" val="2959889643"/>
                  </a:ext>
                </a:extLst>
              </a:tr>
              <a:tr h="169184">
                <a:tc>
                  <a:txBody>
                    <a:bodyPr/>
                    <a:lstStyle/>
                    <a:p>
                      <a:pPr algn="l" fontAlgn="ct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21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highlight>
                            <a:srgbClr val="FFFF00"/>
                          </a:highlight>
                          <a:latin typeface="+mn-lt"/>
                          <a:ea typeface="+mn-ea"/>
                          <a:cs typeface="+mn-cs"/>
                        </a:rPr>
                        <a:t>Deployment Plan is defined</a:t>
                      </a:r>
                    </a:p>
                  </a:txBody>
                  <a:tcPr marL="6310" marR="6310" marT="6310" marB="0" anchor="ctr"/>
                </a:tc>
                <a:extLst>
                  <a:ext uri="{0D108BD9-81ED-4DB2-BD59-A6C34878D82A}">
                    <a16:rowId xmlns:a16="http://schemas.microsoft.com/office/drawing/2014/main" val="3522592324"/>
                  </a:ext>
                </a:extLst>
              </a:tr>
              <a:tr h="169184">
                <a:tc>
                  <a:txBody>
                    <a:bodyPr/>
                    <a:lstStyle/>
                    <a:p>
                      <a:pPr algn="l" fontAlgn="ct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22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highlight>
                            <a:srgbClr val="FFFF00"/>
                          </a:highlight>
                          <a:latin typeface="+mn-lt"/>
                          <a:ea typeface="+mn-ea"/>
                          <a:cs typeface="+mn-cs"/>
                        </a:rPr>
                        <a:t>Marketing Plan is in place</a:t>
                      </a:r>
                    </a:p>
                  </a:txBody>
                  <a:tcPr marL="6310" marR="6310" marT="6310" marB="0" anchor="ctr"/>
                </a:tc>
                <a:extLst>
                  <a:ext uri="{0D108BD9-81ED-4DB2-BD59-A6C34878D82A}">
                    <a16:rowId xmlns:a16="http://schemas.microsoft.com/office/drawing/2014/main" val="3964806110"/>
                  </a:ext>
                </a:extLst>
              </a:tr>
              <a:tr h="169184">
                <a:tc>
                  <a:txBody>
                    <a:bodyPr/>
                    <a:lstStyle/>
                    <a:p>
                      <a:pPr algn="l" fontAlgn="ctr"/>
                      <a:endParaRPr lang="en-US" sz="105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100" b="1" kern="1200" dirty="0">
                          <a:solidFill>
                            <a:schemeClr val="bg1"/>
                          </a:solidFill>
                          <a:latin typeface="+mn-lt"/>
                          <a:ea typeface="+mn-ea"/>
                          <a:cs typeface="+mn-cs"/>
                        </a:rPr>
                        <a:t>23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50" kern="1200" dirty="0">
                          <a:solidFill>
                            <a:schemeClr val="tx1"/>
                          </a:solidFill>
                          <a:highlight>
                            <a:srgbClr val="FFFF00"/>
                          </a:highlight>
                          <a:latin typeface="+mn-lt"/>
                          <a:ea typeface="+mn-ea"/>
                          <a:cs typeface="+mn-cs"/>
                        </a:rPr>
                        <a:t>Service Level Agreement is documented</a:t>
                      </a:r>
                    </a:p>
                  </a:txBody>
                  <a:tcPr marL="6310" marR="6310" marT="6310" marB="0" anchor="ctr"/>
                </a:tc>
                <a:extLst>
                  <a:ext uri="{0D108BD9-81ED-4DB2-BD59-A6C34878D82A}">
                    <a16:rowId xmlns:a16="http://schemas.microsoft.com/office/drawing/2014/main" val="2027115311"/>
                  </a:ext>
                </a:extLst>
              </a:tr>
            </a:tbl>
          </a:graphicData>
        </a:graphic>
      </p:graphicFrame>
      <p:sp>
        <p:nvSpPr>
          <p:cNvPr id="6" name="Date Placeholder 5">
            <a:extLst>
              <a:ext uri="{FF2B5EF4-FFF2-40B4-BE49-F238E27FC236}">
                <a16:creationId xmlns:a16="http://schemas.microsoft.com/office/drawing/2014/main" id="{85D4A9D2-8FA3-482A-955E-1A544D363896}"/>
              </a:ext>
            </a:extLst>
          </p:cNvPr>
          <p:cNvSpPr>
            <a:spLocks noGrp="1"/>
          </p:cNvSpPr>
          <p:nvPr>
            <p:ph type="dt" sz="half" idx="10"/>
          </p:nvPr>
        </p:nvSpPr>
        <p:spPr/>
        <p:txBody>
          <a:bodyPr/>
          <a:lstStyle/>
          <a:p>
            <a:fld id="{1F69C988-BD2F-44D9-B712-52E9CDC313C7}" type="datetime1">
              <a:rPr lang="en-US" smtClean="0"/>
              <a:t>3/24/2020</a:t>
            </a:fld>
            <a:endParaRPr lang="en-US" dirty="0"/>
          </a:p>
        </p:txBody>
      </p:sp>
      <p:sp>
        <p:nvSpPr>
          <p:cNvPr id="7" name="Footer Placeholder 6">
            <a:extLst>
              <a:ext uri="{FF2B5EF4-FFF2-40B4-BE49-F238E27FC236}">
                <a16:creationId xmlns:a16="http://schemas.microsoft.com/office/drawing/2014/main" id="{06C0173C-2B24-4718-BB31-429142A942C9}"/>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394376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25684445f3eb47c04d39047ed3eddd838dba"/>
</p:tagLst>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ABA7BFF5961C49B280E3CB1252178C" ma:contentTypeVersion="9" ma:contentTypeDescription="Create a new document." ma:contentTypeScope="" ma:versionID="39d60594b976d9af751ca8f9aedac4d4">
  <xsd:schema xmlns:xsd="http://www.w3.org/2001/XMLSchema" xmlns:xs="http://www.w3.org/2001/XMLSchema" xmlns:p="http://schemas.microsoft.com/office/2006/metadata/properties" xmlns:ns3="aa118c9d-6352-42c2-a7ce-035c38d2e2f7" targetNamespace="http://schemas.microsoft.com/office/2006/metadata/properties" ma:root="true" ma:fieldsID="4b3f5ff106a30abbe6b0db3c98a0059e" ns3:_="">
    <xsd:import namespace="aa118c9d-6352-42c2-a7ce-035c38d2e2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118c9d-6352-42c2-a7ce-035c38d2e2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F208BA-CC6F-4F92-A63B-38AEF96C4CED}">
  <ds:schemaRefs>
    <ds:schemaRef ds:uri="http://purl.org/dc/dcmitype/"/>
    <ds:schemaRef ds:uri="http://schemas.microsoft.com/office/infopath/2007/PartnerControls"/>
    <ds:schemaRef ds:uri="http://purl.org/dc/elements/1.1/"/>
    <ds:schemaRef ds:uri="http://schemas.microsoft.com/office/2006/metadata/properties"/>
    <ds:schemaRef ds:uri="aa118c9d-6352-42c2-a7ce-035c38d2e2f7"/>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380EB34-DCFE-4883-9E04-4AB7328A7801}">
  <ds:schemaRefs>
    <ds:schemaRef ds:uri="http://schemas.microsoft.com/sharepoint/v3/contenttype/forms"/>
  </ds:schemaRefs>
</ds:datastoreItem>
</file>

<file path=customXml/itemProps3.xml><?xml version="1.0" encoding="utf-8"?>
<ds:datastoreItem xmlns:ds="http://schemas.openxmlformats.org/officeDocument/2006/customXml" ds:itemID="{7F3FFCBB-6D4A-4693-8B0D-1B83EF0A21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118c9d-6352-42c2-a7ce-035c38d2e2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4146</Words>
  <Application>Microsoft Office PowerPoint</Application>
  <PresentationFormat>On-screen Show (16:9)</PresentationFormat>
  <Paragraphs>711</Paragraphs>
  <Slides>45</Slides>
  <Notes>32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Helvetica</vt:lpstr>
      <vt:lpstr>Trebuchet MS</vt:lpstr>
      <vt:lpstr>Wingdings 3</vt:lpstr>
      <vt:lpstr>Facet</vt:lpstr>
      <vt:lpstr>Cross-Enterprise Certified Datasets</vt:lpstr>
      <vt:lpstr>Certified Dataset Definition</vt:lpstr>
      <vt:lpstr>Cross Enterprise Certified Dataset Definition</vt:lpstr>
      <vt:lpstr>Alternatives for “Cross Enterprise”</vt:lpstr>
      <vt:lpstr>Data Architecture Community of Practice</vt:lpstr>
      <vt:lpstr>Dataset Value Chain</vt:lpstr>
      <vt:lpstr>Dataset Sharing</vt:lpstr>
      <vt:lpstr>Original Checklist Summary</vt:lpstr>
      <vt:lpstr>Checklist Summary</vt:lpstr>
      <vt:lpstr>Checklist - Ownership</vt:lpstr>
      <vt:lpstr>Checklist – Ownership - 1 – Data Owner</vt:lpstr>
      <vt:lpstr>Checklist – Ownership - 2 – Stakeholder Alignment</vt:lpstr>
      <vt:lpstr>Checklist – Alignment</vt:lpstr>
      <vt:lpstr>Checklist – Alignment - 3 – Data Sources</vt:lpstr>
      <vt:lpstr>Checklist – Alignment - 4 – Data Latency</vt:lpstr>
      <vt:lpstr>Checklist – Alignment - 5 – Architecture</vt:lpstr>
      <vt:lpstr>Checklist – Alignment - 6 – Use Cases</vt:lpstr>
      <vt:lpstr>Multiple Certified Datasets</vt:lpstr>
      <vt:lpstr>Checklist – Data Quality</vt:lpstr>
      <vt:lpstr>Checklist – Data Quality - 7 – Data Quality</vt:lpstr>
      <vt:lpstr>Checklist – Data Quality - 8 – Data Quality Monitoring</vt:lpstr>
      <vt:lpstr>Checklist – Data Quality - 9 – Data Stewards</vt:lpstr>
      <vt:lpstr>Checklist - Accessibility</vt:lpstr>
      <vt:lpstr>Checklist – Accessibility - 10 – Accessibility</vt:lpstr>
      <vt:lpstr>Checklist – Accessibility - 11 – Communication Plan</vt:lpstr>
      <vt:lpstr>Checklist - Visibility</vt:lpstr>
      <vt:lpstr>Checklist – Visibility - 12- Documentation</vt:lpstr>
      <vt:lpstr>Checklist – Compliance</vt:lpstr>
      <vt:lpstr>Checklist – Compliance - 13 – Data Security</vt:lpstr>
      <vt:lpstr>Checklist – Compliance - 14 – Legal &amp; Compliance</vt:lpstr>
      <vt:lpstr>Checklist – Compliance - 15 – Data Retention</vt:lpstr>
      <vt:lpstr>Checklist - Metadata</vt:lpstr>
      <vt:lpstr>Checklist – Metadata - 16 – Metadata</vt:lpstr>
      <vt:lpstr>Checklist – Metadata - 17 – Data Rules</vt:lpstr>
      <vt:lpstr>Checklist – Metadata - 18 – Data Taxonomy</vt:lpstr>
      <vt:lpstr>Checklist – Development</vt:lpstr>
      <vt:lpstr>Checklist – Development - 19 – Development</vt:lpstr>
      <vt:lpstr>Checklist – Deployment</vt:lpstr>
      <vt:lpstr>Checklist – Deployment - 20 – Value Assessment</vt:lpstr>
      <vt:lpstr>Checklist – Deployment - 21 – Deployment Plan</vt:lpstr>
      <vt:lpstr>Checklist – Deployment - 22 – Marketing Plan</vt:lpstr>
      <vt:lpstr>Checklist – Deployment - 23 – Service Level Agreement</vt:lpstr>
      <vt:lpstr>Cross Enterprise Certified Dataset Process</vt:lpstr>
      <vt:lpstr>Cross Enterprise Certified Dataset Extensions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Cross-Enterprise Certified Datasets</dc:title>
  <dc:creator>Steve Sandberg</dc:creator>
  <cp:lastModifiedBy>Steve Sandberg</cp:lastModifiedBy>
  <cp:revision>2</cp:revision>
  <dcterms:created xsi:type="dcterms:W3CDTF">2020-03-04T19:38:32Z</dcterms:created>
  <dcterms:modified xsi:type="dcterms:W3CDTF">2020-03-24T18:44:54Z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0x0101002AABA7BFF5961C49B280E3CB1252178C</vt:lpwstr>
  </property>
</Properties>
</file>