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300" r:id="rId3"/>
    <p:sldId id="408" r:id="rId4"/>
    <p:sldId id="452" r:id="rId5"/>
    <p:sldId id="349" r:id="rId6"/>
    <p:sldId id="406" r:id="rId7"/>
    <p:sldId id="429" r:id="rId8"/>
    <p:sldId id="453" r:id="rId9"/>
    <p:sldId id="455" r:id="rId10"/>
    <p:sldId id="454" r:id="rId11"/>
    <p:sldId id="456" r:id="rId12"/>
    <p:sldId id="430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51" r:id="rId21"/>
    <p:sldId id="381" r:id="rId22"/>
  </p:sldIdLst>
  <p:sldSz cx="9144000" cy="6858000" type="screen4x3"/>
  <p:notesSz cx="6797675" cy="992822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E02"/>
    <a:srgbClr val="0000FF"/>
    <a:srgbClr val="2683C6"/>
    <a:srgbClr val="FF7BFF"/>
    <a:srgbClr val="FFA3FF"/>
    <a:srgbClr val="ECA3C8"/>
    <a:srgbClr val="FF66CC"/>
    <a:srgbClr val="D00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3855" autoAdjust="0"/>
  </p:normalViewPr>
  <p:slideViewPr>
    <p:cSldViewPr snapToGrid="0">
      <p:cViewPr varScale="1">
        <p:scale>
          <a:sx n="72" d="100"/>
          <a:sy n="72" d="100"/>
        </p:scale>
        <p:origin x="1862" y="43"/>
      </p:cViewPr>
      <p:guideLst>
        <p:guide orient="horz" pos="2177"/>
        <p:guide pos="2894"/>
      </p:guideLst>
    </p:cSldViewPr>
  </p:slideViewPr>
  <p:outlineViewPr>
    <p:cViewPr>
      <p:scale>
        <a:sx n="33" d="100"/>
        <a:sy n="33" d="100"/>
      </p:scale>
      <p:origin x="60" y="83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67B3-2347-4C31-AB4D-2FDC8008AA70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D8500-211E-44C1-A971-E8BF815B0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869E-2D78-4A28-9598-60C9C61E328B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E2344-C5DF-4194-ABE9-C46FA4974B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3307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59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30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170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550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470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21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61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200" dirty="0">
              <a:solidFill>
                <a:srgbClr val="CE5E0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72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虽然这一完整的机器学习解决方案，为滴滴带来了显著的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ETA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准确度提升，但由于大部分回归模型比如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XGBoost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，能够接收的输入向量必须是固定长度的，而一段行程对应的路段（以下称为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link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）数变动范围很大，因此在实际使用时，舍去了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link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级的特征，取而代之使用整体统计值。所以在细节信息层面，这一解决方案还有优化的空间。</a:t>
            </a:r>
          </a:p>
          <a:p>
            <a:br>
              <a:rPr lang="zh-CN" altLang="en-US" dirty="0"/>
            </a:b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68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705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3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B1C-4566-43AE-A15B-392A26414869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r>
              <a:rPr lang="en-US" altLang="zh-CN"/>
              <a:t>/21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385A-3CD6-496C-BF35-A036EDC8AFA0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8676-1004-4977-B96A-ED5E45B0EC25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A7DD-C711-413B-91B4-61FEC6BA5990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r>
              <a:rPr lang="en-US" altLang="zh-CN" dirty="0"/>
              <a:t>/24</a:t>
            </a:r>
            <a:endParaRPr lang="zh-CN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382" y="6203829"/>
            <a:ext cx="9141617" cy="572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lowchart: Manual Operation 9"/>
          <p:cNvSpPr/>
          <p:nvPr userDrawn="1"/>
        </p:nvSpPr>
        <p:spPr>
          <a:xfrm rot="10800000">
            <a:off x="8601075" y="6411657"/>
            <a:ext cx="530678" cy="374808"/>
          </a:xfrm>
          <a:prstGeom prst="flowChartManualOperation">
            <a:avLst/>
          </a:prstGeom>
          <a:solidFill>
            <a:srgbClr val="2683C6"/>
          </a:solidFill>
          <a:ln>
            <a:solidFill>
              <a:srgbClr val="268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609239" y="6411657"/>
            <a:ext cx="534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C49DAA5-5B89-4844-B72D-FCDFA8913E8C}" type="slidenum">
              <a:rPr lang="zh-CN" altLang="en-US" sz="1600" b="0" cap="none" spc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‹#›</a:t>
            </a:fld>
            <a:endParaRPr lang="zh-CN" altLang="en-US" sz="16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CD6F-945B-4ECC-933D-030221030CBF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D83B-5F47-4478-B77D-59F0E534550E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440D-FE23-47B9-BE46-5191C08EC2D6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FA7E-4955-47E2-9691-D1F17C65EE9D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E9A3-26F8-4936-8E9C-A5DBDCDD5D80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C00E6BD-3BBF-4F1A-B673-6EF91FAAC80E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DAE3-F41B-496C-9CAE-E76A743B851F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363164" y="6299898"/>
            <a:ext cx="529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1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49DAA5-5B89-4844-B72D-FCDFA8913E8C}" type="slidenum">
              <a:rPr lang="zh-CN" altLang="en-US" smtClean="0"/>
              <a:t>‹#›</a:t>
            </a:fld>
            <a:r>
              <a:rPr lang="en-US" altLang="zh-CN" dirty="0"/>
              <a:t>/21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E7EC-BA55-4E2D-B12E-213270159B5E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531C2-48D3-4BFE-97C2-88DA78119A83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6A7D-A16D-4FFE-AD6D-BFE4562E61DB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324-19F2-4471-9C3D-25D0CF67F1D4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B07D-383A-454D-AC3A-2F11BF8E87DD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94A1-B525-4434-82E6-D737C07CCA70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E5E7-F4BD-45C3-9E53-E191A519DB87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13B8-033B-4861-BB97-E0D6C8A19899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57DA-2B7F-4917-B9D6-798B4CFAED75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A5DC-4C60-47AF-A561-69CA41949F60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97D3C-0D32-4F98-B3FE-3B2F8864E2BA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477736"/>
            <a:ext cx="7543801" cy="43913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5E1155-51B4-4D03-B813-0147D1DDA087}" type="datetime1">
              <a:rPr lang="en-US" altLang="zh-CN" smtClean="0"/>
              <a:t>6/7/2021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49DAA5-5B89-4844-B72D-FCDFA8913E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5001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5F6B33F-CC86-4D48-8859-7BB54B37EC9B}"/>
              </a:ext>
            </a:extLst>
          </p:cNvPr>
          <p:cNvSpPr txBox="1"/>
          <p:nvPr/>
        </p:nvSpPr>
        <p:spPr>
          <a:xfrm>
            <a:off x="330329" y="3777574"/>
            <a:ext cx="657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SIGSPATIAL 2021 GISCUP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E78100-F0C5-4D6C-96E2-EEDB8B7DC253}"/>
              </a:ext>
            </a:extLst>
          </p:cNvPr>
          <p:cNvSpPr txBox="1"/>
          <p:nvPr/>
        </p:nvSpPr>
        <p:spPr>
          <a:xfrm>
            <a:off x="5143565" y="6039845"/>
            <a:ext cx="8000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https://sigspatial2021.sigspatial.org/sigspatial-cup/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129AE0-502A-41CB-8208-47E1F8499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118"/>
            <a:ext cx="9144000" cy="15000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552699"/>
            <a:ext cx="7543800" cy="8563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</a:t>
            </a:r>
            <a:r>
              <a:rPr lang="zh-CN" altLang="en-US" sz="3200" dirty="0"/>
              <a:t>：</a:t>
            </a:r>
            <a:r>
              <a:rPr lang="en-US" altLang="zh-CN" sz="3200" dirty="0"/>
              <a:t> Link2vec+ </a:t>
            </a:r>
            <a:r>
              <a:rPr lang="en-US" altLang="zh-CN" sz="3200" dirty="0" err="1"/>
              <a:t>xDeepFM</a:t>
            </a:r>
            <a:r>
              <a:rPr lang="en-US" altLang="zh-CN" sz="3200" dirty="0"/>
              <a:t> with 5 </a:t>
            </a:r>
            <a:r>
              <a:rPr lang="en-US" altLang="zh-CN" sz="3200" dirty="0" err="1"/>
              <a:t>KFold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6A3AFF-C427-4C57-9C91-4B76476E57F0}"/>
              </a:ext>
            </a:extLst>
          </p:cNvPr>
          <p:cNvSpPr txBox="1"/>
          <p:nvPr/>
        </p:nvSpPr>
        <p:spPr>
          <a:xfrm>
            <a:off x="329608" y="1284112"/>
            <a:ext cx="8197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xDeepFM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核心是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结构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，对于类别特征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embededing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后成为序列，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下一层输出的结果取决于上一层输出的结果和一个额外的输入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，而且我们在每层中都是用这样的结构，因此特征交互关系就是在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vector-wise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水平上得到的。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1381F-CB33-4E2B-8B93-EE7293A40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400"/>
            <a:ext cx="9144000" cy="7067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C44F98-5A38-406E-A326-2A37DC860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7" y="2636456"/>
            <a:ext cx="6964326" cy="29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SOTA model: WDR (</a:t>
            </a:r>
            <a:r>
              <a:rPr lang="en-US" altLang="zh-CN" sz="3200" dirty="0" err="1"/>
              <a:t>didi</a:t>
            </a:r>
            <a:r>
              <a:rPr lang="en-US" altLang="zh-CN" sz="3200" dirty="0"/>
              <a:t> KDD 2018)</a:t>
            </a:r>
            <a:endParaRPr 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F652FC-5522-4AC1-A2A2-FF0966735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44" y="3451325"/>
            <a:ext cx="6317517" cy="23083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C87F00-C378-4148-A70D-9DF9AC8309BE}"/>
              </a:ext>
            </a:extLst>
          </p:cNvPr>
          <p:cNvSpPr txBox="1"/>
          <p:nvPr/>
        </p:nvSpPr>
        <p:spPr>
          <a:xfrm>
            <a:off x="680483" y="1143001"/>
            <a:ext cx="77830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Dense feature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：行程级别的实数特征，比如起终点球面距离、起终点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坐标等。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Sparse feature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：行程级别的离散特征，比如时间片编号、星期几、天气类型等。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Sequential feature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link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级别的特征，实数特征直接输入模型，而离散特征先做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embedding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再输入模型。注意，这里不再是每个行程一个特征向量，而是行程中每条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link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都有一个特征向量。比如，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link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的长度、车道数、功能等级、实时通行速度等。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9E13C4-B202-4D90-BED5-EE12A31F9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4616"/>
            <a:ext cx="9144000" cy="7878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SOTA model: </a:t>
            </a:r>
            <a:r>
              <a:rPr lang="en-US" altLang="zh-CN" sz="3200" dirty="0" err="1"/>
              <a:t>BusTr</a:t>
            </a:r>
            <a:r>
              <a:rPr lang="en-US" altLang="zh-CN" sz="3200" dirty="0"/>
              <a:t> (KDD 2020)</a:t>
            </a:r>
            <a:endParaRPr 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23C3C6-64E9-4C13-AE52-C43901416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77" y="2217866"/>
            <a:ext cx="4832541" cy="31900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7A6F11-1483-44A2-98C2-5C15222CF2DC}"/>
              </a:ext>
            </a:extLst>
          </p:cNvPr>
          <p:cNvSpPr txBox="1"/>
          <p:nvPr/>
        </p:nvSpPr>
        <p:spPr>
          <a:xfrm>
            <a:off x="595424" y="1290774"/>
            <a:ext cx="7771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特征：①全局特征：公交线路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；曜日和半小时片分别做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其中小时的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前两位用循环数值初始化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。②元素位置特征：点位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站点或路段起点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的多尺度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S2Cell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Embedding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后求和；③路段元素附加特征：路段长度；路段预估速度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取自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GoogleMap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的交通预测系统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A71601A-739E-4983-8EFD-87F1B2D8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2041"/>
            <a:ext cx="3976577" cy="132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D919146-2531-4EE7-9238-D2CAD2A0B427}"/>
              </a:ext>
            </a:extLst>
          </p:cNvPr>
          <p:cNvSpPr txBox="1"/>
          <p:nvPr/>
        </p:nvSpPr>
        <p:spPr>
          <a:xfrm>
            <a:off x="182347" y="5997445"/>
            <a:ext cx="779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基于“实时交通”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+“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时空上下文”，实现公交旅行时长的预估。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5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SOTA model: </a:t>
            </a:r>
            <a:r>
              <a:rPr lang="en-US" altLang="zh-CN" sz="3200" dirty="0" err="1"/>
              <a:t>ConSTGAT</a:t>
            </a:r>
            <a:r>
              <a:rPr lang="en-US" altLang="zh-CN" sz="3200" dirty="0"/>
              <a:t> (KDD 2020)</a:t>
            </a:r>
            <a:endParaRPr lang="en-US" sz="32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FBB2F7A-71C8-4509-8C8E-253B780F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3" y="2173929"/>
            <a:ext cx="7712251" cy="412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FAF146-D4F7-4A38-BCB3-CDF12B9B61CD}"/>
              </a:ext>
            </a:extLst>
          </p:cNvPr>
          <p:cNvSpPr txBox="1"/>
          <p:nvPr/>
        </p:nvSpPr>
        <p:spPr>
          <a:xfrm>
            <a:off x="552894" y="1505082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个大的模块，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Traffic Prediction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Contextual Information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Integration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91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SOTA model: </a:t>
            </a:r>
            <a:r>
              <a:rPr lang="en-US" altLang="zh-CN" sz="3200" dirty="0" err="1"/>
              <a:t>ConSTGAT</a:t>
            </a:r>
            <a:r>
              <a:rPr lang="en-US" altLang="zh-CN" sz="3200" dirty="0"/>
              <a:t> (KDD 2020)</a:t>
            </a:r>
            <a:endParaRPr 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AF146-D4F7-4A38-BCB3-CDF12B9B61CD}"/>
              </a:ext>
            </a:extLst>
          </p:cNvPr>
          <p:cNvSpPr txBox="1"/>
          <p:nvPr/>
        </p:nvSpPr>
        <p:spPr>
          <a:xfrm>
            <a:off x="552894" y="1505082"/>
            <a:ext cx="7543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Traffic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Prediciton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：基于历史交通数据，通过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3D-Attention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的时空图网络挖掘时空关系。输入有：①时空图特征，邻居数量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×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历史时间片数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×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结点特征维数；②静态图特征，包括一些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、车道数等；③时间特征，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可能是历史的全局特征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。三种特征拼接和变换后，融合上下文特征和背景信息特征做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Attention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，称为“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3DGAT”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42E94326-0409-49BC-BC8E-5051AAA66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96" y="3022736"/>
            <a:ext cx="7650127" cy="37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72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SOTA model: </a:t>
            </a:r>
            <a:r>
              <a:rPr lang="en-US" altLang="zh-CN" sz="3200" dirty="0" err="1"/>
              <a:t>ConSTGAT</a:t>
            </a:r>
            <a:r>
              <a:rPr lang="en-US" altLang="zh-CN" sz="3200" dirty="0"/>
              <a:t> (KDD 2020)</a:t>
            </a:r>
            <a:endParaRPr 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AF146-D4F7-4A38-BCB3-CDF12B9B61CD}"/>
              </a:ext>
            </a:extLst>
          </p:cNvPr>
          <p:cNvSpPr txBox="1"/>
          <p:nvPr/>
        </p:nvSpPr>
        <p:spPr>
          <a:xfrm>
            <a:off x="606056" y="1249901"/>
            <a:ext cx="754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Contextual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Infomation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：主要处理路径序列的信息，该方法灵感来自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segment-based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方法，可以高效执行。这里利用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contextual window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的概念，对于每个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，只考虑目标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route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中附近的几个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的情况，具体实现是卷积的形式。对于每个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，得到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867FA03-A3A3-4A89-AA75-2F366366C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30" y="2376510"/>
            <a:ext cx="4039486" cy="32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7050B9-2B24-4EE3-99E1-7E217E68AAF9}"/>
              </a:ext>
            </a:extLst>
          </p:cNvPr>
          <p:cNvSpPr txBox="1"/>
          <p:nvPr/>
        </p:nvSpPr>
        <p:spPr>
          <a:xfrm>
            <a:off x="455871" y="5895178"/>
            <a:ext cx="7844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Integration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：最后，将背景信息、上下文信息、历史交通预测三部分拼接，并作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的预测，同时对预测值求和，计算一个全路径的损失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08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SOTA model: </a:t>
            </a:r>
            <a:r>
              <a:rPr lang="en-US" altLang="zh-CN" sz="3200" dirty="0" err="1"/>
              <a:t>HetETA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didi</a:t>
            </a:r>
            <a:r>
              <a:rPr lang="en-US" altLang="zh-CN" sz="3200" dirty="0"/>
              <a:t> KDD 2021)</a:t>
            </a:r>
            <a:endParaRPr 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C3083A-2E6F-4E13-AB4B-237200A2F627}"/>
              </a:ext>
            </a:extLst>
          </p:cNvPr>
          <p:cNvSpPr txBox="1"/>
          <p:nvPr/>
        </p:nvSpPr>
        <p:spPr>
          <a:xfrm>
            <a:off x="510363" y="1397652"/>
            <a:ext cx="79318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本文提出了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HetETA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模型，利用异构信息图做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ETA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预测。图包括路网图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多关系图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和轨迹图，时间上用了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recent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daily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weekly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三种图。对每个元件通过时序卷积和图卷积来学习时空异构信息表示。模型在大尺度真实数据上实验，并验证了效果。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8B9936-7466-401C-9801-4CF116B67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2830925"/>
            <a:ext cx="8340643" cy="33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1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SOTA model: HetETA (didi KDD 2021)</a:t>
            </a:r>
            <a:endParaRPr 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336903-CC2F-4A5B-9A93-02E4636264ED}"/>
              </a:ext>
            </a:extLst>
          </p:cNvPr>
          <p:cNvSpPr txBox="1"/>
          <p:nvPr/>
        </p:nvSpPr>
        <p:spPr>
          <a:xfrm>
            <a:off x="606055" y="1398480"/>
            <a:ext cx="35087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Temporal Gated CNN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：结构如图所示，用卷积提取时序特征，并设计一个门口结构决定更新量有多少。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CE9840-C9D3-41ED-92D6-A42E3C2AA298}"/>
              </a:ext>
            </a:extLst>
          </p:cNvPr>
          <p:cNvSpPr txBox="1"/>
          <p:nvPr/>
        </p:nvSpPr>
        <p:spPr>
          <a:xfrm>
            <a:off x="4841711" y="1436131"/>
            <a:ext cx="3270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Het-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ChebNets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：大概就是图卷积的一些操作，略。。。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7CCE104-C1B3-4752-9ED1-A8034275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3" y="2694640"/>
            <a:ext cx="4145147" cy="20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CCA6321-C59D-4481-B8D0-58834598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11" y="2391573"/>
            <a:ext cx="3398186" cy="207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E4683D-99FB-4C38-8361-59BD334E1E14}"/>
              </a:ext>
            </a:extLst>
          </p:cNvPr>
          <p:cNvSpPr txBox="1"/>
          <p:nvPr/>
        </p:nvSpPr>
        <p:spPr>
          <a:xfrm>
            <a:off x="478465" y="5273246"/>
            <a:ext cx="7283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结构有点复杂。大概关键点就是：异构图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时间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×(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关系图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轨迹图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Temporal Gated CNN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Het-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ChebNet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40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Think Model: Graph ST-ETA </a:t>
            </a:r>
            <a:endParaRPr 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795274-AB80-4F02-A131-0ABE5A2F2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1" y="2797292"/>
            <a:ext cx="2870791" cy="27720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1A6867-70F8-436C-84DD-1933AD4DD2FB}"/>
              </a:ext>
            </a:extLst>
          </p:cNvPr>
          <p:cNvSpPr txBox="1"/>
          <p:nvPr/>
        </p:nvSpPr>
        <p:spPr>
          <a:xfrm>
            <a:off x="6355671" y="244009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Global modular </a:t>
            </a:r>
            <a:endParaRPr lang="zh-CN" altLang="en-US" dirty="0"/>
          </a:p>
        </p:txBody>
      </p:sp>
      <p:pic>
        <p:nvPicPr>
          <p:cNvPr id="16386" name="Picture 2" descr="基于图卷积路况预测的ETA深度模型">
            <a:extLst>
              <a:ext uri="{FF2B5EF4-FFF2-40B4-BE49-F238E27FC236}">
                <a16:creationId xmlns:a16="http://schemas.microsoft.com/office/drawing/2014/main" id="{6F416935-1DCC-44DB-A3F0-3F99B960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11" y="1572433"/>
            <a:ext cx="4593642" cy="292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00AE935-1E56-4B4F-893E-910C092A3EA8}"/>
              </a:ext>
            </a:extLst>
          </p:cNvPr>
          <p:cNvCxnSpPr>
            <a:cxnSpLocks/>
          </p:cNvCxnSpPr>
          <p:nvPr/>
        </p:nvCxnSpPr>
        <p:spPr>
          <a:xfrm flipH="1">
            <a:off x="4192252" y="3036656"/>
            <a:ext cx="2726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7414314-21FB-4608-B6F2-D1829E2B5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33"/>
          <a:stretch/>
        </p:blipFill>
        <p:spPr bwMode="auto">
          <a:xfrm>
            <a:off x="2363173" y="4336754"/>
            <a:ext cx="3357741" cy="135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CCECB98-1F85-4761-B5A4-F2B7E3C4DC83}"/>
              </a:ext>
            </a:extLst>
          </p:cNvPr>
          <p:cNvSpPr txBox="1"/>
          <p:nvPr/>
        </p:nvSpPr>
        <p:spPr>
          <a:xfrm>
            <a:off x="2059313" y="5694865"/>
            <a:ext cx="5466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，都输入路况预测的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encoder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向量，输出该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eta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，并将该预测的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eta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作为下一个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的输入。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D299D9-B906-4F46-88BB-91DC3A96CEB3}"/>
              </a:ext>
            </a:extLst>
          </p:cNvPr>
          <p:cNvSpPr txBox="1"/>
          <p:nvPr/>
        </p:nvSpPr>
        <p:spPr>
          <a:xfrm>
            <a:off x="670560" y="1268493"/>
            <a:ext cx="5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Graph embedding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modular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59FA33-4CA5-49BC-AACD-BA45E79E04C5}"/>
              </a:ext>
            </a:extLst>
          </p:cNvPr>
          <p:cNvSpPr txBox="1"/>
          <p:nvPr/>
        </p:nvSpPr>
        <p:spPr>
          <a:xfrm>
            <a:off x="966662" y="4966262"/>
            <a:ext cx="54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RNN modular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3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Challenge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77736"/>
            <a:ext cx="7701281" cy="4391358"/>
          </a:xfrm>
        </p:spPr>
        <p:txBody>
          <a:bodyPr>
            <a:normAutofit/>
          </a:bodyPr>
          <a:lstStyle/>
          <a:p>
            <a:pPr marL="342900" lvl="2" indent="-3429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/>
              <a:t>车轨迹的数据量大，每一个车轨迹的</a:t>
            </a:r>
            <a:r>
              <a:rPr lang="en-US" altLang="zh-CN" sz="2000" dirty="0" err="1"/>
              <a:t>linkid</a:t>
            </a:r>
            <a:r>
              <a:rPr lang="zh-CN" altLang="en-US" sz="2000" dirty="0"/>
              <a:t>多（每一个有</a:t>
            </a:r>
            <a:r>
              <a:rPr lang="en-US" altLang="zh-CN" sz="2000" dirty="0"/>
              <a:t>500+link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lvl="2" indent="-3429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/>
              <a:t>造路网拓扑结构图困难，领接矩阵太大（</a:t>
            </a:r>
            <a:r>
              <a:rPr lang="en-US" altLang="zh-CN" sz="2000" dirty="0"/>
              <a:t>8</a:t>
            </a:r>
            <a:r>
              <a:rPr lang="zh-CN" altLang="en-US" sz="2000" dirty="0"/>
              <a:t>*</a:t>
            </a:r>
            <a:r>
              <a:rPr lang="en-US" altLang="zh-CN" sz="2000" dirty="0"/>
              <a:t>10^6 x 8</a:t>
            </a:r>
            <a:r>
              <a:rPr lang="zh-CN" altLang="en-US" sz="2000" dirty="0"/>
              <a:t>*</a:t>
            </a:r>
            <a:r>
              <a:rPr lang="en-US" altLang="zh-CN" sz="2000" dirty="0"/>
              <a:t>10^6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lvl="2" indent="-3429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16773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77736"/>
            <a:ext cx="7725618" cy="2594534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ClrTx/>
              <a:buFont typeface="Wingdings" panose="05000000000000000000" pitchFamily="2" charset="2"/>
              <a:buChar char="n"/>
            </a:pPr>
            <a:r>
              <a:rPr lang="en-US" altLang="zh-CN" sz="8000" b="1" dirty="0"/>
              <a:t>Background :</a:t>
            </a:r>
            <a:r>
              <a:rPr lang="zh-CN" altLang="en-US" sz="8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预估到达时间（</a:t>
            </a:r>
            <a:r>
              <a:rPr lang="en-US" altLang="zh-CN" sz="8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Estimated Time of Arrival</a:t>
            </a:r>
            <a:r>
              <a:rPr lang="zh-CN" altLang="en-US" sz="8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在很多应用场景中扮演者至关重要的角色。例如，在网约车订单分配、价格预估、行程中间预估、路线决策等各个场景。精准的到达时间预估可以帮助平台提升效率，提高用户体验，方便平台和用户做更优的决策。然而，到达时间本身会收到路线长度、路段通行能力、道路等级、实时路况、红绿灯个数相位等因素的影响。其中路线长度，道路信息，红绿灯信息等相对静态，而实时路况等信息相对动态且易变。此外，到达时间本身有很强的时间周期性，相同的路线在工作日与周末，平峰期与高峰期的表现差异较大。综上因素，预估到达时间具有很高的技术难度和挑战。</a:t>
            </a:r>
            <a:endParaRPr lang="en-US" altLang="zh-CN" sz="8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n"/>
            </a:pPr>
            <a:endParaRPr lang="en-US" altLang="zh-CN" sz="8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n"/>
            </a:pPr>
            <a:endParaRPr lang="en-US" altLang="zh-CN" sz="8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n"/>
            </a:pPr>
            <a:r>
              <a:rPr lang="zh-CN" altLang="en-US" sz="8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在上述背景之下，滴滴联合国际最大的地理数据分析会议之一</a:t>
            </a:r>
            <a:r>
              <a:rPr lang="en-US" altLang="zh-CN" sz="8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SIGSPATIAL</a:t>
            </a:r>
            <a:r>
              <a:rPr lang="zh-CN" altLang="en-US" sz="8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，共同发起并主办 “行程到达时间预估赛题”，有针对性地设置了海量样本数据，总奖金池</a:t>
            </a:r>
            <a:r>
              <a:rPr lang="en-US" altLang="zh-CN" sz="8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25000</a:t>
            </a:r>
            <a:r>
              <a:rPr lang="zh-CN" altLang="en-US" sz="8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美元。旨在通过提供真实的业务场景和数据集，推动学术界在智能交通方面展开前沿研究和人才培养，并尝试将成果落地，有效改善城市规划，辅助用户决策。</a:t>
            </a:r>
            <a:br>
              <a:rPr lang="zh-CN" altLang="en-US" sz="8000" dirty="0"/>
            </a:br>
            <a:br>
              <a:rPr lang="zh-CN" altLang="en-US" sz="8000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2958" y="6115521"/>
            <a:ext cx="29032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>
            <a:extLst>
              <a:ext uri="{FF2B5EF4-FFF2-40B4-BE49-F238E27FC236}">
                <a16:creationId xmlns:a16="http://schemas.microsoft.com/office/drawing/2014/main" id="{59953F31-403B-4EF2-B8F7-C328EE6E9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5">
            <a:extLst>
              <a:ext uri="{FF2B5EF4-FFF2-40B4-BE49-F238E27FC236}">
                <a16:creationId xmlns:a16="http://schemas.microsoft.com/office/drawing/2014/main" id="{E8805A7F-85AA-4EE7-B490-FAC21D38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AFFB777-B849-41F2-AB8C-A5938697F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DBE3F80-1B3C-42C2-8136-4E973836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797898E-9122-489E-B8CE-172B1635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DDA4220-A6E0-44CB-B36E-8FD6CC10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781050" y="2755110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Dataset Overview</a:t>
            </a:r>
            <a:endParaRPr lang="zh-CN" alt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2958" y="6115521"/>
            <a:ext cx="29032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0CB1C-CCE9-4CBC-A86A-2C91C433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本次比赛使用滴滴盖亚数据开放计划的“滴滴行程时间预估数据集”，来自深圳市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月内的真实订单行程数据。数据集包括行程的基本信息（如出发时间和日期）、行程路线、路况信息以及路网拓扑等。参赛选手需要构建模型，预测订单的完成时间。</a:t>
            </a:r>
          </a:p>
          <a:p>
            <a:br>
              <a:rPr lang="zh-CN" altLang="en-US" dirty="0"/>
            </a:br>
            <a:br>
              <a:rPr lang="en-US" altLang="zh-CN" b="0" i="0" dirty="0">
                <a:effectLst/>
                <a:latin typeface="Inter"/>
              </a:rPr>
            </a:b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B394DA-6A78-456A-AB98-28F2A1F2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1" y="2920409"/>
            <a:ext cx="79152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82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Dataset Overview</a:t>
            </a:r>
            <a:endParaRPr lang="zh-CN" alt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2958" y="6115521"/>
            <a:ext cx="29032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D2D03084-2E48-4FFD-932A-A4B6A0AA6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01" y="1190042"/>
            <a:ext cx="6283750" cy="44543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Evaluation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812DE-4C3B-4CA6-8FC2-61D737AE3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4" y="1395745"/>
            <a:ext cx="82486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552699"/>
            <a:ext cx="7543800" cy="8563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Baseline Model</a:t>
            </a:r>
            <a:r>
              <a:rPr lang="zh-CN" altLang="en-US" sz="3200" dirty="0"/>
              <a:t>：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LightGBM</a:t>
            </a:r>
            <a:r>
              <a:rPr lang="en-US" altLang="zh-CN" sz="3200" dirty="0"/>
              <a:t> with 5 </a:t>
            </a:r>
            <a:r>
              <a:rPr lang="en-US" altLang="zh-CN" sz="3200" dirty="0" err="1"/>
              <a:t>KFold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EDBAB-C363-4149-9B53-366901A9F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1469112"/>
            <a:ext cx="3828100" cy="21140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76F68D-3964-4DF3-BBD0-FDA616AF49A1}"/>
              </a:ext>
            </a:extLst>
          </p:cNvPr>
          <p:cNvSpPr txBox="1"/>
          <p:nvPr/>
        </p:nvSpPr>
        <p:spPr>
          <a:xfrm>
            <a:off x="279401" y="150142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features = ["distance","simple_eta","driver_id","slice_id", 'weather', 'hightemp', 'lowtemp', 'true_t', 'wight_t','d_s']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BFB31C-859E-4409-A532-BC5039C10180}"/>
              </a:ext>
            </a:extLst>
          </p:cNvPr>
          <p:cNvSpPr txBox="1"/>
          <p:nvPr/>
        </p:nvSpPr>
        <p:spPr>
          <a:xfrm>
            <a:off x="279400" y="30158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label = ['ata']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5D1BB9-B81C-44AB-A945-C3464D91E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810"/>
            <a:ext cx="9144000" cy="2348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552699"/>
            <a:ext cx="7543800" cy="8563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</a:t>
            </a:r>
            <a:r>
              <a:rPr lang="zh-CN" altLang="en-US" sz="3200" dirty="0"/>
              <a:t>：</a:t>
            </a:r>
            <a:r>
              <a:rPr lang="en-US" altLang="zh-CN" sz="3200" dirty="0"/>
              <a:t> Link2vec+ </a:t>
            </a:r>
            <a:r>
              <a:rPr lang="en-US" altLang="zh-CN" sz="3200" dirty="0" err="1"/>
              <a:t>LightGBM</a:t>
            </a:r>
            <a:r>
              <a:rPr lang="en-US" altLang="zh-CN" sz="3200" dirty="0"/>
              <a:t> with 5 </a:t>
            </a:r>
            <a:r>
              <a:rPr lang="en-US" altLang="zh-CN" sz="3200" dirty="0" err="1"/>
              <a:t>KFold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76F68D-3964-4DF3-BBD0-FDA616AF49A1}"/>
              </a:ext>
            </a:extLst>
          </p:cNvPr>
          <p:cNvSpPr txBox="1"/>
          <p:nvPr/>
        </p:nvSpPr>
        <p:spPr>
          <a:xfrm>
            <a:off x="169235" y="4720839"/>
            <a:ext cx="8577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features = ["x_" + str(i) for i in range(32)]</a:t>
            </a:r>
            <a:r>
              <a:rPr lang="en-US" altLang="zh-CN" dirty="0"/>
              <a:t>+</a:t>
            </a:r>
          </a:p>
          <a:p>
            <a:r>
              <a:rPr lang="zh-CN" altLang="en-US" dirty="0"/>
              <a:t>["distance","simple_eta","driver_id","slice_id", 'weather', 'hightemp', 'lowtemp', 'true_t', 'wight_t','d_s’]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BFB31C-859E-4409-A532-BC5039C10180}"/>
              </a:ext>
            </a:extLst>
          </p:cNvPr>
          <p:cNvSpPr txBox="1"/>
          <p:nvPr/>
        </p:nvSpPr>
        <p:spPr>
          <a:xfrm>
            <a:off x="169235" y="57193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label = ['ata']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1EE1FE-4B3E-4157-97CE-2D4FECDB1E09}"/>
              </a:ext>
            </a:extLst>
          </p:cNvPr>
          <p:cNvSpPr txBox="1"/>
          <p:nvPr/>
        </p:nvSpPr>
        <p:spPr>
          <a:xfrm>
            <a:off x="364461" y="12244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Link2vec: Link2graph + graph2vec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DB05AF-7087-4B37-8304-750D5DE4D9C2}"/>
              </a:ext>
            </a:extLst>
          </p:cNvPr>
          <p:cNvSpPr txBox="1"/>
          <p:nvPr/>
        </p:nvSpPr>
        <p:spPr>
          <a:xfrm>
            <a:off x="364461" y="1767007"/>
            <a:ext cx="818706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Graph2Vec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原理上和</a:t>
            </a:r>
            <a:r>
              <a:rPr lang="en-US" altLang="zh-CN" sz="1600" b="0" i="0" dirty="0" err="1">
                <a:solidFill>
                  <a:srgbClr val="4D4D4D"/>
                </a:solidFill>
                <a:effectLst/>
                <a:latin typeface="-apple-system"/>
              </a:rPr>
              <a:t>DeepWalk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差不多，也是尝试借用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word2vec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来训练，只是这次为了嵌入整张图，所以尝试利用子图来训练。类似文档嵌入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doc2vec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，通过最大化作为输入的文档，来预测随机单词的可能性，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Graph2vec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预测图中子图的概率。</a:t>
            </a:r>
          </a:p>
          <a:p>
            <a:br>
              <a:rPr lang="zh-CN" altLang="en-US" b="0" i="0" dirty="0">
                <a:effectLst/>
                <a:latin typeface="-apple-system"/>
              </a:rPr>
            </a:br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7" name="Picture 3" descr="在这里插入图片描述">
            <a:extLst>
              <a:ext uri="{FF2B5EF4-FFF2-40B4-BE49-F238E27FC236}">
                <a16:creationId xmlns:a16="http://schemas.microsoft.com/office/drawing/2014/main" id="{792E9F84-919C-4B2B-8C42-1CA4ABDB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16" y="2592277"/>
            <a:ext cx="5247279" cy="20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CE51A36-35CB-4526-8CD4-85DB661D3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05"/>
            <a:ext cx="9144000" cy="6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3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552699"/>
            <a:ext cx="7543800" cy="8563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</a:t>
            </a:r>
            <a:r>
              <a:rPr lang="zh-CN" altLang="en-US" sz="3200" dirty="0"/>
              <a:t>：</a:t>
            </a:r>
            <a:r>
              <a:rPr lang="en-US" altLang="zh-CN" sz="3200" dirty="0"/>
              <a:t> Link2vec+ MLP with 5 </a:t>
            </a:r>
            <a:r>
              <a:rPr lang="en-US" altLang="zh-CN" sz="3200" dirty="0" err="1"/>
              <a:t>KFold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76F68D-3964-4DF3-BBD0-FDA616AF49A1}"/>
              </a:ext>
            </a:extLst>
          </p:cNvPr>
          <p:cNvSpPr txBox="1"/>
          <p:nvPr/>
        </p:nvSpPr>
        <p:spPr>
          <a:xfrm>
            <a:off x="283240" y="1409095"/>
            <a:ext cx="8577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Link2vec+ MLP</a:t>
            </a:r>
            <a:r>
              <a:rPr lang="zh-CN" altLang="en-US" sz="1800" dirty="0"/>
              <a:t>：相同的特征喂入</a:t>
            </a:r>
            <a:r>
              <a:rPr lang="en-US" altLang="zh-CN" sz="1800" dirty="0"/>
              <a:t>MLP</a:t>
            </a:r>
            <a:r>
              <a:rPr lang="zh-CN" altLang="en-US" sz="1800" dirty="0"/>
              <a:t>，其中类别特征通过</a:t>
            </a:r>
            <a:r>
              <a:rPr lang="en-US" altLang="zh-CN" sz="1800" dirty="0"/>
              <a:t>embedding</a:t>
            </a:r>
            <a:r>
              <a:rPr lang="zh-CN" altLang="en-US" sz="1800" dirty="0"/>
              <a:t>层，连续性特征通过</a:t>
            </a:r>
            <a:r>
              <a:rPr lang="en-US" altLang="zh-CN" sz="1800" dirty="0" err="1"/>
              <a:t>dnn</a:t>
            </a:r>
            <a:r>
              <a:rPr lang="zh-CN" altLang="en-US" sz="1800" dirty="0"/>
              <a:t>层，再合并。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74ABB7-FAE6-4AEA-B36A-3D6D5A969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512"/>
            <a:ext cx="9144000" cy="828789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CBB4C4D-1790-49B7-866C-7E67A309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03669"/>
            <a:ext cx="3955311" cy="297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552699"/>
            <a:ext cx="7543800" cy="85639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Model</a:t>
            </a:r>
            <a:r>
              <a:rPr lang="zh-CN" altLang="en-US" sz="3200" dirty="0"/>
              <a:t>：</a:t>
            </a:r>
            <a:r>
              <a:rPr lang="en-US" altLang="zh-CN" sz="3200" dirty="0"/>
              <a:t> Link2vec+ </a:t>
            </a:r>
            <a:r>
              <a:rPr lang="en-US" altLang="zh-CN" sz="3200" dirty="0" err="1"/>
              <a:t>DeepFM</a:t>
            </a:r>
            <a:r>
              <a:rPr lang="en-US" altLang="zh-CN" sz="3200" dirty="0"/>
              <a:t> with 5 </a:t>
            </a:r>
            <a:r>
              <a:rPr lang="en-US" altLang="zh-CN" sz="3200" dirty="0" err="1"/>
              <a:t>KFold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737F05-466A-4C61-B5D3-99F1D7600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2312151"/>
            <a:ext cx="3643201" cy="35179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4EAC13-40F3-49E4-ADDC-236FB1314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6978"/>
            <a:ext cx="9144000" cy="8966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26A3AFF-C427-4C57-9C91-4B76476E57F0}"/>
              </a:ext>
            </a:extLst>
          </p:cNvPr>
          <p:cNvSpPr txBox="1"/>
          <p:nvPr/>
        </p:nvSpPr>
        <p:spPr>
          <a:xfrm>
            <a:off x="425302" y="1157989"/>
            <a:ext cx="81977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global model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部分滴滴考虑了近年来在推荐系统领域受到关注的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Wide &amp; Deep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模型，以保证所有模块都可以进行端到端的训练。其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Wide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分支其实和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是源出一脉的，对特征进行二阶交叉，对历史数据拥有一定的记忆功能。而它的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Deep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分支就是传统的多层感知机结构，有较好的泛化能力。两个分支强强联手，能互取所长。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F99C2D-2521-48C0-B658-D993D37E0C4F}"/>
              </a:ext>
            </a:extLst>
          </p:cNvPr>
          <p:cNvSpPr txBox="1"/>
          <p:nvPr/>
        </p:nvSpPr>
        <p:spPr>
          <a:xfrm>
            <a:off x="95693" y="565886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结果明显提升：</a:t>
            </a:r>
          </a:p>
        </p:txBody>
      </p:sp>
    </p:spTree>
    <p:extLst>
      <p:ext uri="{BB962C8B-B14F-4D97-AF65-F5344CB8AC3E}">
        <p14:creationId xmlns:p14="http://schemas.microsoft.com/office/powerpoint/2010/main" val="1982701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17ee743-6942-4786-a6a6-0da346eba90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6171833"/>
  <p:tag name="MH_LIBRARY" val="GRAPHIC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3816</TotalTime>
  <Words>1511</Words>
  <Application>Microsoft Office PowerPoint</Application>
  <PresentationFormat>全屏显示(4:3)</PresentationFormat>
  <Paragraphs>73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-apple-system</vt:lpstr>
      <vt:lpstr>Inter</vt:lpstr>
      <vt:lpstr>pingfang SC</vt:lpstr>
      <vt:lpstr>arial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Retrospect</vt:lpstr>
      <vt:lpstr>PowerPoint 演示文稿</vt:lpstr>
      <vt:lpstr>Introduction</vt:lpstr>
      <vt:lpstr>Dataset Overview</vt:lpstr>
      <vt:lpstr>Dataset Overview</vt:lpstr>
      <vt:lpstr>Evaluation</vt:lpstr>
      <vt:lpstr>Baseline Model： LightGBM with 5 KFold  </vt:lpstr>
      <vt:lpstr>Model： Link2vec+ LightGBM with 5 KFold  </vt:lpstr>
      <vt:lpstr>Model： Link2vec+ MLP with 5 KFold  </vt:lpstr>
      <vt:lpstr>Model： Link2vec+ DeepFM with 5 KFold  </vt:lpstr>
      <vt:lpstr>Model： Link2vec+ xDeepFM with 5 KFold  </vt:lpstr>
      <vt:lpstr>SOTA model: WDR (didi KDD 2018)</vt:lpstr>
      <vt:lpstr>SOTA model: BusTr (KDD 2020)</vt:lpstr>
      <vt:lpstr>SOTA model: ConSTGAT (KDD 2020)</vt:lpstr>
      <vt:lpstr>SOTA model: ConSTGAT (KDD 2020)</vt:lpstr>
      <vt:lpstr>SOTA model: ConSTGAT (KDD 2020)</vt:lpstr>
      <vt:lpstr>SOTA model: HetETA (didi KDD 2021)</vt:lpstr>
      <vt:lpstr>SOTA model: HetETA (didi KDD 2021)</vt:lpstr>
      <vt:lpstr>Think Model: Graph ST-ETA </vt:lpstr>
      <vt:lpstr>Challenge</vt:lpstr>
      <vt:lpstr>PowerPoint 演示文稿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zoubin</dc:creator>
  <cp:lastModifiedBy>刘 子川</cp:lastModifiedBy>
  <cp:revision>978</cp:revision>
  <cp:lastPrinted>2015-10-05T05:48:00Z</cp:lastPrinted>
  <dcterms:created xsi:type="dcterms:W3CDTF">2015-09-09T14:19:00Z</dcterms:created>
  <dcterms:modified xsi:type="dcterms:W3CDTF">2021-06-07T12:06:45Z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