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59" r:id="rId3"/>
    <p:sldId id="284" r:id="rId4"/>
    <p:sldId id="301" r:id="rId5"/>
    <p:sldId id="300" r:id="rId6"/>
    <p:sldId id="279" r:id="rId7"/>
    <p:sldId id="302" r:id="rId8"/>
    <p:sldId id="299"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AFDC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29CAAD-35E7-45A8-A1E0-1F8CF7D77365}" v="8" dt="2019-04-08T14:03:03.1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48" autoAdjust="0"/>
    <p:restoredTop sz="89789" autoAdjust="0"/>
  </p:normalViewPr>
  <p:slideViewPr>
    <p:cSldViewPr snapToGrid="0">
      <p:cViewPr varScale="1">
        <p:scale>
          <a:sx n="60" d="100"/>
          <a:sy n="60" d="100"/>
        </p:scale>
        <p:origin x="117"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inav Bharadwaj" userId="3d931b78d0cfd206" providerId="LiveId" clId="{8B76CC98-8337-4AC2-A4C4-96156E01603C}"/>
    <pc:docChg chg="modSld">
      <pc:chgData name="Abinav Bharadwaj" userId="3d931b78d0cfd206" providerId="LiveId" clId="{8B76CC98-8337-4AC2-A4C4-96156E01603C}" dt="2019-04-08T16:41:08.438" v="6" actId="20577"/>
      <pc:docMkLst>
        <pc:docMk/>
      </pc:docMkLst>
      <pc:sldChg chg="modSp">
        <pc:chgData name="Abinav Bharadwaj" userId="3d931b78d0cfd206" providerId="LiveId" clId="{8B76CC98-8337-4AC2-A4C4-96156E01603C}" dt="2019-04-08T16:41:08.438" v="6" actId="20577"/>
        <pc:sldMkLst>
          <pc:docMk/>
          <pc:sldMk cId="2387796801" sldId="302"/>
        </pc:sldMkLst>
        <pc:spChg chg="mod">
          <ac:chgData name="Abinav Bharadwaj" userId="3d931b78d0cfd206" providerId="LiveId" clId="{8B76CC98-8337-4AC2-A4C4-96156E01603C}" dt="2019-04-08T16:41:08.438" v="6" actId="20577"/>
          <ac:spMkLst>
            <pc:docMk/>
            <pc:sldMk cId="2387796801" sldId="302"/>
            <ac:spMk id="5" creationId="{02E10BB0-CBB7-466E-82CB-486D0872D831}"/>
          </ac:spMkLst>
        </pc:spChg>
        <pc:spChg chg="mod">
          <ac:chgData name="Abinav Bharadwaj" userId="3d931b78d0cfd206" providerId="LiveId" clId="{8B76CC98-8337-4AC2-A4C4-96156E01603C}" dt="2019-04-08T16:38:19.864" v="2" actId="20577"/>
          <ac:spMkLst>
            <pc:docMk/>
            <pc:sldMk cId="2387796801" sldId="302"/>
            <ac:spMk id="33" creationId="{B79DAA5E-3AA0-4435-B737-DF724EFB749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2F60DC-1CA8-4489-9766-AAD6A8D467B6}" type="datetimeFigureOut">
              <a:rPr lang="en-US" smtClean="0"/>
              <a:t>4/8/2019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826F8F-351B-4DA5-872F-8200DDFCB2D1}" type="slidenum">
              <a:rPr lang="en-US" smtClean="0"/>
              <a:t>‹#›</a:t>
            </a:fld>
            <a:endParaRPr lang="en-US"/>
          </a:p>
        </p:txBody>
      </p:sp>
    </p:spTree>
    <p:extLst>
      <p:ext uri="{BB962C8B-B14F-4D97-AF65-F5344CB8AC3E}">
        <p14:creationId xmlns:p14="http://schemas.microsoft.com/office/powerpoint/2010/main" val="2948748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826F8F-351B-4DA5-872F-8200DDFCB2D1}" type="slidenum">
              <a:rPr lang="en-US" smtClean="0"/>
              <a:t>1</a:t>
            </a:fld>
            <a:endParaRPr lang="en-US"/>
          </a:p>
        </p:txBody>
      </p:sp>
    </p:spTree>
    <p:extLst>
      <p:ext uri="{BB962C8B-B14F-4D97-AF65-F5344CB8AC3E}">
        <p14:creationId xmlns:p14="http://schemas.microsoft.com/office/powerpoint/2010/main" val="3910049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826F8F-351B-4DA5-872F-8200DDFCB2D1}" type="slidenum">
              <a:rPr lang="en-US" smtClean="0"/>
              <a:t>2</a:t>
            </a:fld>
            <a:endParaRPr lang="en-US"/>
          </a:p>
        </p:txBody>
      </p:sp>
    </p:spTree>
    <p:extLst>
      <p:ext uri="{BB962C8B-B14F-4D97-AF65-F5344CB8AC3E}">
        <p14:creationId xmlns:p14="http://schemas.microsoft.com/office/powerpoint/2010/main" val="1750399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826F8F-351B-4DA5-872F-8200DDFCB2D1}" type="slidenum">
              <a:rPr lang="en-US" smtClean="0"/>
              <a:t>3</a:t>
            </a:fld>
            <a:endParaRPr lang="en-US"/>
          </a:p>
        </p:txBody>
      </p:sp>
    </p:spTree>
    <p:extLst>
      <p:ext uri="{BB962C8B-B14F-4D97-AF65-F5344CB8AC3E}">
        <p14:creationId xmlns:p14="http://schemas.microsoft.com/office/powerpoint/2010/main" val="3475041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Data is obtained  from Kaggle, The </a:t>
            </a:r>
            <a:r>
              <a:rPr lang="en-US" sz="1200" b="0" i="0" u="none" strike="noStrike" kern="1200" dirty="0" err="1">
                <a:solidFill>
                  <a:schemeClr val="tx1"/>
                </a:solidFill>
                <a:effectLst/>
                <a:latin typeface="+mn-lt"/>
                <a:ea typeface="+mn-ea"/>
                <a:cs typeface="+mn-cs"/>
              </a:rPr>
              <a:t>Mercari</a:t>
            </a:r>
            <a:r>
              <a:rPr lang="en-US" sz="1200" b="0" i="0" u="none" strike="noStrike" kern="1200" dirty="0">
                <a:solidFill>
                  <a:schemeClr val="tx1"/>
                </a:solidFill>
                <a:effectLst/>
                <a:latin typeface="+mn-lt"/>
                <a:ea typeface="+mn-ea"/>
                <a:cs typeface="+mn-cs"/>
              </a:rPr>
              <a:t> Price Suggestion Challenge. This data set has 1,482,535 observations and 7 columns.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All variables do not include null values, except category name and brand name. Brand name has 6327 null values, counted for 0.43 %, while brand name has 632682 null values, counted for 42.68%. Though item description does not have any null values, but it has about xx % of the column values having “no description yet”, which need to replace later with null.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As mentioned in the Business Understanding, the goal of this supervised machine learning, data mining problem is to create an algorithm that automatically suggest the right product prices, based on user-inputted text descriptions of their products, including details such as product category name, brand name, and item condition.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 sample instance from the dataset is {</a:t>
            </a:r>
            <a:r>
              <a:rPr lang="en-US" sz="1200" b="0" i="0" u="none" strike="noStrike" kern="1200" dirty="0" err="1">
                <a:solidFill>
                  <a:schemeClr val="tx1"/>
                </a:solidFill>
                <a:effectLst/>
                <a:latin typeface="+mn-lt"/>
                <a:ea typeface="+mn-ea"/>
                <a:cs typeface="+mn-cs"/>
              </a:rPr>
              <a:t>name:MLB</a:t>
            </a:r>
            <a:r>
              <a:rPr lang="en-US" sz="1200" b="0" i="0" u="none" strike="noStrike" kern="1200" dirty="0">
                <a:solidFill>
                  <a:schemeClr val="tx1"/>
                </a:solidFill>
                <a:effectLst/>
                <a:latin typeface="+mn-lt"/>
                <a:ea typeface="+mn-ea"/>
                <a:cs typeface="+mn-cs"/>
              </a:rPr>
              <a:t> Cincinnati Reds T Shirt Size XL, </a:t>
            </a:r>
            <a:r>
              <a:rPr lang="en-US" sz="1200" b="0" i="0" u="none" strike="noStrike" kern="1200" dirty="0" err="1">
                <a:solidFill>
                  <a:schemeClr val="tx1"/>
                </a:solidFill>
                <a:effectLst/>
                <a:latin typeface="+mn-lt"/>
                <a:ea typeface="+mn-ea"/>
                <a:cs typeface="+mn-cs"/>
              </a:rPr>
              <a:t>item_condition_id</a:t>
            </a:r>
            <a:r>
              <a:rPr lang="en-US" sz="1200" b="0" i="0" u="none" strike="noStrike" kern="1200" dirty="0">
                <a:solidFill>
                  <a:schemeClr val="tx1"/>
                </a:solidFill>
                <a:effectLst/>
                <a:latin typeface="+mn-lt"/>
                <a:ea typeface="+mn-ea"/>
                <a:cs typeface="+mn-cs"/>
              </a:rPr>
              <a:t>: 3, </a:t>
            </a:r>
            <a:r>
              <a:rPr lang="en-US" sz="1200" b="0" i="0" u="none" strike="noStrike" kern="1200" dirty="0" err="1">
                <a:solidFill>
                  <a:schemeClr val="tx1"/>
                </a:solidFill>
                <a:effectLst/>
                <a:latin typeface="+mn-lt"/>
                <a:ea typeface="+mn-ea"/>
                <a:cs typeface="+mn-cs"/>
              </a:rPr>
              <a:t>category_name</a:t>
            </a:r>
            <a:r>
              <a:rPr lang="en-US" sz="1200" b="0" i="0" u="none" strike="noStrike" kern="1200" dirty="0">
                <a:solidFill>
                  <a:schemeClr val="tx1"/>
                </a:solidFill>
                <a:effectLst/>
                <a:latin typeface="+mn-lt"/>
                <a:ea typeface="+mn-ea"/>
                <a:cs typeface="+mn-cs"/>
              </a:rPr>
              <a:t>: Men/Tops/T-shirts, </a:t>
            </a:r>
            <a:r>
              <a:rPr lang="en-US" sz="1200" b="0" i="0" u="none" strike="noStrike" kern="1200" dirty="0" err="1">
                <a:solidFill>
                  <a:schemeClr val="tx1"/>
                </a:solidFill>
                <a:effectLst/>
                <a:latin typeface="+mn-lt"/>
                <a:ea typeface="+mn-ea"/>
                <a:cs typeface="+mn-cs"/>
              </a:rPr>
              <a:t>brand_name</a:t>
            </a:r>
            <a:r>
              <a:rPr lang="en-US" sz="1200" b="0" i="0" u="none" strike="noStrike" kern="1200" dirty="0">
                <a:solidFill>
                  <a:schemeClr val="tx1"/>
                </a:solidFill>
                <a:effectLst/>
                <a:latin typeface="+mn-lt"/>
                <a:ea typeface="+mn-ea"/>
                <a:cs typeface="+mn-cs"/>
              </a:rPr>
              <a:t>: NA, price: 10, shipping:1, item description: No description yet}.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b="0" dirty="0">
                <a:effectLst/>
              </a:rPr>
            </a:br>
            <a:r>
              <a:rPr lang="en-US" sz="1200" b="0" i="0" u="none" strike="noStrike" kern="1200" dirty="0">
                <a:solidFill>
                  <a:schemeClr val="tx1"/>
                </a:solidFill>
                <a:effectLst/>
                <a:latin typeface="+mn-lt"/>
                <a:ea typeface="+mn-ea"/>
                <a:cs typeface="+mn-cs"/>
              </a:rPr>
              <a:t>The target variable is price, ranging from $0 (free item) to $2,009, and it has a typical right skewed distribution with the mean of 26.73752 and the std 38.58607, thus it need to transform in a log format for later modeling process. </a:t>
            </a:r>
          </a:p>
          <a:p>
            <a:pPr rtl="0"/>
            <a:endParaRPr lang="en-US" b="0" dirty="0">
              <a:effectLst/>
            </a:endParaRPr>
          </a:p>
          <a:p>
            <a:pPr rtl="0"/>
            <a:r>
              <a:rPr lang="en-US" sz="1200" b="0" i="0" u="none" strike="noStrike" kern="1200" dirty="0">
                <a:solidFill>
                  <a:schemeClr val="tx1"/>
                </a:solidFill>
                <a:effectLst/>
                <a:latin typeface="+mn-lt"/>
                <a:ea typeface="+mn-ea"/>
                <a:cs typeface="+mn-cs"/>
              </a:rPr>
              <a:t>Another interesting finding is that almost 55 % of the products have shipping fee paid by buyers. However, it is interesting that the price when buyers pay shipping fees is higher than the price when sellers pay shipping, which violates common sense.</a:t>
            </a:r>
          </a:p>
          <a:p>
            <a:pPr rtl="0"/>
            <a:endParaRPr lang="en-US" sz="1200" b="0" i="0" u="none" strike="noStrike" kern="1200" dirty="0">
              <a:solidFill>
                <a:schemeClr val="tx1"/>
              </a:solidFill>
              <a:effectLst/>
              <a:latin typeface="+mn-lt"/>
              <a:ea typeface="+mn-ea"/>
              <a:cs typeface="+mn-cs"/>
            </a:endParaRPr>
          </a:p>
          <a:p>
            <a:pPr rtl="0"/>
            <a:br>
              <a:rPr lang="en-US" dirty="0"/>
            </a:br>
            <a:endParaRPr lang="en-US" dirty="0"/>
          </a:p>
        </p:txBody>
      </p:sp>
      <p:sp>
        <p:nvSpPr>
          <p:cNvPr id="4" name="Slide Number Placeholder 3"/>
          <p:cNvSpPr>
            <a:spLocks noGrp="1"/>
          </p:cNvSpPr>
          <p:nvPr>
            <p:ph type="sldNum" sz="quarter" idx="5"/>
          </p:nvPr>
        </p:nvSpPr>
        <p:spPr/>
        <p:txBody>
          <a:bodyPr/>
          <a:lstStyle/>
          <a:p>
            <a:fld id="{59826F8F-351B-4DA5-872F-8200DDFCB2D1}" type="slidenum">
              <a:rPr lang="en-US" smtClean="0"/>
              <a:t>4</a:t>
            </a:fld>
            <a:endParaRPr lang="en-US"/>
          </a:p>
        </p:txBody>
      </p:sp>
    </p:spTree>
    <p:extLst>
      <p:ext uri="{BB962C8B-B14F-4D97-AF65-F5344CB8AC3E}">
        <p14:creationId xmlns:p14="http://schemas.microsoft.com/office/powerpoint/2010/main" val="2361045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826F8F-351B-4DA5-872F-8200DDFCB2D1}" type="slidenum">
              <a:rPr lang="en-US" smtClean="0"/>
              <a:t>5</a:t>
            </a:fld>
            <a:endParaRPr lang="en-US"/>
          </a:p>
        </p:txBody>
      </p:sp>
    </p:spTree>
    <p:extLst>
      <p:ext uri="{BB962C8B-B14F-4D97-AF65-F5344CB8AC3E}">
        <p14:creationId xmlns:p14="http://schemas.microsoft.com/office/powerpoint/2010/main" val="1681814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826F8F-351B-4DA5-872F-8200DDFCB2D1}" type="slidenum">
              <a:rPr lang="en-US" smtClean="0"/>
              <a:t>6</a:t>
            </a:fld>
            <a:endParaRPr lang="en-US"/>
          </a:p>
        </p:txBody>
      </p:sp>
    </p:spTree>
    <p:extLst>
      <p:ext uri="{BB962C8B-B14F-4D97-AF65-F5344CB8AC3E}">
        <p14:creationId xmlns:p14="http://schemas.microsoft.com/office/powerpoint/2010/main" val="2540895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826F8F-351B-4DA5-872F-8200DDFCB2D1}" type="slidenum">
              <a:rPr lang="en-US" smtClean="0"/>
              <a:t>7</a:t>
            </a:fld>
            <a:endParaRPr lang="en-US"/>
          </a:p>
        </p:txBody>
      </p:sp>
    </p:spTree>
    <p:extLst>
      <p:ext uri="{BB962C8B-B14F-4D97-AF65-F5344CB8AC3E}">
        <p14:creationId xmlns:p14="http://schemas.microsoft.com/office/powerpoint/2010/main" val="3074336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826F8F-351B-4DA5-872F-8200DDFCB2D1}" type="slidenum">
              <a:rPr lang="en-US" smtClean="0"/>
              <a:t>8</a:t>
            </a:fld>
            <a:endParaRPr lang="en-US"/>
          </a:p>
        </p:txBody>
      </p:sp>
    </p:spTree>
    <p:extLst>
      <p:ext uri="{BB962C8B-B14F-4D97-AF65-F5344CB8AC3E}">
        <p14:creationId xmlns:p14="http://schemas.microsoft.com/office/powerpoint/2010/main" val="1601842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3B3D490-D047-46FA-BFB9-06A35E31C10B}" type="datetimeFigureOut">
              <a:rPr lang="id-ID" smtClean="0"/>
              <a:t>08/04/2019</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34C11C6-5A40-492F-87BB-D659BD3D6B6F}" type="slidenum">
              <a:rPr lang="id-ID" smtClean="0"/>
              <a:t>‹#›</a:t>
            </a:fld>
            <a:endParaRPr lang="id-ID"/>
          </a:p>
        </p:txBody>
      </p:sp>
    </p:spTree>
    <p:extLst>
      <p:ext uri="{BB962C8B-B14F-4D97-AF65-F5344CB8AC3E}">
        <p14:creationId xmlns:p14="http://schemas.microsoft.com/office/powerpoint/2010/main" val="16806255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3B3D490-D047-46FA-BFB9-06A35E31C10B}" type="datetimeFigureOut">
              <a:rPr lang="id-ID" smtClean="0"/>
              <a:t>08/04/2019</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34C11C6-5A40-492F-87BB-D659BD3D6B6F}" type="slidenum">
              <a:rPr lang="id-ID" smtClean="0"/>
              <a:t>‹#›</a:t>
            </a:fld>
            <a:endParaRPr lang="id-ID"/>
          </a:p>
        </p:txBody>
      </p:sp>
    </p:spTree>
    <p:extLst>
      <p:ext uri="{BB962C8B-B14F-4D97-AF65-F5344CB8AC3E}">
        <p14:creationId xmlns:p14="http://schemas.microsoft.com/office/powerpoint/2010/main" val="8169462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3B3D490-D047-46FA-BFB9-06A35E31C10B}" type="datetimeFigureOut">
              <a:rPr lang="id-ID" smtClean="0"/>
              <a:t>08/04/2019</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34C11C6-5A40-492F-87BB-D659BD3D6B6F}" type="slidenum">
              <a:rPr lang="id-ID" smtClean="0"/>
              <a:t>‹#›</a:t>
            </a:fld>
            <a:endParaRPr lang="id-ID"/>
          </a:p>
        </p:txBody>
      </p:sp>
    </p:spTree>
    <p:extLst>
      <p:ext uri="{BB962C8B-B14F-4D97-AF65-F5344CB8AC3E}">
        <p14:creationId xmlns:p14="http://schemas.microsoft.com/office/powerpoint/2010/main" val="29274689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3B3D490-D047-46FA-BFB9-06A35E31C10B}" type="datetimeFigureOut">
              <a:rPr lang="id-ID" smtClean="0"/>
              <a:t>08/04/2019</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34C11C6-5A40-492F-87BB-D659BD3D6B6F}" type="slidenum">
              <a:rPr lang="id-ID" smtClean="0"/>
              <a:t>‹#›</a:t>
            </a:fld>
            <a:endParaRPr lang="id-ID"/>
          </a:p>
        </p:txBody>
      </p:sp>
    </p:spTree>
    <p:extLst>
      <p:ext uri="{BB962C8B-B14F-4D97-AF65-F5344CB8AC3E}">
        <p14:creationId xmlns:p14="http://schemas.microsoft.com/office/powerpoint/2010/main" val="1621673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3B3D490-D047-46FA-BFB9-06A35E31C10B}" type="datetimeFigureOut">
              <a:rPr lang="id-ID" smtClean="0"/>
              <a:t>08/04/2019</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34C11C6-5A40-492F-87BB-D659BD3D6B6F}" type="slidenum">
              <a:rPr lang="id-ID" smtClean="0"/>
              <a:t>‹#›</a:t>
            </a:fld>
            <a:endParaRPr lang="id-ID"/>
          </a:p>
        </p:txBody>
      </p:sp>
    </p:spTree>
    <p:extLst>
      <p:ext uri="{BB962C8B-B14F-4D97-AF65-F5344CB8AC3E}">
        <p14:creationId xmlns:p14="http://schemas.microsoft.com/office/powerpoint/2010/main" val="324399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73B3D490-D047-46FA-BFB9-06A35E31C10B}" type="datetimeFigureOut">
              <a:rPr lang="id-ID" smtClean="0"/>
              <a:t>08/04/2019</a:t>
            </a:fld>
            <a:endParaRPr lang="id-ID"/>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id-ID"/>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34C11C6-5A40-492F-87BB-D659BD3D6B6F}" type="slidenum">
              <a:rPr lang="id-ID" smtClean="0"/>
              <a:t>‹#›</a:t>
            </a:fld>
            <a:endParaRPr lang="id-ID"/>
          </a:p>
        </p:txBody>
      </p:sp>
    </p:spTree>
    <p:extLst>
      <p:ext uri="{BB962C8B-B14F-4D97-AF65-F5344CB8AC3E}">
        <p14:creationId xmlns:p14="http://schemas.microsoft.com/office/powerpoint/2010/main" val="2860835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73B3D490-D047-46FA-BFB9-06A35E31C10B}" type="datetimeFigureOut">
              <a:rPr lang="id-ID" smtClean="0"/>
              <a:t>08/04/2019</a:t>
            </a:fld>
            <a:endParaRPr lang="id-ID"/>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id-ID"/>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34C11C6-5A40-492F-87BB-D659BD3D6B6F}" type="slidenum">
              <a:rPr lang="id-ID" smtClean="0"/>
              <a:t>‹#›</a:t>
            </a:fld>
            <a:endParaRPr lang="id-ID"/>
          </a:p>
        </p:txBody>
      </p:sp>
    </p:spTree>
    <p:extLst>
      <p:ext uri="{BB962C8B-B14F-4D97-AF65-F5344CB8AC3E}">
        <p14:creationId xmlns:p14="http://schemas.microsoft.com/office/powerpoint/2010/main" val="327769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73B3D490-D047-46FA-BFB9-06A35E31C10B}" type="datetimeFigureOut">
              <a:rPr lang="id-ID" smtClean="0"/>
              <a:t>08/04/2019</a:t>
            </a:fld>
            <a:endParaRPr lang="id-ID"/>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id-ID"/>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34C11C6-5A40-492F-87BB-D659BD3D6B6F}" type="slidenum">
              <a:rPr lang="id-ID" smtClean="0"/>
              <a:t>‹#›</a:t>
            </a:fld>
            <a:endParaRPr lang="id-ID"/>
          </a:p>
        </p:txBody>
      </p:sp>
    </p:spTree>
    <p:extLst>
      <p:ext uri="{BB962C8B-B14F-4D97-AF65-F5344CB8AC3E}">
        <p14:creationId xmlns:p14="http://schemas.microsoft.com/office/powerpoint/2010/main" val="19286680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73B3D490-D047-46FA-BFB9-06A35E31C10B}" type="datetimeFigureOut">
              <a:rPr lang="id-ID" smtClean="0"/>
              <a:t>08/04/2019</a:t>
            </a:fld>
            <a:endParaRPr lang="id-ID"/>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id-ID"/>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34C11C6-5A40-492F-87BB-D659BD3D6B6F}" type="slidenum">
              <a:rPr lang="id-ID" smtClean="0"/>
              <a:t>‹#›</a:t>
            </a:fld>
            <a:endParaRPr lang="id-ID"/>
          </a:p>
        </p:txBody>
      </p:sp>
    </p:spTree>
    <p:extLst>
      <p:ext uri="{BB962C8B-B14F-4D97-AF65-F5344CB8AC3E}">
        <p14:creationId xmlns:p14="http://schemas.microsoft.com/office/powerpoint/2010/main" val="30879159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73B3D490-D047-46FA-BFB9-06A35E31C10B}" type="datetimeFigureOut">
              <a:rPr lang="id-ID" smtClean="0"/>
              <a:t>08/04/2019</a:t>
            </a:fld>
            <a:endParaRPr lang="id-ID"/>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id-ID"/>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34C11C6-5A40-492F-87BB-D659BD3D6B6F}" type="slidenum">
              <a:rPr lang="id-ID" smtClean="0"/>
              <a:t>‹#›</a:t>
            </a:fld>
            <a:endParaRPr lang="id-ID"/>
          </a:p>
        </p:txBody>
      </p:sp>
    </p:spTree>
    <p:extLst>
      <p:ext uri="{BB962C8B-B14F-4D97-AF65-F5344CB8AC3E}">
        <p14:creationId xmlns:p14="http://schemas.microsoft.com/office/powerpoint/2010/main" val="17680451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73B3D490-D047-46FA-BFB9-06A35E31C10B}" type="datetimeFigureOut">
              <a:rPr lang="id-ID" smtClean="0"/>
              <a:t>08/04/2019</a:t>
            </a:fld>
            <a:endParaRPr lang="id-ID"/>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id-ID"/>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34C11C6-5A40-492F-87BB-D659BD3D6B6F}" type="slidenum">
              <a:rPr lang="id-ID" smtClean="0"/>
              <a:t>‹#›</a:t>
            </a:fld>
            <a:endParaRPr lang="id-ID"/>
          </a:p>
        </p:txBody>
      </p:sp>
    </p:spTree>
    <p:extLst>
      <p:ext uri="{BB962C8B-B14F-4D97-AF65-F5344CB8AC3E}">
        <p14:creationId xmlns:p14="http://schemas.microsoft.com/office/powerpoint/2010/main" val="18845595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0773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bg1">
                <a:lumMod val="95000"/>
              </a:schemeClr>
            </a:gs>
            <a:gs pos="83000">
              <a:schemeClr val="bg1">
                <a:lumMod val="95000"/>
              </a:schemeClr>
            </a:gs>
            <a:gs pos="100000">
              <a:schemeClr val="bg1">
                <a:lumMod val="95000"/>
              </a:schemeClr>
            </a:gs>
          </a:gsLst>
          <a:lin ang="5400000" scaled="1"/>
        </a:gradFill>
        <a:effectLst/>
      </p:bgPr>
    </p:bg>
    <p:spTree>
      <p:nvGrpSpPr>
        <p:cNvPr id="1" name=""/>
        <p:cNvGrpSpPr/>
        <p:nvPr/>
      </p:nvGrpSpPr>
      <p:grpSpPr>
        <a:xfrm>
          <a:off x="0" y="0"/>
          <a:ext cx="0" cy="0"/>
          <a:chOff x="0" y="0"/>
          <a:chExt cx="0" cy="0"/>
        </a:xfrm>
      </p:grpSpPr>
      <p:cxnSp>
        <p:nvCxnSpPr>
          <p:cNvPr id="9" name="Straight Connector 8"/>
          <p:cNvCxnSpPr>
            <a:cxnSpLocks/>
          </p:cNvCxnSpPr>
          <p:nvPr/>
        </p:nvCxnSpPr>
        <p:spPr>
          <a:xfrm>
            <a:off x="7691455" y="3902661"/>
            <a:ext cx="0" cy="1569975"/>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7739147" y="4595793"/>
            <a:ext cx="3287721" cy="61612"/>
            <a:chOff x="7397791" y="3750948"/>
            <a:chExt cx="1260000" cy="59682"/>
          </a:xfrm>
        </p:grpSpPr>
        <p:sp>
          <p:nvSpPr>
            <p:cNvPr id="24" name="Rectangle 23"/>
            <p:cNvSpPr/>
            <p:nvPr/>
          </p:nvSpPr>
          <p:spPr>
            <a:xfrm>
              <a:off x="7397791" y="3750948"/>
              <a:ext cx="540000" cy="5805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Rectangle 24"/>
            <p:cNvSpPr/>
            <p:nvPr/>
          </p:nvSpPr>
          <p:spPr>
            <a:xfrm>
              <a:off x="8117791" y="3750948"/>
              <a:ext cx="540000" cy="5805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Rectangle 25"/>
            <p:cNvSpPr/>
            <p:nvPr/>
          </p:nvSpPr>
          <p:spPr>
            <a:xfrm>
              <a:off x="7937791" y="3752572"/>
              <a:ext cx="180000" cy="5805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 name="TextBox 1">
            <a:extLst>
              <a:ext uri="{FF2B5EF4-FFF2-40B4-BE49-F238E27FC236}">
                <a16:creationId xmlns:a16="http://schemas.microsoft.com/office/drawing/2014/main" id="{F73C0D62-8327-4531-8DC7-43B0684DC37A}"/>
              </a:ext>
            </a:extLst>
          </p:cNvPr>
          <p:cNvSpPr txBox="1"/>
          <p:nvPr/>
        </p:nvSpPr>
        <p:spPr>
          <a:xfrm>
            <a:off x="8080327" y="4225623"/>
            <a:ext cx="2224351" cy="369332"/>
          </a:xfrm>
          <a:prstGeom prst="rect">
            <a:avLst/>
          </a:prstGeom>
          <a:noFill/>
        </p:spPr>
        <p:txBody>
          <a:bodyPr wrap="square" rtlCol="0">
            <a:spAutoFit/>
          </a:bodyPr>
          <a:lstStyle/>
          <a:p>
            <a:r>
              <a:rPr lang="en-US" dirty="0">
                <a:solidFill>
                  <a:schemeClr val="bg2">
                    <a:lumMod val="50000"/>
                  </a:schemeClr>
                </a:solidFill>
              </a:rPr>
              <a:t>Machine Learning II</a:t>
            </a:r>
          </a:p>
        </p:txBody>
      </p:sp>
      <p:sp>
        <p:nvSpPr>
          <p:cNvPr id="13" name="Rectangle 12">
            <a:extLst>
              <a:ext uri="{FF2B5EF4-FFF2-40B4-BE49-F238E27FC236}">
                <a16:creationId xmlns:a16="http://schemas.microsoft.com/office/drawing/2014/main" id="{BA48421C-B992-4292-B85A-602320319F32}"/>
              </a:ext>
            </a:extLst>
          </p:cNvPr>
          <p:cNvSpPr/>
          <p:nvPr/>
        </p:nvSpPr>
        <p:spPr>
          <a:xfrm>
            <a:off x="5626370" y="3847606"/>
            <a:ext cx="1984282" cy="1446550"/>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696969"/>
                </a:solidFill>
                <a:effectLst/>
                <a:uLnTx/>
                <a:uFillTx/>
                <a:latin typeface="Calibri" panose="020F0502020204030204"/>
                <a:ea typeface="Roboto" panose="02000000000000000000" pitchFamily="2" charset="0"/>
                <a:cs typeface="Open Sans Light" panose="020B0306030504020204" pitchFamily="34" charset="0"/>
              </a:rPr>
              <a:t>Group 1 -- </a:t>
            </a:r>
            <a:r>
              <a:rPr kumimoji="0" lang="en-US" sz="2000" b="1" i="0" u="none" strike="noStrike" kern="1200" cap="none" spc="0" normalizeH="0" baseline="0" noProof="0" dirty="0">
                <a:ln>
                  <a:noFill/>
                </a:ln>
                <a:solidFill>
                  <a:schemeClr val="accent4"/>
                </a:solidFill>
                <a:effectLst/>
                <a:uLnTx/>
                <a:uFillTx/>
                <a:latin typeface="Calibri" panose="020F0502020204030204"/>
                <a:ea typeface="Roboto" panose="02000000000000000000" pitchFamily="2" charset="0"/>
                <a:cs typeface="Open Sans Light" panose="020B0306030504020204" pitchFamily="34" charset="0"/>
              </a:rPr>
              <a:t>M</a:t>
            </a:r>
            <a:r>
              <a:rPr kumimoji="0" lang="en-US" sz="2000" b="1" i="0" u="none" strike="noStrike" kern="1200" cap="none" spc="0" normalizeH="0" baseline="0" noProof="0" dirty="0">
                <a:ln>
                  <a:noFill/>
                </a:ln>
                <a:solidFill>
                  <a:schemeClr val="accent2">
                    <a:lumMod val="75000"/>
                  </a:schemeClr>
                </a:solidFill>
                <a:effectLst/>
                <a:uLnTx/>
                <a:uFillTx/>
                <a:latin typeface="Calibri" panose="020F0502020204030204"/>
                <a:ea typeface="Roboto" panose="02000000000000000000" pitchFamily="2" charset="0"/>
                <a:cs typeface="Open Sans Light" panose="020B0306030504020204" pitchFamily="34" charset="0"/>
              </a:rPr>
              <a:t>A</a:t>
            </a:r>
            <a:r>
              <a:rPr kumimoji="0" lang="en-US" sz="2000" b="1" i="0" u="none" strike="noStrike" kern="1200" cap="none" spc="0" normalizeH="0" baseline="0" noProof="0" dirty="0">
                <a:ln>
                  <a:noFill/>
                </a:ln>
                <a:solidFill>
                  <a:schemeClr val="accent1"/>
                </a:solidFill>
                <a:effectLst/>
                <a:uLnTx/>
                <a:uFillTx/>
                <a:latin typeface="Calibri" panose="020F0502020204030204"/>
                <a:ea typeface="Roboto" panose="02000000000000000000" pitchFamily="2" charset="0"/>
                <a:cs typeface="Open Sans Light" panose="020B0306030504020204" pitchFamily="34" charset="0"/>
              </a:rPr>
              <a:t>K</a:t>
            </a:r>
            <a:r>
              <a:rPr kumimoji="0" lang="en-US" sz="2000" b="1" i="0" u="none" strike="noStrike" kern="1200" cap="none" spc="0" normalizeH="0" baseline="0" noProof="0" dirty="0">
                <a:ln>
                  <a:noFill/>
                </a:ln>
                <a:solidFill>
                  <a:schemeClr val="accent5"/>
                </a:solidFill>
                <a:effectLst/>
                <a:uLnTx/>
                <a:uFillTx/>
                <a:latin typeface="Calibri" panose="020F0502020204030204"/>
                <a:ea typeface="Roboto" panose="02000000000000000000" pitchFamily="2" charset="0"/>
                <a:cs typeface="Open Sans Light" panose="020B0306030504020204" pitchFamily="34" charset="0"/>
              </a:rPr>
              <a:t>E</a:t>
            </a:r>
            <a:endParaRPr kumimoji="0" lang="id-ID" sz="2000" b="1" i="0" u="none" strike="noStrike" kern="1200" cap="none" spc="0" normalizeH="0" baseline="0" noProof="0" dirty="0">
              <a:ln>
                <a:noFill/>
              </a:ln>
              <a:solidFill>
                <a:schemeClr val="accent5"/>
              </a:solidFill>
              <a:effectLst/>
              <a:uLnTx/>
              <a:uFillTx/>
              <a:latin typeface="Calibri" panose="020F0502020204030204"/>
              <a:ea typeface="Roboto" panose="02000000000000000000" pitchFamily="2" charset="0"/>
              <a:cs typeface="Open Sans Light" panose="020B0306030504020204" pitchFamily="34" charset="0"/>
            </a:endParaRPr>
          </a:p>
          <a:p>
            <a:pPr marL="0" marR="0" lvl="0" indent="0" algn="r" defTabSz="914400" rtl="0" eaLnBrk="1" fontAlgn="auto" latinLnBrk="0" hangingPunct="1">
              <a:lnSpc>
                <a:spcPct val="100000"/>
              </a:lnSpc>
              <a:spcBef>
                <a:spcPts val="0"/>
              </a:spcBef>
              <a:spcAft>
                <a:spcPts val="0"/>
              </a:spcAft>
              <a:buClrTx/>
              <a:buSzTx/>
              <a:buFontTx/>
              <a:buNone/>
              <a:tabLst/>
              <a:defRPr/>
            </a:pPr>
            <a:r>
              <a:rPr lang="en-US" sz="1700" dirty="0">
                <a:solidFill>
                  <a:schemeClr val="accent2">
                    <a:lumMod val="75000"/>
                  </a:schemeClr>
                </a:solidFill>
                <a:latin typeface="Calibri" panose="020F0502020204030204"/>
                <a:ea typeface="Roboto" panose="02000000000000000000" pitchFamily="2" charset="0"/>
                <a:cs typeface="Open Sans Light" panose="020B0306030504020204" pitchFamily="34" charset="0"/>
              </a:rPr>
              <a:t>A</a:t>
            </a:r>
            <a:r>
              <a:rPr lang="en-US" sz="1700" dirty="0">
                <a:solidFill>
                  <a:srgbClr val="696969"/>
                </a:solidFill>
                <a:latin typeface="Calibri" panose="020F0502020204030204"/>
                <a:ea typeface="Roboto" panose="02000000000000000000" pitchFamily="2" charset="0"/>
                <a:cs typeface="Open Sans Light" panose="020B0306030504020204" pitchFamily="34" charset="0"/>
              </a:rPr>
              <a:t>binav Bharadwaj</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schemeClr val="accent5"/>
                </a:solidFill>
                <a:effectLst/>
                <a:uLnTx/>
                <a:uFillTx/>
                <a:latin typeface="Calibri" panose="020F0502020204030204"/>
                <a:ea typeface="Roboto" panose="02000000000000000000" pitchFamily="2" charset="0"/>
                <a:cs typeface="Open Sans Light" panose="020B0306030504020204" pitchFamily="34" charset="0"/>
              </a:rPr>
              <a:t>E</a:t>
            </a:r>
            <a:r>
              <a:rPr kumimoji="0" lang="en-US" sz="1700" b="0" i="0" u="none" strike="noStrike" kern="1200" cap="none" spc="0" normalizeH="0" baseline="0" noProof="0" dirty="0">
                <a:ln>
                  <a:noFill/>
                </a:ln>
                <a:solidFill>
                  <a:srgbClr val="696969"/>
                </a:solidFill>
                <a:effectLst/>
                <a:uLnTx/>
                <a:uFillTx/>
                <a:latin typeface="Calibri" panose="020F0502020204030204"/>
                <a:ea typeface="Roboto" panose="02000000000000000000" pitchFamily="2" charset="0"/>
                <a:cs typeface="Open Sans Light" panose="020B0306030504020204" pitchFamily="34" charset="0"/>
              </a:rPr>
              <a:t>van Kang</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1700" dirty="0">
                <a:solidFill>
                  <a:schemeClr val="accent4"/>
                </a:solidFill>
                <a:latin typeface="Calibri" panose="020F0502020204030204"/>
                <a:ea typeface="Roboto" panose="02000000000000000000" pitchFamily="2" charset="0"/>
                <a:cs typeface="Open Sans Light" panose="020B0306030504020204" pitchFamily="34" charset="0"/>
              </a:rPr>
              <a:t>M</a:t>
            </a:r>
            <a:r>
              <a:rPr lang="en-US" sz="1700" dirty="0">
                <a:solidFill>
                  <a:srgbClr val="696969"/>
                </a:solidFill>
                <a:latin typeface="Calibri" panose="020F0502020204030204"/>
                <a:ea typeface="Roboto" panose="02000000000000000000" pitchFamily="2" charset="0"/>
                <a:cs typeface="Open Sans Light" panose="020B0306030504020204" pitchFamily="34" charset="0"/>
              </a:rPr>
              <a:t>eng Wang</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schemeClr val="accent1"/>
                </a:solidFill>
                <a:effectLst/>
                <a:uLnTx/>
                <a:uFillTx/>
                <a:latin typeface="Calibri" panose="020F0502020204030204"/>
                <a:ea typeface="Roboto" panose="02000000000000000000" pitchFamily="2" charset="0"/>
                <a:cs typeface="Open Sans Light" panose="020B0306030504020204" pitchFamily="34" charset="0"/>
              </a:rPr>
              <a:t>K</a:t>
            </a:r>
            <a:r>
              <a:rPr kumimoji="0" lang="en-US" sz="1700" b="0" i="0" u="none" strike="noStrike" kern="1200" cap="none" spc="0" normalizeH="0" baseline="0" noProof="0" dirty="0">
                <a:ln>
                  <a:noFill/>
                </a:ln>
                <a:solidFill>
                  <a:srgbClr val="696969"/>
                </a:solidFill>
                <a:effectLst/>
                <a:uLnTx/>
                <a:uFillTx/>
                <a:latin typeface="Calibri" panose="020F0502020204030204"/>
                <a:ea typeface="Roboto" panose="02000000000000000000" pitchFamily="2" charset="0"/>
                <a:cs typeface="Open Sans Light" panose="020B0306030504020204" pitchFamily="34" charset="0"/>
              </a:rPr>
              <a:t>ami Wu</a:t>
            </a:r>
            <a:endParaRPr kumimoji="0" lang="id-ID" sz="1700" b="0" i="0" u="none" strike="noStrike" kern="1200" cap="none" spc="0" normalizeH="0" baseline="0" noProof="0" dirty="0">
              <a:ln>
                <a:noFill/>
              </a:ln>
              <a:solidFill>
                <a:srgbClr val="696969"/>
              </a:solidFill>
              <a:effectLst/>
              <a:uLnTx/>
              <a:uFillTx/>
              <a:latin typeface="Calibri" panose="020F0502020204030204"/>
              <a:ea typeface="Roboto" panose="02000000000000000000" pitchFamily="2" charset="0"/>
              <a:cs typeface="Open Sans Light" panose="020B0306030504020204" pitchFamily="34" charset="0"/>
            </a:endParaRPr>
          </a:p>
        </p:txBody>
      </p:sp>
      <p:grpSp>
        <p:nvGrpSpPr>
          <p:cNvPr id="16" name="Group 15">
            <a:extLst>
              <a:ext uri="{FF2B5EF4-FFF2-40B4-BE49-F238E27FC236}">
                <a16:creationId xmlns:a16="http://schemas.microsoft.com/office/drawing/2014/main" id="{DDDE2826-657B-420A-B976-D7B1AE11A9D0}"/>
              </a:ext>
            </a:extLst>
          </p:cNvPr>
          <p:cNvGrpSpPr/>
          <p:nvPr/>
        </p:nvGrpSpPr>
        <p:grpSpPr>
          <a:xfrm>
            <a:off x="11327164" y="387177"/>
            <a:ext cx="542322" cy="662567"/>
            <a:chOff x="11438810" y="175818"/>
            <a:chExt cx="542322" cy="662567"/>
          </a:xfrm>
        </p:grpSpPr>
        <p:sp>
          <p:nvSpPr>
            <p:cNvPr id="17" name="Oval 16">
              <a:extLst>
                <a:ext uri="{FF2B5EF4-FFF2-40B4-BE49-F238E27FC236}">
                  <a16:creationId xmlns:a16="http://schemas.microsoft.com/office/drawing/2014/main" id="{337B9B00-22BA-4E1B-9EA0-6171831378EA}"/>
                </a:ext>
              </a:extLst>
            </p:cNvPr>
            <p:cNvSpPr>
              <a:spLocks/>
            </p:cNvSpPr>
            <p:nvPr/>
          </p:nvSpPr>
          <p:spPr>
            <a:xfrm>
              <a:off x="11481479" y="267286"/>
              <a:ext cx="377585" cy="378000"/>
            </a:xfrm>
            <a:prstGeom prst="ellipse">
              <a:avLst/>
            </a:prstGeom>
            <a:solidFill>
              <a:schemeClr val="bg1"/>
            </a:solidFill>
            <a:ln w="317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EE8056CF-AFD6-417B-B9BD-AFBD0A7B9992}"/>
                </a:ext>
              </a:extLst>
            </p:cNvPr>
            <p:cNvSpPr>
              <a:spLocks noChangeAspect="1"/>
            </p:cNvSpPr>
            <p:nvPr/>
          </p:nvSpPr>
          <p:spPr>
            <a:xfrm>
              <a:off x="11826332" y="175818"/>
              <a:ext cx="154800" cy="1548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3BB089E4-D145-4FF4-A439-7279CE602F9C}"/>
                </a:ext>
              </a:extLst>
            </p:cNvPr>
            <p:cNvSpPr>
              <a:spLocks noChangeAspect="1"/>
            </p:cNvSpPr>
            <p:nvPr/>
          </p:nvSpPr>
          <p:spPr>
            <a:xfrm>
              <a:off x="11765132" y="622385"/>
              <a:ext cx="216000" cy="2160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D50BEC1F-526B-4027-B5C7-487092124292}"/>
                </a:ext>
              </a:extLst>
            </p:cNvPr>
            <p:cNvSpPr>
              <a:spLocks noChangeAspect="1"/>
            </p:cNvSpPr>
            <p:nvPr/>
          </p:nvSpPr>
          <p:spPr>
            <a:xfrm>
              <a:off x="11515306" y="676385"/>
              <a:ext cx="108000" cy="1080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2E488E0D-8D1D-4EBD-B9C8-D3541573D4E1}"/>
                </a:ext>
              </a:extLst>
            </p:cNvPr>
            <p:cNvSpPr txBox="1"/>
            <p:nvPr/>
          </p:nvSpPr>
          <p:spPr>
            <a:xfrm>
              <a:off x="11438810" y="283831"/>
              <a:ext cx="45454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600" b="0" i="0" u="none" strike="noStrike" kern="1200" cap="none" spc="0" normalizeH="0" baseline="0" noProof="0" dirty="0">
                  <a:ln>
                    <a:noFill/>
                  </a:ln>
                  <a:solidFill>
                    <a:srgbClr val="FFFFFF">
                      <a:lumMod val="75000"/>
                    </a:srgbClr>
                  </a:solidFill>
                  <a:effectLst/>
                  <a:uLnTx/>
                  <a:uFillTx/>
                  <a:latin typeface="Arsenal" panose="02010504060200020004" pitchFamily="50" charset="0"/>
                  <a:ea typeface="+mn-ea"/>
                  <a:cs typeface="+mn-cs"/>
                </a:rPr>
                <a:t>0</a:t>
              </a:r>
              <a:r>
                <a:rPr kumimoji="0" lang="en-US" sz="1600" b="0" i="0" u="none" strike="noStrike" kern="1200" cap="none" spc="0" normalizeH="0" baseline="0" noProof="0" dirty="0">
                  <a:ln>
                    <a:noFill/>
                  </a:ln>
                  <a:solidFill>
                    <a:srgbClr val="FFFFFF">
                      <a:lumMod val="75000"/>
                    </a:srgbClr>
                  </a:solidFill>
                  <a:effectLst/>
                  <a:uLnTx/>
                  <a:uFillTx/>
                  <a:latin typeface="Arsenal" panose="02010504060200020004" pitchFamily="50" charset="0"/>
                  <a:ea typeface="+mn-ea"/>
                  <a:cs typeface="+mn-cs"/>
                </a:rPr>
                <a:t>1</a:t>
              </a:r>
              <a:endParaRPr kumimoji="0" lang="id-ID" sz="1600" b="0" i="0" u="none" strike="noStrike" kern="1200" cap="none" spc="0" normalizeH="0" baseline="0" noProof="0" dirty="0">
                <a:ln>
                  <a:noFill/>
                </a:ln>
                <a:solidFill>
                  <a:srgbClr val="FFFFFF">
                    <a:lumMod val="75000"/>
                  </a:srgbClr>
                </a:solidFill>
                <a:effectLst/>
                <a:uLnTx/>
                <a:uFillTx/>
                <a:latin typeface="Arsenal" panose="02010504060200020004" pitchFamily="50" charset="0"/>
                <a:ea typeface="+mn-ea"/>
                <a:cs typeface="+mn-cs"/>
              </a:endParaRPr>
            </a:p>
          </p:txBody>
        </p:sp>
      </p:grpSp>
      <p:sp>
        <p:nvSpPr>
          <p:cNvPr id="22" name="TextBox 21">
            <a:extLst>
              <a:ext uri="{FF2B5EF4-FFF2-40B4-BE49-F238E27FC236}">
                <a16:creationId xmlns:a16="http://schemas.microsoft.com/office/drawing/2014/main" id="{0D32B30A-1990-491D-9BAF-E20C1B2FE8D6}"/>
              </a:ext>
            </a:extLst>
          </p:cNvPr>
          <p:cNvSpPr txBox="1"/>
          <p:nvPr/>
        </p:nvSpPr>
        <p:spPr>
          <a:xfrm>
            <a:off x="717609" y="1538585"/>
            <a:ext cx="9568270" cy="1446550"/>
          </a:xfrm>
          <a:prstGeom prst="rect">
            <a:avLst/>
          </a:prstGeom>
          <a:noFill/>
        </p:spPr>
        <p:txBody>
          <a:bodyPr wrap="square" rtlCol="0">
            <a:spAutoFit/>
          </a:bodyPr>
          <a:lstStyle/>
          <a:p>
            <a:pPr lvl="0">
              <a:defRPr/>
            </a:pPr>
            <a:r>
              <a:rPr lang="en-US" sz="3600" b="1" dirty="0" err="1">
                <a:solidFill>
                  <a:srgbClr val="E7E6E6">
                    <a:lumMod val="25000"/>
                  </a:srgbClr>
                </a:solidFill>
                <a:latin typeface="Open Sans" panose="020B0606030504020204" pitchFamily="34" charset="0"/>
              </a:rPr>
              <a:t>Mercari</a:t>
            </a:r>
            <a:r>
              <a:rPr lang="en-US" sz="3600" b="1" dirty="0">
                <a:solidFill>
                  <a:srgbClr val="E7E6E6">
                    <a:lumMod val="25000"/>
                  </a:srgbClr>
                </a:solidFill>
                <a:latin typeface="Open Sans" panose="020B0606030504020204" pitchFamily="34" charset="0"/>
              </a:rPr>
              <a:t> Price Suggestion Challenge</a:t>
            </a:r>
          </a:p>
          <a:p>
            <a:pPr lvl="0">
              <a:defRPr/>
            </a:pPr>
            <a:endParaRPr lang="en-US" sz="2600" b="1" dirty="0">
              <a:solidFill>
                <a:srgbClr val="E7E6E6">
                  <a:lumMod val="25000"/>
                </a:srgbClr>
              </a:solidFill>
              <a:latin typeface="Open Sans" panose="020B0606030504020204" pitchFamily="34" charset="0"/>
            </a:endParaRPr>
          </a:p>
          <a:p>
            <a:pPr lvl="0">
              <a:defRPr/>
            </a:pPr>
            <a:r>
              <a:rPr lang="en-US" sz="2600" b="1" dirty="0">
                <a:solidFill>
                  <a:srgbClr val="E7E6E6">
                    <a:lumMod val="25000"/>
                  </a:srgbClr>
                </a:solidFill>
                <a:latin typeface="Open Sans" panose="020B0606030504020204" pitchFamily="34" charset="0"/>
              </a:rPr>
              <a:t>Supervised Machine Learning Problem</a:t>
            </a:r>
            <a:endParaRPr kumimoji="0" lang="en-US" sz="2600" b="1" i="0" u="none" strike="noStrike" kern="1200" cap="none" spc="0" normalizeH="0" baseline="0" noProof="0" dirty="0">
              <a:ln>
                <a:noFill/>
              </a:ln>
              <a:solidFill>
                <a:srgbClr val="E7E6E6">
                  <a:lumMod val="25000"/>
                </a:srgb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3905368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bg1">
                <a:lumMod val="95000"/>
              </a:schemeClr>
            </a:gs>
            <a:gs pos="83000">
              <a:schemeClr val="bg1">
                <a:lumMod val="95000"/>
              </a:schemeClr>
            </a:gs>
            <a:gs pos="100000">
              <a:schemeClr val="bg1">
                <a:lumMod val="95000"/>
              </a:schemeClr>
            </a:gs>
          </a:gsLst>
          <a:lin ang="5400000" scaled="1"/>
        </a:gradFill>
        <a:effectLst/>
      </p:bgPr>
    </p:bg>
    <p:spTree>
      <p:nvGrpSpPr>
        <p:cNvPr id="1" name=""/>
        <p:cNvGrpSpPr/>
        <p:nvPr/>
      </p:nvGrpSpPr>
      <p:grpSpPr>
        <a:xfrm>
          <a:off x="0" y="0"/>
          <a:ext cx="0" cy="0"/>
          <a:chOff x="0" y="0"/>
          <a:chExt cx="0" cy="0"/>
        </a:xfrm>
      </p:grpSpPr>
      <p:sp>
        <p:nvSpPr>
          <p:cNvPr id="2" name="TextBox 1"/>
          <p:cNvSpPr txBox="1"/>
          <p:nvPr/>
        </p:nvSpPr>
        <p:spPr>
          <a:xfrm>
            <a:off x="8411017" y="1093320"/>
            <a:ext cx="269965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3600" b="0" i="0" u="none" strike="noStrike" kern="1200" cap="none" spc="0" normalizeH="0" baseline="0" noProof="0" dirty="0">
                <a:ln>
                  <a:noFill/>
                </a:ln>
                <a:solidFill>
                  <a:srgbClr val="FFFFFF">
                    <a:lumMod val="25000"/>
                  </a:srgbClr>
                </a:solidFill>
                <a:effectLst/>
                <a:uLnTx/>
                <a:uFillTx/>
                <a:latin typeface="Calibri" panose="020F0502020204030204"/>
                <a:ea typeface="+mn-ea"/>
                <a:cs typeface="+mn-cs"/>
              </a:rPr>
              <a:t>Agenda</a:t>
            </a:r>
          </a:p>
        </p:txBody>
      </p:sp>
      <p:cxnSp>
        <p:nvCxnSpPr>
          <p:cNvPr id="10" name="Straight Connector 9"/>
          <p:cNvCxnSpPr/>
          <p:nvPr/>
        </p:nvCxnSpPr>
        <p:spPr>
          <a:xfrm flipH="1">
            <a:off x="964542" y="2939271"/>
            <a:ext cx="7196542" cy="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 name="Oval 14"/>
          <p:cNvSpPr>
            <a:spLocks noChangeAspect="1"/>
          </p:cNvSpPr>
          <p:nvPr/>
        </p:nvSpPr>
        <p:spPr>
          <a:xfrm>
            <a:off x="4753041" y="2837445"/>
            <a:ext cx="154800" cy="154800"/>
          </a:xfrm>
          <a:prstGeom prst="ellipse">
            <a:avLst/>
          </a:prstGeom>
          <a:solidFill>
            <a:schemeClr val="accent5">
              <a:lumMod val="60000"/>
              <a:lumOff val="40000"/>
            </a:schemeClr>
          </a:solid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0000"/>
              </a:solidFill>
              <a:effectLst/>
              <a:uLnTx/>
              <a:uFillTx/>
              <a:latin typeface="Calibri" panose="020F0502020204030204"/>
              <a:ea typeface="+mn-ea"/>
              <a:cs typeface="+mn-cs"/>
            </a:endParaRPr>
          </a:p>
        </p:txBody>
      </p:sp>
      <p:sp>
        <p:nvSpPr>
          <p:cNvPr id="16" name="Oval 15"/>
          <p:cNvSpPr>
            <a:spLocks noChangeAspect="1"/>
          </p:cNvSpPr>
          <p:nvPr/>
        </p:nvSpPr>
        <p:spPr>
          <a:xfrm>
            <a:off x="2769333" y="2843187"/>
            <a:ext cx="154800" cy="154800"/>
          </a:xfrm>
          <a:prstGeom prst="ellipse">
            <a:avLst/>
          </a:prstGeom>
          <a:solidFill>
            <a:schemeClr val="accent5">
              <a:lumMod val="60000"/>
              <a:lumOff val="40000"/>
            </a:schemeClr>
          </a:solid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0000"/>
              </a:solidFill>
              <a:effectLst/>
              <a:uLnTx/>
              <a:uFillTx/>
              <a:latin typeface="Calibri" panose="020F0502020204030204"/>
              <a:ea typeface="+mn-ea"/>
              <a:cs typeface="+mn-cs"/>
            </a:endParaRPr>
          </a:p>
        </p:txBody>
      </p:sp>
      <p:sp>
        <p:nvSpPr>
          <p:cNvPr id="17" name="Oval 16"/>
          <p:cNvSpPr>
            <a:spLocks noChangeAspect="1"/>
          </p:cNvSpPr>
          <p:nvPr/>
        </p:nvSpPr>
        <p:spPr>
          <a:xfrm>
            <a:off x="1070261" y="2843187"/>
            <a:ext cx="154800" cy="154800"/>
          </a:xfrm>
          <a:prstGeom prst="ellipse">
            <a:avLst/>
          </a:prstGeom>
          <a:solidFill>
            <a:schemeClr val="accent5">
              <a:lumMod val="60000"/>
              <a:lumOff val="40000"/>
            </a:schemeClr>
          </a:solid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0000"/>
              </a:solidFill>
              <a:effectLst/>
              <a:uLnTx/>
              <a:uFillTx/>
              <a:latin typeface="Calibri" panose="020F0502020204030204"/>
              <a:ea typeface="+mn-ea"/>
              <a:cs typeface="+mn-cs"/>
            </a:endParaRPr>
          </a:p>
        </p:txBody>
      </p:sp>
      <p:sp>
        <p:nvSpPr>
          <p:cNvPr id="22" name="Content Placeholder 7"/>
          <p:cNvSpPr txBox="1">
            <a:spLocks/>
          </p:cNvSpPr>
          <p:nvPr/>
        </p:nvSpPr>
        <p:spPr>
          <a:xfrm>
            <a:off x="107518" y="3001991"/>
            <a:ext cx="2072712" cy="646331"/>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spcBef>
                <a:spcPct val="20000"/>
              </a:spcBef>
              <a:spcAft>
                <a:spcPts val="0"/>
              </a:spcAft>
              <a:buClrTx/>
              <a:buSzTx/>
              <a:buFont typeface="Arial" pitchFamily="34" charset="0"/>
              <a:buNone/>
              <a:tabLst/>
              <a:defRPr/>
            </a:pPr>
            <a:r>
              <a:rPr lang="en-US" sz="1800" dirty="0">
                <a:latin typeface="Calibri" panose="020F0502020204030204"/>
              </a:rPr>
              <a:t>Business Understanding</a:t>
            </a:r>
            <a:endParaRPr kumimoji="0" lang="en-US" sz="1800" b="0" i="0" u="none" strike="noStrike" kern="1200" cap="none" spc="0" normalizeH="0" baseline="0" noProof="0" dirty="0">
              <a:ln>
                <a:noFill/>
              </a:ln>
              <a:effectLst/>
              <a:uLnTx/>
              <a:uFillTx/>
              <a:latin typeface="Calibri" panose="020F0502020204030204"/>
            </a:endParaRPr>
          </a:p>
        </p:txBody>
      </p:sp>
      <p:sp>
        <p:nvSpPr>
          <p:cNvPr id="23" name="Content Placeholder 7"/>
          <p:cNvSpPr txBox="1">
            <a:spLocks/>
          </p:cNvSpPr>
          <p:nvPr/>
        </p:nvSpPr>
        <p:spPr>
          <a:xfrm>
            <a:off x="1795697" y="2959237"/>
            <a:ext cx="2075688" cy="701731"/>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spcBef>
                <a:spcPct val="20000"/>
              </a:spcBef>
              <a:spcAft>
                <a:spcPts val="0"/>
              </a:spcAft>
              <a:buClrTx/>
              <a:buSzTx/>
              <a:buFont typeface="Arial" pitchFamily="34" charset="0"/>
              <a:buNone/>
              <a:tabLst/>
              <a:defRPr/>
            </a:pPr>
            <a:r>
              <a:rPr kumimoji="0" lang="en-US" sz="1800" b="0" i="0" u="none" strike="noStrike" kern="1200" cap="none" spc="0" normalizeH="0" baseline="0" noProof="0" dirty="0">
                <a:ln>
                  <a:noFill/>
                </a:ln>
                <a:effectLst/>
                <a:uLnTx/>
                <a:uFillTx/>
                <a:latin typeface="Calibri" panose="020F0502020204030204"/>
                <a:ea typeface="+mn-ea"/>
                <a:cs typeface="+mn-cs"/>
              </a:rPr>
              <a:t>Data </a:t>
            </a:r>
          </a:p>
          <a:p>
            <a:pPr marL="0" marR="0" lvl="0" indent="0" algn="ctr" defTabSz="914400" rtl="0" eaLnBrk="1" fontAlgn="auto" latinLnBrk="0" hangingPunct="1">
              <a:spcBef>
                <a:spcPct val="20000"/>
              </a:spcBef>
              <a:spcAft>
                <a:spcPts val="0"/>
              </a:spcAft>
              <a:buClrTx/>
              <a:buSzTx/>
              <a:buFont typeface="Arial" pitchFamily="34" charset="0"/>
              <a:buNone/>
              <a:tabLst/>
              <a:defRPr/>
            </a:pPr>
            <a:r>
              <a:rPr kumimoji="0" lang="en-US" sz="1800" b="0" i="0" u="none" strike="noStrike" kern="1200" cap="none" spc="0" normalizeH="0" baseline="0" noProof="0" dirty="0">
                <a:ln>
                  <a:noFill/>
                </a:ln>
                <a:effectLst/>
                <a:uLnTx/>
                <a:uFillTx/>
                <a:latin typeface="Calibri" panose="020F0502020204030204"/>
                <a:ea typeface="+mn-ea"/>
                <a:cs typeface="+mn-cs"/>
              </a:rPr>
              <a:t>Understanding</a:t>
            </a:r>
          </a:p>
        </p:txBody>
      </p:sp>
      <p:sp>
        <p:nvSpPr>
          <p:cNvPr id="24" name="Content Placeholder 7"/>
          <p:cNvSpPr txBox="1">
            <a:spLocks/>
          </p:cNvSpPr>
          <p:nvPr/>
        </p:nvSpPr>
        <p:spPr>
          <a:xfrm>
            <a:off x="3791465" y="2955154"/>
            <a:ext cx="2072712" cy="701731"/>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spcBef>
                <a:spcPct val="20000"/>
              </a:spcBef>
              <a:spcAft>
                <a:spcPts val="0"/>
              </a:spcAft>
              <a:buClrTx/>
              <a:buSzTx/>
              <a:buFont typeface="Arial" pitchFamily="34" charset="0"/>
              <a:buNone/>
              <a:tabLst/>
              <a:defRPr/>
            </a:pPr>
            <a:r>
              <a:rPr kumimoji="0" lang="en-US" sz="1800" b="0" i="0" u="none" strike="noStrike" kern="1200" cap="none" spc="0" normalizeH="0" baseline="0" noProof="0" dirty="0">
                <a:ln>
                  <a:noFill/>
                </a:ln>
                <a:effectLst/>
                <a:uLnTx/>
                <a:uFillTx/>
                <a:latin typeface="Calibri" panose="020F0502020204030204"/>
                <a:ea typeface="+mn-ea"/>
                <a:cs typeface="+mn-cs"/>
              </a:rPr>
              <a:t>Data </a:t>
            </a:r>
          </a:p>
          <a:p>
            <a:pPr marL="0" marR="0" lvl="0" indent="0" algn="ctr" defTabSz="914400" rtl="0" eaLnBrk="1" fontAlgn="auto" latinLnBrk="0" hangingPunct="1">
              <a:spcBef>
                <a:spcPct val="20000"/>
              </a:spcBef>
              <a:spcAft>
                <a:spcPts val="0"/>
              </a:spcAft>
              <a:buClrTx/>
              <a:buSzTx/>
              <a:buFont typeface="Arial" pitchFamily="34" charset="0"/>
              <a:buNone/>
              <a:tabLst/>
              <a:defRPr/>
            </a:pPr>
            <a:r>
              <a:rPr kumimoji="0" lang="en-US" sz="1800" b="0" i="0" u="none" strike="noStrike" kern="1200" cap="none" spc="0" normalizeH="0" baseline="0" noProof="0" dirty="0">
                <a:ln>
                  <a:noFill/>
                </a:ln>
                <a:effectLst/>
                <a:uLnTx/>
                <a:uFillTx/>
                <a:latin typeface="Calibri" panose="020F0502020204030204"/>
                <a:ea typeface="+mn-ea"/>
                <a:cs typeface="+mn-cs"/>
              </a:rPr>
              <a:t>Preparation</a:t>
            </a:r>
          </a:p>
        </p:txBody>
      </p:sp>
      <p:sp>
        <p:nvSpPr>
          <p:cNvPr id="27" name="Rectangle 26"/>
          <p:cNvSpPr/>
          <p:nvPr/>
        </p:nvSpPr>
        <p:spPr>
          <a:xfrm>
            <a:off x="8241047" y="4032669"/>
            <a:ext cx="1941684"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Calibri" panose="020F0502020204030204"/>
                <a:ea typeface="+mn-ea"/>
                <a:cs typeface="+mn-cs"/>
              </a:rPr>
              <a:t>Deployment</a:t>
            </a:r>
            <a:endParaRPr kumimoji="0" lang="id-ID" sz="1800" b="0" i="0" u="none" strike="noStrike" kern="1200" cap="none" spc="0" normalizeH="0" baseline="0" noProof="0" dirty="0">
              <a:ln>
                <a:noFill/>
              </a:ln>
              <a:effectLst/>
              <a:uLnTx/>
              <a:uFillTx/>
              <a:latin typeface="Calibri" panose="020F0502020204030204"/>
              <a:ea typeface="+mn-ea"/>
              <a:cs typeface="+mn-cs"/>
            </a:endParaRPr>
          </a:p>
        </p:txBody>
      </p:sp>
      <p:sp>
        <p:nvSpPr>
          <p:cNvPr id="28" name="Rectangle 27"/>
          <p:cNvSpPr/>
          <p:nvPr/>
        </p:nvSpPr>
        <p:spPr>
          <a:xfrm>
            <a:off x="8246777" y="5216418"/>
            <a:ext cx="63030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Calibri" panose="020F0502020204030204"/>
                <a:ea typeface="+mn-ea"/>
                <a:cs typeface="+mn-cs"/>
              </a:rPr>
              <a:t>Q&amp;A</a:t>
            </a:r>
            <a:endParaRPr kumimoji="0" lang="id-ID" sz="1800" b="0" i="0" u="none" strike="noStrike" kern="1200" cap="none" spc="0" normalizeH="0" baseline="0" noProof="0" dirty="0">
              <a:ln>
                <a:noFill/>
              </a:ln>
              <a:effectLst/>
              <a:uLnTx/>
              <a:uFillTx/>
              <a:latin typeface="Calibri" panose="020F0502020204030204"/>
              <a:ea typeface="+mn-ea"/>
              <a:cs typeface="+mn-cs"/>
            </a:endParaRPr>
          </a:p>
        </p:txBody>
      </p:sp>
      <p:cxnSp>
        <p:nvCxnSpPr>
          <p:cNvPr id="32" name="Straight Connector 31"/>
          <p:cNvCxnSpPr/>
          <p:nvPr/>
        </p:nvCxnSpPr>
        <p:spPr>
          <a:xfrm>
            <a:off x="8161084" y="1013504"/>
            <a:ext cx="0" cy="4970205"/>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9" name="Oval 28"/>
          <p:cNvSpPr>
            <a:spLocks noChangeAspect="1"/>
          </p:cNvSpPr>
          <p:nvPr/>
        </p:nvSpPr>
        <p:spPr>
          <a:xfrm>
            <a:off x="8088511" y="2895089"/>
            <a:ext cx="154800" cy="154800"/>
          </a:xfrm>
          <a:prstGeom prst="ellipse">
            <a:avLst/>
          </a:prstGeom>
          <a:solidFill>
            <a:schemeClr val="accent5">
              <a:lumMod val="60000"/>
              <a:lumOff val="40000"/>
            </a:schemeClr>
          </a:solid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0000"/>
              </a:solidFill>
              <a:effectLst/>
              <a:uLnTx/>
              <a:uFillTx/>
              <a:latin typeface="Calibri" panose="020F0502020204030204"/>
              <a:ea typeface="+mn-ea"/>
              <a:cs typeface="+mn-cs"/>
            </a:endParaRPr>
          </a:p>
        </p:txBody>
      </p:sp>
      <p:sp>
        <p:nvSpPr>
          <p:cNvPr id="30" name="Oval 29"/>
          <p:cNvSpPr>
            <a:spLocks noChangeAspect="1"/>
          </p:cNvSpPr>
          <p:nvPr/>
        </p:nvSpPr>
        <p:spPr>
          <a:xfrm>
            <a:off x="8083684" y="5323684"/>
            <a:ext cx="154800" cy="154800"/>
          </a:xfrm>
          <a:prstGeom prst="ellipse">
            <a:avLst/>
          </a:prstGeom>
          <a:solidFill>
            <a:schemeClr val="accent5">
              <a:lumMod val="60000"/>
              <a:lumOff val="40000"/>
            </a:schemeClr>
          </a:solid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0000"/>
              </a:solidFill>
              <a:effectLst/>
              <a:uLnTx/>
              <a:uFillTx/>
              <a:latin typeface="Calibri" panose="020F0502020204030204"/>
              <a:ea typeface="+mn-ea"/>
              <a:cs typeface="+mn-cs"/>
            </a:endParaRPr>
          </a:p>
        </p:txBody>
      </p:sp>
      <p:grpSp>
        <p:nvGrpSpPr>
          <p:cNvPr id="9" name="Group 8"/>
          <p:cNvGrpSpPr/>
          <p:nvPr/>
        </p:nvGrpSpPr>
        <p:grpSpPr>
          <a:xfrm>
            <a:off x="11327164" y="387177"/>
            <a:ext cx="542322" cy="662567"/>
            <a:chOff x="11438810" y="175818"/>
            <a:chExt cx="542322" cy="662567"/>
          </a:xfrm>
        </p:grpSpPr>
        <p:sp>
          <p:nvSpPr>
            <p:cNvPr id="4" name="Oval 3"/>
            <p:cNvSpPr>
              <a:spLocks/>
            </p:cNvSpPr>
            <p:nvPr/>
          </p:nvSpPr>
          <p:spPr>
            <a:xfrm>
              <a:off x="11481479" y="267286"/>
              <a:ext cx="377585" cy="378000"/>
            </a:xfrm>
            <a:prstGeom prst="ellipse">
              <a:avLst/>
            </a:prstGeom>
            <a:solidFill>
              <a:schemeClr val="bg1"/>
            </a:solidFill>
            <a:ln w="317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3" name="Oval 32"/>
            <p:cNvSpPr>
              <a:spLocks noChangeAspect="1"/>
            </p:cNvSpPr>
            <p:nvPr/>
          </p:nvSpPr>
          <p:spPr>
            <a:xfrm>
              <a:off x="11826332" y="175818"/>
              <a:ext cx="154800" cy="1548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5" name="Oval 34"/>
            <p:cNvSpPr>
              <a:spLocks noChangeAspect="1"/>
            </p:cNvSpPr>
            <p:nvPr/>
          </p:nvSpPr>
          <p:spPr>
            <a:xfrm>
              <a:off x="11765132" y="622385"/>
              <a:ext cx="216000" cy="2160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6" name="Oval 35"/>
            <p:cNvSpPr>
              <a:spLocks noChangeAspect="1"/>
            </p:cNvSpPr>
            <p:nvPr/>
          </p:nvSpPr>
          <p:spPr>
            <a:xfrm>
              <a:off x="11515306" y="676385"/>
              <a:ext cx="108000" cy="1080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TextBox 7"/>
            <p:cNvSpPr txBox="1"/>
            <p:nvPr/>
          </p:nvSpPr>
          <p:spPr>
            <a:xfrm>
              <a:off x="11438810" y="283831"/>
              <a:ext cx="45454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600" b="0" i="0" u="none" strike="noStrike" kern="1200" cap="none" spc="0" normalizeH="0" baseline="0" noProof="0" dirty="0">
                  <a:ln>
                    <a:noFill/>
                  </a:ln>
                  <a:solidFill>
                    <a:srgbClr val="FFFFFF">
                      <a:lumMod val="75000"/>
                    </a:srgbClr>
                  </a:solidFill>
                  <a:effectLst/>
                  <a:uLnTx/>
                  <a:uFillTx/>
                  <a:latin typeface="Arsenal" panose="02010504060200020004" pitchFamily="50" charset="0"/>
                  <a:ea typeface="+mn-ea"/>
                  <a:cs typeface="+mn-cs"/>
                </a:rPr>
                <a:t>02</a:t>
              </a:r>
            </a:p>
          </p:txBody>
        </p:sp>
      </p:grpSp>
      <p:sp>
        <p:nvSpPr>
          <p:cNvPr id="31" name="Oval 30">
            <a:extLst>
              <a:ext uri="{FF2B5EF4-FFF2-40B4-BE49-F238E27FC236}">
                <a16:creationId xmlns:a16="http://schemas.microsoft.com/office/drawing/2014/main" id="{2422F0FB-26EF-464A-8604-A05406D34911}"/>
              </a:ext>
            </a:extLst>
          </p:cNvPr>
          <p:cNvSpPr>
            <a:spLocks noChangeAspect="1"/>
          </p:cNvSpPr>
          <p:nvPr/>
        </p:nvSpPr>
        <p:spPr>
          <a:xfrm>
            <a:off x="8088511" y="4139935"/>
            <a:ext cx="154800" cy="154800"/>
          </a:xfrm>
          <a:prstGeom prst="ellipse">
            <a:avLst/>
          </a:prstGeom>
          <a:solidFill>
            <a:schemeClr val="accent5">
              <a:lumMod val="60000"/>
              <a:lumOff val="40000"/>
            </a:schemeClr>
          </a:solid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0000"/>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33BA2E4B-DDCB-4872-AA3C-43AF06183480}"/>
              </a:ext>
            </a:extLst>
          </p:cNvPr>
          <p:cNvSpPr/>
          <p:nvPr/>
        </p:nvSpPr>
        <p:spPr>
          <a:xfrm>
            <a:off x="8241047" y="2757430"/>
            <a:ext cx="1471913"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Calibri" panose="020F0502020204030204"/>
                <a:ea typeface="+mn-ea"/>
                <a:cs typeface="+mn-cs"/>
              </a:rPr>
              <a:t>Evaluation</a:t>
            </a:r>
            <a:endParaRPr kumimoji="0" lang="id-ID" sz="1800" b="0" i="0" u="none" strike="noStrike" kern="1200" cap="none" spc="0" normalizeH="0" baseline="0" noProof="0" dirty="0">
              <a:ln>
                <a:noFill/>
              </a:ln>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5E0CD23-E98D-430C-A1F6-6359122D0E69}"/>
              </a:ext>
            </a:extLst>
          </p:cNvPr>
          <p:cNvSpPr>
            <a:spLocks noChangeAspect="1"/>
          </p:cNvSpPr>
          <p:nvPr/>
        </p:nvSpPr>
        <p:spPr>
          <a:xfrm>
            <a:off x="6523143" y="2837445"/>
            <a:ext cx="154800" cy="154800"/>
          </a:xfrm>
          <a:prstGeom prst="ellipse">
            <a:avLst/>
          </a:prstGeom>
          <a:solidFill>
            <a:schemeClr val="accent5">
              <a:lumMod val="60000"/>
              <a:lumOff val="40000"/>
            </a:schemeClr>
          </a:solid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99F20C4F-AB05-4F49-AD26-C6201779A28D}"/>
              </a:ext>
            </a:extLst>
          </p:cNvPr>
          <p:cNvSpPr txBox="1"/>
          <p:nvPr/>
        </p:nvSpPr>
        <p:spPr>
          <a:xfrm>
            <a:off x="6006087" y="3088329"/>
            <a:ext cx="1188912" cy="369332"/>
          </a:xfrm>
          <a:prstGeom prst="rect">
            <a:avLst/>
          </a:prstGeom>
          <a:noFill/>
        </p:spPr>
        <p:txBody>
          <a:bodyPr wrap="square" rtlCol="0">
            <a:spAutoFit/>
          </a:bodyPr>
          <a:lstStyle/>
          <a:p>
            <a:r>
              <a:rPr lang="en-US" dirty="0"/>
              <a:t>Modeling</a:t>
            </a:r>
          </a:p>
        </p:txBody>
      </p:sp>
    </p:spTree>
    <p:extLst>
      <p:ext uri="{BB962C8B-B14F-4D97-AF65-F5344CB8AC3E}">
        <p14:creationId xmlns:p14="http://schemas.microsoft.com/office/powerpoint/2010/main" val="1629752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ontent Placeholder 7"/>
          <p:cNvSpPr txBox="1">
            <a:spLocks/>
          </p:cNvSpPr>
          <p:nvPr/>
        </p:nvSpPr>
        <p:spPr>
          <a:xfrm>
            <a:off x="3667512" y="7281"/>
            <a:ext cx="5218511" cy="83747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lnSpc>
                <a:spcPct val="150000"/>
              </a:lnSpc>
              <a:buNone/>
              <a:defRPr/>
            </a:pPr>
            <a:r>
              <a:rPr lang="en-US" sz="3600" dirty="0">
                <a:solidFill>
                  <a:schemeClr val="tx2">
                    <a:lumMod val="75000"/>
                  </a:schemeClr>
                </a:solidFill>
              </a:rPr>
              <a:t>Business Understanding</a:t>
            </a:r>
            <a:endParaRPr kumimoji="0" lang="en-US" sz="3600" b="0" i="0" u="none" strike="noStrike" kern="1200" cap="none" spc="0" normalizeH="0" baseline="0" noProof="0" dirty="0">
              <a:ln>
                <a:noFill/>
              </a:ln>
              <a:solidFill>
                <a:schemeClr val="tx2">
                  <a:lumMod val="75000"/>
                </a:schemeClr>
              </a:solidFill>
              <a:effectLst/>
              <a:uLnTx/>
              <a:uFillTx/>
              <a:latin typeface="Calibri" panose="020F0502020204030204"/>
            </a:endParaRPr>
          </a:p>
        </p:txBody>
      </p:sp>
      <p:sp>
        <p:nvSpPr>
          <p:cNvPr id="50" name="Title 1"/>
          <p:cNvSpPr txBox="1">
            <a:spLocks/>
          </p:cNvSpPr>
          <p:nvPr/>
        </p:nvSpPr>
        <p:spPr>
          <a:xfrm>
            <a:off x="2820503" y="846082"/>
            <a:ext cx="6912528" cy="3635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lvl="0" algn="ctr">
              <a:defRPr/>
            </a:pPr>
            <a:r>
              <a:rPr lang="en-US" sz="1600" dirty="0">
                <a:solidFill>
                  <a:schemeClr val="accent5">
                    <a:lumMod val="75000"/>
                  </a:schemeClr>
                </a:solidFill>
                <a:latin typeface="Calibri" panose="020F0502020204030204"/>
                <a:ea typeface="Roboto" panose="02000000000000000000" pitchFamily="2" charset="0"/>
              </a:rPr>
              <a:t>Can you automatically suggest product prices to online sellers?</a:t>
            </a:r>
            <a:endParaRPr lang="en-US" sz="1600" dirty="0">
              <a:solidFill>
                <a:schemeClr val="tx2">
                  <a:lumMod val="75000"/>
                </a:schemeClr>
              </a:solidFill>
              <a:latin typeface="Calibri" panose="020F0502020204030204"/>
              <a:ea typeface="Roboto" panose="02000000000000000000" pitchFamily="2" charset="0"/>
            </a:endParaRPr>
          </a:p>
        </p:txBody>
      </p:sp>
      <p:grpSp>
        <p:nvGrpSpPr>
          <p:cNvPr id="51" name="Group 50"/>
          <p:cNvGrpSpPr/>
          <p:nvPr/>
        </p:nvGrpSpPr>
        <p:grpSpPr>
          <a:xfrm>
            <a:off x="5556768" y="844754"/>
            <a:ext cx="1440000" cy="58058"/>
            <a:chOff x="4616262" y="2307771"/>
            <a:chExt cx="2349876" cy="58058"/>
          </a:xfrm>
        </p:grpSpPr>
        <p:sp>
          <p:nvSpPr>
            <p:cNvPr id="52" name="Rectangle 51"/>
            <p:cNvSpPr/>
            <p:nvPr/>
          </p:nvSpPr>
          <p:spPr>
            <a:xfrm>
              <a:off x="4616262" y="2307771"/>
              <a:ext cx="1174938" cy="580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schemeClr val="tx2">
                    <a:lumMod val="75000"/>
                  </a:schemeClr>
                </a:solidFill>
                <a:effectLst/>
                <a:uLnTx/>
                <a:uFillTx/>
                <a:latin typeface="Calibri" panose="020F0502020204030204"/>
                <a:ea typeface="+mn-ea"/>
                <a:cs typeface="+mn-cs"/>
              </a:endParaRPr>
            </a:p>
          </p:txBody>
        </p:sp>
        <p:sp>
          <p:nvSpPr>
            <p:cNvPr id="53" name="Rectangle 52"/>
            <p:cNvSpPr/>
            <p:nvPr/>
          </p:nvSpPr>
          <p:spPr>
            <a:xfrm>
              <a:off x="5791200" y="2307771"/>
              <a:ext cx="1174938" cy="5805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schemeClr val="tx2">
                    <a:lumMod val="75000"/>
                  </a:schemeClr>
                </a:solidFill>
                <a:effectLst/>
                <a:uLnTx/>
                <a:uFillTx/>
                <a:latin typeface="Calibri" panose="020F0502020204030204"/>
                <a:ea typeface="+mn-ea"/>
                <a:cs typeface="+mn-cs"/>
              </a:endParaRPr>
            </a:p>
          </p:txBody>
        </p:sp>
      </p:grpSp>
      <p:grpSp>
        <p:nvGrpSpPr>
          <p:cNvPr id="47" name="Group 46">
            <a:extLst>
              <a:ext uri="{FF2B5EF4-FFF2-40B4-BE49-F238E27FC236}">
                <a16:creationId xmlns:a16="http://schemas.microsoft.com/office/drawing/2014/main" id="{80C15564-61F7-4010-B7DB-AF483996FAA7}"/>
              </a:ext>
            </a:extLst>
          </p:cNvPr>
          <p:cNvGrpSpPr/>
          <p:nvPr/>
        </p:nvGrpSpPr>
        <p:grpSpPr>
          <a:xfrm>
            <a:off x="11476793" y="94733"/>
            <a:ext cx="542322" cy="662567"/>
            <a:chOff x="11438810" y="175818"/>
            <a:chExt cx="542322" cy="662567"/>
          </a:xfrm>
        </p:grpSpPr>
        <p:sp>
          <p:nvSpPr>
            <p:cNvPr id="48" name="Oval 47">
              <a:extLst>
                <a:ext uri="{FF2B5EF4-FFF2-40B4-BE49-F238E27FC236}">
                  <a16:creationId xmlns:a16="http://schemas.microsoft.com/office/drawing/2014/main" id="{C2CBC7EC-180E-4EA8-9C75-F3BBDA208F78}"/>
                </a:ext>
              </a:extLst>
            </p:cNvPr>
            <p:cNvSpPr>
              <a:spLocks/>
            </p:cNvSpPr>
            <p:nvPr/>
          </p:nvSpPr>
          <p:spPr>
            <a:xfrm>
              <a:off x="11481479" y="267286"/>
              <a:ext cx="377585" cy="378000"/>
            </a:xfrm>
            <a:prstGeom prst="ellipse">
              <a:avLst/>
            </a:prstGeom>
            <a:solidFill>
              <a:schemeClr val="bg1"/>
            </a:solidFill>
            <a:ln w="317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Oval 48">
              <a:extLst>
                <a:ext uri="{FF2B5EF4-FFF2-40B4-BE49-F238E27FC236}">
                  <a16:creationId xmlns:a16="http://schemas.microsoft.com/office/drawing/2014/main" id="{D2BC12B7-D0AB-4776-8D43-13792A20DA4B}"/>
                </a:ext>
              </a:extLst>
            </p:cNvPr>
            <p:cNvSpPr>
              <a:spLocks noChangeAspect="1"/>
            </p:cNvSpPr>
            <p:nvPr/>
          </p:nvSpPr>
          <p:spPr>
            <a:xfrm>
              <a:off x="11826332" y="175818"/>
              <a:ext cx="154800" cy="1548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Oval 54">
              <a:extLst>
                <a:ext uri="{FF2B5EF4-FFF2-40B4-BE49-F238E27FC236}">
                  <a16:creationId xmlns:a16="http://schemas.microsoft.com/office/drawing/2014/main" id="{43C07BA3-660B-40F4-838B-DA59BD02B6B3}"/>
                </a:ext>
              </a:extLst>
            </p:cNvPr>
            <p:cNvSpPr>
              <a:spLocks noChangeAspect="1"/>
            </p:cNvSpPr>
            <p:nvPr/>
          </p:nvSpPr>
          <p:spPr>
            <a:xfrm>
              <a:off x="11765132" y="622385"/>
              <a:ext cx="216000" cy="2160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1" name="Oval 70">
              <a:extLst>
                <a:ext uri="{FF2B5EF4-FFF2-40B4-BE49-F238E27FC236}">
                  <a16:creationId xmlns:a16="http://schemas.microsoft.com/office/drawing/2014/main" id="{4F112A40-C58B-41E0-8880-6F1108B4615E}"/>
                </a:ext>
              </a:extLst>
            </p:cNvPr>
            <p:cNvSpPr>
              <a:spLocks noChangeAspect="1"/>
            </p:cNvSpPr>
            <p:nvPr/>
          </p:nvSpPr>
          <p:spPr>
            <a:xfrm>
              <a:off x="11515306" y="676385"/>
              <a:ext cx="108000" cy="1080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2" name="TextBox 71">
              <a:extLst>
                <a:ext uri="{FF2B5EF4-FFF2-40B4-BE49-F238E27FC236}">
                  <a16:creationId xmlns:a16="http://schemas.microsoft.com/office/drawing/2014/main" id="{70542FD8-23D8-4B7F-8706-1C26EE0CB9EE}"/>
                </a:ext>
              </a:extLst>
            </p:cNvPr>
            <p:cNvSpPr txBox="1"/>
            <p:nvPr/>
          </p:nvSpPr>
          <p:spPr>
            <a:xfrm>
              <a:off x="11438810" y="283831"/>
              <a:ext cx="45454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600" b="0" i="0" u="none" strike="noStrike" kern="1200" cap="none" spc="0" normalizeH="0" baseline="0" noProof="0" dirty="0">
                  <a:ln>
                    <a:noFill/>
                  </a:ln>
                  <a:solidFill>
                    <a:srgbClr val="FFFFFF">
                      <a:lumMod val="75000"/>
                    </a:srgbClr>
                  </a:solidFill>
                  <a:effectLst/>
                  <a:uLnTx/>
                  <a:uFillTx/>
                  <a:latin typeface="Arsenal" panose="02010504060200020004" pitchFamily="50" charset="0"/>
                  <a:ea typeface="+mn-ea"/>
                  <a:cs typeface="+mn-cs"/>
                </a:rPr>
                <a:t>0</a:t>
              </a:r>
              <a:r>
                <a:rPr kumimoji="0" lang="en-US" sz="1600" b="0" i="0" u="none" strike="noStrike" kern="1200" cap="none" spc="0" normalizeH="0" baseline="0" noProof="0" dirty="0">
                  <a:ln>
                    <a:noFill/>
                  </a:ln>
                  <a:solidFill>
                    <a:srgbClr val="FFFFFF">
                      <a:lumMod val="75000"/>
                    </a:srgbClr>
                  </a:solidFill>
                  <a:effectLst/>
                  <a:uLnTx/>
                  <a:uFillTx/>
                  <a:latin typeface="Arsenal" panose="02010504060200020004" pitchFamily="50" charset="0"/>
                  <a:ea typeface="+mn-ea"/>
                  <a:cs typeface="+mn-cs"/>
                </a:rPr>
                <a:t>3</a:t>
              </a:r>
              <a:endParaRPr kumimoji="0" lang="id-ID" sz="1600" b="0" i="0" u="none" strike="noStrike" kern="1200" cap="none" spc="0" normalizeH="0" baseline="0" noProof="0" dirty="0">
                <a:ln>
                  <a:noFill/>
                </a:ln>
                <a:solidFill>
                  <a:srgbClr val="FFFFFF">
                    <a:lumMod val="75000"/>
                  </a:srgbClr>
                </a:solidFill>
                <a:effectLst/>
                <a:uLnTx/>
                <a:uFillTx/>
                <a:latin typeface="Arsenal" panose="02010504060200020004" pitchFamily="50" charset="0"/>
                <a:ea typeface="+mn-ea"/>
                <a:cs typeface="+mn-cs"/>
              </a:endParaRPr>
            </a:p>
          </p:txBody>
        </p:sp>
      </p:grpSp>
      <p:pic>
        <p:nvPicPr>
          <p:cNvPr id="16" name="Picture 15" descr="https://lh5.googleusercontent.com/Qa5i12eAAiCxiVRZmTlDHaDt02ATr0nE2K1504MoYe4uKV894rh88-4gscLGmSfhvdJGiYdxx0TC-vp69ppN-IsqaZLgS-ivJVvMuKQ1XwTS19nwMPtEgG766V_twd35i9SzqrzJ">
            <a:extLst>
              <a:ext uri="{FF2B5EF4-FFF2-40B4-BE49-F238E27FC236}">
                <a16:creationId xmlns:a16="http://schemas.microsoft.com/office/drawing/2014/main" id="{83993FE5-DA24-44B0-97E7-4C218CB104E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94105" y="1776650"/>
            <a:ext cx="6565323" cy="2095615"/>
          </a:xfrm>
          <a:prstGeom prst="rect">
            <a:avLst/>
          </a:prstGeom>
          <a:noFill/>
          <a:ln>
            <a:noFill/>
          </a:ln>
        </p:spPr>
      </p:pic>
      <p:sp>
        <p:nvSpPr>
          <p:cNvPr id="19" name="TextBox 18">
            <a:extLst>
              <a:ext uri="{FF2B5EF4-FFF2-40B4-BE49-F238E27FC236}">
                <a16:creationId xmlns:a16="http://schemas.microsoft.com/office/drawing/2014/main" id="{BB971537-93EA-454A-9A0E-F56557F3B3CC}"/>
              </a:ext>
            </a:extLst>
          </p:cNvPr>
          <p:cNvSpPr txBox="1"/>
          <p:nvPr/>
        </p:nvSpPr>
        <p:spPr>
          <a:xfrm>
            <a:off x="783157" y="1284136"/>
            <a:ext cx="3893038" cy="369332"/>
          </a:xfrm>
          <a:prstGeom prst="rect">
            <a:avLst/>
          </a:prstGeom>
          <a:noFill/>
        </p:spPr>
        <p:txBody>
          <a:bodyPr wrap="square" rtlCol="0">
            <a:spAutoFit/>
          </a:bodyPr>
          <a:lstStyle/>
          <a:p>
            <a:r>
              <a:rPr lang="en-US" b="1" dirty="0">
                <a:solidFill>
                  <a:srgbClr val="0070C0"/>
                </a:solidFill>
                <a:latin typeface="Open Sans" panose="020B0606030504020204" pitchFamily="34" charset="0"/>
              </a:rPr>
              <a:t>Problem</a:t>
            </a:r>
          </a:p>
        </p:txBody>
      </p:sp>
      <p:cxnSp>
        <p:nvCxnSpPr>
          <p:cNvPr id="20" name="Straight Connector 19">
            <a:extLst>
              <a:ext uri="{FF2B5EF4-FFF2-40B4-BE49-F238E27FC236}">
                <a16:creationId xmlns:a16="http://schemas.microsoft.com/office/drawing/2014/main" id="{F72C8E57-F4A1-4624-90AB-9A7F8086DFC2}"/>
              </a:ext>
            </a:extLst>
          </p:cNvPr>
          <p:cNvCxnSpPr>
            <a:cxnSpLocks/>
          </p:cNvCxnSpPr>
          <p:nvPr/>
        </p:nvCxnSpPr>
        <p:spPr>
          <a:xfrm>
            <a:off x="884443" y="1653468"/>
            <a:ext cx="1131393" cy="0"/>
          </a:xfrm>
          <a:prstGeom prst="line">
            <a:avLst/>
          </a:prstGeom>
          <a:ln w="3175">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01B9009-D9B1-4A92-9331-3A55825492FE}"/>
              </a:ext>
            </a:extLst>
          </p:cNvPr>
          <p:cNvSpPr txBox="1"/>
          <p:nvPr/>
        </p:nvSpPr>
        <p:spPr>
          <a:xfrm>
            <a:off x="783157" y="1687287"/>
            <a:ext cx="6112325" cy="338554"/>
          </a:xfrm>
          <a:prstGeom prst="rect">
            <a:avLst/>
          </a:prstGeom>
          <a:noFill/>
        </p:spPr>
        <p:txBody>
          <a:bodyPr wrap="square" rtlCol="0">
            <a:spAutoFit/>
          </a:bodyPr>
          <a:lstStyle/>
          <a:p>
            <a:r>
              <a:rPr lang="en-US" sz="1600" dirty="0"/>
              <a:t>Consistent struggle gauging how much something is worth:</a:t>
            </a:r>
          </a:p>
        </p:txBody>
      </p:sp>
      <p:sp>
        <p:nvSpPr>
          <p:cNvPr id="9" name="TextBox 8">
            <a:extLst>
              <a:ext uri="{FF2B5EF4-FFF2-40B4-BE49-F238E27FC236}">
                <a16:creationId xmlns:a16="http://schemas.microsoft.com/office/drawing/2014/main" id="{281774ED-1544-456D-810C-E3812129207A}"/>
              </a:ext>
            </a:extLst>
          </p:cNvPr>
          <p:cNvSpPr txBox="1"/>
          <p:nvPr/>
        </p:nvSpPr>
        <p:spPr>
          <a:xfrm>
            <a:off x="3403022" y="3555794"/>
            <a:ext cx="2327564" cy="646331"/>
          </a:xfrm>
          <a:prstGeom prst="rect">
            <a:avLst/>
          </a:prstGeom>
          <a:noFill/>
        </p:spPr>
        <p:txBody>
          <a:bodyPr wrap="square" rtlCol="0">
            <a:spAutoFit/>
          </a:bodyPr>
          <a:lstStyle/>
          <a:p>
            <a:pPr algn="ctr"/>
            <a:r>
              <a:rPr lang="en-US" sz="3600" b="1" dirty="0">
                <a:solidFill>
                  <a:srgbClr val="0070C0"/>
                </a:solidFill>
              </a:rPr>
              <a:t>$335</a:t>
            </a:r>
          </a:p>
        </p:txBody>
      </p:sp>
      <p:sp>
        <p:nvSpPr>
          <p:cNvPr id="24" name="TextBox 23">
            <a:extLst>
              <a:ext uri="{FF2B5EF4-FFF2-40B4-BE49-F238E27FC236}">
                <a16:creationId xmlns:a16="http://schemas.microsoft.com/office/drawing/2014/main" id="{EE60B67A-7F44-4F6C-AC60-42C968E1D082}"/>
              </a:ext>
            </a:extLst>
          </p:cNvPr>
          <p:cNvSpPr txBox="1"/>
          <p:nvPr/>
        </p:nvSpPr>
        <p:spPr>
          <a:xfrm>
            <a:off x="6558459" y="3555794"/>
            <a:ext cx="2327564" cy="646331"/>
          </a:xfrm>
          <a:prstGeom prst="rect">
            <a:avLst/>
          </a:prstGeom>
          <a:noFill/>
        </p:spPr>
        <p:txBody>
          <a:bodyPr wrap="square" rtlCol="0">
            <a:spAutoFit/>
          </a:bodyPr>
          <a:lstStyle/>
          <a:p>
            <a:pPr algn="ctr"/>
            <a:r>
              <a:rPr lang="en-US" sz="3600" b="1" dirty="0">
                <a:solidFill>
                  <a:srgbClr val="0070C0"/>
                </a:solidFill>
              </a:rPr>
              <a:t>$9.99</a:t>
            </a:r>
          </a:p>
        </p:txBody>
      </p:sp>
      <p:sp>
        <p:nvSpPr>
          <p:cNvPr id="10" name="TextBox 9">
            <a:extLst>
              <a:ext uri="{FF2B5EF4-FFF2-40B4-BE49-F238E27FC236}">
                <a16:creationId xmlns:a16="http://schemas.microsoft.com/office/drawing/2014/main" id="{56BA3CAE-0E94-4EA6-9D9A-D86FBDB1C5B4}"/>
              </a:ext>
            </a:extLst>
          </p:cNvPr>
          <p:cNvSpPr txBox="1"/>
          <p:nvPr/>
        </p:nvSpPr>
        <p:spPr>
          <a:xfrm>
            <a:off x="545523" y="4036920"/>
            <a:ext cx="10931270"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Purchase decisions affected by different attributes</a:t>
            </a:r>
          </a:p>
          <a:p>
            <a:pPr marL="742950" lvl="1" indent="-285750">
              <a:buFont typeface="Arial" panose="020B0604020202020204" pitchFamily="34" charset="0"/>
              <a:buChar char="•"/>
            </a:pPr>
            <a:r>
              <a:rPr lang="en-US" sz="1600" dirty="0"/>
              <a:t>Brand name</a:t>
            </a:r>
          </a:p>
          <a:p>
            <a:pPr marL="742950" lvl="1" indent="-285750">
              <a:buFont typeface="Arial" panose="020B0604020202020204" pitchFamily="34" charset="0"/>
              <a:buChar char="•"/>
            </a:pPr>
            <a:r>
              <a:rPr lang="en-US" sz="1600" dirty="0"/>
              <a:t>Item description</a:t>
            </a:r>
          </a:p>
          <a:p>
            <a:pPr marL="285750" indent="-285750">
              <a:buFont typeface="Arial" panose="020B0604020202020204" pitchFamily="34" charset="0"/>
              <a:buChar char="•"/>
            </a:pPr>
            <a:r>
              <a:rPr lang="en-US" sz="1600" dirty="0"/>
              <a:t>Sellers want goods to sell at a price as high as possible while remaining attractive to potential customers</a:t>
            </a:r>
          </a:p>
          <a:p>
            <a:pPr marL="285750" indent="-285750">
              <a:buFont typeface="Arial" panose="020B0604020202020204" pitchFamily="34" charset="0"/>
              <a:buChar char="•"/>
            </a:pPr>
            <a:r>
              <a:rPr lang="en-US" sz="1600" dirty="0" err="1"/>
              <a:t>Mercari</a:t>
            </a:r>
            <a:r>
              <a:rPr lang="en-US" sz="1600" dirty="0"/>
              <a:t> would like to be able to offer pricing recommendations for the items people post on its community-powered shopping platform</a:t>
            </a:r>
          </a:p>
        </p:txBody>
      </p:sp>
      <p:sp>
        <p:nvSpPr>
          <p:cNvPr id="11" name="TextBox 10">
            <a:extLst>
              <a:ext uri="{FF2B5EF4-FFF2-40B4-BE49-F238E27FC236}">
                <a16:creationId xmlns:a16="http://schemas.microsoft.com/office/drawing/2014/main" id="{5238E294-3E2F-4666-A2FA-87C969B46F39}"/>
              </a:ext>
            </a:extLst>
          </p:cNvPr>
          <p:cNvSpPr txBox="1"/>
          <p:nvPr/>
        </p:nvSpPr>
        <p:spPr>
          <a:xfrm>
            <a:off x="783157" y="6176839"/>
            <a:ext cx="10122102" cy="646331"/>
          </a:xfrm>
          <a:prstGeom prst="rect">
            <a:avLst/>
          </a:prstGeom>
          <a:noFill/>
        </p:spPr>
        <p:txBody>
          <a:bodyPr wrap="square" rtlCol="0">
            <a:spAutoFit/>
          </a:bodyPr>
          <a:lstStyle/>
          <a:p>
            <a:pPr algn="ctr"/>
            <a:r>
              <a:rPr lang="en-US" b="1" dirty="0">
                <a:solidFill>
                  <a:srgbClr val="0070C0"/>
                </a:solidFill>
              </a:rPr>
              <a:t>Algorithm that automatically suggests ideal prices, based on user-inputted text descriptions of their products</a:t>
            </a:r>
          </a:p>
        </p:txBody>
      </p:sp>
      <p:sp>
        <p:nvSpPr>
          <p:cNvPr id="28" name="TextBox 27">
            <a:extLst>
              <a:ext uri="{FF2B5EF4-FFF2-40B4-BE49-F238E27FC236}">
                <a16:creationId xmlns:a16="http://schemas.microsoft.com/office/drawing/2014/main" id="{441E3D98-CFA1-45EC-B56F-623DF2E50783}"/>
              </a:ext>
            </a:extLst>
          </p:cNvPr>
          <p:cNvSpPr txBox="1"/>
          <p:nvPr/>
        </p:nvSpPr>
        <p:spPr>
          <a:xfrm>
            <a:off x="545523" y="5714143"/>
            <a:ext cx="3893038" cy="369332"/>
          </a:xfrm>
          <a:prstGeom prst="rect">
            <a:avLst/>
          </a:prstGeom>
          <a:noFill/>
        </p:spPr>
        <p:txBody>
          <a:bodyPr wrap="square" rtlCol="0">
            <a:spAutoFit/>
          </a:bodyPr>
          <a:lstStyle/>
          <a:p>
            <a:r>
              <a:rPr lang="en-US" b="1" dirty="0">
                <a:solidFill>
                  <a:srgbClr val="0070C0"/>
                </a:solidFill>
                <a:latin typeface="Open Sans" panose="020B0606030504020204" pitchFamily="34" charset="0"/>
              </a:rPr>
              <a:t>Data Mining Solution</a:t>
            </a:r>
          </a:p>
        </p:txBody>
      </p:sp>
      <p:cxnSp>
        <p:nvCxnSpPr>
          <p:cNvPr id="29" name="Straight Connector 28">
            <a:extLst>
              <a:ext uri="{FF2B5EF4-FFF2-40B4-BE49-F238E27FC236}">
                <a16:creationId xmlns:a16="http://schemas.microsoft.com/office/drawing/2014/main" id="{204B7C00-EDC2-442B-A559-657395C894B2}"/>
              </a:ext>
            </a:extLst>
          </p:cNvPr>
          <p:cNvCxnSpPr>
            <a:cxnSpLocks/>
          </p:cNvCxnSpPr>
          <p:nvPr/>
        </p:nvCxnSpPr>
        <p:spPr>
          <a:xfrm>
            <a:off x="646809" y="6083475"/>
            <a:ext cx="2465268" cy="0"/>
          </a:xfrm>
          <a:prstGeom prst="line">
            <a:avLst/>
          </a:prstGeom>
          <a:ln w="3175">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122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ontent Placeholder 7"/>
          <p:cNvSpPr txBox="1">
            <a:spLocks/>
          </p:cNvSpPr>
          <p:nvPr/>
        </p:nvSpPr>
        <p:spPr>
          <a:xfrm>
            <a:off x="3667512" y="-162538"/>
            <a:ext cx="5218511" cy="83747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lnSpc>
                <a:spcPct val="150000"/>
              </a:lnSpc>
              <a:buNone/>
              <a:defRPr/>
            </a:pPr>
            <a:r>
              <a:rPr lang="en-US" sz="3600" dirty="0">
                <a:solidFill>
                  <a:schemeClr val="tx2">
                    <a:lumMod val="75000"/>
                  </a:schemeClr>
                </a:solidFill>
              </a:rPr>
              <a:t>Data Understanding</a:t>
            </a:r>
            <a:endParaRPr kumimoji="0" lang="en-US" sz="3600" b="0" i="0" u="none" strike="noStrike" kern="1200" cap="none" spc="0" normalizeH="0" baseline="0" noProof="0" dirty="0">
              <a:ln>
                <a:noFill/>
              </a:ln>
              <a:solidFill>
                <a:schemeClr val="tx2">
                  <a:lumMod val="75000"/>
                </a:schemeClr>
              </a:solidFill>
              <a:effectLst/>
              <a:uLnTx/>
              <a:uFillTx/>
              <a:latin typeface="Calibri" panose="020F0502020204030204"/>
            </a:endParaRPr>
          </a:p>
        </p:txBody>
      </p:sp>
      <p:sp>
        <p:nvSpPr>
          <p:cNvPr id="50" name="Title 1"/>
          <p:cNvSpPr txBox="1">
            <a:spLocks/>
          </p:cNvSpPr>
          <p:nvPr/>
        </p:nvSpPr>
        <p:spPr>
          <a:xfrm>
            <a:off x="2406146" y="674935"/>
            <a:ext cx="7741243" cy="364886"/>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lvl="0" algn="ctr">
              <a:defRPr/>
            </a:pPr>
            <a:r>
              <a:rPr lang="en-US" sz="1600" dirty="0">
                <a:solidFill>
                  <a:srgbClr val="0070C0"/>
                </a:solidFill>
                <a:latin typeface="Calibri" panose="020F0502020204030204"/>
                <a:ea typeface="Roboto" panose="02000000000000000000" pitchFamily="2" charset="0"/>
              </a:rPr>
              <a:t>We explore the data and get a better understanding of how to solve the business problem </a:t>
            </a:r>
          </a:p>
        </p:txBody>
      </p:sp>
      <p:grpSp>
        <p:nvGrpSpPr>
          <p:cNvPr id="51" name="Group 50"/>
          <p:cNvGrpSpPr/>
          <p:nvPr/>
        </p:nvGrpSpPr>
        <p:grpSpPr>
          <a:xfrm>
            <a:off x="5556768" y="674935"/>
            <a:ext cx="1440000" cy="58058"/>
            <a:chOff x="4616262" y="2307771"/>
            <a:chExt cx="2349876" cy="58058"/>
          </a:xfrm>
        </p:grpSpPr>
        <p:sp>
          <p:nvSpPr>
            <p:cNvPr id="52" name="Rectangle 51"/>
            <p:cNvSpPr/>
            <p:nvPr/>
          </p:nvSpPr>
          <p:spPr>
            <a:xfrm>
              <a:off x="4616262" y="2307771"/>
              <a:ext cx="1174938" cy="580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schemeClr val="tx2">
                    <a:lumMod val="75000"/>
                  </a:schemeClr>
                </a:solidFill>
                <a:effectLst/>
                <a:uLnTx/>
                <a:uFillTx/>
                <a:latin typeface="Calibri" panose="020F0502020204030204"/>
                <a:ea typeface="+mn-ea"/>
                <a:cs typeface="+mn-cs"/>
              </a:endParaRPr>
            </a:p>
          </p:txBody>
        </p:sp>
        <p:sp>
          <p:nvSpPr>
            <p:cNvPr id="53" name="Rectangle 52"/>
            <p:cNvSpPr/>
            <p:nvPr/>
          </p:nvSpPr>
          <p:spPr>
            <a:xfrm>
              <a:off x="5791200" y="2307771"/>
              <a:ext cx="1174938" cy="5805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schemeClr val="tx2">
                    <a:lumMod val="75000"/>
                  </a:schemeClr>
                </a:solidFill>
                <a:effectLst/>
                <a:uLnTx/>
                <a:uFillTx/>
                <a:latin typeface="Calibri" panose="020F0502020204030204"/>
                <a:ea typeface="+mn-ea"/>
                <a:cs typeface="+mn-cs"/>
              </a:endParaRPr>
            </a:p>
          </p:txBody>
        </p:sp>
      </p:grpSp>
      <p:grpSp>
        <p:nvGrpSpPr>
          <p:cNvPr id="47" name="Group 46">
            <a:extLst>
              <a:ext uri="{FF2B5EF4-FFF2-40B4-BE49-F238E27FC236}">
                <a16:creationId xmlns:a16="http://schemas.microsoft.com/office/drawing/2014/main" id="{80C15564-61F7-4010-B7DB-AF483996FAA7}"/>
              </a:ext>
            </a:extLst>
          </p:cNvPr>
          <p:cNvGrpSpPr/>
          <p:nvPr/>
        </p:nvGrpSpPr>
        <p:grpSpPr>
          <a:xfrm>
            <a:off x="11476793" y="94733"/>
            <a:ext cx="542322" cy="662567"/>
            <a:chOff x="11438810" y="175818"/>
            <a:chExt cx="542322" cy="662567"/>
          </a:xfrm>
        </p:grpSpPr>
        <p:sp>
          <p:nvSpPr>
            <p:cNvPr id="48" name="Oval 47">
              <a:extLst>
                <a:ext uri="{FF2B5EF4-FFF2-40B4-BE49-F238E27FC236}">
                  <a16:creationId xmlns:a16="http://schemas.microsoft.com/office/drawing/2014/main" id="{C2CBC7EC-180E-4EA8-9C75-F3BBDA208F78}"/>
                </a:ext>
              </a:extLst>
            </p:cNvPr>
            <p:cNvSpPr>
              <a:spLocks/>
            </p:cNvSpPr>
            <p:nvPr/>
          </p:nvSpPr>
          <p:spPr>
            <a:xfrm>
              <a:off x="11481479" y="267286"/>
              <a:ext cx="377585" cy="378000"/>
            </a:xfrm>
            <a:prstGeom prst="ellipse">
              <a:avLst/>
            </a:prstGeom>
            <a:solidFill>
              <a:schemeClr val="bg1"/>
            </a:solidFill>
            <a:ln w="317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Oval 48">
              <a:extLst>
                <a:ext uri="{FF2B5EF4-FFF2-40B4-BE49-F238E27FC236}">
                  <a16:creationId xmlns:a16="http://schemas.microsoft.com/office/drawing/2014/main" id="{D2BC12B7-D0AB-4776-8D43-13792A20DA4B}"/>
                </a:ext>
              </a:extLst>
            </p:cNvPr>
            <p:cNvSpPr>
              <a:spLocks noChangeAspect="1"/>
            </p:cNvSpPr>
            <p:nvPr/>
          </p:nvSpPr>
          <p:spPr>
            <a:xfrm>
              <a:off x="11826332" y="175818"/>
              <a:ext cx="154800" cy="1548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Oval 54">
              <a:extLst>
                <a:ext uri="{FF2B5EF4-FFF2-40B4-BE49-F238E27FC236}">
                  <a16:creationId xmlns:a16="http://schemas.microsoft.com/office/drawing/2014/main" id="{43C07BA3-660B-40F4-838B-DA59BD02B6B3}"/>
                </a:ext>
              </a:extLst>
            </p:cNvPr>
            <p:cNvSpPr>
              <a:spLocks noChangeAspect="1"/>
            </p:cNvSpPr>
            <p:nvPr/>
          </p:nvSpPr>
          <p:spPr>
            <a:xfrm>
              <a:off x="11765132" y="622385"/>
              <a:ext cx="216000" cy="2160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1" name="Oval 70">
              <a:extLst>
                <a:ext uri="{FF2B5EF4-FFF2-40B4-BE49-F238E27FC236}">
                  <a16:creationId xmlns:a16="http://schemas.microsoft.com/office/drawing/2014/main" id="{4F112A40-C58B-41E0-8880-6F1108B4615E}"/>
                </a:ext>
              </a:extLst>
            </p:cNvPr>
            <p:cNvSpPr>
              <a:spLocks noChangeAspect="1"/>
            </p:cNvSpPr>
            <p:nvPr/>
          </p:nvSpPr>
          <p:spPr>
            <a:xfrm>
              <a:off x="11515306" y="676385"/>
              <a:ext cx="108000" cy="1080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2" name="TextBox 71">
              <a:extLst>
                <a:ext uri="{FF2B5EF4-FFF2-40B4-BE49-F238E27FC236}">
                  <a16:creationId xmlns:a16="http://schemas.microsoft.com/office/drawing/2014/main" id="{70542FD8-23D8-4B7F-8706-1C26EE0CB9EE}"/>
                </a:ext>
              </a:extLst>
            </p:cNvPr>
            <p:cNvSpPr txBox="1"/>
            <p:nvPr/>
          </p:nvSpPr>
          <p:spPr>
            <a:xfrm>
              <a:off x="11438810" y="283831"/>
              <a:ext cx="45454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600" b="0" i="0" u="none" strike="noStrike" kern="1200" cap="none" spc="0" normalizeH="0" baseline="0" noProof="0" dirty="0">
                  <a:ln>
                    <a:noFill/>
                  </a:ln>
                  <a:solidFill>
                    <a:srgbClr val="FFFFFF">
                      <a:lumMod val="75000"/>
                    </a:srgbClr>
                  </a:solidFill>
                  <a:effectLst/>
                  <a:uLnTx/>
                  <a:uFillTx/>
                  <a:latin typeface="Arsenal" panose="02010504060200020004" pitchFamily="50" charset="0"/>
                  <a:ea typeface="+mn-ea"/>
                  <a:cs typeface="+mn-cs"/>
                </a:rPr>
                <a:t>0</a:t>
              </a:r>
              <a:r>
                <a:rPr kumimoji="0" lang="en-US" sz="1600" b="0" i="0" u="none" strike="noStrike" kern="1200" cap="none" spc="0" normalizeH="0" baseline="0" noProof="0" dirty="0">
                  <a:ln>
                    <a:noFill/>
                  </a:ln>
                  <a:solidFill>
                    <a:srgbClr val="FFFFFF">
                      <a:lumMod val="75000"/>
                    </a:srgbClr>
                  </a:solidFill>
                  <a:effectLst/>
                  <a:uLnTx/>
                  <a:uFillTx/>
                  <a:latin typeface="Arsenal" panose="02010504060200020004" pitchFamily="50" charset="0"/>
                  <a:ea typeface="+mn-ea"/>
                  <a:cs typeface="+mn-cs"/>
                </a:rPr>
                <a:t>4</a:t>
              </a:r>
              <a:endParaRPr kumimoji="0" lang="id-ID" sz="1600" b="0" i="0" u="none" strike="noStrike" kern="1200" cap="none" spc="0" normalizeH="0" baseline="0" noProof="0" dirty="0">
                <a:ln>
                  <a:noFill/>
                </a:ln>
                <a:solidFill>
                  <a:srgbClr val="FFFFFF">
                    <a:lumMod val="75000"/>
                  </a:srgbClr>
                </a:solidFill>
                <a:effectLst/>
                <a:uLnTx/>
                <a:uFillTx/>
                <a:latin typeface="Arsenal" panose="02010504060200020004" pitchFamily="50" charset="0"/>
                <a:ea typeface="+mn-ea"/>
                <a:cs typeface="+mn-cs"/>
              </a:endParaRPr>
            </a:p>
          </p:txBody>
        </p:sp>
      </p:grpSp>
      <p:cxnSp>
        <p:nvCxnSpPr>
          <p:cNvPr id="13" name="Straight Connector 12">
            <a:extLst>
              <a:ext uri="{FF2B5EF4-FFF2-40B4-BE49-F238E27FC236}">
                <a16:creationId xmlns:a16="http://schemas.microsoft.com/office/drawing/2014/main" id="{3F1E0DB1-9D36-4ED0-B406-D048A4F42CC2}"/>
              </a:ext>
            </a:extLst>
          </p:cNvPr>
          <p:cNvCxnSpPr>
            <a:cxnSpLocks/>
          </p:cNvCxnSpPr>
          <p:nvPr/>
        </p:nvCxnSpPr>
        <p:spPr>
          <a:xfrm>
            <a:off x="407570" y="1579530"/>
            <a:ext cx="2194560" cy="0"/>
          </a:xfrm>
          <a:prstGeom prst="line">
            <a:avLst/>
          </a:prstGeom>
          <a:ln w="3175">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C5B2EC3-9154-49A8-9649-252E66CBD2CC}"/>
              </a:ext>
            </a:extLst>
          </p:cNvPr>
          <p:cNvSpPr txBox="1"/>
          <p:nvPr/>
        </p:nvSpPr>
        <p:spPr>
          <a:xfrm>
            <a:off x="274003" y="1259347"/>
            <a:ext cx="3893038" cy="369332"/>
          </a:xfrm>
          <a:prstGeom prst="rect">
            <a:avLst/>
          </a:prstGeom>
          <a:noFill/>
        </p:spPr>
        <p:txBody>
          <a:bodyPr wrap="square" rtlCol="0">
            <a:spAutoFit/>
          </a:bodyPr>
          <a:lstStyle/>
          <a:p>
            <a:r>
              <a:rPr lang="en-US" b="1" dirty="0">
                <a:solidFill>
                  <a:schemeClr val="accent5">
                    <a:lumMod val="60000"/>
                    <a:lumOff val="40000"/>
                  </a:schemeClr>
                </a:solidFill>
                <a:latin typeface="Open Sans" panose="020B0606030504020204" pitchFamily="34" charset="0"/>
              </a:rPr>
              <a:t> </a:t>
            </a:r>
            <a:r>
              <a:rPr lang="en-US" b="1" dirty="0">
                <a:solidFill>
                  <a:schemeClr val="accent5">
                    <a:lumMod val="75000"/>
                  </a:schemeClr>
                </a:solidFill>
                <a:latin typeface="Open Sans" panose="020B0606030504020204" pitchFamily="34" charset="0"/>
              </a:rPr>
              <a:t>Data Information</a:t>
            </a:r>
          </a:p>
        </p:txBody>
      </p:sp>
      <p:sp>
        <p:nvSpPr>
          <p:cNvPr id="15" name="TextBox 14">
            <a:extLst>
              <a:ext uri="{FF2B5EF4-FFF2-40B4-BE49-F238E27FC236}">
                <a16:creationId xmlns:a16="http://schemas.microsoft.com/office/drawing/2014/main" id="{83FE7207-6909-48AD-A0D5-2F22A68AEA74}"/>
              </a:ext>
            </a:extLst>
          </p:cNvPr>
          <p:cNvSpPr txBox="1"/>
          <p:nvPr/>
        </p:nvSpPr>
        <p:spPr>
          <a:xfrm>
            <a:off x="569047" y="1659280"/>
            <a:ext cx="4741449" cy="307777"/>
          </a:xfrm>
          <a:prstGeom prst="rect">
            <a:avLst/>
          </a:prstGeom>
          <a:noFill/>
        </p:spPr>
        <p:txBody>
          <a:bodyPr wrap="square" rtlCol="0">
            <a:spAutoFit/>
          </a:bodyPr>
          <a:lstStyle/>
          <a:p>
            <a:r>
              <a:rPr lang="en-US" sz="1400" b="1" dirty="0">
                <a:solidFill>
                  <a:schemeClr val="accent6">
                    <a:lumMod val="50000"/>
                  </a:schemeClr>
                </a:solidFill>
                <a:latin typeface="Open Sans" panose="020B0606030504020204" pitchFamily="34" charset="0"/>
              </a:rPr>
              <a:t>Source</a:t>
            </a:r>
            <a:r>
              <a:rPr lang="en-US" sz="1400" dirty="0">
                <a:solidFill>
                  <a:srgbClr val="666666"/>
                </a:solidFill>
                <a:latin typeface="Open Sans" panose="020B0606030504020204" pitchFamily="34" charset="0"/>
              </a:rPr>
              <a:t>: </a:t>
            </a:r>
            <a:r>
              <a:rPr lang="en-US" sz="1400" dirty="0">
                <a:latin typeface="Open Sans" panose="020B0606030504020204" pitchFamily="34" charset="0"/>
              </a:rPr>
              <a:t>Kaggle – The </a:t>
            </a:r>
            <a:r>
              <a:rPr lang="en-US" sz="1400" dirty="0" err="1">
                <a:latin typeface="Open Sans" panose="020B0606030504020204" pitchFamily="34" charset="0"/>
              </a:rPr>
              <a:t>Mercari</a:t>
            </a:r>
            <a:r>
              <a:rPr lang="en-US" sz="1400" dirty="0">
                <a:latin typeface="Open Sans" panose="020B0606030504020204" pitchFamily="34" charset="0"/>
              </a:rPr>
              <a:t> Price Suggestion Challenge</a:t>
            </a:r>
          </a:p>
        </p:txBody>
      </p:sp>
      <p:sp>
        <p:nvSpPr>
          <p:cNvPr id="16" name="Oval 15">
            <a:extLst>
              <a:ext uri="{FF2B5EF4-FFF2-40B4-BE49-F238E27FC236}">
                <a16:creationId xmlns:a16="http://schemas.microsoft.com/office/drawing/2014/main" id="{C151BD08-5A82-4AA2-BD05-1E76ABD0BED5}"/>
              </a:ext>
            </a:extLst>
          </p:cNvPr>
          <p:cNvSpPr/>
          <p:nvPr/>
        </p:nvSpPr>
        <p:spPr>
          <a:xfrm>
            <a:off x="390078" y="2114704"/>
            <a:ext cx="136061" cy="123005"/>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Oval 16">
            <a:extLst>
              <a:ext uri="{FF2B5EF4-FFF2-40B4-BE49-F238E27FC236}">
                <a16:creationId xmlns:a16="http://schemas.microsoft.com/office/drawing/2014/main" id="{6813CC87-15DE-477E-8596-B73121212CD5}"/>
              </a:ext>
            </a:extLst>
          </p:cNvPr>
          <p:cNvSpPr/>
          <p:nvPr/>
        </p:nvSpPr>
        <p:spPr>
          <a:xfrm>
            <a:off x="390078" y="1730241"/>
            <a:ext cx="136061" cy="12300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TextBox 17">
            <a:extLst>
              <a:ext uri="{FF2B5EF4-FFF2-40B4-BE49-F238E27FC236}">
                <a16:creationId xmlns:a16="http://schemas.microsoft.com/office/drawing/2014/main" id="{872B0263-D77C-435E-ADCB-028722FAB4AC}"/>
              </a:ext>
            </a:extLst>
          </p:cNvPr>
          <p:cNvSpPr txBox="1"/>
          <p:nvPr/>
        </p:nvSpPr>
        <p:spPr>
          <a:xfrm>
            <a:off x="579704" y="1958523"/>
            <a:ext cx="4741445" cy="2314352"/>
          </a:xfrm>
          <a:prstGeom prst="rect">
            <a:avLst/>
          </a:prstGeom>
          <a:noFill/>
        </p:spPr>
        <p:txBody>
          <a:bodyPr wrap="square" rtlCol="0">
            <a:spAutoFit/>
          </a:bodyPr>
          <a:lstStyle/>
          <a:p>
            <a:pPr>
              <a:lnSpc>
                <a:spcPct val="150000"/>
              </a:lnSpc>
            </a:pPr>
            <a:r>
              <a:rPr lang="en-US" sz="1400" b="1" dirty="0">
                <a:solidFill>
                  <a:schemeClr val="accent6">
                    <a:lumMod val="50000"/>
                  </a:schemeClr>
                </a:solidFill>
                <a:latin typeface="Open Sans" panose="020B0606030504020204" pitchFamily="34" charset="0"/>
              </a:rPr>
              <a:t>Size</a:t>
            </a:r>
            <a:r>
              <a:rPr lang="en-US" sz="1400" dirty="0">
                <a:solidFill>
                  <a:srgbClr val="666666"/>
                </a:solidFill>
                <a:latin typeface="Open Sans" panose="020B0606030504020204" pitchFamily="34" charset="0"/>
              </a:rPr>
              <a:t>: </a:t>
            </a:r>
            <a:r>
              <a:rPr lang="en-US" sz="1400" dirty="0">
                <a:latin typeface="Open Sans" panose="020B0606030504020204" pitchFamily="34" charset="0"/>
              </a:rPr>
              <a:t>1,482,535 observations and 7 columns</a:t>
            </a:r>
          </a:p>
          <a:p>
            <a:pPr marL="742950" lvl="1" indent="-285750">
              <a:lnSpc>
                <a:spcPct val="150000"/>
              </a:lnSpc>
              <a:buFont typeface="Arial" panose="020B0604020202020204" pitchFamily="34" charset="0"/>
              <a:buChar char="•"/>
            </a:pPr>
            <a:r>
              <a:rPr lang="en-US" sz="1400" dirty="0">
                <a:latin typeface="Open Sans" panose="020B0606030504020204" pitchFamily="34" charset="0"/>
              </a:rPr>
              <a:t>Target variable: </a:t>
            </a:r>
            <a:r>
              <a:rPr lang="en-US" sz="1400" b="1" dirty="0">
                <a:solidFill>
                  <a:srgbClr val="0070C0"/>
                </a:solidFill>
                <a:latin typeface="Open Sans" panose="020B0606030504020204" pitchFamily="34" charset="0"/>
              </a:rPr>
              <a:t>Price </a:t>
            </a:r>
            <a:r>
              <a:rPr lang="en-US" sz="1400" b="1" dirty="0">
                <a:latin typeface="Open Sans" panose="020B0606030504020204" pitchFamily="34" charset="0"/>
              </a:rPr>
              <a:t>(std: 38.59)</a:t>
            </a:r>
          </a:p>
          <a:p>
            <a:pPr marL="742950" lvl="1" indent="-285750">
              <a:lnSpc>
                <a:spcPct val="150000"/>
              </a:lnSpc>
              <a:buFont typeface="Arial" panose="020B0604020202020204" pitchFamily="34" charset="0"/>
              <a:buChar char="•"/>
            </a:pPr>
            <a:r>
              <a:rPr lang="en-US" sz="1400" dirty="0">
                <a:latin typeface="Open Sans" panose="020B0606030504020204" pitchFamily="34" charset="0"/>
              </a:rPr>
              <a:t>Independent variables: </a:t>
            </a:r>
          </a:p>
          <a:p>
            <a:pPr marL="1200150" lvl="2" indent="-285750">
              <a:lnSpc>
                <a:spcPct val="150000"/>
              </a:lnSpc>
              <a:buFont typeface="Arial" panose="020B0604020202020204" pitchFamily="34" charset="0"/>
              <a:buChar char="•"/>
            </a:pPr>
            <a:r>
              <a:rPr lang="en-US" sz="1400" dirty="0">
                <a:latin typeface="Open Sans" panose="020B0606030504020204" pitchFamily="34" charset="0"/>
              </a:rPr>
              <a:t>Categorical: </a:t>
            </a:r>
            <a:r>
              <a:rPr lang="en-US" sz="1400" dirty="0" err="1">
                <a:latin typeface="Open Sans" panose="020B0606030504020204" pitchFamily="34" charset="0"/>
              </a:rPr>
              <a:t>item_condition</a:t>
            </a:r>
            <a:r>
              <a:rPr lang="en-US" sz="1400" dirty="0">
                <a:latin typeface="Open Sans" panose="020B0606030504020204" pitchFamily="34" charset="0"/>
              </a:rPr>
              <a:t>, shipping</a:t>
            </a:r>
          </a:p>
          <a:p>
            <a:pPr marL="1200150" lvl="2" indent="-285750">
              <a:lnSpc>
                <a:spcPct val="150000"/>
              </a:lnSpc>
              <a:buFont typeface="Arial" panose="020B0604020202020204" pitchFamily="34" charset="0"/>
              <a:buChar char="•"/>
            </a:pPr>
            <a:r>
              <a:rPr lang="en-US" sz="1400" dirty="0">
                <a:latin typeface="Open Sans" panose="020B0606030504020204" pitchFamily="34" charset="0"/>
              </a:rPr>
              <a:t>Numeric: price (target variable)</a:t>
            </a:r>
          </a:p>
          <a:p>
            <a:pPr marL="1200150" lvl="2" indent="-285750">
              <a:lnSpc>
                <a:spcPct val="150000"/>
              </a:lnSpc>
              <a:buFont typeface="Arial" panose="020B0604020202020204" pitchFamily="34" charset="0"/>
              <a:buChar char="•"/>
            </a:pPr>
            <a:r>
              <a:rPr lang="en-US" sz="1400" dirty="0">
                <a:latin typeface="Open Sans" panose="020B0606030504020204" pitchFamily="34" charset="0"/>
              </a:rPr>
              <a:t>Text : name, </a:t>
            </a:r>
            <a:r>
              <a:rPr lang="en-US" sz="1400" dirty="0" err="1">
                <a:latin typeface="Open Sans" panose="020B0606030504020204" pitchFamily="34" charset="0"/>
              </a:rPr>
              <a:t>category_name</a:t>
            </a:r>
            <a:r>
              <a:rPr lang="en-US" sz="1400" dirty="0">
                <a:latin typeface="Open Sans" panose="020B0606030504020204" pitchFamily="34" charset="0"/>
              </a:rPr>
              <a:t>, </a:t>
            </a:r>
            <a:r>
              <a:rPr lang="en-US" sz="1400" dirty="0" err="1">
                <a:latin typeface="Open Sans" panose="020B0606030504020204" pitchFamily="34" charset="0"/>
              </a:rPr>
              <a:t>brand_name</a:t>
            </a:r>
            <a:r>
              <a:rPr lang="en-US" sz="1400" dirty="0">
                <a:latin typeface="Open Sans" panose="020B0606030504020204" pitchFamily="34" charset="0"/>
              </a:rPr>
              <a:t>,       item description</a:t>
            </a:r>
          </a:p>
        </p:txBody>
      </p:sp>
      <p:cxnSp>
        <p:nvCxnSpPr>
          <p:cNvPr id="20" name="Straight Connector 19">
            <a:extLst>
              <a:ext uri="{FF2B5EF4-FFF2-40B4-BE49-F238E27FC236}">
                <a16:creationId xmlns:a16="http://schemas.microsoft.com/office/drawing/2014/main" id="{EA94A57A-24A6-4845-826F-6DC0BA1EE569}"/>
              </a:ext>
            </a:extLst>
          </p:cNvPr>
          <p:cNvCxnSpPr/>
          <p:nvPr/>
        </p:nvCxnSpPr>
        <p:spPr>
          <a:xfrm flipH="1">
            <a:off x="5696179" y="4421642"/>
            <a:ext cx="6400800" cy="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C4DF976-4E68-4CF2-B3F6-0E59A7762680}"/>
              </a:ext>
            </a:extLst>
          </p:cNvPr>
          <p:cNvCxnSpPr/>
          <p:nvPr/>
        </p:nvCxnSpPr>
        <p:spPr>
          <a:xfrm flipH="1">
            <a:off x="5696179" y="4488142"/>
            <a:ext cx="6400800" cy="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ADA9E36-DCF9-4C48-9D38-AEE9C7CE054D}"/>
              </a:ext>
            </a:extLst>
          </p:cNvPr>
          <p:cNvCxnSpPr>
            <a:cxnSpLocks/>
          </p:cNvCxnSpPr>
          <p:nvPr/>
        </p:nvCxnSpPr>
        <p:spPr>
          <a:xfrm>
            <a:off x="6119172" y="1513383"/>
            <a:ext cx="548640" cy="0"/>
          </a:xfrm>
          <a:prstGeom prst="line">
            <a:avLst/>
          </a:prstGeom>
          <a:ln w="3175">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4A72D78-57C7-43F3-B4EC-FDEBD5B4940C}"/>
              </a:ext>
            </a:extLst>
          </p:cNvPr>
          <p:cNvCxnSpPr>
            <a:cxnSpLocks/>
          </p:cNvCxnSpPr>
          <p:nvPr/>
        </p:nvCxnSpPr>
        <p:spPr>
          <a:xfrm>
            <a:off x="9110606" y="5035712"/>
            <a:ext cx="914400" cy="0"/>
          </a:xfrm>
          <a:prstGeom prst="line">
            <a:avLst/>
          </a:prstGeom>
          <a:ln w="3175">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8A6DCAD-D25B-4CDF-8925-DA3DD53EA911}"/>
              </a:ext>
            </a:extLst>
          </p:cNvPr>
          <p:cNvSpPr txBox="1"/>
          <p:nvPr/>
        </p:nvSpPr>
        <p:spPr>
          <a:xfrm>
            <a:off x="9006490" y="4595821"/>
            <a:ext cx="1856416" cy="369332"/>
          </a:xfrm>
          <a:prstGeom prst="rect">
            <a:avLst/>
          </a:prstGeom>
          <a:noFill/>
        </p:spPr>
        <p:txBody>
          <a:bodyPr wrap="square" rtlCol="0">
            <a:spAutoFit/>
          </a:bodyPr>
          <a:lstStyle/>
          <a:p>
            <a:r>
              <a:rPr lang="en-US" b="1" dirty="0">
                <a:solidFill>
                  <a:schemeClr val="accent5">
                    <a:lumMod val="75000"/>
                  </a:schemeClr>
                </a:solidFill>
                <a:latin typeface="Open Sans" panose="020B0606030504020204" pitchFamily="34" charset="0"/>
              </a:rPr>
              <a:t>Shipping</a:t>
            </a:r>
          </a:p>
        </p:txBody>
      </p:sp>
      <p:cxnSp>
        <p:nvCxnSpPr>
          <p:cNvPr id="27" name="Straight Connector 26">
            <a:extLst>
              <a:ext uri="{FF2B5EF4-FFF2-40B4-BE49-F238E27FC236}">
                <a16:creationId xmlns:a16="http://schemas.microsoft.com/office/drawing/2014/main" id="{630EE09E-FF6E-4B58-9F76-35332FFAF1C2}"/>
              </a:ext>
            </a:extLst>
          </p:cNvPr>
          <p:cNvCxnSpPr/>
          <p:nvPr/>
        </p:nvCxnSpPr>
        <p:spPr>
          <a:xfrm>
            <a:off x="5731951" y="1224444"/>
            <a:ext cx="0" cy="32004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04A987-7DFA-4C5A-A98D-52F8FF814598}"/>
              </a:ext>
            </a:extLst>
          </p:cNvPr>
          <p:cNvCxnSpPr/>
          <p:nvPr/>
        </p:nvCxnSpPr>
        <p:spPr>
          <a:xfrm>
            <a:off x="5790143" y="1224430"/>
            <a:ext cx="0" cy="320040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9B03878-3720-4FB6-A694-7D92B7C66DDF}"/>
              </a:ext>
            </a:extLst>
          </p:cNvPr>
          <p:cNvSpPr txBox="1"/>
          <p:nvPr/>
        </p:nvSpPr>
        <p:spPr>
          <a:xfrm>
            <a:off x="586539" y="4180365"/>
            <a:ext cx="5341065" cy="307777"/>
          </a:xfrm>
          <a:prstGeom prst="rect">
            <a:avLst/>
          </a:prstGeom>
          <a:noFill/>
        </p:spPr>
        <p:txBody>
          <a:bodyPr wrap="square" rtlCol="0">
            <a:spAutoFit/>
          </a:bodyPr>
          <a:lstStyle/>
          <a:p>
            <a:r>
              <a:rPr lang="en-US" sz="1400" b="1" dirty="0">
                <a:solidFill>
                  <a:schemeClr val="accent6">
                    <a:lumMod val="50000"/>
                  </a:schemeClr>
                </a:solidFill>
                <a:latin typeface="Open Sans" panose="020B0606030504020204" pitchFamily="34" charset="0"/>
              </a:rPr>
              <a:t>Missing Values</a:t>
            </a:r>
            <a:r>
              <a:rPr lang="en-US" sz="1400" dirty="0">
                <a:solidFill>
                  <a:srgbClr val="666666"/>
                </a:solidFill>
                <a:latin typeface="Open Sans" panose="020B0606030504020204" pitchFamily="34" charset="0"/>
              </a:rPr>
              <a:t>: </a:t>
            </a:r>
            <a:r>
              <a:rPr lang="en-US" sz="1400" dirty="0" err="1">
                <a:latin typeface="Open Sans" panose="020B0606030504020204" pitchFamily="34" charset="0"/>
              </a:rPr>
              <a:t>brand_name</a:t>
            </a:r>
            <a:r>
              <a:rPr lang="en-US" sz="1400" dirty="0">
                <a:latin typeface="Open Sans" panose="020B0606030504020204" pitchFamily="34" charset="0"/>
              </a:rPr>
              <a:t>, </a:t>
            </a:r>
            <a:r>
              <a:rPr lang="en-US" sz="1400" dirty="0" err="1">
                <a:latin typeface="Open Sans" panose="020B0606030504020204" pitchFamily="34" charset="0"/>
              </a:rPr>
              <a:t>category_name</a:t>
            </a:r>
            <a:r>
              <a:rPr lang="en-US" sz="1400" dirty="0">
                <a:latin typeface="Open Sans" panose="020B0606030504020204" pitchFamily="34" charset="0"/>
              </a:rPr>
              <a:t>, </a:t>
            </a:r>
            <a:r>
              <a:rPr lang="en-US" sz="1400" dirty="0" err="1">
                <a:latin typeface="Open Sans" panose="020B0606030504020204" pitchFamily="34" charset="0"/>
              </a:rPr>
              <a:t>item_description</a:t>
            </a:r>
            <a:endParaRPr lang="en-US" sz="1400" dirty="0">
              <a:latin typeface="Open Sans" panose="020B0606030504020204" pitchFamily="34" charset="0"/>
            </a:endParaRPr>
          </a:p>
        </p:txBody>
      </p:sp>
      <p:sp>
        <p:nvSpPr>
          <p:cNvPr id="30" name="Oval 29">
            <a:extLst>
              <a:ext uri="{FF2B5EF4-FFF2-40B4-BE49-F238E27FC236}">
                <a16:creationId xmlns:a16="http://schemas.microsoft.com/office/drawing/2014/main" id="{3EA310EB-E919-46D3-91D3-9A65EB4B7DEA}"/>
              </a:ext>
            </a:extLst>
          </p:cNvPr>
          <p:cNvSpPr/>
          <p:nvPr/>
        </p:nvSpPr>
        <p:spPr>
          <a:xfrm>
            <a:off x="394484" y="4293835"/>
            <a:ext cx="136061" cy="12300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2" name="Picture 1">
            <a:extLst>
              <a:ext uri="{FF2B5EF4-FFF2-40B4-BE49-F238E27FC236}">
                <a16:creationId xmlns:a16="http://schemas.microsoft.com/office/drawing/2014/main" id="{C5020122-FAF6-471B-830F-A51ECF8806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58633"/>
            <a:ext cx="8806667" cy="1895475"/>
          </a:xfrm>
          <a:prstGeom prst="rect">
            <a:avLst/>
          </a:prstGeom>
        </p:spPr>
      </p:pic>
      <p:sp>
        <p:nvSpPr>
          <p:cNvPr id="3" name="Oval 2">
            <a:extLst>
              <a:ext uri="{FF2B5EF4-FFF2-40B4-BE49-F238E27FC236}">
                <a16:creationId xmlns:a16="http://schemas.microsoft.com/office/drawing/2014/main" id="{5CFF63A9-65D4-4DEF-8A42-7DE07ECDE618}"/>
              </a:ext>
            </a:extLst>
          </p:cNvPr>
          <p:cNvSpPr/>
          <p:nvPr/>
        </p:nvSpPr>
        <p:spPr>
          <a:xfrm>
            <a:off x="7686195" y="4957230"/>
            <a:ext cx="1120472" cy="348610"/>
          </a:xfrm>
          <a:prstGeom prst="ellipse">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33" name="Oval 32">
            <a:extLst>
              <a:ext uri="{FF2B5EF4-FFF2-40B4-BE49-F238E27FC236}">
                <a16:creationId xmlns:a16="http://schemas.microsoft.com/office/drawing/2014/main" id="{E49A7131-322F-4076-B34A-2A55AC022CF3}"/>
              </a:ext>
            </a:extLst>
          </p:cNvPr>
          <p:cNvSpPr/>
          <p:nvPr/>
        </p:nvSpPr>
        <p:spPr>
          <a:xfrm>
            <a:off x="5635992" y="4973269"/>
            <a:ext cx="425747" cy="348610"/>
          </a:xfrm>
          <a:prstGeom prst="ellipse">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34" name="TextBox 33">
            <a:extLst>
              <a:ext uri="{FF2B5EF4-FFF2-40B4-BE49-F238E27FC236}">
                <a16:creationId xmlns:a16="http://schemas.microsoft.com/office/drawing/2014/main" id="{94E36F90-E07D-4550-AB73-19908848264C}"/>
              </a:ext>
            </a:extLst>
          </p:cNvPr>
          <p:cNvSpPr txBox="1"/>
          <p:nvPr/>
        </p:nvSpPr>
        <p:spPr>
          <a:xfrm>
            <a:off x="5991540" y="1149135"/>
            <a:ext cx="5654569" cy="369332"/>
          </a:xfrm>
          <a:prstGeom prst="rect">
            <a:avLst/>
          </a:prstGeom>
          <a:noFill/>
        </p:spPr>
        <p:txBody>
          <a:bodyPr wrap="square" rtlCol="0">
            <a:spAutoFit/>
          </a:bodyPr>
          <a:lstStyle/>
          <a:p>
            <a:r>
              <a:rPr lang="en-US" b="1" dirty="0">
                <a:solidFill>
                  <a:schemeClr val="accent5">
                    <a:lumMod val="60000"/>
                    <a:lumOff val="40000"/>
                  </a:schemeClr>
                </a:solidFill>
                <a:latin typeface="Open Sans" panose="020B0606030504020204" pitchFamily="34" charset="0"/>
              </a:rPr>
              <a:t> </a:t>
            </a:r>
            <a:r>
              <a:rPr lang="en-US" b="1" dirty="0">
                <a:solidFill>
                  <a:schemeClr val="accent5">
                    <a:lumMod val="75000"/>
                  </a:schemeClr>
                </a:solidFill>
                <a:latin typeface="Open Sans" panose="020B0606030504020204" pitchFamily="34" charset="0"/>
              </a:rPr>
              <a:t>Price – </a:t>
            </a:r>
            <a:r>
              <a:rPr lang="en-US" sz="1400" dirty="0">
                <a:solidFill>
                  <a:schemeClr val="accent5">
                    <a:lumMod val="75000"/>
                  </a:schemeClr>
                </a:solidFill>
                <a:latin typeface="Open Sans" panose="020B0606030504020204" pitchFamily="34" charset="0"/>
              </a:rPr>
              <a:t>log transformation to tackle the right skewed distribution</a:t>
            </a:r>
          </a:p>
        </p:txBody>
      </p:sp>
      <p:pic>
        <p:nvPicPr>
          <p:cNvPr id="1026" name="Picture 2" descr="https://lh4.googleusercontent.com/dz2AUXW5RLMi3x3bQ2L3HXy9BJZfAAQG_DEp-1JmbiN0MABxozv0jgSJjJaFKudLJ6-KXTkIEBhKnAOpk5Q9ra5mBF8BAvt5QBOCTvtAABn1BR_PnwBov4NroKbBpe95GipX9twi">
            <a:extLst>
              <a:ext uri="{FF2B5EF4-FFF2-40B4-BE49-F238E27FC236}">
                <a16:creationId xmlns:a16="http://schemas.microsoft.com/office/drawing/2014/main" id="{6BE16846-0C41-4E9B-958B-EE8A361762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0320" y="1630083"/>
            <a:ext cx="5943600" cy="2619375"/>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03DC7150-7B0F-4DB2-93D6-9093248BEF92}"/>
              </a:ext>
            </a:extLst>
          </p:cNvPr>
          <p:cNvCxnSpPr/>
          <p:nvPr/>
        </p:nvCxnSpPr>
        <p:spPr>
          <a:xfrm>
            <a:off x="8906578" y="4572045"/>
            <a:ext cx="0" cy="201168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28103D4-1AA5-44A8-9273-14AD3095493C}"/>
              </a:ext>
            </a:extLst>
          </p:cNvPr>
          <p:cNvCxnSpPr/>
          <p:nvPr/>
        </p:nvCxnSpPr>
        <p:spPr>
          <a:xfrm>
            <a:off x="8964770" y="4572031"/>
            <a:ext cx="0" cy="201168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EE51692-F02E-4B3A-B39C-3B124DD61EC0}"/>
              </a:ext>
            </a:extLst>
          </p:cNvPr>
          <p:cNvSpPr txBox="1"/>
          <p:nvPr/>
        </p:nvSpPr>
        <p:spPr>
          <a:xfrm>
            <a:off x="9272888" y="5181601"/>
            <a:ext cx="2864994" cy="523220"/>
          </a:xfrm>
          <a:prstGeom prst="rect">
            <a:avLst/>
          </a:prstGeom>
          <a:noFill/>
        </p:spPr>
        <p:txBody>
          <a:bodyPr wrap="square" rtlCol="0">
            <a:spAutoFit/>
          </a:bodyPr>
          <a:lstStyle/>
          <a:p>
            <a:r>
              <a:rPr lang="en-US" sz="1400" b="1" dirty="0">
                <a:solidFill>
                  <a:srgbClr val="0070C0"/>
                </a:solidFill>
                <a:latin typeface="Open Sans" panose="020B0606030504020204" pitchFamily="34" charset="0"/>
              </a:rPr>
              <a:t>55%</a:t>
            </a:r>
            <a:r>
              <a:rPr lang="en-US" sz="1400" b="1" dirty="0">
                <a:solidFill>
                  <a:schemeClr val="accent6">
                    <a:lumMod val="50000"/>
                  </a:schemeClr>
                </a:solidFill>
                <a:latin typeface="Open Sans" panose="020B0606030504020204" pitchFamily="34" charset="0"/>
              </a:rPr>
              <a:t> </a:t>
            </a:r>
            <a:r>
              <a:rPr lang="en-US" sz="1400" dirty="0">
                <a:latin typeface="Open Sans" panose="020B0606030504020204" pitchFamily="34" charset="0"/>
              </a:rPr>
              <a:t>of</a:t>
            </a:r>
            <a:r>
              <a:rPr lang="en-US" sz="1400" b="1" dirty="0">
                <a:latin typeface="Open Sans" panose="020B0606030504020204" pitchFamily="34" charset="0"/>
              </a:rPr>
              <a:t> </a:t>
            </a:r>
            <a:r>
              <a:rPr lang="en-US" sz="1400" dirty="0">
                <a:latin typeface="Open Sans" panose="020B0606030504020204" pitchFamily="34" charset="0"/>
              </a:rPr>
              <a:t>shipping fees paid by buyers</a:t>
            </a:r>
          </a:p>
        </p:txBody>
      </p:sp>
      <p:sp>
        <p:nvSpPr>
          <p:cNvPr id="39" name="Oval 38">
            <a:extLst>
              <a:ext uri="{FF2B5EF4-FFF2-40B4-BE49-F238E27FC236}">
                <a16:creationId xmlns:a16="http://schemas.microsoft.com/office/drawing/2014/main" id="{D6D1D8D8-FD0A-4338-90E2-74C138C81AF1}"/>
              </a:ext>
            </a:extLst>
          </p:cNvPr>
          <p:cNvSpPr/>
          <p:nvPr/>
        </p:nvSpPr>
        <p:spPr>
          <a:xfrm>
            <a:off x="9050799" y="5305123"/>
            <a:ext cx="136061" cy="12300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 name="TextBox 39">
            <a:extLst>
              <a:ext uri="{FF2B5EF4-FFF2-40B4-BE49-F238E27FC236}">
                <a16:creationId xmlns:a16="http://schemas.microsoft.com/office/drawing/2014/main" id="{CD6AE6A6-FBCF-47CD-ABA8-DF7C5B7210BC}"/>
              </a:ext>
            </a:extLst>
          </p:cNvPr>
          <p:cNvSpPr txBox="1"/>
          <p:nvPr/>
        </p:nvSpPr>
        <p:spPr>
          <a:xfrm>
            <a:off x="9289877" y="5675863"/>
            <a:ext cx="2831016" cy="738664"/>
          </a:xfrm>
          <a:prstGeom prst="rect">
            <a:avLst/>
          </a:prstGeom>
          <a:noFill/>
        </p:spPr>
        <p:txBody>
          <a:bodyPr wrap="square" rtlCol="0">
            <a:spAutoFit/>
          </a:bodyPr>
          <a:lstStyle/>
          <a:p>
            <a:r>
              <a:rPr lang="en-US" sz="1400" dirty="0">
                <a:latin typeface="Open Sans" panose="020B0606030504020204" pitchFamily="34" charset="0"/>
              </a:rPr>
              <a:t>Prices of products when Buyers pay shipping is </a:t>
            </a:r>
            <a:r>
              <a:rPr lang="en-US" sz="1400" b="1" dirty="0">
                <a:solidFill>
                  <a:srgbClr val="0070C0"/>
                </a:solidFill>
                <a:latin typeface="Open Sans" panose="020B0606030504020204" pitchFamily="34" charset="0"/>
              </a:rPr>
              <a:t>higher</a:t>
            </a:r>
            <a:r>
              <a:rPr lang="en-US" sz="1400" b="1" dirty="0">
                <a:solidFill>
                  <a:schemeClr val="accent6">
                    <a:lumMod val="50000"/>
                  </a:schemeClr>
                </a:solidFill>
                <a:latin typeface="Open Sans" panose="020B0606030504020204" pitchFamily="34" charset="0"/>
              </a:rPr>
              <a:t> </a:t>
            </a:r>
            <a:r>
              <a:rPr lang="en-US" sz="1400" dirty="0">
                <a:latin typeface="Open Sans" panose="020B0606030504020204" pitchFamily="34" charset="0"/>
              </a:rPr>
              <a:t>than those when Sellers pay shipping</a:t>
            </a:r>
          </a:p>
        </p:txBody>
      </p:sp>
      <p:sp>
        <p:nvSpPr>
          <p:cNvPr id="41" name="Oval 40">
            <a:extLst>
              <a:ext uri="{FF2B5EF4-FFF2-40B4-BE49-F238E27FC236}">
                <a16:creationId xmlns:a16="http://schemas.microsoft.com/office/drawing/2014/main" id="{A2B4AF3C-D4E0-41D0-95E7-3F230C9F2A7F}"/>
              </a:ext>
            </a:extLst>
          </p:cNvPr>
          <p:cNvSpPr/>
          <p:nvPr/>
        </p:nvSpPr>
        <p:spPr>
          <a:xfrm>
            <a:off x="9050799" y="5774358"/>
            <a:ext cx="136061" cy="123005"/>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390761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80C15564-61F7-4010-B7DB-AF483996FAA7}"/>
              </a:ext>
            </a:extLst>
          </p:cNvPr>
          <p:cNvGrpSpPr/>
          <p:nvPr/>
        </p:nvGrpSpPr>
        <p:grpSpPr>
          <a:xfrm>
            <a:off x="11476793" y="94733"/>
            <a:ext cx="542322" cy="662567"/>
            <a:chOff x="11438810" y="175818"/>
            <a:chExt cx="542322" cy="662567"/>
          </a:xfrm>
        </p:grpSpPr>
        <p:sp>
          <p:nvSpPr>
            <p:cNvPr id="48" name="Oval 47">
              <a:extLst>
                <a:ext uri="{FF2B5EF4-FFF2-40B4-BE49-F238E27FC236}">
                  <a16:creationId xmlns:a16="http://schemas.microsoft.com/office/drawing/2014/main" id="{C2CBC7EC-180E-4EA8-9C75-F3BBDA208F78}"/>
                </a:ext>
              </a:extLst>
            </p:cNvPr>
            <p:cNvSpPr>
              <a:spLocks/>
            </p:cNvSpPr>
            <p:nvPr/>
          </p:nvSpPr>
          <p:spPr>
            <a:xfrm>
              <a:off x="11481479" y="267286"/>
              <a:ext cx="377585" cy="378000"/>
            </a:xfrm>
            <a:prstGeom prst="ellipse">
              <a:avLst/>
            </a:prstGeom>
            <a:solidFill>
              <a:schemeClr val="bg1"/>
            </a:solidFill>
            <a:ln w="317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Oval 48">
              <a:extLst>
                <a:ext uri="{FF2B5EF4-FFF2-40B4-BE49-F238E27FC236}">
                  <a16:creationId xmlns:a16="http://schemas.microsoft.com/office/drawing/2014/main" id="{D2BC12B7-D0AB-4776-8D43-13792A20DA4B}"/>
                </a:ext>
              </a:extLst>
            </p:cNvPr>
            <p:cNvSpPr>
              <a:spLocks noChangeAspect="1"/>
            </p:cNvSpPr>
            <p:nvPr/>
          </p:nvSpPr>
          <p:spPr>
            <a:xfrm>
              <a:off x="11826332" y="175818"/>
              <a:ext cx="154800" cy="1548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Oval 54">
              <a:extLst>
                <a:ext uri="{FF2B5EF4-FFF2-40B4-BE49-F238E27FC236}">
                  <a16:creationId xmlns:a16="http://schemas.microsoft.com/office/drawing/2014/main" id="{43C07BA3-660B-40F4-838B-DA59BD02B6B3}"/>
                </a:ext>
              </a:extLst>
            </p:cNvPr>
            <p:cNvSpPr>
              <a:spLocks noChangeAspect="1"/>
            </p:cNvSpPr>
            <p:nvPr/>
          </p:nvSpPr>
          <p:spPr>
            <a:xfrm>
              <a:off x="11765132" y="622385"/>
              <a:ext cx="216000" cy="2160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1" name="Oval 70">
              <a:extLst>
                <a:ext uri="{FF2B5EF4-FFF2-40B4-BE49-F238E27FC236}">
                  <a16:creationId xmlns:a16="http://schemas.microsoft.com/office/drawing/2014/main" id="{4F112A40-C58B-41E0-8880-6F1108B4615E}"/>
                </a:ext>
              </a:extLst>
            </p:cNvPr>
            <p:cNvSpPr>
              <a:spLocks noChangeAspect="1"/>
            </p:cNvSpPr>
            <p:nvPr/>
          </p:nvSpPr>
          <p:spPr>
            <a:xfrm>
              <a:off x="11515306" y="676385"/>
              <a:ext cx="108000" cy="1080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2" name="TextBox 71">
              <a:extLst>
                <a:ext uri="{FF2B5EF4-FFF2-40B4-BE49-F238E27FC236}">
                  <a16:creationId xmlns:a16="http://schemas.microsoft.com/office/drawing/2014/main" id="{70542FD8-23D8-4B7F-8706-1C26EE0CB9EE}"/>
                </a:ext>
              </a:extLst>
            </p:cNvPr>
            <p:cNvSpPr txBox="1"/>
            <p:nvPr/>
          </p:nvSpPr>
          <p:spPr>
            <a:xfrm>
              <a:off x="11438810" y="283831"/>
              <a:ext cx="45454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600" b="0" i="0" u="none" strike="noStrike" kern="1200" cap="none" spc="0" normalizeH="0" baseline="0" noProof="0" dirty="0">
                  <a:ln>
                    <a:noFill/>
                  </a:ln>
                  <a:solidFill>
                    <a:srgbClr val="FFFFFF">
                      <a:lumMod val="75000"/>
                    </a:srgbClr>
                  </a:solidFill>
                  <a:effectLst/>
                  <a:uLnTx/>
                  <a:uFillTx/>
                  <a:latin typeface="Arsenal" panose="02010504060200020004" pitchFamily="50" charset="0"/>
                  <a:ea typeface="+mn-ea"/>
                  <a:cs typeface="+mn-cs"/>
                </a:rPr>
                <a:t>0</a:t>
              </a:r>
              <a:r>
                <a:rPr kumimoji="0" lang="en-US" sz="1600" b="0" i="0" u="none" strike="noStrike" kern="1200" cap="none" spc="0" normalizeH="0" baseline="0" noProof="0" dirty="0">
                  <a:ln>
                    <a:noFill/>
                  </a:ln>
                  <a:solidFill>
                    <a:srgbClr val="FFFFFF">
                      <a:lumMod val="75000"/>
                    </a:srgbClr>
                  </a:solidFill>
                  <a:effectLst/>
                  <a:uLnTx/>
                  <a:uFillTx/>
                  <a:latin typeface="Arsenal" panose="02010504060200020004" pitchFamily="50" charset="0"/>
                  <a:ea typeface="+mn-ea"/>
                  <a:cs typeface="+mn-cs"/>
                </a:rPr>
                <a:t>5</a:t>
              </a:r>
              <a:endParaRPr kumimoji="0" lang="id-ID" sz="1600" b="0" i="0" u="none" strike="noStrike" kern="1200" cap="none" spc="0" normalizeH="0" baseline="0" noProof="0" dirty="0">
                <a:ln>
                  <a:noFill/>
                </a:ln>
                <a:solidFill>
                  <a:srgbClr val="FFFFFF">
                    <a:lumMod val="75000"/>
                  </a:srgbClr>
                </a:solidFill>
                <a:effectLst/>
                <a:uLnTx/>
                <a:uFillTx/>
                <a:latin typeface="Arsenal" panose="02010504060200020004" pitchFamily="50" charset="0"/>
                <a:ea typeface="+mn-ea"/>
                <a:cs typeface="+mn-cs"/>
              </a:endParaRPr>
            </a:p>
          </p:txBody>
        </p:sp>
      </p:grpSp>
      <p:sp>
        <p:nvSpPr>
          <p:cNvPr id="29" name="Content Placeholder 7">
            <a:extLst>
              <a:ext uri="{FF2B5EF4-FFF2-40B4-BE49-F238E27FC236}">
                <a16:creationId xmlns:a16="http://schemas.microsoft.com/office/drawing/2014/main" id="{61DCF61C-B838-4FE9-90FE-A805EACCAAB7}"/>
              </a:ext>
            </a:extLst>
          </p:cNvPr>
          <p:cNvSpPr txBox="1">
            <a:spLocks/>
          </p:cNvSpPr>
          <p:nvPr/>
        </p:nvSpPr>
        <p:spPr>
          <a:xfrm>
            <a:off x="3667511" y="1257"/>
            <a:ext cx="5218511" cy="83747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sz="3600" b="0" i="0" u="none" strike="noStrike" kern="1200" cap="none" spc="0" normalizeH="0" baseline="0" noProof="0" dirty="0">
                <a:ln>
                  <a:noFill/>
                </a:ln>
                <a:effectLst/>
                <a:uLnTx/>
                <a:uFillTx/>
                <a:latin typeface="Calibri" panose="020F0502020204030204"/>
                <a:ea typeface="+mn-ea"/>
                <a:cs typeface="+mn-cs"/>
              </a:rPr>
              <a:t>Data Preparation</a:t>
            </a:r>
          </a:p>
        </p:txBody>
      </p:sp>
      <p:sp>
        <p:nvSpPr>
          <p:cNvPr id="30" name="Title 1">
            <a:extLst>
              <a:ext uri="{FF2B5EF4-FFF2-40B4-BE49-F238E27FC236}">
                <a16:creationId xmlns:a16="http://schemas.microsoft.com/office/drawing/2014/main" id="{D10E065D-EFED-45F5-9C54-65DA47207471}"/>
              </a:ext>
            </a:extLst>
          </p:cNvPr>
          <p:cNvSpPr txBox="1">
            <a:spLocks/>
          </p:cNvSpPr>
          <p:nvPr/>
        </p:nvSpPr>
        <p:spPr>
          <a:xfrm>
            <a:off x="2315753" y="855355"/>
            <a:ext cx="7922028" cy="3635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lvl="0" algn="ctr">
              <a:defRPr/>
            </a:pPr>
            <a:r>
              <a:rPr lang="en-US" sz="1600" noProof="0" dirty="0">
                <a:solidFill>
                  <a:srgbClr val="0070C0"/>
                </a:solidFill>
                <a:latin typeface="+mn-lt"/>
                <a:ea typeface="Roboto" panose="02000000000000000000" pitchFamily="2" charset="0"/>
              </a:rPr>
              <a:t>Steps to prepare and format the data as needed for the model</a:t>
            </a:r>
            <a:endParaRPr kumimoji="0" lang="en-US" sz="1600" b="0" i="0" u="none" strike="noStrike" kern="1200" cap="none" spc="0" normalizeH="0" baseline="0" noProof="0" dirty="0">
              <a:ln>
                <a:noFill/>
              </a:ln>
              <a:solidFill>
                <a:srgbClr val="0070C0"/>
              </a:solidFill>
              <a:effectLst/>
              <a:uLnTx/>
              <a:uFillTx/>
              <a:latin typeface="+mn-lt"/>
              <a:ea typeface="Roboto" panose="02000000000000000000" pitchFamily="2" charset="0"/>
            </a:endParaRPr>
          </a:p>
        </p:txBody>
      </p:sp>
      <p:grpSp>
        <p:nvGrpSpPr>
          <p:cNvPr id="31" name="Group 30">
            <a:extLst>
              <a:ext uri="{FF2B5EF4-FFF2-40B4-BE49-F238E27FC236}">
                <a16:creationId xmlns:a16="http://schemas.microsoft.com/office/drawing/2014/main" id="{6374901A-701B-442D-9EB1-BB79DC627B2E}"/>
              </a:ext>
            </a:extLst>
          </p:cNvPr>
          <p:cNvGrpSpPr/>
          <p:nvPr/>
        </p:nvGrpSpPr>
        <p:grpSpPr>
          <a:xfrm>
            <a:off x="5556768" y="844754"/>
            <a:ext cx="1440000" cy="58058"/>
            <a:chOff x="4616262" y="2307771"/>
            <a:chExt cx="2349876" cy="58058"/>
          </a:xfrm>
        </p:grpSpPr>
        <p:sp>
          <p:nvSpPr>
            <p:cNvPr id="32" name="Rectangle 31">
              <a:extLst>
                <a:ext uri="{FF2B5EF4-FFF2-40B4-BE49-F238E27FC236}">
                  <a16:creationId xmlns:a16="http://schemas.microsoft.com/office/drawing/2014/main" id="{44B4F8FD-8A85-468E-8416-ED51E41D321F}"/>
                </a:ext>
              </a:extLst>
            </p:cNvPr>
            <p:cNvSpPr/>
            <p:nvPr/>
          </p:nvSpPr>
          <p:spPr>
            <a:xfrm>
              <a:off x="4616262" y="2307771"/>
              <a:ext cx="1174938" cy="580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E921AE1E-31F9-4134-BFB6-4AC23608F307}"/>
                </a:ext>
              </a:extLst>
            </p:cNvPr>
            <p:cNvSpPr/>
            <p:nvPr/>
          </p:nvSpPr>
          <p:spPr>
            <a:xfrm>
              <a:off x="5791200" y="2307771"/>
              <a:ext cx="1174938" cy="5805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grpSp>
        <p:nvGrpSpPr>
          <p:cNvPr id="34" name="Group 33">
            <a:extLst>
              <a:ext uri="{FF2B5EF4-FFF2-40B4-BE49-F238E27FC236}">
                <a16:creationId xmlns:a16="http://schemas.microsoft.com/office/drawing/2014/main" id="{5916D10C-F72C-401D-BBE8-E25E86215995}"/>
              </a:ext>
            </a:extLst>
          </p:cNvPr>
          <p:cNvGrpSpPr/>
          <p:nvPr/>
        </p:nvGrpSpPr>
        <p:grpSpPr>
          <a:xfrm>
            <a:off x="11460168" y="105762"/>
            <a:ext cx="542322" cy="662567"/>
            <a:chOff x="11438810" y="175818"/>
            <a:chExt cx="542322" cy="662567"/>
          </a:xfrm>
        </p:grpSpPr>
        <p:sp>
          <p:nvSpPr>
            <p:cNvPr id="35" name="Oval 34">
              <a:extLst>
                <a:ext uri="{FF2B5EF4-FFF2-40B4-BE49-F238E27FC236}">
                  <a16:creationId xmlns:a16="http://schemas.microsoft.com/office/drawing/2014/main" id="{0F749CB2-9512-4A83-AD04-37117583E282}"/>
                </a:ext>
              </a:extLst>
            </p:cNvPr>
            <p:cNvSpPr>
              <a:spLocks/>
            </p:cNvSpPr>
            <p:nvPr/>
          </p:nvSpPr>
          <p:spPr>
            <a:xfrm>
              <a:off x="11481479" y="267286"/>
              <a:ext cx="377585" cy="378000"/>
            </a:xfrm>
            <a:prstGeom prst="ellipse">
              <a:avLst/>
            </a:prstGeom>
            <a:solidFill>
              <a:schemeClr val="bg1"/>
            </a:solidFill>
            <a:ln w="317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60672BB3-0CC0-462C-936C-FE8059984D86}"/>
                </a:ext>
              </a:extLst>
            </p:cNvPr>
            <p:cNvSpPr>
              <a:spLocks noChangeAspect="1"/>
            </p:cNvSpPr>
            <p:nvPr/>
          </p:nvSpPr>
          <p:spPr>
            <a:xfrm>
              <a:off x="11826332" y="175818"/>
              <a:ext cx="154800" cy="1548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00683180-6179-4549-9F90-0F20ED2F1AF5}"/>
                </a:ext>
              </a:extLst>
            </p:cNvPr>
            <p:cNvSpPr>
              <a:spLocks noChangeAspect="1"/>
            </p:cNvSpPr>
            <p:nvPr/>
          </p:nvSpPr>
          <p:spPr>
            <a:xfrm>
              <a:off x="11765132" y="622385"/>
              <a:ext cx="216000" cy="2160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Oval 37">
              <a:extLst>
                <a:ext uri="{FF2B5EF4-FFF2-40B4-BE49-F238E27FC236}">
                  <a16:creationId xmlns:a16="http://schemas.microsoft.com/office/drawing/2014/main" id="{760910DA-AEF6-4032-A860-C8CC8FFD7261}"/>
                </a:ext>
              </a:extLst>
            </p:cNvPr>
            <p:cNvSpPr>
              <a:spLocks noChangeAspect="1"/>
            </p:cNvSpPr>
            <p:nvPr/>
          </p:nvSpPr>
          <p:spPr>
            <a:xfrm>
              <a:off x="11515306" y="676385"/>
              <a:ext cx="108000" cy="1080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2FBE03D8-34D1-4C24-9BC9-932BE84BC9F5}"/>
                </a:ext>
              </a:extLst>
            </p:cNvPr>
            <p:cNvSpPr txBox="1"/>
            <p:nvPr/>
          </p:nvSpPr>
          <p:spPr>
            <a:xfrm>
              <a:off x="11438810" y="283831"/>
              <a:ext cx="45454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600" b="0" i="0" u="none" strike="noStrike" kern="1200" cap="none" spc="0" normalizeH="0" baseline="0" noProof="0" dirty="0">
                  <a:ln>
                    <a:noFill/>
                  </a:ln>
                  <a:solidFill>
                    <a:srgbClr val="FFFFFF">
                      <a:lumMod val="75000"/>
                    </a:srgbClr>
                  </a:solidFill>
                  <a:effectLst/>
                  <a:uLnTx/>
                  <a:uFillTx/>
                  <a:latin typeface="Arsenal" panose="02010504060200020004" pitchFamily="50" charset="0"/>
                  <a:ea typeface="+mn-ea"/>
                  <a:cs typeface="+mn-cs"/>
                </a:rPr>
                <a:t>0</a:t>
              </a:r>
              <a:r>
                <a:rPr kumimoji="0" lang="en-US" sz="1600" b="0" i="0" u="none" strike="noStrike" kern="1200" cap="none" spc="0" normalizeH="0" baseline="0" noProof="0" dirty="0">
                  <a:ln>
                    <a:noFill/>
                  </a:ln>
                  <a:solidFill>
                    <a:srgbClr val="FFFFFF">
                      <a:lumMod val="75000"/>
                    </a:srgbClr>
                  </a:solidFill>
                  <a:effectLst/>
                  <a:uLnTx/>
                  <a:uFillTx/>
                  <a:latin typeface="Arsenal" panose="02010504060200020004" pitchFamily="50" charset="0"/>
                  <a:ea typeface="+mn-ea"/>
                  <a:cs typeface="+mn-cs"/>
                </a:rPr>
                <a:t>5</a:t>
              </a:r>
              <a:endParaRPr kumimoji="0" lang="id-ID" sz="1600" b="0" i="0" u="none" strike="noStrike" kern="1200" cap="none" spc="0" normalizeH="0" baseline="0" noProof="0" dirty="0">
                <a:ln>
                  <a:noFill/>
                </a:ln>
                <a:solidFill>
                  <a:srgbClr val="FFFFFF">
                    <a:lumMod val="75000"/>
                  </a:srgbClr>
                </a:solidFill>
                <a:effectLst/>
                <a:uLnTx/>
                <a:uFillTx/>
                <a:latin typeface="Arsenal" panose="02010504060200020004" pitchFamily="50" charset="0"/>
                <a:ea typeface="+mn-ea"/>
                <a:cs typeface="+mn-cs"/>
              </a:endParaRPr>
            </a:p>
          </p:txBody>
        </p:sp>
      </p:grpSp>
      <p:cxnSp>
        <p:nvCxnSpPr>
          <p:cNvPr id="19" name="Straight Connector 18">
            <a:extLst>
              <a:ext uri="{FF2B5EF4-FFF2-40B4-BE49-F238E27FC236}">
                <a16:creationId xmlns:a16="http://schemas.microsoft.com/office/drawing/2014/main" id="{EA9CB8FD-22CC-4D05-B3AE-26292293560D}"/>
              </a:ext>
            </a:extLst>
          </p:cNvPr>
          <p:cNvCxnSpPr>
            <a:cxnSpLocks/>
          </p:cNvCxnSpPr>
          <p:nvPr/>
        </p:nvCxnSpPr>
        <p:spPr>
          <a:xfrm>
            <a:off x="548541" y="1569388"/>
            <a:ext cx="1810195" cy="0"/>
          </a:xfrm>
          <a:prstGeom prst="line">
            <a:avLst/>
          </a:prstGeom>
          <a:ln w="3175">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F594686-AC39-4BDD-94EB-18B9445A7D0A}"/>
              </a:ext>
            </a:extLst>
          </p:cNvPr>
          <p:cNvSpPr txBox="1"/>
          <p:nvPr/>
        </p:nvSpPr>
        <p:spPr>
          <a:xfrm>
            <a:off x="408108" y="1231454"/>
            <a:ext cx="2204461" cy="369332"/>
          </a:xfrm>
          <a:prstGeom prst="rect">
            <a:avLst/>
          </a:prstGeom>
          <a:noFill/>
        </p:spPr>
        <p:txBody>
          <a:bodyPr wrap="square" rtlCol="0">
            <a:spAutoFit/>
          </a:bodyPr>
          <a:lstStyle/>
          <a:p>
            <a:r>
              <a:rPr lang="en-US" b="1" dirty="0">
                <a:solidFill>
                  <a:schemeClr val="accent5">
                    <a:lumMod val="60000"/>
                    <a:lumOff val="40000"/>
                  </a:schemeClr>
                </a:solidFill>
                <a:latin typeface="Open Sans" panose="020B0606030504020204" pitchFamily="34" charset="0"/>
              </a:rPr>
              <a:t> </a:t>
            </a:r>
            <a:r>
              <a:rPr lang="en-US" b="1" dirty="0">
                <a:solidFill>
                  <a:schemeClr val="accent5">
                    <a:lumMod val="75000"/>
                  </a:schemeClr>
                </a:solidFill>
                <a:latin typeface="Open Sans" panose="020B0606030504020204" pitchFamily="34" charset="0"/>
              </a:rPr>
              <a:t>M</a:t>
            </a:r>
            <a:r>
              <a:rPr lang="en-US" altLang="zh-CN" b="1" dirty="0">
                <a:solidFill>
                  <a:schemeClr val="accent5">
                    <a:lumMod val="75000"/>
                  </a:schemeClr>
                </a:solidFill>
                <a:latin typeface="Open Sans" panose="020B0606030504020204" pitchFamily="34" charset="0"/>
              </a:rPr>
              <a:t>issing Values</a:t>
            </a:r>
            <a:endParaRPr lang="en-US" b="1" dirty="0">
              <a:solidFill>
                <a:schemeClr val="accent5">
                  <a:lumMod val="75000"/>
                </a:schemeClr>
              </a:solidFill>
              <a:latin typeface="Open Sans" panose="020B0606030504020204" pitchFamily="34" charset="0"/>
            </a:endParaRPr>
          </a:p>
        </p:txBody>
      </p:sp>
      <p:sp>
        <p:nvSpPr>
          <p:cNvPr id="21" name="TextBox 20">
            <a:extLst>
              <a:ext uri="{FF2B5EF4-FFF2-40B4-BE49-F238E27FC236}">
                <a16:creationId xmlns:a16="http://schemas.microsoft.com/office/drawing/2014/main" id="{78BCE010-FC61-417A-893A-CAEAF7C0A5B7}"/>
              </a:ext>
            </a:extLst>
          </p:cNvPr>
          <p:cNvSpPr txBox="1"/>
          <p:nvPr/>
        </p:nvSpPr>
        <p:spPr>
          <a:xfrm>
            <a:off x="474318" y="1634508"/>
            <a:ext cx="10713086" cy="338554"/>
          </a:xfrm>
          <a:prstGeom prst="rect">
            <a:avLst/>
          </a:prstGeom>
          <a:noFill/>
        </p:spPr>
        <p:txBody>
          <a:bodyPr wrap="square" rtlCol="0">
            <a:spAutoFit/>
          </a:bodyPr>
          <a:lstStyle/>
          <a:p>
            <a:pPr marL="285750" indent="-285750">
              <a:spcAft>
                <a:spcPts val="200"/>
              </a:spcAft>
              <a:buFont typeface="Arial" panose="020B0604020202020204" pitchFamily="34" charset="0"/>
              <a:buChar char="•"/>
            </a:pPr>
            <a:r>
              <a:rPr lang="en-US" sz="1600" dirty="0"/>
              <a:t>Missing values in </a:t>
            </a:r>
            <a:r>
              <a:rPr lang="en-US" sz="1600" dirty="0" err="1"/>
              <a:t>category_name</a:t>
            </a:r>
            <a:r>
              <a:rPr lang="en-US" sz="1600" dirty="0"/>
              <a:t>, </a:t>
            </a:r>
            <a:r>
              <a:rPr lang="en-US" sz="1600" dirty="0" err="1"/>
              <a:t>brand_name</a:t>
            </a:r>
            <a:r>
              <a:rPr lang="en-US" sz="1600" dirty="0"/>
              <a:t> and </a:t>
            </a:r>
            <a:r>
              <a:rPr lang="en-US" sz="1600" dirty="0" err="1"/>
              <a:t>item_description</a:t>
            </a:r>
            <a:r>
              <a:rPr lang="en-US" sz="1600" dirty="0"/>
              <a:t> </a:t>
            </a:r>
            <a:r>
              <a:rPr lang="en-US" sz="1600" dirty="0">
                <a:sym typeface="Wingdings" panose="05000000000000000000" pitchFamily="2" charset="2"/>
              </a:rPr>
              <a:t> re-categorize as ‘missing’</a:t>
            </a:r>
            <a:endParaRPr lang="en-US" sz="1600" dirty="0"/>
          </a:p>
        </p:txBody>
      </p:sp>
      <p:cxnSp>
        <p:nvCxnSpPr>
          <p:cNvPr id="22" name="Straight Connector 21">
            <a:extLst>
              <a:ext uri="{FF2B5EF4-FFF2-40B4-BE49-F238E27FC236}">
                <a16:creationId xmlns:a16="http://schemas.microsoft.com/office/drawing/2014/main" id="{FB30E8B2-37FC-4D10-AA43-015C95F4BF98}"/>
              </a:ext>
            </a:extLst>
          </p:cNvPr>
          <p:cNvCxnSpPr>
            <a:cxnSpLocks/>
          </p:cNvCxnSpPr>
          <p:nvPr/>
        </p:nvCxnSpPr>
        <p:spPr>
          <a:xfrm>
            <a:off x="548541" y="2414925"/>
            <a:ext cx="1463040" cy="0"/>
          </a:xfrm>
          <a:prstGeom prst="line">
            <a:avLst/>
          </a:prstGeom>
          <a:ln w="3175">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C38811F-A07B-4161-B4F4-8FF730230AE8}"/>
              </a:ext>
            </a:extLst>
          </p:cNvPr>
          <p:cNvSpPr txBox="1"/>
          <p:nvPr/>
        </p:nvSpPr>
        <p:spPr>
          <a:xfrm>
            <a:off x="408108" y="2068229"/>
            <a:ext cx="2204461" cy="369332"/>
          </a:xfrm>
          <a:prstGeom prst="rect">
            <a:avLst/>
          </a:prstGeom>
          <a:noFill/>
        </p:spPr>
        <p:txBody>
          <a:bodyPr wrap="square" rtlCol="0">
            <a:spAutoFit/>
          </a:bodyPr>
          <a:lstStyle/>
          <a:p>
            <a:r>
              <a:rPr lang="en-US" b="1" dirty="0">
                <a:solidFill>
                  <a:schemeClr val="accent5">
                    <a:lumMod val="60000"/>
                    <a:lumOff val="40000"/>
                  </a:schemeClr>
                </a:solidFill>
                <a:latin typeface="Open Sans" panose="020B0606030504020204" pitchFamily="34" charset="0"/>
              </a:rPr>
              <a:t> </a:t>
            </a:r>
            <a:r>
              <a:rPr lang="en-US" b="1" dirty="0">
                <a:solidFill>
                  <a:schemeClr val="accent5">
                    <a:lumMod val="75000"/>
                  </a:schemeClr>
                </a:solidFill>
                <a:latin typeface="Open Sans" panose="020B0606030504020204" pitchFamily="34" charset="0"/>
              </a:rPr>
              <a:t>Split Data</a:t>
            </a:r>
          </a:p>
        </p:txBody>
      </p:sp>
      <p:sp>
        <p:nvSpPr>
          <p:cNvPr id="24" name="TextBox 23">
            <a:extLst>
              <a:ext uri="{FF2B5EF4-FFF2-40B4-BE49-F238E27FC236}">
                <a16:creationId xmlns:a16="http://schemas.microsoft.com/office/drawing/2014/main" id="{77458A6D-AAAB-4EE2-9449-045C1D06F582}"/>
              </a:ext>
            </a:extLst>
          </p:cNvPr>
          <p:cNvSpPr txBox="1"/>
          <p:nvPr/>
        </p:nvSpPr>
        <p:spPr>
          <a:xfrm>
            <a:off x="474318" y="2480045"/>
            <a:ext cx="10713086" cy="338554"/>
          </a:xfrm>
          <a:prstGeom prst="rect">
            <a:avLst/>
          </a:prstGeom>
          <a:noFill/>
        </p:spPr>
        <p:txBody>
          <a:bodyPr wrap="square" rtlCol="0">
            <a:spAutoFit/>
          </a:bodyPr>
          <a:lstStyle/>
          <a:p>
            <a:pPr marL="285750" indent="-285750">
              <a:spcAft>
                <a:spcPts val="200"/>
              </a:spcAft>
              <a:buFont typeface="Arial" panose="020B0604020202020204" pitchFamily="34" charset="0"/>
              <a:buChar char="•"/>
            </a:pPr>
            <a:r>
              <a:rPr lang="en-US" sz="1600" dirty="0"/>
              <a:t>Split data into training and test set </a:t>
            </a:r>
            <a:r>
              <a:rPr lang="en-US" sz="1600" dirty="0">
                <a:sym typeface="Wingdings" panose="05000000000000000000" pitchFamily="2" charset="2"/>
              </a:rPr>
              <a:t> re-categorize categories in test set, but not in training data, as ‘missing’</a:t>
            </a:r>
            <a:endParaRPr lang="en-US" sz="1600" dirty="0"/>
          </a:p>
        </p:txBody>
      </p:sp>
      <p:cxnSp>
        <p:nvCxnSpPr>
          <p:cNvPr id="25" name="Straight Connector 24">
            <a:extLst>
              <a:ext uri="{FF2B5EF4-FFF2-40B4-BE49-F238E27FC236}">
                <a16:creationId xmlns:a16="http://schemas.microsoft.com/office/drawing/2014/main" id="{78B48408-FD3B-4201-9B7C-0FF119A6CBDC}"/>
              </a:ext>
            </a:extLst>
          </p:cNvPr>
          <p:cNvCxnSpPr>
            <a:cxnSpLocks/>
          </p:cNvCxnSpPr>
          <p:nvPr/>
        </p:nvCxnSpPr>
        <p:spPr>
          <a:xfrm>
            <a:off x="548541" y="3383289"/>
            <a:ext cx="2397282" cy="0"/>
          </a:xfrm>
          <a:prstGeom prst="line">
            <a:avLst/>
          </a:prstGeom>
          <a:ln w="3175">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774E700-72EC-42E0-9991-EBD0AB4E19E6}"/>
              </a:ext>
            </a:extLst>
          </p:cNvPr>
          <p:cNvSpPr txBox="1"/>
          <p:nvPr/>
        </p:nvSpPr>
        <p:spPr>
          <a:xfrm>
            <a:off x="408108" y="3045260"/>
            <a:ext cx="2922920" cy="369332"/>
          </a:xfrm>
          <a:prstGeom prst="rect">
            <a:avLst/>
          </a:prstGeom>
          <a:noFill/>
        </p:spPr>
        <p:txBody>
          <a:bodyPr wrap="square" rtlCol="0">
            <a:spAutoFit/>
          </a:bodyPr>
          <a:lstStyle/>
          <a:p>
            <a:r>
              <a:rPr lang="en-US" b="1" dirty="0">
                <a:solidFill>
                  <a:schemeClr val="accent5">
                    <a:lumMod val="60000"/>
                    <a:lumOff val="40000"/>
                  </a:schemeClr>
                </a:solidFill>
                <a:latin typeface="Open Sans" panose="020B0606030504020204" pitchFamily="34" charset="0"/>
              </a:rPr>
              <a:t> </a:t>
            </a:r>
            <a:r>
              <a:rPr lang="en-US" b="1" dirty="0">
                <a:solidFill>
                  <a:schemeClr val="accent5">
                    <a:lumMod val="75000"/>
                  </a:schemeClr>
                </a:solidFill>
                <a:latin typeface="Open Sans" panose="020B0606030504020204" pitchFamily="34" charset="0"/>
              </a:rPr>
              <a:t>Transform Variables</a:t>
            </a:r>
          </a:p>
        </p:txBody>
      </p:sp>
      <p:cxnSp>
        <p:nvCxnSpPr>
          <p:cNvPr id="28" name="Straight Connector 27">
            <a:extLst>
              <a:ext uri="{FF2B5EF4-FFF2-40B4-BE49-F238E27FC236}">
                <a16:creationId xmlns:a16="http://schemas.microsoft.com/office/drawing/2014/main" id="{1167A229-7589-4E74-AFD5-FB7715FE00B9}"/>
              </a:ext>
            </a:extLst>
          </p:cNvPr>
          <p:cNvCxnSpPr>
            <a:cxnSpLocks/>
          </p:cNvCxnSpPr>
          <p:nvPr/>
        </p:nvCxnSpPr>
        <p:spPr>
          <a:xfrm>
            <a:off x="548541" y="6157514"/>
            <a:ext cx="2397282" cy="0"/>
          </a:xfrm>
          <a:prstGeom prst="line">
            <a:avLst/>
          </a:prstGeom>
          <a:ln w="3175">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945D243-3162-44D8-8A26-AB24BC30EF70}"/>
              </a:ext>
            </a:extLst>
          </p:cNvPr>
          <p:cNvSpPr txBox="1"/>
          <p:nvPr/>
        </p:nvSpPr>
        <p:spPr>
          <a:xfrm>
            <a:off x="469653" y="5832593"/>
            <a:ext cx="2922920" cy="369332"/>
          </a:xfrm>
          <a:prstGeom prst="rect">
            <a:avLst/>
          </a:prstGeom>
          <a:noFill/>
        </p:spPr>
        <p:txBody>
          <a:bodyPr wrap="square" rtlCol="0">
            <a:spAutoFit/>
          </a:bodyPr>
          <a:lstStyle/>
          <a:p>
            <a:r>
              <a:rPr lang="en-US" b="1" dirty="0">
                <a:solidFill>
                  <a:schemeClr val="accent5">
                    <a:lumMod val="75000"/>
                  </a:schemeClr>
                </a:solidFill>
                <a:latin typeface="Open Sans" panose="020B0606030504020204" pitchFamily="34" charset="0"/>
              </a:rPr>
              <a:t>Dimension Reduction</a:t>
            </a:r>
          </a:p>
        </p:txBody>
      </p:sp>
      <p:sp>
        <p:nvSpPr>
          <p:cNvPr id="41" name="TextBox 40">
            <a:extLst>
              <a:ext uri="{FF2B5EF4-FFF2-40B4-BE49-F238E27FC236}">
                <a16:creationId xmlns:a16="http://schemas.microsoft.com/office/drawing/2014/main" id="{817E9EA3-2A6B-4FD2-B9E2-F6CB6EB3F1C6}"/>
              </a:ext>
            </a:extLst>
          </p:cNvPr>
          <p:cNvSpPr txBox="1"/>
          <p:nvPr/>
        </p:nvSpPr>
        <p:spPr>
          <a:xfrm>
            <a:off x="408109" y="6222634"/>
            <a:ext cx="10713086" cy="338554"/>
          </a:xfrm>
          <a:prstGeom prst="rect">
            <a:avLst/>
          </a:prstGeom>
          <a:noFill/>
        </p:spPr>
        <p:txBody>
          <a:bodyPr wrap="square" rtlCol="0">
            <a:spAutoFit/>
          </a:bodyPr>
          <a:lstStyle/>
          <a:p>
            <a:pPr marL="285750" indent="-285750">
              <a:spcAft>
                <a:spcPts val="200"/>
              </a:spcAft>
              <a:buFont typeface="Arial" panose="020B0604020202020204" pitchFamily="34" charset="0"/>
              <a:buChar char="•"/>
            </a:pPr>
            <a:r>
              <a:rPr lang="en-US" sz="1600" dirty="0"/>
              <a:t>Tried SVD to reduce dimensions, but dramatically increased RMSE </a:t>
            </a:r>
            <a:r>
              <a:rPr lang="en-US" sz="1600" dirty="0">
                <a:sym typeface="Wingdings" panose="05000000000000000000" pitchFamily="2" charset="2"/>
              </a:rPr>
              <a:t> </a:t>
            </a:r>
            <a:r>
              <a:rPr lang="en-US" sz="1600" dirty="0">
                <a:solidFill>
                  <a:schemeClr val="accent5">
                    <a:lumMod val="75000"/>
                  </a:schemeClr>
                </a:solidFill>
                <a:sym typeface="Wingdings" panose="05000000000000000000" pitchFamily="2" charset="2"/>
              </a:rPr>
              <a:t>dimension reduction doesn’t work</a:t>
            </a:r>
            <a:r>
              <a:rPr lang="en-US" sz="1600" dirty="0">
                <a:sym typeface="Wingdings" panose="05000000000000000000" pitchFamily="2" charset="2"/>
              </a:rPr>
              <a:t> </a:t>
            </a:r>
            <a:r>
              <a:rPr lang="en-US" sz="1600" dirty="0">
                <a:solidFill>
                  <a:srgbClr val="0070C0"/>
                </a:solidFill>
                <a:sym typeface="Wingdings" panose="05000000000000000000" pitchFamily="2" charset="2"/>
              </a:rPr>
              <a:t>in our case</a:t>
            </a:r>
            <a:endParaRPr lang="en-US" sz="1600" dirty="0">
              <a:solidFill>
                <a:srgbClr val="0070C0"/>
              </a:solidFill>
            </a:endParaRPr>
          </a:p>
        </p:txBody>
      </p:sp>
      <p:sp>
        <p:nvSpPr>
          <p:cNvPr id="2" name="Rectangle 1">
            <a:extLst>
              <a:ext uri="{FF2B5EF4-FFF2-40B4-BE49-F238E27FC236}">
                <a16:creationId xmlns:a16="http://schemas.microsoft.com/office/drawing/2014/main" id="{DF9997C0-6B96-4CB2-B0CE-E972F87D7FE1}"/>
              </a:ext>
            </a:extLst>
          </p:cNvPr>
          <p:cNvSpPr/>
          <p:nvPr/>
        </p:nvSpPr>
        <p:spPr>
          <a:xfrm>
            <a:off x="548541" y="3573624"/>
            <a:ext cx="1961394" cy="343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5">
                    <a:lumMod val="75000"/>
                  </a:schemeClr>
                </a:solidFill>
              </a:rPr>
              <a:t>Numerical variables</a:t>
            </a:r>
          </a:p>
        </p:txBody>
      </p:sp>
      <p:sp>
        <p:nvSpPr>
          <p:cNvPr id="42" name="Rectangle 41">
            <a:extLst>
              <a:ext uri="{FF2B5EF4-FFF2-40B4-BE49-F238E27FC236}">
                <a16:creationId xmlns:a16="http://schemas.microsoft.com/office/drawing/2014/main" id="{730A9052-3602-42E1-91B4-AC7A4C653117}"/>
              </a:ext>
            </a:extLst>
          </p:cNvPr>
          <p:cNvSpPr/>
          <p:nvPr/>
        </p:nvSpPr>
        <p:spPr>
          <a:xfrm>
            <a:off x="3192215" y="3576734"/>
            <a:ext cx="1961394" cy="343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5">
                    <a:lumMod val="75000"/>
                  </a:schemeClr>
                </a:solidFill>
              </a:rPr>
              <a:t>Categorical variables</a:t>
            </a:r>
          </a:p>
        </p:txBody>
      </p:sp>
      <p:sp>
        <p:nvSpPr>
          <p:cNvPr id="43" name="Rectangle 42">
            <a:extLst>
              <a:ext uri="{FF2B5EF4-FFF2-40B4-BE49-F238E27FC236}">
                <a16:creationId xmlns:a16="http://schemas.microsoft.com/office/drawing/2014/main" id="{51CE5BB2-3514-4762-8910-E268ED1A24B8}"/>
              </a:ext>
            </a:extLst>
          </p:cNvPr>
          <p:cNvSpPr/>
          <p:nvPr/>
        </p:nvSpPr>
        <p:spPr>
          <a:xfrm>
            <a:off x="6057696" y="3573624"/>
            <a:ext cx="1961394" cy="343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5">
                    <a:lumMod val="75000"/>
                  </a:schemeClr>
                </a:solidFill>
              </a:rPr>
              <a:t>Text variables</a:t>
            </a:r>
          </a:p>
        </p:txBody>
      </p:sp>
      <p:sp>
        <p:nvSpPr>
          <p:cNvPr id="3" name="TextBox 2">
            <a:extLst>
              <a:ext uri="{FF2B5EF4-FFF2-40B4-BE49-F238E27FC236}">
                <a16:creationId xmlns:a16="http://schemas.microsoft.com/office/drawing/2014/main" id="{4927AE51-6B26-4D24-B9A8-200FA59FEF67}"/>
              </a:ext>
            </a:extLst>
          </p:cNvPr>
          <p:cNvSpPr txBox="1"/>
          <p:nvPr/>
        </p:nvSpPr>
        <p:spPr>
          <a:xfrm>
            <a:off x="1236065" y="3958403"/>
            <a:ext cx="548548" cy="307777"/>
          </a:xfrm>
          <a:prstGeom prst="rect">
            <a:avLst/>
          </a:prstGeom>
          <a:noFill/>
        </p:spPr>
        <p:txBody>
          <a:bodyPr wrap="none" rtlCol="0">
            <a:spAutoFit/>
          </a:bodyPr>
          <a:lstStyle/>
          <a:p>
            <a:r>
              <a:rPr lang="en-US" sz="1400" dirty="0"/>
              <a:t>price</a:t>
            </a:r>
          </a:p>
        </p:txBody>
      </p:sp>
      <p:sp>
        <p:nvSpPr>
          <p:cNvPr id="4" name="Arrow: Down 3">
            <a:extLst>
              <a:ext uri="{FF2B5EF4-FFF2-40B4-BE49-F238E27FC236}">
                <a16:creationId xmlns:a16="http://schemas.microsoft.com/office/drawing/2014/main" id="{7AB67F23-3077-468F-9795-413396FEDD62}"/>
              </a:ext>
            </a:extLst>
          </p:cNvPr>
          <p:cNvSpPr/>
          <p:nvPr/>
        </p:nvSpPr>
        <p:spPr>
          <a:xfrm>
            <a:off x="1435084" y="4248894"/>
            <a:ext cx="150510" cy="235674"/>
          </a:xfrm>
          <a:prstGeom prst="downArrow">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B1BCF68-8FB6-4E5D-A6A9-4BF48EF78E41}"/>
              </a:ext>
            </a:extLst>
          </p:cNvPr>
          <p:cNvSpPr txBox="1"/>
          <p:nvPr/>
        </p:nvSpPr>
        <p:spPr>
          <a:xfrm>
            <a:off x="586367" y="4584461"/>
            <a:ext cx="1847944" cy="954107"/>
          </a:xfrm>
          <a:prstGeom prst="rect">
            <a:avLst/>
          </a:prstGeom>
          <a:noFill/>
          <a:ln>
            <a:solidFill>
              <a:schemeClr val="accent5">
                <a:lumMod val="75000"/>
              </a:schemeClr>
            </a:solidFill>
            <a:prstDash val="lgDash"/>
          </a:ln>
        </p:spPr>
        <p:txBody>
          <a:bodyPr wrap="square" rtlCol="0">
            <a:spAutoFit/>
          </a:bodyPr>
          <a:lstStyle/>
          <a:p>
            <a:r>
              <a:rPr lang="en-US" sz="1400" dirty="0"/>
              <a:t>Use </a:t>
            </a:r>
            <a:r>
              <a:rPr lang="en-US" sz="1400" dirty="0">
                <a:solidFill>
                  <a:schemeClr val="accent5">
                    <a:lumMod val="75000"/>
                  </a:schemeClr>
                </a:solidFill>
              </a:rPr>
              <a:t>normal logarithm </a:t>
            </a:r>
            <a:r>
              <a:rPr lang="en-US" sz="1400" dirty="0"/>
              <a:t>to make right-skewed variable more normally distributed</a:t>
            </a:r>
          </a:p>
        </p:txBody>
      </p:sp>
      <p:sp>
        <p:nvSpPr>
          <p:cNvPr id="45" name="TextBox 44">
            <a:extLst>
              <a:ext uri="{FF2B5EF4-FFF2-40B4-BE49-F238E27FC236}">
                <a16:creationId xmlns:a16="http://schemas.microsoft.com/office/drawing/2014/main" id="{BD10CA36-95A7-4879-83DE-911B24613274}"/>
              </a:ext>
            </a:extLst>
          </p:cNvPr>
          <p:cNvSpPr txBox="1"/>
          <p:nvPr/>
        </p:nvSpPr>
        <p:spPr>
          <a:xfrm>
            <a:off x="3261668" y="3957937"/>
            <a:ext cx="1822487" cy="523220"/>
          </a:xfrm>
          <a:prstGeom prst="rect">
            <a:avLst/>
          </a:prstGeom>
          <a:noFill/>
        </p:spPr>
        <p:txBody>
          <a:bodyPr wrap="none" rtlCol="0">
            <a:spAutoFit/>
          </a:bodyPr>
          <a:lstStyle/>
          <a:p>
            <a:pPr algn="ctr"/>
            <a:r>
              <a:rPr lang="en-US" sz="1400" dirty="0" err="1"/>
              <a:t>Item_condition_id</a:t>
            </a:r>
            <a:r>
              <a:rPr lang="en-US" sz="1400" dirty="0"/>
              <a:t>; </a:t>
            </a:r>
          </a:p>
          <a:p>
            <a:pPr algn="ctr"/>
            <a:r>
              <a:rPr lang="en-US" sz="1400" dirty="0"/>
              <a:t>shipping; </a:t>
            </a:r>
            <a:r>
              <a:rPr lang="en-US" sz="1400" dirty="0" err="1"/>
              <a:t>brand_name</a:t>
            </a:r>
            <a:endParaRPr lang="en-US" sz="1400" dirty="0"/>
          </a:p>
        </p:txBody>
      </p:sp>
      <p:sp>
        <p:nvSpPr>
          <p:cNvPr id="46" name="Arrow: Down 45">
            <a:extLst>
              <a:ext uri="{FF2B5EF4-FFF2-40B4-BE49-F238E27FC236}">
                <a16:creationId xmlns:a16="http://schemas.microsoft.com/office/drawing/2014/main" id="{6F7DB171-BC7B-4E5E-9BA2-9021C1BC08E9}"/>
              </a:ext>
            </a:extLst>
          </p:cNvPr>
          <p:cNvSpPr/>
          <p:nvPr/>
        </p:nvSpPr>
        <p:spPr>
          <a:xfrm>
            <a:off x="4097656" y="4424650"/>
            <a:ext cx="150510" cy="235674"/>
          </a:xfrm>
          <a:prstGeom prst="downArrow">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D878424-9DBF-404D-8717-C72F10BEFCCE}"/>
              </a:ext>
            </a:extLst>
          </p:cNvPr>
          <p:cNvSpPr txBox="1"/>
          <p:nvPr/>
        </p:nvSpPr>
        <p:spPr>
          <a:xfrm>
            <a:off x="3248939" y="4701366"/>
            <a:ext cx="1847944" cy="307777"/>
          </a:xfrm>
          <a:prstGeom prst="rect">
            <a:avLst/>
          </a:prstGeom>
          <a:noFill/>
          <a:ln>
            <a:solidFill>
              <a:schemeClr val="accent5">
                <a:lumMod val="75000"/>
              </a:schemeClr>
            </a:solidFill>
            <a:prstDash val="lgDash"/>
          </a:ln>
        </p:spPr>
        <p:txBody>
          <a:bodyPr wrap="square" rtlCol="0">
            <a:spAutoFit/>
          </a:bodyPr>
          <a:lstStyle/>
          <a:p>
            <a:pPr algn="ctr"/>
            <a:r>
              <a:rPr lang="en-US" sz="1400" dirty="0"/>
              <a:t>Encode as numbers</a:t>
            </a:r>
          </a:p>
        </p:txBody>
      </p:sp>
      <p:sp>
        <p:nvSpPr>
          <p:cNvPr id="51" name="Arrow: Down 50">
            <a:extLst>
              <a:ext uri="{FF2B5EF4-FFF2-40B4-BE49-F238E27FC236}">
                <a16:creationId xmlns:a16="http://schemas.microsoft.com/office/drawing/2014/main" id="{E3DC4BF4-07F5-489D-870C-043735FCCF06}"/>
              </a:ext>
            </a:extLst>
          </p:cNvPr>
          <p:cNvSpPr/>
          <p:nvPr/>
        </p:nvSpPr>
        <p:spPr>
          <a:xfrm>
            <a:off x="4097656" y="5050815"/>
            <a:ext cx="150510" cy="235674"/>
          </a:xfrm>
          <a:prstGeom prst="downArrow">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FB0F9F56-5DFA-49EA-8BA5-8BE0472AADF4}"/>
              </a:ext>
            </a:extLst>
          </p:cNvPr>
          <p:cNvSpPr txBox="1"/>
          <p:nvPr/>
        </p:nvSpPr>
        <p:spPr>
          <a:xfrm>
            <a:off x="3248939" y="5326400"/>
            <a:ext cx="1847944" cy="523220"/>
          </a:xfrm>
          <a:prstGeom prst="rect">
            <a:avLst/>
          </a:prstGeom>
          <a:noFill/>
          <a:ln>
            <a:solidFill>
              <a:schemeClr val="accent5">
                <a:lumMod val="75000"/>
              </a:schemeClr>
            </a:solidFill>
            <a:prstDash val="lgDash"/>
          </a:ln>
        </p:spPr>
        <p:txBody>
          <a:bodyPr wrap="square" rtlCol="0">
            <a:spAutoFit/>
          </a:bodyPr>
          <a:lstStyle/>
          <a:p>
            <a:pPr algn="ctr"/>
            <a:r>
              <a:rPr lang="en-US" sz="1400" dirty="0"/>
              <a:t>Convert to </a:t>
            </a:r>
            <a:r>
              <a:rPr lang="en-US" sz="1400" dirty="0">
                <a:solidFill>
                  <a:schemeClr val="accent5">
                    <a:lumMod val="75000"/>
                  </a:schemeClr>
                </a:solidFill>
              </a:rPr>
              <a:t>dummy variables</a:t>
            </a:r>
          </a:p>
        </p:txBody>
      </p:sp>
      <p:sp>
        <p:nvSpPr>
          <p:cNvPr id="53" name="TextBox 52">
            <a:extLst>
              <a:ext uri="{FF2B5EF4-FFF2-40B4-BE49-F238E27FC236}">
                <a16:creationId xmlns:a16="http://schemas.microsoft.com/office/drawing/2014/main" id="{386EF6E9-A970-490D-953C-BB380A2671E7}"/>
              </a:ext>
            </a:extLst>
          </p:cNvPr>
          <p:cNvSpPr txBox="1"/>
          <p:nvPr/>
        </p:nvSpPr>
        <p:spPr>
          <a:xfrm>
            <a:off x="5727227" y="3897336"/>
            <a:ext cx="1341329" cy="523220"/>
          </a:xfrm>
          <a:prstGeom prst="rect">
            <a:avLst/>
          </a:prstGeom>
          <a:noFill/>
        </p:spPr>
        <p:txBody>
          <a:bodyPr wrap="none" rtlCol="0">
            <a:spAutoFit/>
          </a:bodyPr>
          <a:lstStyle/>
          <a:p>
            <a:pPr algn="ctr"/>
            <a:r>
              <a:rPr lang="en-US" sz="1400" dirty="0"/>
              <a:t>Name</a:t>
            </a:r>
          </a:p>
          <a:p>
            <a:pPr algn="ctr"/>
            <a:r>
              <a:rPr lang="en-US" sz="1400" dirty="0" err="1"/>
              <a:t>Category_name</a:t>
            </a:r>
            <a:endParaRPr lang="en-US" sz="1400" dirty="0"/>
          </a:p>
        </p:txBody>
      </p:sp>
      <p:sp>
        <p:nvSpPr>
          <p:cNvPr id="54" name="TextBox 53">
            <a:extLst>
              <a:ext uri="{FF2B5EF4-FFF2-40B4-BE49-F238E27FC236}">
                <a16:creationId xmlns:a16="http://schemas.microsoft.com/office/drawing/2014/main" id="{D6CFBF4D-7D14-44CA-A54F-391F203AC4BA}"/>
              </a:ext>
            </a:extLst>
          </p:cNvPr>
          <p:cNvSpPr txBox="1"/>
          <p:nvPr/>
        </p:nvSpPr>
        <p:spPr>
          <a:xfrm>
            <a:off x="7229903" y="4065658"/>
            <a:ext cx="1427507" cy="307777"/>
          </a:xfrm>
          <a:prstGeom prst="rect">
            <a:avLst/>
          </a:prstGeom>
          <a:noFill/>
        </p:spPr>
        <p:txBody>
          <a:bodyPr wrap="none" rtlCol="0">
            <a:spAutoFit/>
          </a:bodyPr>
          <a:lstStyle/>
          <a:p>
            <a:pPr algn="ctr"/>
            <a:r>
              <a:rPr lang="en-US" sz="1400" dirty="0" err="1"/>
              <a:t>Item_description</a:t>
            </a:r>
            <a:endParaRPr lang="en-US" sz="1400" dirty="0"/>
          </a:p>
        </p:txBody>
      </p:sp>
      <p:sp>
        <p:nvSpPr>
          <p:cNvPr id="56" name="Arrow: Down 55">
            <a:extLst>
              <a:ext uri="{FF2B5EF4-FFF2-40B4-BE49-F238E27FC236}">
                <a16:creationId xmlns:a16="http://schemas.microsoft.com/office/drawing/2014/main" id="{237612E9-57BA-4438-B714-8EE013E1D92D}"/>
              </a:ext>
            </a:extLst>
          </p:cNvPr>
          <p:cNvSpPr/>
          <p:nvPr/>
        </p:nvSpPr>
        <p:spPr>
          <a:xfrm>
            <a:off x="6322636" y="4399226"/>
            <a:ext cx="150510" cy="235674"/>
          </a:xfrm>
          <a:prstGeom prst="downArrow">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Down 56">
            <a:extLst>
              <a:ext uri="{FF2B5EF4-FFF2-40B4-BE49-F238E27FC236}">
                <a16:creationId xmlns:a16="http://schemas.microsoft.com/office/drawing/2014/main" id="{38FBDCC7-FF3E-49F2-A44F-08E4FDE893A4}"/>
              </a:ext>
            </a:extLst>
          </p:cNvPr>
          <p:cNvSpPr/>
          <p:nvPr/>
        </p:nvSpPr>
        <p:spPr>
          <a:xfrm>
            <a:off x="7736474" y="4399226"/>
            <a:ext cx="150510" cy="235674"/>
          </a:xfrm>
          <a:prstGeom prst="downArrow">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D946873D-2169-4F41-9480-425A05A35593}"/>
              </a:ext>
            </a:extLst>
          </p:cNvPr>
          <p:cNvSpPr txBox="1"/>
          <p:nvPr/>
        </p:nvSpPr>
        <p:spPr>
          <a:xfrm>
            <a:off x="5911004" y="4682221"/>
            <a:ext cx="2368229" cy="307777"/>
          </a:xfrm>
          <a:prstGeom prst="rect">
            <a:avLst/>
          </a:prstGeom>
          <a:noFill/>
          <a:ln>
            <a:solidFill>
              <a:schemeClr val="accent5">
                <a:lumMod val="75000"/>
              </a:schemeClr>
            </a:solidFill>
            <a:prstDash val="lgDash"/>
          </a:ln>
        </p:spPr>
        <p:txBody>
          <a:bodyPr wrap="square" rtlCol="0">
            <a:spAutoFit/>
          </a:bodyPr>
          <a:lstStyle/>
          <a:p>
            <a:pPr algn="ctr"/>
            <a:r>
              <a:rPr lang="en-US" sz="1400" dirty="0"/>
              <a:t>Tokenize</a:t>
            </a:r>
          </a:p>
        </p:txBody>
      </p:sp>
      <p:sp>
        <p:nvSpPr>
          <p:cNvPr id="59" name="Arrow: Down 58">
            <a:extLst>
              <a:ext uri="{FF2B5EF4-FFF2-40B4-BE49-F238E27FC236}">
                <a16:creationId xmlns:a16="http://schemas.microsoft.com/office/drawing/2014/main" id="{3D419226-CBBC-46E8-8D10-6D85BBB6CE69}"/>
              </a:ext>
            </a:extLst>
          </p:cNvPr>
          <p:cNvSpPr/>
          <p:nvPr/>
        </p:nvSpPr>
        <p:spPr>
          <a:xfrm>
            <a:off x="6322636" y="5041484"/>
            <a:ext cx="150510" cy="235674"/>
          </a:xfrm>
          <a:prstGeom prst="downArrow">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5C47239C-6709-4D28-A795-6FEA5B39565C}"/>
              </a:ext>
            </a:extLst>
          </p:cNvPr>
          <p:cNvSpPr txBox="1"/>
          <p:nvPr/>
        </p:nvSpPr>
        <p:spPr>
          <a:xfrm>
            <a:off x="5591327" y="5322665"/>
            <a:ext cx="1531887" cy="523220"/>
          </a:xfrm>
          <a:prstGeom prst="rect">
            <a:avLst/>
          </a:prstGeom>
          <a:noFill/>
          <a:ln>
            <a:solidFill>
              <a:schemeClr val="accent5">
                <a:lumMod val="75000"/>
              </a:schemeClr>
            </a:solidFill>
            <a:prstDash val="lgDash"/>
          </a:ln>
        </p:spPr>
        <p:txBody>
          <a:bodyPr wrap="square" rtlCol="0">
            <a:spAutoFit/>
          </a:bodyPr>
          <a:lstStyle/>
          <a:p>
            <a:pPr algn="ctr"/>
            <a:r>
              <a:rPr lang="en-US" sz="1400" dirty="0"/>
              <a:t>Count </a:t>
            </a:r>
            <a:r>
              <a:rPr lang="en-US" sz="1400" dirty="0">
                <a:solidFill>
                  <a:schemeClr val="accent5">
                    <a:lumMod val="75000"/>
                  </a:schemeClr>
                </a:solidFill>
              </a:rPr>
              <a:t>appearance </a:t>
            </a:r>
            <a:r>
              <a:rPr lang="en-US" sz="1400" dirty="0"/>
              <a:t>of each token</a:t>
            </a:r>
          </a:p>
        </p:txBody>
      </p:sp>
      <p:sp>
        <p:nvSpPr>
          <p:cNvPr id="61" name="TextBox 60">
            <a:extLst>
              <a:ext uri="{FF2B5EF4-FFF2-40B4-BE49-F238E27FC236}">
                <a16:creationId xmlns:a16="http://schemas.microsoft.com/office/drawing/2014/main" id="{E9967717-C254-4225-B843-EB07AA702F65}"/>
              </a:ext>
            </a:extLst>
          </p:cNvPr>
          <p:cNvSpPr txBox="1"/>
          <p:nvPr/>
        </p:nvSpPr>
        <p:spPr>
          <a:xfrm>
            <a:off x="7253147" y="5322665"/>
            <a:ext cx="1381020" cy="523220"/>
          </a:xfrm>
          <a:prstGeom prst="rect">
            <a:avLst/>
          </a:prstGeom>
          <a:noFill/>
          <a:ln>
            <a:solidFill>
              <a:schemeClr val="accent5">
                <a:lumMod val="75000"/>
              </a:schemeClr>
            </a:solidFill>
            <a:prstDash val="lgDash"/>
          </a:ln>
        </p:spPr>
        <p:txBody>
          <a:bodyPr wrap="square" rtlCol="0">
            <a:spAutoFit/>
          </a:bodyPr>
          <a:lstStyle/>
          <a:p>
            <a:pPr algn="ctr"/>
            <a:r>
              <a:rPr lang="en-US" sz="1400" dirty="0"/>
              <a:t>Calculate </a:t>
            </a:r>
            <a:r>
              <a:rPr lang="en-US" sz="1400" dirty="0">
                <a:solidFill>
                  <a:schemeClr val="accent5">
                    <a:lumMod val="75000"/>
                  </a:schemeClr>
                </a:solidFill>
              </a:rPr>
              <a:t>TF-IDF</a:t>
            </a:r>
            <a:r>
              <a:rPr lang="en-US" sz="1400" dirty="0"/>
              <a:t> of each token</a:t>
            </a:r>
          </a:p>
        </p:txBody>
      </p:sp>
      <p:sp>
        <p:nvSpPr>
          <p:cNvPr id="62" name="Arrow: Down 61">
            <a:extLst>
              <a:ext uri="{FF2B5EF4-FFF2-40B4-BE49-F238E27FC236}">
                <a16:creationId xmlns:a16="http://schemas.microsoft.com/office/drawing/2014/main" id="{438D3B9A-EF4C-4EAB-AF94-2982519AD27A}"/>
              </a:ext>
            </a:extLst>
          </p:cNvPr>
          <p:cNvSpPr/>
          <p:nvPr/>
        </p:nvSpPr>
        <p:spPr>
          <a:xfrm>
            <a:off x="7736474" y="5041484"/>
            <a:ext cx="150510" cy="235674"/>
          </a:xfrm>
          <a:prstGeom prst="downArrow">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8C69D57B-386C-4C87-AC55-B8B635F61619}"/>
              </a:ext>
            </a:extLst>
          </p:cNvPr>
          <p:cNvSpPr/>
          <p:nvPr/>
        </p:nvSpPr>
        <p:spPr>
          <a:xfrm rot="5400000">
            <a:off x="8039794" y="4604411"/>
            <a:ext cx="2221034" cy="193911"/>
          </a:xfrm>
          <a:prstGeom prst="triangl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51822E1E-02C8-41E8-AF28-2E2EAF3340D0}"/>
              </a:ext>
            </a:extLst>
          </p:cNvPr>
          <p:cNvSpPr txBox="1"/>
          <p:nvPr/>
        </p:nvSpPr>
        <p:spPr>
          <a:xfrm>
            <a:off x="9718907" y="3974674"/>
            <a:ext cx="1847944" cy="523220"/>
          </a:xfrm>
          <a:prstGeom prst="rect">
            <a:avLst/>
          </a:prstGeom>
          <a:noFill/>
          <a:ln>
            <a:solidFill>
              <a:schemeClr val="accent5">
                <a:lumMod val="75000"/>
              </a:schemeClr>
            </a:solidFill>
            <a:prstDash val="lgDash"/>
          </a:ln>
        </p:spPr>
        <p:txBody>
          <a:bodyPr wrap="square" rtlCol="0">
            <a:spAutoFit/>
          </a:bodyPr>
          <a:lstStyle/>
          <a:p>
            <a:pPr algn="ctr"/>
            <a:r>
              <a:rPr lang="en-US" sz="1400" dirty="0"/>
              <a:t>Transform into </a:t>
            </a:r>
            <a:r>
              <a:rPr lang="en-US" sz="1400" dirty="0">
                <a:solidFill>
                  <a:schemeClr val="accent5">
                    <a:lumMod val="75000"/>
                  </a:schemeClr>
                </a:solidFill>
              </a:rPr>
              <a:t>sparse matrix</a:t>
            </a:r>
          </a:p>
        </p:txBody>
      </p:sp>
      <p:sp>
        <p:nvSpPr>
          <p:cNvPr id="64" name="TextBox 63">
            <a:extLst>
              <a:ext uri="{FF2B5EF4-FFF2-40B4-BE49-F238E27FC236}">
                <a16:creationId xmlns:a16="http://schemas.microsoft.com/office/drawing/2014/main" id="{DF58043B-5DCE-4D09-B177-5F82A66C5206}"/>
              </a:ext>
            </a:extLst>
          </p:cNvPr>
          <p:cNvSpPr txBox="1"/>
          <p:nvPr/>
        </p:nvSpPr>
        <p:spPr>
          <a:xfrm>
            <a:off x="9718907" y="4926865"/>
            <a:ext cx="1847944" cy="307777"/>
          </a:xfrm>
          <a:prstGeom prst="rect">
            <a:avLst/>
          </a:prstGeom>
          <a:noFill/>
          <a:ln>
            <a:solidFill>
              <a:schemeClr val="accent5">
                <a:lumMod val="75000"/>
              </a:schemeClr>
            </a:solidFill>
            <a:prstDash val="lgDash"/>
          </a:ln>
        </p:spPr>
        <p:txBody>
          <a:bodyPr wrap="square" rtlCol="0">
            <a:spAutoFit/>
          </a:bodyPr>
          <a:lstStyle/>
          <a:p>
            <a:pPr algn="ctr"/>
            <a:r>
              <a:rPr lang="en-US" sz="1400" dirty="0">
                <a:solidFill>
                  <a:schemeClr val="accent5">
                    <a:lumMod val="75000"/>
                  </a:schemeClr>
                </a:solidFill>
              </a:rPr>
              <a:t>73,000+</a:t>
            </a:r>
            <a:r>
              <a:rPr lang="en-US" sz="1400" dirty="0"/>
              <a:t> columns</a:t>
            </a:r>
            <a:endParaRPr lang="en-US" sz="1400" dirty="0">
              <a:solidFill>
                <a:schemeClr val="accent5">
                  <a:lumMod val="75000"/>
                </a:schemeClr>
              </a:solidFill>
            </a:endParaRPr>
          </a:p>
        </p:txBody>
      </p:sp>
    </p:spTree>
    <p:extLst>
      <p:ext uri="{BB962C8B-B14F-4D97-AF65-F5344CB8AC3E}">
        <p14:creationId xmlns:p14="http://schemas.microsoft.com/office/powerpoint/2010/main" val="542569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80C15564-61F7-4010-B7DB-AF483996FAA7}"/>
              </a:ext>
            </a:extLst>
          </p:cNvPr>
          <p:cNvGrpSpPr/>
          <p:nvPr/>
        </p:nvGrpSpPr>
        <p:grpSpPr>
          <a:xfrm>
            <a:off x="11476793" y="94733"/>
            <a:ext cx="542322" cy="662567"/>
            <a:chOff x="11438810" y="175818"/>
            <a:chExt cx="542322" cy="662567"/>
          </a:xfrm>
        </p:grpSpPr>
        <p:sp>
          <p:nvSpPr>
            <p:cNvPr id="48" name="Oval 47">
              <a:extLst>
                <a:ext uri="{FF2B5EF4-FFF2-40B4-BE49-F238E27FC236}">
                  <a16:creationId xmlns:a16="http://schemas.microsoft.com/office/drawing/2014/main" id="{C2CBC7EC-180E-4EA8-9C75-F3BBDA208F78}"/>
                </a:ext>
              </a:extLst>
            </p:cNvPr>
            <p:cNvSpPr>
              <a:spLocks/>
            </p:cNvSpPr>
            <p:nvPr/>
          </p:nvSpPr>
          <p:spPr>
            <a:xfrm>
              <a:off x="11481479" y="267286"/>
              <a:ext cx="377585" cy="378000"/>
            </a:xfrm>
            <a:prstGeom prst="ellipse">
              <a:avLst/>
            </a:prstGeom>
            <a:solidFill>
              <a:schemeClr val="bg1"/>
            </a:solidFill>
            <a:ln w="317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Oval 48">
              <a:extLst>
                <a:ext uri="{FF2B5EF4-FFF2-40B4-BE49-F238E27FC236}">
                  <a16:creationId xmlns:a16="http://schemas.microsoft.com/office/drawing/2014/main" id="{D2BC12B7-D0AB-4776-8D43-13792A20DA4B}"/>
                </a:ext>
              </a:extLst>
            </p:cNvPr>
            <p:cNvSpPr>
              <a:spLocks noChangeAspect="1"/>
            </p:cNvSpPr>
            <p:nvPr/>
          </p:nvSpPr>
          <p:spPr>
            <a:xfrm>
              <a:off x="11826332" y="175818"/>
              <a:ext cx="154800" cy="1548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Oval 54">
              <a:extLst>
                <a:ext uri="{FF2B5EF4-FFF2-40B4-BE49-F238E27FC236}">
                  <a16:creationId xmlns:a16="http://schemas.microsoft.com/office/drawing/2014/main" id="{43C07BA3-660B-40F4-838B-DA59BD02B6B3}"/>
                </a:ext>
              </a:extLst>
            </p:cNvPr>
            <p:cNvSpPr>
              <a:spLocks noChangeAspect="1"/>
            </p:cNvSpPr>
            <p:nvPr/>
          </p:nvSpPr>
          <p:spPr>
            <a:xfrm>
              <a:off x="11765132" y="622385"/>
              <a:ext cx="216000" cy="2160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1" name="Oval 70">
              <a:extLst>
                <a:ext uri="{FF2B5EF4-FFF2-40B4-BE49-F238E27FC236}">
                  <a16:creationId xmlns:a16="http://schemas.microsoft.com/office/drawing/2014/main" id="{4F112A40-C58B-41E0-8880-6F1108B4615E}"/>
                </a:ext>
              </a:extLst>
            </p:cNvPr>
            <p:cNvSpPr>
              <a:spLocks noChangeAspect="1"/>
            </p:cNvSpPr>
            <p:nvPr/>
          </p:nvSpPr>
          <p:spPr>
            <a:xfrm>
              <a:off x="11515306" y="676385"/>
              <a:ext cx="108000" cy="1080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2" name="TextBox 71">
              <a:extLst>
                <a:ext uri="{FF2B5EF4-FFF2-40B4-BE49-F238E27FC236}">
                  <a16:creationId xmlns:a16="http://schemas.microsoft.com/office/drawing/2014/main" id="{70542FD8-23D8-4B7F-8706-1C26EE0CB9EE}"/>
                </a:ext>
              </a:extLst>
            </p:cNvPr>
            <p:cNvSpPr txBox="1"/>
            <p:nvPr/>
          </p:nvSpPr>
          <p:spPr>
            <a:xfrm>
              <a:off x="11438810" y="283831"/>
              <a:ext cx="45454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600" b="0" i="0" u="none" strike="noStrike" kern="1200" cap="none" spc="0" normalizeH="0" baseline="0" noProof="0" dirty="0">
                  <a:ln>
                    <a:noFill/>
                  </a:ln>
                  <a:solidFill>
                    <a:srgbClr val="FFFFFF">
                      <a:lumMod val="75000"/>
                    </a:srgbClr>
                  </a:solidFill>
                  <a:effectLst/>
                  <a:uLnTx/>
                  <a:uFillTx/>
                  <a:latin typeface="Arsenal" panose="02010504060200020004" pitchFamily="50" charset="0"/>
                  <a:ea typeface="+mn-ea"/>
                  <a:cs typeface="+mn-cs"/>
                </a:rPr>
                <a:t>0</a:t>
              </a:r>
              <a:r>
                <a:rPr kumimoji="0" lang="en-US" sz="1600" b="0" i="0" u="none" strike="noStrike" kern="1200" cap="none" spc="0" normalizeH="0" baseline="0" noProof="0" dirty="0">
                  <a:ln>
                    <a:noFill/>
                  </a:ln>
                  <a:solidFill>
                    <a:srgbClr val="FFFFFF">
                      <a:lumMod val="75000"/>
                    </a:srgbClr>
                  </a:solidFill>
                  <a:effectLst/>
                  <a:uLnTx/>
                  <a:uFillTx/>
                  <a:latin typeface="Arsenal" panose="02010504060200020004" pitchFamily="50" charset="0"/>
                  <a:ea typeface="+mn-ea"/>
                  <a:cs typeface="+mn-cs"/>
                </a:rPr>
                <a:t>5</a:t>
              </a:r>
              <a:endParaRPr kumimoji="0" lang="id-ID" sz="1600" b="0" i="0" u="none" strike="noStrike" kern="1200" cap="none" spc="0" normalizeH="0" baseline="0" noProof="0" dirty="0">
                <a:ln>
                  <a:noFill/>
                </a:ln>
                <a:solidFill>
                  <a:srgbClr val="FFFFFF">
                    <a:lumMod val="75000"/>
                  </a:srgbClr>
                </a:solidFill>
                <a:effectLst/>
                <a:uLnTx/>
                <a:uFillTx/>
                <a:latin typeface="Arsenal" panose="02010504060200020004" pitchFamily="50" charset="0"/>
                <a:ea typeface="+mn-ea"/>
                <a:cs typeface="+mn-cs"/>
              </a:endParaRPr>
            </a:p>
          </p:txBody>
        </p:sp>
      </p:grpSp>
      <p:sp>
        <p:nvSpPr>
          <p:cNvPr id="29" name="Content Placeholder 7">
            <a:extLst>
              <a:ext uri="{FF2B5EF4-FFF2-40B4-BE49-F238E27FC236}">
                <a16:creationId xmlns:a16="http://schemas.microsoft.com/office/drawing/2014/main" id="{61DCF61C-B838-4FE9-90FE-A805EACCAAB7}"/>
              </a:ext>
            </a:extLst>
          </p:cNvPr>
          <p:cNvSpPr txBox="1">
            <a:spLocks/>
          </p:cNvSpPr>
          <p:nvPr/>
        </p:nvSpPr>
        <p:spPr>
          <a:xfrm>
            <a:off x="3667511" y="1257"/>
            <a:ext cx="5218511" cy="83747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sz="3600" b="0" i="0" u="none" strike="noStrike" kern="1200" cap="none" spc="0" normalizeH="0" baseline="0" noProof="0" dirty="0">
                <a:ln>
                  <a:noFill/>
                </a:ln>
                <a:effectLst/>
                <a:uLnTx/>
                <a:uFillTx/>
                <a:latin typeface="Calibri" panose="020F0502020204030204"/>
                <a:ea typeface="+mn-ea"/>
                <a:cs typeface="+mn-cs"/>
              </a:rPr>
              <a:t>Modeling Process</a:t>
            </a:r>
          </a:p>
        </p:txBody>
      </p:sp>
      <p:sp>
        <p:nvSpPr>
          <p:cNvPr id="30" name="Title 1">
            <a:extLst>
              <a:ext uri="{FF2B5EF4-FFF2-40B4-BE49-F238E27FC236}">
                <a16:creationId xmlns:a16="http://schemas.microsoft.com/office/drawing/2014/main" id="{D10E065D-EFED-45F5-9C54-65DA47207471}"/>
              </a:ext>
            </a:extLst>
          </p:cNvPr>
          <p:cNvSpPr txBox="1">
            <a:spLocks/>
          </p:cNvSpPr>
          <p:nvPr/>
        </p:nvSpPr>
        <p:spPr>
          <a:xfrm>
            <a:off x="2315753" y="855355"/>
            <a:ext cx="7922028" cy="3635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600" b="1" noProof="0" dirty="0">
                <a:solidFill>
                  <a:srgbClr val="0070C0"/>
                </a:solidFill>
                <a:latin typeface="+mn-lt"/>
                <a:ea typeface="Roboto" panose="02000000000000000000" pitchFamily="2" charset="0"/>
              </a:rPr>
              <a:t>Stacking linear regression model </a:t>
            </a:r>
            <a:r>
              <a:rPr lang="en-US" sz="1600" noProof="0" dirty="0">
                <a:solidFill>
                  <a:srgbClr val="0070C0"/>
                </a:solidFill>
                <a:latin typeface="+mn-lt"/>
                <a:ea typeface="Roboto" panose="02000000000000000000" pitchFamily="2" charset="0"/>
              </a:rPr>
              <a:t>is the best model for</a:t>
            </a:r>
            <a:r>
              <a:rPr lang="en-US" sz="1600" dirty="0">
                <a:solidFill>
                  <a:srgbClr val="0070C0"/>
                </a:solidFill>
                <a:latin typeface="+mn-lt"/>
                <a:ea typeface="Roboto" panose="02000000000000000000" pitchFamily="2" charset="0"/>
              </a:rPr>
              <a:t> our problem</a:t>
            </a:r>
            <a:endParaRPr kumimoji="0" lang="en-US" sz="1600" b="0" i="0" u="none" strike="noStrike" kern="1200" cap="none" spc="0" normalizeH="0" baseline="0" noProof="0" dirty="0">
              <a:ln>
                <a:noFill/>
              </a:ln>
              <a:solidFill>
                <a:srgbClr val="0070C0"/>
              </a:solidFill>
              <a:effectLst/>
              <a:uLnTx/>
              <a:uFillTx/>
              <a:latin typeface="+mn-lt"/>
              <a:ea typeface="Roboto" panose="02000000000000000000" pitchFamily="2" charset="0"/>
            </a:endParaRPr>
          </a:p>
        </p:txBody>
      </p:sp>
      <p:grpSp>
        <p:nvGrpSpPr>
          <p:cNvPr id="31" name="Group 30">
            <a:extLst>
              <a:ext uri="{FF2B5EF4-FFF2-40B4-BE49-F238E27FC236}">
                <a16:creationId xmlns:a16="http://schemas.microsoft.com/office/drawing/2014/main" id="{6374901A-701B-442D-9EB1-BB79DC627B2E}"/>
              </a:ext>
            </a:extLst>
          </p:cNvPr>
          <p:cNvGrpSpPr/>
          <p:nvPr/>
        </p:nvGrpSpPr>
        <p:grpSpPr>
          <a:xfrm>
            <a:off x="5556768" y="844754"/>
            <a:ext cx="1440000" cy="58058"/>
            <a:chOff x="4616262" y="2307771"/>
            <a:chExt cx="2349876" cy="58058"/>
          </a:xfrm>
        </p:grpSpPr>
        <p:sp>
          <p:nvSpPr>
            <p:cNvPr id="32" name="Rectangle 31">
              <a:extLst>
                <a:ext uri="{FF2B5EF4-FFF2-40B4-BE49-F238E27FC236}">
                  <a16:creationId xmlns:a16="http://schemas.microsoft.com/office/drawing/2014/main" id="{44B4F8FD-8A85-468E-8416-ED51E41D321F}"/>
                </a:ext>
              </a:extLst>
            </p:cNvPr>
            <p:cNvSpPr/>
            <p:nvPr/>
          </p:nvSpPr>
          <p:spPr>
            <a:xfrm>
              <a:off x="4616262" y="2307771"/>
              <a:ext cx="1174938" cy="580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E921AE1E-31F9-4134-BFB6-4AC23608F307}"/>
                </a:ext>
              </a:extLst>
            </p:cNvPr>
            <p:cNvSpPr/>
            <p:nvPr/>
          </p:nvSpPr>
          <p:spPr>
            <a:xfrm>
              <a:off x="5791200" y="2307771"/>
              <a:ext cx="1174938" cy="5805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grpSp>
        <p:nvGrpSpPr>
          <p:cNvPr id="34" name="Group 33">
            <a:extLst>
              <a:ext uri="{FF2B5EF4-FFF2-40B4-BE49-F238E27FC236}">
                <a16:creationId xmlns:a16="http://schemas.microsoft.com/office/drawing/2014/main" id="{5916D10C-F72C-401D-BBE8-E25E86215995}"/>
              </a:ext>
            </a:extLst>
          </p:cNvPr>
          <p:cNvGrpSpPr/>
          <p:nvPr/>
        </p:nvGrpSpPr>
        <p:grpSpPr>
          <a:xfrm>
            <a:off x="11460168" y="105762"/>
            <a:ext cx="542322" cy="662567"/>
            <a:chOff x="11438810" y="175818"/>
            <a:chExt cx="542322" cy="662567"/>
          </a:xfrm>
        </p:grpSpPr>
        <p:sp>
          <p:nvSpPr>
            <p:cNvPr id="35" name="Oval 34">
              <a:extLst>
                <a:ext uri="{FF2B5EF4-FFF2-40B4-BE49-F238E27FC236}">
                  <a16:creationId xmlns:a16="http://schemas.microsoft.com/office/drawing/2014/main" id="{0F749CB2-9512-4A83-AD04-37117583E282}"/>
                </a:ext>
              </a:extLst>
            </p:cNvPr>
            <p:cNvSpPr>
              <a:spLocks/>
            </p:cNvSpPr>
            <p:nvPr/>
          </p:nvSpPr>
          <p:spPr>
            <a:xfrm>
              <a:off x="11481479" y="267286"/>
              <a:ext cx="377585" cy="378000"/>
            </a:xfrm>
            <a:prstGeom prst="ellipse">
              <a:avLst/>
            </a:prstGeom>
            <a:solidFill>
              <a:schemeClr val="bg1"/>
            </a:solidFill>
            <a:ln w="317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60672BB3-0CC0-462C-936C-FE8059984D86}"/>
                </a:ext>
              </a:extLst>
            </p:cNvPr>
            <p:cNvSpPr>
              <a:spLocks noChangeAspect="1"/>
            </p:cNvSpPr>
            <p:nvPr/>
          </p:nvSpPr>
          <p:spPr>
            <a:xfrm>
              <a:off x="11826332" y="175818"/>
              <a:ext cx="154800" cy="1548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00683180-6179-4549-9F90-0F20ED2F1AF5}"/>
                </a:ext>
              </a:extLst>
            </p:cNvPr>
            <p:cNvSpPr>
              <a:spLocks noChangeAspect="1"/>
            </p:cNvSpPr>
            <p:nvPr/>
          </p:nvSpPr>
          <p:spPr>
            <a:xfrm>
              <a:off x="11765132" y="622385"/>
              <a:ext cx="216000" cy="2160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Oval 37">
              <a:extLst>
                <a:ext uri="{FF2B5EF4-FFF2-40B4-BE49-F238E27FC236}">
                  <a16:creationId xmlns:a16="http://schemas.microsoft.com/office/drawing/2014/main" id="{760910DA-AEF6-4032-A860-C8CC8FFD7261}"/>
                </a:ext>
              </a:extLst>
            </p:cNvPr>
            <p:cNvSpPr>
              <a:spLocks noChangeAspect="1"/>
            </p:cNvSpPr>
            <p:nvPr/>
          </p:nvSpPr>
          <p:spPr>
            <a:xfrm>
              <a:off x="11515306" y="676385"/>
              <a:ext cx="108000" cy="1080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2FBE03D8-34D1-4C24-9BC9-932BE84BC9F5}"/>
                </a:ext>
              </a:extLst>
            </p:cNvPr>
            <p:cNvSpPr txBox="1"/>
            <p:nvPr/>
          </p:nvSpPr>
          <p:spPr>
            <a:xfrm>
              <a:off x="11438810" y="283831"/>
              <a:ext cx="45454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600" b="0" i="0" u="none" strike="noStrike" kern="1200" cap="none" spc="0" normalizeH="0" baseline="0" noProof="0" dirty="0">
                  <a:ln>
                    <a:noFill/>
                  </a:ln>
                  <a:solidFill>
                    <a:srgbClr val="FFFFFF">
                      <a:lumMod val="75000"/>
                    </a:srgbClr>
                  </a:solidFill>
                  <a:effectLst/>
                  <a:uLnTx/>
                  <a:uFillTx/>
                  <a:latin typeface="Arsenal" panose="02010504060200020004" pitchFamily="50" charset="0"/>
                  <a:ea typeface="+mn-ea"/>
                  <a:cs typeface="+mn-cs"/>
                </a:rPr>
                <a:t>0</a:t>
              </a:r>
              <a:r>
                <a:rPr kumimoji="0" lang="en-US" sz="1600" b="0" i="0" u="none" strike="noStrike" kern="1200" cap="none" spc="0" normalizeH="0" baseline="0" noProof="0" dirty="0">
                  <a:ln>
                    <a:noFill/>
                  </a:ln>
                  <a:solidFill>
                    <a:srgbClr val="FFFFFF">
                      <a:lumMod val="75000"/>
                    </a:srgbClr>
                  </a:solidFill>
                  <a:effectLst/>
                  <a:uLnTx/>
                  <a:uFillTx/>
                  <a:latin typeface="Arsenal" panose="02010504060200020004" pitchFamily="50" charset="0"/>
                  <a:ea typeface="+mn-ea"/>
                  <a:cs typeface="+mn-cs"/>
                </a:rPr>
                <a:t>6</a:t>
              </a:r>
              <a:endParaRPr kumimoji="0" lang="id-ID" sz="1600" b="0" i="0" u="none" strike="noStrike" kern="1200" cap="none" spc="0" normalizeH="0" baseline="0" noProof="0" dirty="0">
                <a:ln>
                  <a:noFill/>
                </a:ln>
                <a:solidFill>
                  <a:srgbClr val="FFFFFF">
                    <a:lumMod val="75000"/>
                  </a:srgbClr>
                </a:solidFill>
                <a:effectLst/>
                <a:uLnTx/>
                <a:uFillTx/>
                <a:latin typeface="Arsenal" panose="02010504060200020004" pitchFamily="50" charset="0"/>
                <a:ea typeface="+mn-ea"/>
                <a:cs typeface="+mn-cs"/>
              </a:endParaRPr>
            </a:p>
          </p:txBody>
        </p:sp>
      </p:grpSp>
      <p:cxnSp>
        <p:nvCxnSpPr>
          <p:cNvPr id="19" name="Straight Connector 18">
            <a:extLst>
              <a:ext uri="{FF2B5EF4-FFF2-40B4-BE49-F238E27FC236}">
                <a16:creationId xmlns:a16="http://schemas.microsoft.com/office/drawing/2014/main" id="{45B5E3AC-825A-4FBA-8D25-60B2E02427FB}"/>
              </a:ext>
            </a:extLst>
          </p:cNvPr>
          <p:cNvCxnSpPr>
            <a:cxnSpLocks/>
          </p:cNvCxnSpPr>
          <p:nvPr/>
        </p:nvCxnSpPr>
        <p:spPr>
          <a:xfrm>
            <a:off x="884443" y="1653468"/>
            <a:ext cx="2060204" cy="0"/>
          </a:xfrm>
          <a:prstGeom prst="line">
            <a:avLst/>
          </a:prstGeom>
          <a:ln w="3175">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F70FEA3-B0EC-41D5-9F66-BD232387C502}"/>
              </a:ext>
            </a:extLst>
          </p:cNvPr>
          <p:cNvSpPr txBox="1"/>
          <p:nvPr/>
        </p:nvSpPr>
        <p:spPr>
          <a:xfrm>
            <a:off x="740186" y="1300284"/>
            <a:ext cx="2204461" cy="369332"/>
          </a:xfrm>
          <a:prstGeom prst="rect">
            <a:avLst/>
          </a:prstGeom>
          <a:noFill/>
        </p:spPr>
        <p:txBody>
          <a:bodyPr wrap="square" rtlCol="0">
            <a:spAutoFit/>
          </a:bodyPr>
          <a:lstStyle/>
          <a:p>
            <a:r>
              <a:rPr lang="en-US" b="1" dirty="0">
                <a:solidFill>
                  <a:schemeClr val="accent5">
                    <a:lumMod val="60000"/>
                    <a:lumOff val="40000"/>
                  </a:schemeClr>
                </a:solidFill>
                <a:latin typeface="Open Sans" panose="020B0606030504020204" pitchFamily="34" charset="0"/>
              </a:rPr>
              <a:t> </a:t>
            </a:r>
            <a:r>
              <a:rPr lang="en-US" b="1" dirty="0">
                <a:solidFill>
                  <a:schemeClr val="accent5">
                    <a:lumMod val="75000"/>
                  </a:schemeClr>
                </a:solidFill>
                <a:latin typeface="Open Sans" panose="020B0606030504020204" pitchFamily="34" charset="0"/>
              </a:rPr>
              <a:t>Linear Regression</a:t>
            </a:r>
          </a:p>
        </p:txBody>
      </p:sp>
      <p:cxnSp>
        <p:nvCxnSpPr>
          <p:cNvPr id="21" name="Straight Connector 20">
            <a:extLst>
              <a:ext uri="{FF2B5EF4-FFF2-40B4-BE49-F238E27FC236}">
                <a16:creationId xmlns:a16="http://schemas.microsoft.com/office/drawing/2014/main" id="{0EF46F2F-27E0-4D85-8A4D-022E1B03928E}"/>
              </a:ext>
            </a:extLst>
          </p:cNvPr>
          <p:cNvCxnSpPr>
            <a:cxnSpLocks/>
          </p:cNvCxnSpPr>
          <p:nvPr/>
        </p:nvCxnSpPr>
        <p:spPr>
          <a:xfrm>
            <a:off x="4982137" y="1653468"/>
            <a:ext cx="2064029" cy="0"/>
          </a:xfrm>
          <a:prstGeom prst="line">
            <a:avLst/>
          </a:prstGeom>
          <a:ln w="3175">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1E8F28E-8154-4A4E-8FC4-C62C98879CC4}"/>
              </a:ext>
            </a:extLst>
          </p:cNvPr>
          <p:cNvSpPr txBox="1"/>
          <p:nvPr/>
        </p:nvSpPr>
        <p:spPr>
          <a:xfrm>
            <a:off x="4841705" y="1297462"/>
            <a:ext cx="2204461" cy="369332"/>
          </a:xfrm>
          <a:prstGeom prst="rect">
            <a:avLst/>
          </a:prstGeom>
          <a:noFill/>
        </p:spPr>
        <p:txBody>
          <a:bodyPr wrap="square" rtlCol="0">
            <a:spAutoFit/>
          </a:bodyPr>
          <a:lstStyle/>
          <a:p>
            <a:r>
              <a:rPr lang="en-US" b="1" dirty="0">
                <a:solidFill>
                  <a:schemeClr val="accent5">
                    <a:lumMod val="60000"/>
                    <a:lumOff val="40000"/>
                  </a:schemeClr>
                </a:solidFill>
                <a:latin typeface="Open Sans" panose="020B0606030504020204" pitchFamily="34" charset="0"/>
              </a:rPr>
              <a:t> </a:t>
            </a:r>
            <a:r>
              <a:rPr lang="en-US" b="1" dirty="0">
                <a:solidFill>
                  <a:schemeClr val="accent5">
                    <a:lumMod val="75000"/>
                  </a:schemeClr>
                </a:solidFill>
                <a:latin typeface="Open Sans" panose="020B0606030504020204" pitchFamily="34" charset="0"/>
              </a:rPr>
              <a:t>Tree-based Model</a:t>
            </a:r>
          </a:p>
        </p:txBody>
      </p:sp>
      <p:cxnSp>
        <p:nvCxnSpPr>
          <p:cNvPr id="23" name="Straight Connector 22">
            <a:extLst>
              <a:ext uri="{FF2B5EF4-FFF2-40B4-BE49-F238E27FC236}">
                <a16:creationId xmlns:a16="http://schemas.microsoft.com/office/drawing/2014/main" id="{66C196D5-CAB8-4D95-AF09-653FEFF5EC25}"/>
              </a:ext>
            </a:extLst>
          </p:cNvPr>
          <p:cNvCxnSpPr>
            <a:cxnSpLocks/>
          </p:cNvCxnSpPr>
          <p:nvPr/>
        </p:nvCxnSpPr>
        <p:spPr>
          <a:xfrm>
            <a:off x="9079830" y="1653468"/>
            <a:ext cx="1888161" cy="13326"/>
          </a:xfrm>
          <a:prstGeom prst="line">
            <a:avLst/>
          </a:prstGeom>
          <a:ln w="3175">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81A136B-28B8-409C-AA9C-0422CDF0D9FA}"/>
              </a:ext>
            </a:extLst>
          </p:cNvPr>
          <p:cNvSpPr txBox="1"/>
          <p:nvPr/>
        </p:nvSpPr>
        <p:spPr>
          <a:xfrm>
            <a:off x="8943224" y="1297462"/>
            <a:ext cx="2204461" cy="369332"/>
          </a:xfrm>
          <a:prstGeom prst="rect">
            <a:avLst/>
          </a:prstGeom>
          <a:noFill/>
        </p:spPr>
        <p:txBody>
          <a:bodyPr wrap="square" rtlCol="0">
            <a:spAutoFit/>
          </a:bodyPr>
          <a:lstStyle/>
          <a:p>
            <a:r>
              <a:rPr lang="en-US" b="1" dirty="0">
                <a:solidFill>
                  <a:schemeClr val="accent5">
                    <a:lumMod val="60000"/>
                    <a:lumOff val="40000"/>
                  </a:schemeClr>
                </a:solidFill>
                <a:latin typeface="Open Sans" panose="020B0606030504020204" pitchFamily="34" charset="0"/>
              </a:rPr>
              <a:t> </a:t>
            </a:r>
            <a:r>
              <a:rPr lang="en-US" b="1" dirty="0">
                <a:solidFill>
                  <a:schemeClr val="accent5">
                    <a:lumMod val="75000"/>
                  </a:schemeClr>
                </a:solidFill>
                <a:latin typeface="Open Sans" panose="020B0606030504020204" pitchFamily="34" charset="0"/>
              </a:rPr>
              <a:t>Neural Network</a:t>
            </a:r>
          </a:p>
        </p:txBody>
      </p:sp>
      <p:sp>
        <p:nvSpPr>
          <p:cNvPr id="26" name="Rectangle 25">
            <a:extLst>
              <a:ext uri="{FF2B5EF4-FFF2-40B4-BE49-F238E27FC236}">
                <a16:creationId xmlns:a16="http://schemas.microsoft.com/office/drawing/2014/main" id="{55532591-95A8-456E-B7D5-C060CA6344D0}"/>
              </a:ext>
            </a:extLst>
          </p:cNvPr>
          <p:cNvSpPr/>
          <p:nvPr/>
        </p:nvSpPr>
        <p:spPr>
          <a:xfrm>
            <a:off x="865544" y="1867931"/>
            <a:ext cx="1961394" cy="343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5">
                    <a:lumMod val="75000"/>
                  </a:schemeClr>
                </a:solidFill>
              </a:rPr>
              <a:t>Ridge Regression</a:t>
            </a:r>
          </a:p>
        </p:txBody>
      </p:sp>
      <p:sp>
        <p:nvSpPr>
          <p:cNvPr id="27" name="Rectangle 26">
            <a:extLst>
              <a:ext uri="{FF2B5EF4-FFF2-40B4-BE49-F238E27FC236}">
                <a16:creationId xmlns:a16="http://schemas.microsoft.com/office/drawing/2014/main" id="{B3338C82-DEB1-49E3-BF5B-569C710924F4}"/>
              </a:ext>
            </a:extLst>
          </p:cNvPr>
          <p:cNvSpPr/>
          <p:nvPr/>
        </p:nvSpPr>
        <p:spPr>
          <a:xfrm>
            <a:off x="865541" y="3521501"/>
            <a:ext cx="1961394" cy="343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5">
                    <a:lumMod val="75000"/>
                  </a:schemeClr>
                </a:solidFill>
              </a:rPr>
              <a:t>Lasso Regression</a:t>
            </a:r>
          </a:p>
        </p:txBody>
      </p:sp>
      <p:sp>
        <p:nvSpPr>
          <p:cNvPr id="28" name="Rectangle 27">
            <a:extLst>
              <a:ext uri="{FF2B5EF4-FFF2-40B4-BE49-F238E27FC236}">
                <a16:creationId xmlns:a16="http://schemas.microsoft.com/office/drawing/2014/main" id="{6B585FB7-CE74-4DA8-B463-F49C20D66EF8}"/>
              </a:ext>
            </a:extLst>
          </p:cNvPr>
          <p:cNvSpPr/>
          <p:nvPr/>
        </p:nvSpPr>
        <p:spPr>
          <a:xfrm>
            <a:off x="4936071" y="1867931"/>
            <a:ext cx="1961394" cy="343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5">
                    <a:lumMod val="75000"/>
                  </a:schemeClr>
                </a:solidFill>
              </a:rPr>
              <a:t>Light GBM</a:t>
            </a:r>
          </a:p>
        </p:txBody>
      </p:sp>
      <p:sp>
        <p:nvSpPr>
          <p:cNvPr id="40" name="TextBox 39">
            <a:extLst>
              <a:ext uri="{FF2B5EF4-FFF2-40B4-BE49-F238E27FC236}">
                <a16:creationId xmlns:a16="http://schemas.microsoft.com/office/drawing/2014/main" id="{D9926EBE-C474-43B0-9918-BC0CCC9E021E}"/>
              </a:ext>
            </a:extLst>
          </p:cNvPr>
          <p:cNvSpPr txBox="1"/>
          <p:nvPr/>
        </p:nvSpPr>
        <p:spPr>
          <a:xfrm>
            <a:off x="865543" y="2337199"/>
            <a:ext cx="1961393" cy="307777"/>
          </a:xfrm>
          <a:prstGeom prst="rect">
            <a:avLst/>
          </a:prstGeom>
          <a:noFill/>
        </p:spPr>
        <p:txBody>
          <a:bodyPr wrap="square" rtlCol="0">
            <a:spAutoFit/>
          </a:bodyPr>
          <a:lstStyle/>
          <a:p>
            <a:r>
              <a:rPr lang="en-US" sz="1400" dirty="0"/>
              <a:t>Parameter: alpha</a:t>
            </a:r>
          </a:p>
        </p:txBody>
      </p:sp>
      <p:sp>
        <p:nvSpPr>
          <p:cNvPr id="41" name="TextBox 40">
            <a:extLst>
              <a:ext uri="{FF2B5EF4-FFF2-40B4-BE49-F238E27FC236}">
                <a16:creationId xmlns:a16="http://schemas.microsoft.com/office/drawing/2014/main" id="{43132F07-6F28-4ED1-8638-0E56E1A22663}"/>
              </a:ext>
            </a:extLst>
          </p:cNvPr>
          <p:cNvSpPr txBox="1"/>
          <p:nvPr/>
        </p:nvSpPr>
        <p:spPr>
          <a:xfrm>
            <a:off x="865542" y="2688086"/>
            <a:ext cx="1961393" cy="307777"/>
          </a:xfrm>
          <a:prstGeom prst="rect">
            <a:avLst/>
          </a:prstGeom>
          <a:noFill/>
        </p:spPr>
        <p:txBody>
          <a:bodyPr wrap="square" rtlCol="0">
            <a:spAutoFit/>
          </a:bodyPr>
          <a:lstStyle/>
          <a:p>
            <a:r>
              <a:rPr lang="en-US" sz="1400" dirty="0"/>
              <a:t>Best parameter: 0.9</a:t>
            </a:r>
          </a:p>
        </p:txBody>
      </p:sp>
      <p:sp>
        <p:nvSpPr>
          <p:cNvPr id="42" name="TextBox 41">
            <a:extLst>
              <a:ext uri="{FF2B5EF4-FFF2-40B4-BE49-F238E27FC236}">
                <a16:creationId xmlns:a16="http://schemas.microsoft.com/office/drawing/2014/main" id="{33C87A74-1A79-4B4B-AF01-E617E1443782}"/>
              </a:ext>
            </a:extLst>
          </p:cNvPr>
          <p:cNvSpPr txBox="1"/>
          <p:nvPr/>
        </p:nvSpPr>
        <p:spPr>
          <a:xfrm>
            <a:off x="884443" y="3038972"/>
            <a:ext cx="2204461" cy="307777"/>
          </a:xfrm>
          <a:prstGeom prst="rect">
            <a:avLst/>
          </a:prstGeom>
          <a:noFill/>
        </p:spPr>
        <p:txBody>
          <a:bodyPr wrap="square" rtlCol="0">
            <a:spAutoFit/>
          </a:bodyPr>
          <a:lstStyle/>
          <a:p>
            <a:r>
              <a:rPr lang="en-US" sz="1400" b="1" dirty="0"/>
              <a:t>Best RMSE: </a:t>
            </a:r>
            <a:r>
              <a:rPr lang="en-US" sz="1400" b="1" dirty="0">
                <a:solidFill>
                  <a:schemeClr val="accent5">
                    <a:lumMod val="75000"/>
                  </a:schemeClr>
                </a:solidFill>
              </a:rPr>
              <a:t>27.9359</a:t>
            </a:r>
          </a:p>
        </p:txBody>
      </p:sp>
      <p:sp>
        <p:nvSpPr>
          <p:cNvPr id="43" name="TextBox 42">
            <a:extLst>
              <a:ext uri="{FF2B5EF4-FFF2-40B4-BE49-F238E27FC236}">
                <a16:creationId xmlns:a16="http://schemas.microsoft.com/office/drawing/2014/main" id="{F25B993D-EB3E-4876-B0E8-EBEC141F8D28}"/>
              </a:ext>
            </a:extLst>
          </p:cNvPr>
          <p:cNvSpPr txBox="1"/>
          <p:nvPr/>
        </p:nvSpPr>
        <p:spPr>
          <a:xfrm>
            <a:off x="865543" y="3980142"/>
            <a:ext cx="1961393" cy="307777"/>
          </a:xfrm>
          <a:prstGeom prst="rect">
            <a:avLst/>
          </a:prstGeom>
          <a:noFill/>
        </p:spPr>
        <p:txBody>
          <a:bodyPr wrap="square" rtlCol="0">
            <a:spAutoFit/>
          </a:bodyPr>
          <a:lstStyle/>
          <a:p>
            <a:r>
              <a:rPr lang="en-US" sz="1400" dirty="0"/>
              <a:t>Parameter: alpha</a:t>
            </a:r>
          </a:p>
        </p:txBody>
      </p:sp>
      <p:sp>
        <p:nvSpPr>
          <p:cNvPr id="44" name="TextBox 43">
            <a:extLst>
              <a:ext uri="{FF2B5EF4-FFF2-40B4-BE49-F238E27FC236}">
                <a16:creationId xmlns:a16="http://schemas.microsoft.com/office/drawing/2014/main" id="{EE4F3E3C-5C6C-4CDF-A573-524FE166F9A6}"/>
              </a:ext>
            </a:extLst>
          </p:cNvPr>
          <p:cNvSpPr txBox="1"/>
          <p:nvPr/>
        </p:nvSpPr>
        <p:spPr>
          <a:xfrm>
            <a:off x="865542" y="4331029"/>
            <a:ext cx="1961393" cy="307777"/>
          </a:xfrm>
          <a:prstGeom prst="rect">
            <a:avLst/>
          </a:prstGeom>
          <a:noFill/>
        </p:spPr>
        <p:txBody>
          <a:bodyPr wrap="square" rtlCol="0">
            <a:spAutoFit/>
          </a:bodyPr>
          <a:lstStyle/>
          <a:p>
            <a:r>
              <a:rPr lang="en-US" sz="1400" dirty="0"/>
              <a:t>Best parameter: 0.01</a:t>
            </a:r>
          </a:p>
        </p:txBody>
      </p:sp>
      <p:sp>
        <p:nvSpPr>
          <p:cNvPr id="45" name="TextBox 44">
            <a:extLst>
              <a:ext uri="{FF2B5EF4-FFF2-40B4-BE49-F238E27FC236}">
                <a16:creationId xmlns:a16="http://schemas.microsoft.com/office/drawing/2014/main" id="{61456E7A-6716-4B5A-B26A-0AD528A09EA5}"/>
              </a:ext>
            </a:extLst>
          </p:cNvPr>
          <p:cNvSpPr txBox="1"/>
          <p:nvPr/>
        </p:nvSpPr>
        <p:spPr>
          <a:xfrm>
            <a:off x="884443" y="4681915"/>
            <a:ext cx="2204461" cy="307777"/>
          </a:xfrm>
          <a:prstGeom prst="rect">
            <a:avLst/>
          </a:prstGeom>
          <a:noFill/>
        </p:spPr>
        <p:txBody>
          <a:bodyPr wrap="square" rtlCol="0">
            <a:spAutoFit/>
          </a:bodyPr>
          <a:lstStyle/>
          <a:p>
            <a:r>
              <a:rPr lang="en-US" sz="1400" dirty="0"/>
              <a:t>Best RMSE: 38.0820</a:t>
            </a:r>
          </a:p>
        </p:txBody>
      </p:sp>
      <p:sp>
        <p:nvSpPr>
          <p:cNvPr id="2" name="Rectangle 1">
            <a:extLst>
              <a:ext uri="{FF2B5EF4-FFF2-40B4-BE49-F238E27FC236}">
                <a16:creationId xmlns:a16="http://schemas.microsoft.com/office/drawing/2014/main" id="{CF77041C-0AE6-46D9-84DF-7879B88FCEEB}"/>
              </a:ext>
            </a:extLst>
          </p:cNvPr>
          <p:cNvSpPr/>
          <p:nvPr/>
        </p:nvSpPr>
        <p:spPr>
          <a:xfrm>
            <a:off x="4472808" y="2302618"/>
            <a:ext cx="2942253" cy="830997"/>
          </a:xfrm>
          <a:prstGeom prst="rect">
            <a:avLst/>
          </a:prstGeom>
        </p:spPr>
        <p:txBody>
          <a:bodyPr wrap="square">
            <a:spAutoFit/>
          </a:bodyPr>
          <a:lstStyle/>
          <a:p>
            <a:r>
              <a:rPr lang="en-US" sz="1600" dirty="0"/>
              <a:t>Light GBM is a gradient boosting framework that uses tree-based learning algorithm.</a:t>
            </a:r>
          </a:p>
        </p:txBody>
      </p:sp>
      <p:sp>
        <p:nvSpPr>
          <p:cNvPr id="46" name="TextBox 45">
            <a:extLst>
              <a:ext uri="{FF2B5EF4-FFF2-40B4-BE49-F238E27FC236}">
                <a16:creationId xmlns:a16="http://schemas.microsoft.com/office/drawing/2014/main" id="{315F213F-E977-4617-B3D1-6C08AA9C537A}"/>
              </a:ext>
            </a:extLst>
          </p:cNvPr>
          <p:cNvSpPr txBox="1"/>
          <p:nvPr/>
        </p:nvSpPr>
        <p:spPr>
          <a:xfrm>
            <a:off x="4822805" y="3163303"/>
            <a:ext cx="1961393" cy="523220"/>
          </a:xfrm>
          <a:prstGeom prst="rect">
            <a:avLst/>
          </a:prstGeom>
          <a:noFill/>
        </p:spPr>
        <p:txBody>
          <a:bodyPr wrap="square" rtlCol="0">
            <a:spAutoFit/>
          </a:bodyPr>
          <a:lstStyle/>
          <a:p>
            <a:r>
              <a:rPr lang="en-US" sz="1400" dirty="0"/>
              <a:t>Parameters: learning rate, max depth, lambda</a:t>
            </a:r>
          </a:p>
        </p:txBody>
      </p:sp>
      <p:sp>
        <p:nvSpPr>
          <p:cNvPr id="50" name="TextBox 49">
            <a:extLst>
              <a:ext uri="{FF2B5EF4-FFF2-40B4-BE49-F238E27FC236}">
                <a16:creationId xmlns:a16="http://schemas.microsoft.com/office/drawing/2014/main" id="{5AC56729-339F-407B-8F54-5BB9E0701939}"/>
              </a:ext>
            </a:extLst>
          </p:cNvPr>
          <p:cNvSpPr txBox="1"/>
          <p:nvPr/>
        </p:nvSpPr>
        <p:spPr>
          <a:xfrm>
            <a:off x="4822804" y="3719466"/>
            <a:ext cx="2173964" cy="954107"/>
          </a:xfrm>
          <a:prstGeom prst="rect">
            <a:avLst/>
          </a:prstGeom>
          <a:noFill/>
        </p:spPr>
        <p:txBody>
          <a:bodyPr wrap="square" rtlCol="0">
            <a:spAutoFit/>
          </a:bodyPr>
          <a:lstStyle/>
          <a:p>
            <a:r>
              <a:rPr lang="en-US" sz="1400" dirty="0"/>
              <a:t>Best parameters: </a:t>
            </a:r>
          </a:p>
          <a:p>
            <a:pPr lvl="1"/>
            <a:r>
              <a:rPr lang="en-US" sz="1400" dirty="0"/>
              <a:t>Learning rate = 0.3</a:t>
            </a:r>
          </a:p>
          <a:p>
            <a:pPr lvl="1"/>
            <a:r>
              <a:rPr lang="en-US" sz="1400" dirty="0"/>
              <a:t>Max depth = 5</a:t>
            </a:r>
          </a:p>
          <a:p>
            <a:pPr lvl="1"/>
            <a:r>
              <a:rPr lang="en-US" sz="1400" dirty="0"/>
              <a:t>Lambda = 1</a:t>
            </a:r>
          </a:p>
        </p:txBody>
      </p:sp>
      <p:sp>
        <p:nvSpPr>
          <p:cNvPr id="51" name="TextBox 50">
            <a:extLst>
              <a:ext uri="{FF2B5EF4-FFF2-40B4-BE49-F238E27FC236}">
                <a16:creationId xmlns:a16="http://schemas.microsoft.com/office/drawing/2014/main" id="{53D02423-6DD3-4263-916E-A413DC3E450B}"/>
              </a:ext>
            </a:extLst>
          </p:cNvPr>
          <p:cNvSpPr txBox="1"/>
          <p:nvPr/>
        </p:nvSpPr>
        <p:spPr>
          <a:xfrm>
            <a:off x="4841705" y="4706516"/>
            <a:ext cx="2204461" cy="307777"/>
          </a:xfrm>
          <a:prstGeom prst="rect">
            <a:avLst/>
          </a:prstGeom>
          <a:noFill/>
        </p:spPr>
        <p:txBody>
          <a:bodyPr wrap="square" rtlCol="0">
            <a:spAutoFit/>
          </a:bodyPr>
          <a:lstStyle/>
          <a:p>
            <a:r>
              <a:rPr lang="en-US" sz="1400" b="1" dirty="0"/>
              <a:t>Best RMSE: </a:t>
            </a:r>
            <a:r>
              <a:rPr lang="en-US" sz="1400" b="1" dirty="0">
                <a:solidFill>
                  <a:schemeClr val="accent5">
                    <a:lumMod val="75000"/>
                  </a:schemeClr>
                </a:solidFill>
              </a:rPr>
              <a:t>28.4371</a:t>
            </a:r>
          </a:p>
        </p:txBody>
      </p:sp>
      <p:sp>
        <p:nvSpPr>
          <p:cNvPr id="52" name="TextBox 51">
            <a:extLst>
              <a:ext uri="{FF2B5EF4-FFF2-40B4-BE49-F238E27FC236}">
                <a16:creationId xmlns:a16="http://schemas.microsoft.com/office/drawing/2014/main" id="{279C5FFB-4C62-43B2-9790-FAC2F8F58640}"/>
              </a:ext>
            </a:extLst>
          </p:cNvPr>
          <p:cNvSpPr txBox="1"/>
          <p:nvPr/>
        </p:nvSpPr>
        <p:spPr>
          <a:xfrm>
            <a:off x="9006598" y="3273390"/>
            <a:ext cx="1961393" cy="307777"/>
          </a:xfrm>
          <a:prstGeom prst="rect">
            <a:avLst/>
          </a:prstGeom>
          <a:noFill/>
        </p:spPr>
        <p:txBody>
          <a:bodyPr wrap="square" rtlCol="0">
            <a:spAutoFit/>
          </a:bodyPr>
          <a:lstStyle/>
          <a:p>
            <a:r>
              <a:rPr lang="en-US" sz="1400" dirty="0"/>
              <a:t>Parameters: layer, unit</a:t>
            </a:r>
          </a:p>
        </p:txBody>
      </p:sp>
      <p:sp>
        <p:nvSpPr>
          <p:cNvPr id="53" name="TextBox 52">
            <a:extLst>
              <a:ext uri="{FF2B5EF4-FFF2-40B4-BE49-F238E27FC236}">
                <a16:creationId xmlns:a16="http://schemas.microsoft.com/office/drawing/2014/main" id="{39CE0159-D289-4C61-87D0-F648670D8414}"/>
              </a:ext>
            </a:extLst>
          </p:cNvPr>
          <p:cNvSpPr txBox="1"/>
          <p:nvPr/>
        </p:nvSpPr>
        <p:spPr>
          <a:xfrm>
            <a:off x="9006598" y="3547865"/>
            <a:ext cx="2173964" cy="738664"/>
          </a:xfrm>
          <a:prstGeom prst="rect">
            <a:avLst/>
          </a:prstGeom>
          <a:noFill/>
        </p:spPr>
        <p:txBody>
          <a:bodyPr wrap="square" rtlCol="0">
            <a:spAutoFit/>
          </a:bodyPr>
          <a:lstStyle/>
          <a:p>
            <a:r>
              <a:rPr lang="en-US" sz="1400" dirty="0"/>
              <a:t>Best parameters: </a:t>
            </a:r>
          </a:p>
          <a:p>
            <a:pPr lvl="1"/>
            <a:r>
              <a:rPr lang="en-US" sz="1400" dirty="0"/>
              <a:t>Layer = 1</a:t>
            </a:r>
          </a:p>
          <a:p>
            <a:pPr lvl="1"/>
            <a:r>
              <a:rPr lang="en-US" sz="1400" dirty="0"/>
              <a:t>Unit = 50</a:t>
            </a:r>
          </a:p>
        </p:txBody>
      </p:sp>
      <p:sp>
        <p:nvSpPr>
          <p:cNvPr id="54" name="TextBox 53">
            <a:extLst>
              <a:ext uri="{FF2B5EF4-FFF2-40B4-BE49-F238E27FC236}">
                <a16:creationId xmlns:a16="http://schemas.microsoft.com/office/drawing/2014/main" id="{4ECD1EC7-6E14-47B3-92E5-64CCEB8BFD3B}"/>
              </a:ext>
            </a:extLst>
          </p:cNvPr>
          <p:cNvSpPr txBox="1"/>
          <p:nvPr/>
        </p:nvSpPr>
        <p:spPr>
          <a:xfrm>
            <a:off x="9006598" y="4253226"/>
            <a:ext cx="2204461" cy="307777"/>
          </a:xfrm>
          <a:prstGeom prst="rect">
            <a:avLst/>
          </a:prstGeom>
          <a:noFill/>
        </p:spPr>
        <p:txBody>
          <a:bodyPr wrap="square" rtlCol="0">
            <a:spAutoFit/>
          </a:bodyPr>
          <a:lstStyle/>
          <a:p>
            <a:r>
              <a:rPr lang="en-US" sz="1400" b="1" dirty="0"/>
              <a:t>Best RMSE: </a:t>
            </a:r>
            <a:r>
              <a:rPr lang="en-US" sz="1400" b="1" dirty="0">
                <a:solidFill>
                  <a:schemeClr val="accent5">
                    <a:lumMod val="75000"/>
                  </a:schemeClr>
                </a:solidFill>
              </a:rPr>
              <a:t>26.3330</a:t>
            </a:r>
          </a:p>
        </p:txBody>
      </p:sp>
      <p:sp>
        <p:nvSpPr>
          <p:cNvPr id="56" name="TextBox 55">
            <a:extLst>
              <a:ext uri="{FF2B5EF4-FFF2-40B4-BE49-F238E27FC236}">
                <a16:creationId xmlns:a16="http://schemas.microsoft.com/office/drawing/2014/main" id="{A788164B-5AB2-4A20-B331-8703743C96F4}"/>
              </a:ext>
            </a:extLst>
          </p:cNvPr>
          <p:cNvSpPr txBox="1"/>
          <p:nvPr/>
        </p:nvSpPr>
        <p:spPr>
          <a:xfrm>
            <a:off x="8992812" y="2120248"/>
            <a:ext cx="1961393" cy="738664"/>
          </a:xfrm>
          <a:prstGeom prst="rect">
            <a:avLst/>
          </a:prstGeom>
          <a:noFill/>
        </p:spPr>
        <p:txBody>
          <a:bodyPr wrap="square" rtlCol="0">
            <a:spAutoFit/>
          </a:bodyPr>
          <a:lstStyle/>
          <a:p>
            <a:r>
              <a:rPr lang="en-US" sz="1400" dirty="0"/>
              <a:t>Activation function:</a:t>
            </a:r>
          </a:p>
          <a:p>
            <a:r>
              <a:rPr lang="en-US" sz="1400" dirty="0"/>
              <a:t>        Hidden layer: </a:t>
            </a:r>
            <a:r>
              <a:rPr lang="en-US" sz="1400" dirty="0" err="1"/>
              <a:t>ReLu</a:t>
            </a:r>
            <a:r>
              <a:rPr lang="en-US" sz="1400" dirty="0"/>
              <a:t> </a:t>
            </a:r>
          </a:p>
          <a:p>
            <a:r>
              <a:rPr lang="en-US" sz="1400" dirty="0"/>
              <a:t>        Output layer: Linear</a:t>
            </a:r>
          </a:p>
        </p:txBody>
      </p:sp>
      <p:sp>
        <p:nvSpPr>
          <p:cNvPr id="57" name="TextBox 56">
            <a:extLst>
              <a:ext uri="{FF2B5EF4-FFF2-40B4-BE49-F238E27FC236}">
                <a16:creationId xmlns:a16="http://schemas.microsoft.com/office/drawing/2014/main" id="{970D00F2-82AB-47B6-ACDD-F4C6E46DD9B3}"/>
              </a:ext>
            </a:extLst>
          </p:cNvPr>
          <p:cNvSpPr txBox="1"/>
          <p:nvPr/>
        </p:nvSpPr>
        <p:spPr>
          <a:xfrm>
            <a:off x="9049537" y="1799057"/>
            <a:ext cx="1847944" cy="307777"/>
          </a:xfrm>
          <a:prstGeom prst="rect">
            <a:avLst/>
          </a:prstGeom>
          <a:noFill/>
          <a:ln>
            <a:solidFill>
              <a:schemeClr val="accent5">
                <a:lumMod val="75000"/>
              </a:schemeClr>
            </a:solidFill>
            <a:prstDash val="lgDash"/>
          </a:ln>
        </p:spPr>
        <p:txBody>
          <a:bodyPr wrap="square" rtlCol="0">
            <a:spAutoFit/>
          </a:bodyPr>
          <a:lstStyle/>
          <a:p>
            <a:pPr algn="ctr"/>
            <a:r>
              <a:rPr lang="en-US" sz="1400" dirty="0"/>
              <a:t>Controlled parameters</a:t>
            </a:r>
          </a:p>
        </p:txBody>
      </p:sp>
      <p:sp>
        <p:nvSpPr>
          <p:cNvPr id="58" name="TextBox 57">
            <a:extLst>
              <a:ext uri="{FF2B5EF4-FFF2-40B4-BE49-F238E27FC236}">
                <a16:creationId xmlns:a16="http://schemas.microsoft.com/office/drawing/2014/main" id="{BD77251D-9FDF-4434-9344-27891591515E}"/>
              </a:ext>
            </a:extLst>
          </p:cNvPr>
          <p:cNvSpPr txBox="1"/>
          <p:nvPr/>
        </p:nvSpPr>
        <p:spPr>
          <a:xfrm>
            <a:off x="9049537" y="2916104"/>
            <a:ext cx="1847944" cy="307777"/>
          </a:xfrm>
          <a:prstGeom prst="rect">
            <a:avLst/>
          </a:prstGeom>
          <a:noFill/>
          <a:ln>
            <a:solidFill>
              <a:schemeClr val="accent5">
                <a:lumMod val="75000"/>
              </a:schemeClr>
            </a:solidFill>
            <a:prstDash val="lgDash"/>
          </a:ln>
        </p:spPr>
        <p:txBody>
          <a:bodyPr wrap="square" rtlCol="0">
            <a:spAutoFit/>
          </a:bodyPr>
          <a:lstStyle/>
          <a:p>
            <a:pPr algn="ctr"/>
            <a:r>
              <a:rPr lang="en-US" sz="1400" dirty="0"/>
              <a:t>Tuned parameters</a:t>
            </a:r>
          </a:p>
        </p:txBody>
      </p:sp>
      <p:sp>
        <p:nvSpPr>
          <p:cNvPr id="59" name="Rectangle 58">
            <a:extLst>
              <a:ext uri="{FF2B5EF4-FFF2-40B4-BE49-F238E27FC236}">
                <a16:creationId xmlns:a16="http://schemas.microsoft.com/office/drawing/2014/main" id="{307DD938-B94B-4287-A024-42069E16E2A6}"/>
              </a:ext>
            </a:extLst>
          </p:cNvPr>
          <p:cNvSpPr/>
          <p:nvPr/>
        </p:nvSpPr>
        <p:spPr>
          <a:xfrm>
            <a:off x="8734215" y="4526040"/>
            <a:ext cx="2506158" cy="584775"/>
          </a:xfrm>
          <a:prstGeom prst="rect">
            <a:avLst/>
          </a:prstGeom>
        </p:spPr>
        <p:txBody>
          <a:bodyPr wrap="square">
            <a:spAutoFit/>
          </a:bodyPr>
          <a:lstStyle/>
          <a:p>
            <a:r>
              <a:rPr lang="en-US" sz="1600" dirty="0"/>
              <a:t>Wide neural nets are better than deep neural nets</a:t>
            </a:r>
          </a:p>
        </p:txBody>
      </p:sp>
      <p:sp>
        <p:nvSpPr>
          <p:cNvPr id="3" name="Isosceles Triangle 2">
            <a:extLst>
              <a:ext uri="{FF2B5EF4-FFF2-40B4-BE49-F238E27FC236}">
                <a16:creationId xmlns:a16="http://schemas.microsoft.com/office/drawing/2014/main" id="{3B7DE351-54C0-4C8B-A079-AEEB99B0420A}"/>
              </a:ext>
            </a:extLst>
          </p:cNvPr>
          <p:cNvSpPr/>
          <p:nvPr/>
        </p:nvSpPr>
        <p:spPr>
          <a:xfrm flipV="1">
            <a:off x="1044025" y="5140366"/>
            <a:ext cx="9799817" cy="268365"/>
          </a:xfrm>
          <a:prstGeom prst="triangl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683F4A9D-1132-4DCD-83F5-542818F719E0}"/>
              </a:ext>
            </a:extLst>
          </p:cNvPr>
          <p:cNvCxnSpPr>
            <a:cxnSpLocks/>
          </p:cNvCxnSpPr>
          <p:nvPr/>
        </p:nvCxnSpPr>
        <p:spPr>
          <a:xfrm>
            <a:off x="884443" y="5705430"/>
            <a:ext cx="1193739" cy="0"/>
          </a:xfrm>
          <a:prstGeom prst="line">
            <a:avLst/>
          </a:prstGeom>
          <a:ln w="3175">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4B58B7C-1894-434A-B3E8-E070B705A4AE}"/>
              </a:ext>
            </a:extLst>
          </p:cNvPr>
          <p:cNvSpPr txBox="1"/>
          <p:nvPr/>
        </p:nvSpPr>
        <p:spPr>
          <a:xfrm>
            <a:off x="740186" y="5337368"/>
            <a:ext cx="2204461" cy="369332"/>
          </a:xfrm>
          <a:prstGeom prst="rect">
            <a:avLst/>
          </a:prstGeom>
          <a:noFill/>
        </p:spPr>
        <p:txBody>
          <a:bodyPr wrap="square" rtlCol="0">
            <a:spAutoFit/>
          </a:bodyPr>
          <a:lstStyle/>
          <a:p>
            <a:r>
              <a:rPr lang="en-US" b="1" dirty="0">
                <a:solidFill>
                  <a:schemeClr val="accent5">
                    <a:lumMod val="60000"/>
                    <a:lumOff val="40000"/>
                  </a:schemeClr>
                </a:solidFill>
                <a:latin typeface="Open Sans" panose="020B0606030504020204" pitchFamily="34" charset="0"/>
              </a:rPr>
              <a:t> </a:t>
            </a:r>
            <a:r>
              <a:rPr lang="en-US" b="1" dirty="0">
                <a:solidFill>
                  <a:schemeClr val="accent5">
                    <a:lumMod val="75000"/>
                  </a:schemeClr>
                </a:solidFill>
                <a:latin typeface="Open Sans" panose="020B0606030504020204" pitchFamily="34" charset="0"/>
              </a:rPr>
              <a:t>Stacking</a:t>
            </a:r>
          </a:p>
        </p:txBody>
      </p:sp>
      <p:sp>
        <p:nvSpPr>
          <p:cNvPr id="62" name="Rectangle 61">
            <a:extLst>
              <a:ext uri="{FF2B5EF4-FFF2-40B4-BE49-F238E27FC236}">
                <a16:creationId xmlns:a16="http://schemas.microsoft.com/office/drawing/2014/main" id="{576AA828-F17C-433C-AEE6-1AD627B5BAFB}"/>
              </a:ext>
            </a:extLst>
          </p:cNvPr>
          <p:cNvSpPr/>
          <p:nvPr/>
        </p:nvSpPr>
        <p:spPr>
          <a:xfrm>
            <a:off x="861720" y="5872921"/>
            <a:ext cx="1961394" cy="343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5">
                    <a:lumMod val="75000"/>
                  </a:schemeClr>
                </a:solidFill>
              </a:rPr>
              <a:t>Average</a:t>
            </a:r>
          </a:p>
        </p:txBody>
      </p:sp>
      <p:sp>
        <p:nvSpPr>
          <p:cNvPr id="63" name="Rectangle 62">
            <a:extLst>
              <a:ext uri="{FF2B5EF4-FFF2-40B4-BE49-F238E27FC236}">
                <a16:creationId xmlns:a16="http://schemas.microsoft.com/office/drawing/2014/main" id="{FA82EC8F-EE85-457B-B3E1-F4884195A206}"/>
              </a:ext>
            </a:extLst>
          </p:cNvPr>
          <p:cNvSpPr/>
          <p:nvPr/>
        </p:nvSpPr>
        <p:spPr>
          <a:xfrm>
            <a:off x="8992811" y="5872817"/>
            <a:ext cx="1961394" cy="343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5">
                    <a:lumMod val="75000"/>
                  </a:schemeClr>
                </a:solidFill>
              </a:rPr>
              <a:t>Linear Regression</a:t>
            </a:r>
          </a:p>
        </p:txBody>
      </p:sp>
      <p:sp>
        <p:nvSpPr>
          <p:cNvPr id="64" name="Rectangle 63">
            <a:extLst>
              <a:ext uri="{FF2B5EF4-FFF2-40B4-BE49-F238E27FC236}">
                <a16:creationId xmlns:a16="http://schemas.microsoft.com/office/drawing/2014/main" id="{9435C6CF-6FDC-41D9-9E45-2E34D17A4267}"/>
              </a:ext>
            </a:extLst>
          </p:cNvPr>
          <p:cNvSpPr/>
          <p:nvPr/>
        </p:nvSpPr>
        <p:spPr>
          <a:xfrm>
            <a:off x="4929089" y="5872818"/>
            <a:ext cx="1961394" cy="343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5">
                    <a:lumMod val="75000"/>
                  </a:schemeClr>
                </a:solidFill>
              </a:rPr>
              <a:t>Weighted Average</a:t>
            </a:r>
          </a:p>
        </p:txBody>
      </p:sp>
      <p:sp>
        <p:nvSpPr>
          <p:cNvPr id="66" name="TextBox 65">
            <a:extLst>
              <a:ext uri="{FF2B5EF4-FFF2-40B4-BE49-F238E27FC236}">
                <a16:creationId xmlns:a16="http://schemas.microsoft.com/office/drawing/2014/main" id="{936402B4-5008-45F1-A6F6-0E3CF3878C6B}"/>
              </a:ext>
            </a:extLst>
          </p:cNvPr>
          <p:cNvSpPr txBox="1"/>
          <p:nvPr/>
        </p:nvSpPr>
        <p:spPr>
          <a:xfrm>
            <a:off x="861720" y="6295217"/>
            <a:ext cx="2204461" cy="307777"/>
          </a:xfrm>
          <a:prstGeom prst="rect">
            <a:avLst/>
          </a:prstGeom>
          <a:noFill/>
        </p:spPr>
        <p:txBody>
          <a:bodyPr wrap="square" rtlCol="0">
            <a:spAutoFit/>
          </a:bodyPr>
          <a:lstStyle/>
          <a:p>
            <a:r>
              <a:rPr lang="en-US" sz="1400" b="1" dirty="0"/>
              <a:t>RMSE: </a:t>
            </a:r>
            <a:r>
              <a:rPr lang="en-US" sz="1400" b="1" dirty="0">
                <a:solidFill>
                  <a:schemeClr val="accent5">
                    <a:lumMod val="75000"/>
                  </a:schemeClr>
                </a:solidFill>
              </a:rPr>
              <a:t>26.5660</a:t>
            </a:r>
          </a:p>
        </p:txBody>
      </p:sp>
      <p:sp>
        <p:nvSpPr>
          <p:cNvPr id="67" name="TextBox 66">
            <a:extLst>
              <a:ext uri="{FF2B5EF4-FFF2-40B4-BE49-F238E27FC236}">
                <a16:creationId xmlns:a16="http://schemas.microsoft.com/office/drawing/2014/main" id="{69B622BC-2B4A-41F9-A261-8416AD33DAF5}"/>
              </a:ext>
            </a:extLst>
          </p:cNvPr>
          <p:cNvSpPr txBox="1"/>
          <p:nvPr/>
        </p:nvSpPr>
        <p:spPr>
          <a:xfrm>
            <a:off x="4929089" y="6295217"/>
            <a:ext cx="2204461" cy="307777"/>
          </a:xfrm>
          <a:prstGeom prst="rect">
            <a:avLst/>
          </a:prstGeom>
          <a:noFill/>
        </p:spPr>
        <p:txBody>
          <a:bodyPr wrap="square" rtlCol="0">
            <a:spAutoFit/>
          </a:bodyPr>
          <a:lstStyle/>
          <a:p>
            <a:r>
              <a:rPr lang="en-US" sz="1400" b="1" dirty="0"/>
              <a:t>RMSE: </a:t>
            </a:r>
            <a:r>
              <a:rPr lang="en-US" sz="1400" b="1" dirty="0">
                <a:solidFill>
                  <a:schemeClr val="accent5">
                    <a:lumMod val="75000"/>
                  </a:schemeClr>
                </a:solidFill>
              </a:rPr>
              <a:t>26.0179</a:t>
            </a:r>
          </a:p>
        </p:txBody>
      </p:sp>
      <p:sp>
        <p:nvSpPr>
          <p:cNvPr id="68" name="TextBox 67">
            <a:extLst>
              <a:ext uri="{FF2B5EF4-FFF2-40B4-BE49-F238E27FC236}">
                <a16:creationId xmlns:a16="http://schemas.microsoft.com/office/drawing/2014/main" id="{F67B60D3-6052-4844-944A-2AF18C0DAEE9}"/>
              </a:ext>
            </a:extLst>
          </p:cNvPr>
          <p:cNvSpPr txBox="1"/>
          <p:nvPr/>
        </p:nvSpPr>
        <p:spPr>
          <a:xfrm>
            <a:off x="8991349" y="6246045"/>
            <a:ext cx="2204461" cy="307777"/>
          </a:xfrm>
          <a:prstGeom prst="rect">
            <a:avLst/>
          </a:prstGeom>
          <a:noFill/>
        </p:spPr>
        <p:txBody>
          <a:bodyPr wrap="square" rtlCol="0">
            <a:spAutoFit/>
          </a:bodyPr>
          <a:lstStyle/>
          <a:p>
            <a:r>
              <a:rPr lang="en-US" sz="1400" b="1" dirty="0"/>
              <a:t>RMSE: </a:t>
            </a:r>
            <a:r>
              <a:rPr lang="en-US" sz="1400" b="1" dirty="0">
                <a:solidFill>
                  <a:schemeClr val="accent5">
                    <a:lumMod val="75000"/>
                  </a:schemeClr>
                </a:solidFill>
              </a:rPr>
              <a:t>25.9960</a:t>
            </a:r>
          </a:p>
        </p:txBody>
      </p:sp>
      <p:sp>
        <p:nvSpPr>
          <p:cNvPr id="4" name="Star: 5 Points 3">
            <a:extLst>
              <a:ext uri="{FF2B5EF4-FFF2-40B4-BE49-F238E27FC236}">
                <a16:creationId xmlns:a16="http://schemas.microsoft.com/office/drawing/2014/main" id="{33A63C2A-B298-4FF0-B260-9A0183827A02}"/>
              </a:ext>
            </a:extLst>
          </p:cNvPr>
          <p:cNvSpPr/>
          <p:nvPr/>
        </p:nvSpPr>
        <p:spPr>
          <a:xfrm>
            <a:off x="8801903" y="5720256"/>
            <a:ext cx="409390" cy="38129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0461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ontent Placeholder 7"/>
          <p:cNvSpPr txBox="1">
            <a:spLocks/>
          </p:cNvSpPr>
          <p:nvPr/>
        </p:nvSpPr>
        <p:spPr>
          <a:xfrm>
            <a:off x="3667512" y="0"/>
            <a:ext cx="5218511" cy="83747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ct val="20000"/>
              </a:spcBef>
              <a:spcAft>
                <a:spcPts val="0"/>
              </a:spcAft>
              <a:buClrTx/>
              <a:buSzTx/>
              <a:buFont typeface="Arial" pitchFamily="34" charset="0"/>
              <a:buNone/>
              <a:tabLst/>
              <a:defRPr/>
            </a:pPr>
            <a:r>
              <a:rPr lang="en-US" sz="3600" dirty="0">
                <a:solidFill>
                  <a:schemeClr val="tx2">
                    <a:lumMod val="75000"/>
                  </a:schemeClr>
                </a:solidFill>
                <a:latin typeface="Calibri" panose="020F0502020204030204"/>
              </a:rPr>
              <a:t>Evaluation</a:t>
            </a:r>
            <a:endParaRPr kumimoji="0" lang="en-US" sz="3600" b="0" i="0" u="none" strike="noStrike" kern="1200" cap="none" spc="0" normalizeH="0" baseline="0" noProof="0" dirty="0">
              <a:ln>
                <a:noFill/>
              </a:ln>
              <a:solidFill>
                <a:schemeClr val="tx2">
                  <a:lumMod val="75000"/>
                </a:schemeClr>
              </a:solidFill>
              <a:effectLst/>
              <a:uLnTx/>
              <a:uFillTx/>
              <a:latin typeface="Calibri" panose="020F0502020204030204"/>
              <a:ea typeface="+mn-ea"/>
              <a:cs typeface="+mn-cs"/>
            </a:endParaRPr>
          </a:p>
        </p:txBody>
      </p:sp>
      <p:sp>
        <p:nvSpPr>
          <p:cNvPr id="50" name="Title 1"/>
          <p:cNvSpPr txBox="1">
            <a:spLocks/>
          </p:cNvSpPr>
          <p:nvPr/>
        </p:nvSpPr>
        <p:spPr>
          <a:xfrm>
            <a:off x="3237426" y="893574"/>
            <a:ext cx="6078681" cy="3635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lvl="0" algn="ctr">
              <a:defRPr/>
            </a:pPr>
            <a:r>
              <a:rPr lang="en-US" sz="1600" dirty="0">
                <a:solidFill>
                  <a:srgbClr val="0070C0"/>
                </a:solidFill>
                <a:latin typeface="Calibri" panose="020F0502020204030204"/>
                <a:ea typeface="Roboto" panose="02000000000000000000" pitchFamily="2" charset="0"/>
              </a:rPr>
              <a:t>We suggest two different methods for </a:t>
            </a:r>
            <a:r>
              <a:rPr lang="en-US" sz="1600" dirty="0" err="1">
                <a:solidFill>
                  <a:srgbClr val="0070C0"/>
                </a:solidFill>
                <a:latin typeface="Calibri" panose="020F0502020204030204"/>
                <a:ea typeface="Roboto" panose="02000000000000000000" pitchFamily="2" charset="0"/>
              </a:rPr>
              <a:t>Mercari</a:t>
            </a:r>
            <a:r>
              <a:rPr lang="en-US" sz="1600" dirty="0">
                <a:solidFill>
                  <a:srgbClr val="0070C0"/>
                </a:solidFill>
                <a:latin typeface="Calibri" panose="020F0502020204030204"/>
                <a:ea typeface="Roboto" panose="02000000000000000000" pitchFamily="2" charset="0"/>
              </a:rPr>
              <a:t> to evaluate the model</a:t>
            </a:r>
          </a:p>
        </p:txBody>
      </p:sp>
      <p:grpSp>
        <p:nvGrpSpPr>
          <p:cNvPr id="51" name="Group 50"/>
          <p:cNvGrpSpPr/>
          <p:nvPr/>
        </p:nvGrpSpPr>
        <p:grpSpPr>
          <a:xfrm>
            <a:off x="5556768" y="844754"/>
            <a:ext cx="1440000" cy="58058"/>
            <a:chOff x="4616262" y="2307771"/>
            <a:chExt cx="2349876" cy="58058"/>
          </a:xfrm>
        </p:grpSpPr>
        <p:sp>
          <p:nvSpPr>
            <p:cNvPr id="52" name="Rectangle 51"/>
            <p:cNvSpPr/>
            <p:nvPr/>
          </p:nvSpPr>
          <p:spPr>
            <a:xfrm>
              <a:off x="4616262" y="2307771"/>
              <a:ext cx="1174938" cy="580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3" name="Rectangle 52"/>
            <p:cNvSpPr/>
            <p:nvPr/>
          </p:nvSpPr>
          <p:spPr>
            <a:xfrm>
              <a:off x="5791200" y="2307771"/>
              <a:ext cx="1174938" cy="5805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grpSp>
        <p:nvGrpSpPr>
          <p:cNvPr id="47" name="Group 46">
            <a:extLst>
              <a:ext uri="{FF2B5EF4-FFF2-40B4-BE49-F238E27FC236}">
                <a16:creationId xmlns:a16="http://schemas.microsoft.com/office/drawing/2014/main" id="{80C15564-61F7-4010-B7DB-AF483996FAA7}"/>
              </a:ext>
            </a:extLst>
          </p:cNvPr>
          <p:cNvGrpSpPr/>
          <p:nvPr/>
        </p:nvGrpSpPr>
        <p:grpSpPr>
          <a:xfrm>
            <a:off x="11476794" y="87452"/>
            <a:ext cx="542322" cy="662567"/>
            <a:chOff x="11438810" y="175818"/>
            <a:chExt cx="542322" cy="662567"/>
          </a:xfrm>
        </p:grpSpPr>
        <p:sp>
          <p:nvSpPr>
            <p:cNvPr id="48" name="Oval 47">
              <a:extLst>
                <a:ext uri="{FF2B5EF4-FFF2-40B4-BE49-F238E27FC236}">
                  <a16:creationId xmlns:a16="http://schemas.microsoft.com/office/drawing/2014/main" id="{C2CBC7EC-180E-4EA8-9C75-F3BBDA208F78}"/>
                </a:ext>
              </a:extLst>
            </p:cNvPr>
            <p:cNvSpPr>
              <a:spLocks/>
            </p:cNvSpPr>
            <p:nvPr/>
          </p:nvSpPr>
          <p:spPr>
            <a:xfrm>
              <a:off x="11481479" y="267286"/>
              <a:ext cx="377585" cy="378000"/>
            </a:xfrm>
            <a:prstGeom prst="ellipse">
              <a:avLst/>
            </a:prstGeom>
            <a:solidFill>
              <a:schemeClr val="bg1"/>
            </a:solidFill>
            <a:ln w="317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Oval 48">
              <a:extLst>
                <a:ext uri="{FF2B5EF4-FFF2-40B4-BE49-F238E27FC236}">
                  <a16:creationId xmlns:a16="http://schemas.microsoft.com/office/drawing/2014/main" id="{D2BC12B7-D0AB-4776-8D43-13792A20DA4B}"/>
                </a:ext>
              </a:extLst>
            </p:cNvPr>
            <p:cNvSpPr>
              <a:spLocks noChangeAspect="1"/>
            </p:cNvSpPr>
            <p:nvPr/>
          </p:nvSpPr>
          <p:spPr>
            <a:xfrm>
              <a:off x="11826332" y="175818"/>
              <a:ext cx="154800" cy="1548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Oval 54">
              <a:extLst>
                <a:ext uri="{FF2B5EF4-FFF2-40B4-BE49-F238E27FC236}">
                  <a16:creationId xmlns:a16="http://schemas.microsoft.com/office/drawing/2014/main" id="{43C07BA3-660B-40F4-838B-DA59BD02B6B3}"/>
                </a:ext>
              </a:extLst>
            </p:cNvPr>
            <p:cNvSpPr>
              <a:spLocks noChangeAspect="1"/>
            </p:cNvSpPr>
            <p:nvPr/>
          </p:nvSpPr>
          <p:spPr>
            <a:xfrm>
              <a:off x="11765132" y="622385"/>
              <a:ext cx="216000" cy="2160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1" name="Oval 70">
              <a:extLst>
                <a:ext uri="{FF2B5EF4-FFF2-40B4-BE49-F238E27FC236}">
                  <a16:creationId xmlns:a16="http://schemas.microsoft.com/office/drawing/2014/main" id="{4F112A40-C58B-41E0-8880-6F1108B4615E}"/>
                </a:ext>
              </a:extLst>
            </p:cNvPr>
            <p:cNvSpPr>
              <a:spLocks noChangeAspect="1"/>
            </p:cNvSpPr>
            <p:nvPr/>
          </p:nvSpPr>
          <p:spPr>
            <a:xfrm>
              <a:off x="11515306" y="676385"/>
              <a:ext cx="108000" cy="1080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2" name="TextBox 71">
              <a:extLst>
                <a:ext uri="{FF2B5EF4-FFF2-40B4-BE49-F238E27FC236}">
                  <a16:creationId xmlns:a16="http://schemas.microsoft.com/office/drawing/2014/main" id="{70542FD8-23D8-4B7F-8706-1C26EE0CB9EE}"/>
                </a:ext>
              </a:extLst>
            </p:cNvPr>
            <p:cNvSpPr txBox="1"/>
            <p:nvPr/>
          </p:nvSpPr>
          <p:spPr>
            <a:xfrm>
              <a:off x="11438810" y="283831"/>
              <a:ext cx="45454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lumMod val="75000"/>
                    </a:srgbClr>
                  </a:solidFill>
                  <a:effectLst/>
                  <a:uLnTx/>
                  <a:uFillTx/>
                  <a:latin typeface="Arsenal" panose="02010504060200020004" pitchFamily="50" charset="0"/>
                  <a:ea typeface="+mn-ea"/>
                  <a:cs typeface="+mn-cs"/>
                </a:rPr>
                <a:t>08</a:t>
              </a:r>
            </a:p>
          </p:txBody>
        </p:sp>
      </p:grpSp>
      <p:pic>
        <p:nvPicPr>
          <p:cNvPr id="2" name="Picture 1">
            <a:extLst>
              <a:ext uri="{FF2B5EF4-FFF2-40B4-BE49-F238E27FC236}">
                <a16:creationId xmlns:a16="http://schemas.microsoft.com/office/drawing/2014/main" id="{5F36547C-2C33-4005-9FA5-CC763C71F9F5}"/>
              </a:ext>
            </a:extLst>
          </p:cNvPr>
          <p:cNvPicPr>
            <a:picLocks noChangeAspect="1"/>
          </p:cNvPicPr>
          <p:nvPr/>
        </p:nvPicPr>
        <p:blipFill>
          <a:blip r:embed="rId3"/>
          <a:stretch>
            <a:fillRect/>
          </a:stretch>
        </p:blipFill>
        <p:spPr>
          <a:xfrm>
            <a:off x="954213" y="2071910"/>
            <a:ext cx="5609402" cy="2547122"/>
          </a:xfrm>
          <a:prstGeom prst="rect">
            <a:avLst/>
          </a:prstGeom>
        </p:spPr>
      </p:pic>
      <p:pic>
        <p:nvPicPr>
          <p:cNvPr id="1026" name="Picture 2" descr="https://www.fashionphile.com/images/product-images/main/919d3af3b9bc2ccdc01c7f1b60d71ca7/98f508beb2097e39d6a4de3a6d5f5be0.jpg">
            <a:extLst>
              <a:ext uri="{FF2B5EF4-FFF2-40B4-BE49-F238E27FC236}">
                <a16:creationId xmlns:a16="http://schemas.microsoft.com/office/drawing/2014/main" id="{89FD0853-915F-49A4-9CB4-5C21CF7AA2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5429" y="1763087"/>
            <a:ext cx="1597193" cy="15971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kroger handbags">
            <a:extLst>
              <a:ext uri="{FF2B5EF4-FFF2-40B4-BE49-F238E27FC236}">
                <a16:creationId xmlns:a16="http://schemas.microsoft.com/office/drawing/2014/main" id="{57CC0FDB-A79C-42B6-94C6-94C41D5512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5429" y="3360280"/>
            <a:ext cx="1626739" cy="1626739"/>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28AE493E-CE00-4D50-B310-DFB0D44FCE11}"/>
              </a:ext>
            </a:extLst>
          </p:cNvPr>
          <p:cNvCxnSpPr>
            <a:cxnSpLocks/>
          </p:cNvCxnSpPr>
          <p:nvPr/>
        </p:nvCxnSpPr>
        <p:spPr>
          <a:xfrm>
            <a:off x="779343" y="1527348"/>
            <a:ext cx="2064029" cy="0"/>
          </a:xfrm>
          <a:prstGeom prst="line">
            <a:avLst/>
          </a:prstGeom>
          <a:ln w="3175">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FDBED0B-640C-437F-B5F2-0358CFD22FE6}"/>
              </a:ext>
            </a:extLst>
          </p:cNvPr>
          <p:cNvSpPr txBox="1"/>
          <p:nvPr/>
        </p:nvSpPr>
        <p:spPr>
          <a:xfrm>
            <a:off x="709126" y="1158460"/>
            <a:ext cx="2204461" cy="369332"/>
          </a:xfrm>
          <a:prstGeom prst="rect">
            <a:avLst/>
          </a:prstGeom>
          <a:noFill/>
        </p:spPr>
        <p:txBody>
          <a:bodyPr wrap="square" rtlCol="0">
            <a:spAutoFit/>
          </a:bodyPr>
          <a:lstStyle/>
          <a:p>
            <a:r>
              <a:rPr lang="en-US" b="1" dirty="0">
                <a:solidFill>
                  <a:schemeClr val="accent5">
                    <a:lumMod val="75000"/>
                  </a:schemeClr>
                </a:solidFill>
                <a:latin typeface="Open Sans" panose="020B0606030504020204" pitchFamily="34" charset="0"/>
              </a:rPr>
              <a:t>Model Limitation</a:t>
            </a:r>
          </a:p>
        </p:txBody>
      </p:sp>
      <p:sp>
        <p:nvSpPr>
          <p:cNvPr id="19" name="TextBox 18">
            <a:extLst>
              <a:ext uri="{FF2B5EF4-FFF2-40B4-BE49-F238E27FC236}">
                <a16:creationId xmlns:a16="http://schemas.microsoft.com/office/drawing/2014/main" id="{D8791800-B1A7-488B-B1DB-270F59F7A6C8}"/>
              </a:ext>
            </a:extLst>
          </p:cNvPr>
          <p:cNvSpPr txBox="1"/>
          <p:nvPr/>
        </p:nvSpPr>
        <p:spPr>
          <a:xfrm>
            <a:off x="1423510" y="1701948"/>
            <a:ext cx="4430752" cy="307777"/>
          </a:xfrm>
          <a:prstGeom prst="rect">
            <a:avLst/>
          </a:prstGeom>
          <a:noFill/>
          <a:ln>
            <a:solidFill>
              <a:schemeClr val="accent5">
                <a:lumMod val="75000"/>
              </a:schemeClr>
            </a:solidFill>
            <a:prstDash val="lgDash"/>
          </a:ln>
        </p:spPr>
        <p:txBody>
          <a:bodyPr wrap="square" rtlCol="0">
            <a:spAutoFit/>
          </a:bodyPr>
          <a:lstStyle/>
          <a:p>
            <a:pPr algn="ctr"/>
            <a:r>
              <a:rPr lang="en-US" sz="1400" dirty="0"/>
              <a:t>Imbalanced item amounts in main categories</a:t>
            </a:r>
          </a:p>
        </p:txBody>
      </p:sp>
      <p:sp>
        <p:nvSpPr>
          <p:cNvPr id="4" name="Rectangle 3">
            <a:extLst>
              <a:ext uri="{FF2B5EF4-FFF2-40B4-BE49-F238E27FC236}">
                <a16:creationId xmlns:a16="http://schemas.microsoft.com/office/drawing/2014/main" id="{AEB4D4CF-9C4E-4CC7-91B9-4204B190BE7C}"/>
              </a:ext>
            </a:extLst>
          </p:cNvPr>
          <p:cNvSpPr/>
          <p:nvPr/>
        </p:nvSpPr>
        <p:spPr>
          <a:xfrm>
            <a:off x="976088" y="1706986"/>
            <a:ext cx="355778" cy="30777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sp>
        <p:nvSpPr>
          <p:cNvPr id="21" name="TextBox 20">
            <a:extLst>
              <a:ext uri="{FF2B5EF4-FFF2-40B4-BE49-F238E27FC236}">
                <a16:creationId xmlns:a16="http://schemas.microsoft.com/office/drawing/2014/main" id="{59960782-5979-4E4E-8269-0FC45E7EE283}"/>
              </a:ext>
            </a:extLst>
          </p:cNvPr>
          <p:cNvSpPr txBox="1"/>
          <p:nvPr/>
        </p:nvSpPr>
        <p:spPr>
          <a:xfrm>
            <a:off x="7230538" y="1706986"/>
            <a:ext cx="4430752" cy="307777"/>
          </a:xfrm>
          <a:prstGeom prst="rect">
            <a:avLst/>
          </a:prstGeom>
          <a:noFill/>
          <a:ln>
            <a:solidFill>
              <a:schemeClr val="accent5">
                <a:lumMod val="75000"/>
              </a:schemeClr>
            </a:solidFill>
            <a:prstDash val="lgDash"/>
          </a:ln>
        </p:spPr>
        <p:txBody>
          <a:bodyPr wrap="square" rtlCol="0">
            <a:spAutoFit/>
          </a:bodyPr>
          <a:lstStyle/>
          <a:p>
            <a:pPr algn="ctr"/>
            <a:r>
              <a:rPr lang="en-US" sz="1400" dirty="0"/>
              <a:t>Too many missing </a:t>
            </a:r>
            <a:r>
              <a:rPr lang="en-US" sz="1400" dirty="0" err="1"/>
              <a:t>brand_name</a:t>
            </a:r>
            <a:r>
              <a:rPr lang="en-US" sz="1400" dirty="0"/>
              <a:t> values</a:t>
            </a:r>
          </a:p>
        </p:txBody>
      </p:sp>
      <p:sp>
        <p:nvSpPr>
          <p:cNvPr id="22" name="Rectangle 21">
            <a:extLst>
              <a:ext uri="{FF2B5EF4-FFF2-40B4-BE49-F238E27FC236}">
                <a16:creationId xmlns:a16="http://schemas.microsoft.com/office/drawing/2014/main" id="{83056753-718B-476A-BFA8-049178C32EF2}"/>
              </a:ext>
            </a:extLst>
          </p:cNvPr>
          <p:cNvSpPr/>
          <p:nvPr/>
        </p:nvSpPr>
        <p:spPr>
          <a:xfrm>
            <a:off x="6767539" y="1701948"/>
            <a:ext cx="355779" cy="32100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5" name="TextBox 4">
            <a:extLst>
              <a:ext uri="{FF2B5EF4-FFF2-40B4-BE49-F238E27FC236}">
                <a16:creationId xmlns:a16="http://schemas.microsoft.com/office/drawing/2014/main" id="{02E10BB0-CBB7-466E-82CB-486D0872D831}"/>
              </a:ext>
            </a:extLst>
          </p:cNvPr>
          <p:cNvSpPr txBox="1"/>
          <p:nvPr/>
        </p:nvSpPr>
        <p:spPr>
          <a:xfrm>
            <a:off x="8886023" y="2241925"/>
            <a:ext cx="2826902" cy="830997"/>
          </a:xfrm>
          <a:prstGeom prst="rect">
            <a:avLst/>
          </a:prstGeom>
          <a:noFill/>
        </p:spPr>
        <p:txBody>
          <a:bodyPr wrap="square" rtlCol="0">
            <a:spAutoFit/>
          </a:bodyPr>
          <a:lstStyle/>
          <a:p>
            <a:r>
              <a:rPr lang="en-US" sz="4800" b="1" dirty="0">
                <a:solidFill>
                  <a:srgbClr val="0070C0"/>
                </a:solidFill>
                <a:latin typeface="Abadi" panose="020B0604020104020204" pitchFamily="34" charset="0"/>
              </a:rPr>
              <a:t>45</a:t>
            </a:r>
            <a:r>
              <a:rPr lang="en-US" sz="4800" b="1">
                <a:solidFill>
                  <a:srgbClr val="0070C0"/>
                </a:solidFill>
                <a:latin typeface="Abadi" panose="020B0604020104020204" pitchFamily="34" charset="0"/>
              </a:rPr>
              <a:t>% </a:t>
            </a:r>
            <a:r>
              <a:rPr lang="en-US" sz="1400" b="1">
                <a:solidFill>
                  <a:srgbClr val="0070C0"/>
                </a:solidFill>
                <a:latin typeface="Abadi" panose="020B0604020104020204" pitchFamily="34" charset="0"/>
              </a:rPr>
              <a:t>Rows</a:t>
            </a:r>
            <a:endParaRPr lang="en-US" sz="1400" dirty="0">
              <a:solidFill>
                <a:srgbClr val="0070C0"/>
              </a:solidFill>
            </a:endParaRPr>
          </a:p>
        </p:txBody>
      </p:sp>
      <p:sp>
        <p:nvSpPr>
          <p:cNvPr id="6" name="TextBox 5">
            <a:extLst>
              <a:ext uri="{FF2B5EF4-FFF2-40B4-BE49-F238E27FC236}">
                <a16:creationId xmlns:a16="http://schemas.microsoft.com/office/drawing/2014/main" id="{15F62549-F73A-4C78-9C0E-4BE517849987}"/>
              </a:ext>
            </a:extLst>
          </p:cNvPr>
          <p:cNvSpPr txBox="1"/>
          <p:nvPr/>
        </p:nvSpPr>
        <p:spPr>
          <a:xfrm>
            <a:off x="8906620" y="2882077"/>
            <a:ext cx="1805687" cy="369332"/>
          </a:xfrm>
          <a:prstGeom prst="rect">
            <a:avLst/>
          </a:prstGeom>
          <a:noFill/>
        </p:spPr>
        <p:txBody>
          <a:bodyPr wrap="square" rtlCol="0">
            <a:spAutoFit/>
          </a:bodyPr>
          <a:lstStyle/>
          <a:p>
            <a:r>
              <a:rPr lang="en-US" dirty="0">
                <a:solidFill>
                  <a:srgbClr val="0070C0"/>
                </a:solidFill>
              </a:rPr>
              <a:t>No Brand Names</a:t>
            </a:r>
          </a:p>
        </p:txBody>
      </p:sp>
      <p:sp>
        <p:nvSpPr>
          <p:cNvPr id="27" name="TextBox 26">
            <a:extLst>
              <a:ext uri="{FF2B5EF4-FFF2-40B4-BE49-F238E27FC236}">
                <a16:creationId xmlns:a16="http://schemas.microsoft.com/office/drawing/2014/main" id="{05EAD0AE-107D-453B-8A7F-F9CE003C57D7}"/>
              </a:ext>
            </a:extLst>
          </p:cNvPr>
          <p:cNvSpPr txBox="1"/>
          <p:nvPr/>
        </p:nvSpPr>
        <p:spPr>
          <a:xfrm>
            <a:off x="8886023" y="3526633"/>
            <a:ext cx="3173743" cy="830997"/>
          </a:xfrm>
          <a:prstGeom prst="rect">
            <a:avLst/>
          </a:prstGeom>
          <a:noFill/>
        </p:spPr>
        <p:txBody>
          <a:bodyPr wrap="square" rtlCol="0">
            <a:spAutoFit/>
          </a:bodyPr>
          <a:lstStyle/>
          <a:p>
            <a:pPr lvl="0"/>
            <a:r>
              <a:rPr lang="en-US" sz="4800" b="1" dirty="0">
                <a:solidFill>
                  <a:srgbClr val="0070C0"/>
                </a:solidFill>
                <a:latin typeface="Abadi" panose="020B0604020104020204" pitchFamily="34" charset="0"/>
              </a:rPr>
              <a:t>70% </a:t>
            </a:r>
            <a:r>
              <a:rPr lang="en-US" sz="1400" b="1" dirty="0">
                <a:solidFill>
                  <a:srgbClr val="0070C0"/>
                </a:solidFill>
                <a:latin typeface="Abadi" panose="020B0604020104020204" pitchFamily="34" charset="0"/>
              </a:rPr>
              <a:t>of 4800 Brands</a:t>
            </a:r>
          </a:p>
        </p:txBody>
      </p:sp>
      <p:sp>
        <p:nvSpPr>
          <p:cNvPr id="28" name="TextBox 27">
            <a:extLst>
              <a:ext uri="{FF2B5EF4-FFF2-40B4-BE49-F238E27FC236}">
                <a16:creationId xmlns:a16="http://schemas.microsoft.com/office/drawing/2014/main" id="{681FF3A5-3B58-4512-A58C-08579AA8B4A0}"/>
              </a:ext>
            </a:extLst>
          </p:cNvPr>
          <p:cNvSpPr txBox="1"/>
          <p:nvPr/>
        </p:nvSpPr>
        <p:spPr>
          <a:xfrm>
            <a:off x="8906620" y="4168832"/>
            <a:ext cx="2190976" cy="369332"/>
          </a:xfrm>
          <a:prstGeom prst="rect">
            <a:avLst/>
          </a:prstGeom>
          <a:noFill/>
        </p:spPr>
        <p:txBody>
          <a:bodyPr wrap="square" rtlCol="0">
            <a:spAutoFit/>
          </a:bodyPr>
          <a:lstStyle/>
          <a:p>
            <a:r>
              <a:rPr lang="en-US" dirty="0">
                <a:solidFill>
                  <a:srgbClr val="0070C0"/>
                </a:solidFill>
              </a:rPr>
              <a:t>Appear &lt; 15 times</a:t>
            </a:r>
          </a:p>
        </p:txBody>
      </p:sp>
      <p:cxnSp>
        <p:nvCxnSpPr>
          <p:cNvPr id="30" name="Straight Connector 29">
            <a:extLst>
              <a:ext uri="{FF2B5EF4-FFF2-40B4-BE49-F238E27FC236}">
                <a16:creationId xmlns:a16="http://schemas.microsoft.com/office/drawing/2014/main" id="{B15695C4-8E50-4F4B-B873-811D36C5BE31}"/>
              </a:ext>
            </a:extLst>
          </p:cNvPr>
          <p:cNvCxnSpPr>
            <a:cxnSpLocks/>
          </p:cNvCxnSpPr>
          <p:nvPr/>
        </p:nvCxnSpPr>
        <p:spPr>
          <a:xfrm>
            <a:off x="779343" y="5042973"/>
            <a:ext cx="2552440" cy="0"/>
          </a:xfrm>
          <a:prstGeom prst="line">
            <a:avLst/>
          </a:prstGeom>
          <a:ln w="3175">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1C5F06A-3EBA-4691-8D95-AF4C8B158DFD}"/>
              </a:ext>
            </a:extLst>
          </p:cNvPr>
          <p:cNvSpPr txBox="1"/>
          <p:nvPr/>
        </p:nvSpPr>
        <p:spPr>
          <a:xfrm>
            <a:off x="676890" y="4711444"/>
            <a:ext cx="2692872" cy="369332"/>
          </a:xfrm>
          <a:prstGeom prst="rect">
            <a:avLst/>
          </a:prstGeom>
          <a:noFill/>
        </p:spPr>
        <p:txBody>
          <a:bodyPr wrap="square" rtlCol="0">
            <a:spAutoFit/>
          </a:bodyPr>
          <a:lstStyle/>
          <a:p>
            <a:r>
              <a:rPr lang="en-US" b="1" dirty="0">
                <a:solidFill>
                  <a:schemeClr val="accent5">
                    <a:lumMod val="75000"/>
                  </a:schemeClr>
                </a:solidFill>
                <a:latin typeface="Open Sans" panose="020B0606030504020204" pitchFamily="34" charset="0"/>
              </a:rPr>
              <a:t>Validation in Business</a:t>
            </a:r>
          </a:p>
        </p:txBody>
      </p:sp>
      <p:sp>
        <p:nvSpPr>
          <p:cNvPr id="32" name="TextBox 31">
            <a:extLst>
              <a:ext uri="{FF2B5EF4-FFF2-40B4-BE49-F238E27FC236}">
                <a16:creationId xmlns:a16="http://schemas.microsoft.com/office/drawing/2014/main" id="{45CF1B3A-7FDD-4380-83F9-B59DE101A970}"/>
              </a:ext>
            </a:extLst>
          </p:cNvPr>
          <p:cNvSpPr txBox="1"/>
          <p:nvPr/>
        </p:nvSpPr>
        <p:spPr>
          <a:xfrm>
            <a:off x="667793" y="5151014"/>
            <a:ext cx="4491588" cy="584775"/>
          </a:xfrm>
          <a:prstGeom prst="rect">
            <a:avLst/>
          </a:prstGeom>
          <a:noFill/>
        </p:spPr>
        <p:txBody>
          <a:bodyPr wrap="square" rtlCol="0">
            <a:spAutoFit/>
          </a:bodyPr>
          <a:lstStyle/>
          <a:p>
            <a:r>
              <a:rPr lang="en-US" sz="3200" b="1" dirty="0">
                <a:solidFill>
                  <a:schemeClr val="accent6">
                    <a:lumMod val="50000"/>
                  </a:schemeClr>
                </a:solidFill>
                <a:latin typeface="Abadi" panose="020B0604020104020204" pitchFamily="34" charset="0"/>
              </a:rPr>
              <a:t>To use or not to use?</a:t>
            </a:r>
            <a:endParaRPr lang="en-US" sz="1000" dirty="0">
              <a:solidFill>
                <a:schemeClr val="accent6">
                  <a:lumMod val="50000"/>
                </a:schemeClr>
              </a:solidFill>
            </a:endParaRPr>
          </a:p>
        </p:txBody>
      </p:sp>
      <p:sp>
        <p:nvSpPr>
          <p:cNvPr id="33" name="TextBox 32">
            <a:extLst>
              <a:ext uri="{FF2B5EF4-FFF2-40B4-BE49-F238E27FC236}">
                <a16:creationId xmlns:a16="http://schemas.microsoft.com/office/drawing/2014/main" id="{B79DAA5E-3AA0-4435-B737-DF724EFB7491}"/>
              </a:ext>
            </a:extLst>
          </p:cNvPr>
          <p:cNvSpPr txBox="1"/>
          <p:nvPr/>
        </p:nvSpPr>
        <p:spPr>
          <a:xfrm>
            <a:off x="667793" y="5730638"/>
            <a:ext cx="4491588" cy="646331"/>
          </a:xfrm>
          <a:prstGeom prst="rect">
            <a:avLst/>
          </a:prstGeom>
          <a:noFill/>
        </p:spPr>
        <p:txBody>
          <a:bodyPr wrap="square" rtlCol="0">
            <a:spAutoFit/>
          </a:bodyPr>
          <a:lstStyle/>
          <a:p>
            <a:r>
              <a:rPr lang="en-US" dirty="0">
                <a:solidFill>
                  <a:srgbClr val="0070C0"/>
                </a:solidFill>
              </a:rPr>
              <a:t>Offer </a:t>
            </a:r>
            <a:r>
              <a:rPr lang="en-US">
                <a:solidFill>
                  <a:srgbClr val="0070C0"/>
                </a:solidFill>
              </a:rPr>
              <a:t>a </a:t>
            </a:r>
            <a:r>
              <a:rPr lang="en-US">
                <a:solidFill>
                  <a:srgbClr val="0070C0"/>
                </a:solidFill>
                <a:latin typeface="Times New Roman" panose="02020603050405020304" pitchFamily="18" charset="0"/>
                <a:cs typeface="Times New Roman" panose="02020603050405020304" pitchFamily="18" charset="0"/>
              </a:rPr>
              <a:t>±X</a:t>
            </a:r>
            <a:r>
              <a:rPr lang="en-US">
                <a:solidFill>
                  <a:srgbClr val="0070C0"/>
                </a:solidFill>
              </a:rPr>
              <a:t>% </a:t>
            </a:r>
            <a:r>
              <a:rPr lang="en-US" dirty="0">
                <a:solidFill>
                  <a:srgbClr val="0070C0"/>
                </a:solidFill>
              </a:rPr>
              <a:t>range for suggested price;</a:t>
            </a:r>
          </a:p>
          <a:p>
            <a:r>
              <a:rPr lang="en-US" dirty="0">
                <a:solidFill>
                  <a:srgbClr val="0070C0"/>
                </a:solidFill>
              </a:rPr>
              <a:t>Count how many sellers use suggested price</a:t>
            </a:r>
          </a:p>
        </p:txBody>
      </p:sp>
      <p:sp>
        <p:nvSpPr>
          <p:cNvPr id="34" name="TextBox 33">
            <a:extLst>
              <a:ext uri="{FF2B5EF4-FFF2-40B4-BE49-F238E27FC236}">
                <a16:creationId xmlns:a16="http://schemas.microsoft.com/office/drawing/2014/main" id="{C692333B-8945-4B41-819D-54A807605A64}"/>
              </a:ext>
            </a:extLst>
          </p:cNvPr>
          <p:cNvSpPr txBox="1"/>
          <p:nvPr/>
        </p:nvSpPr>
        <p:spPr>
          <a:xfrm>
            <a:off x="7221336" y="5146245"/>
            <a:ext cx="3820977" cy="584775"/>
          </a:xfrm>
          <a:prstGeom prst="rect">
            <a:avLst/>
          </a:prstGeom>
          <a:noFill/>
        </p:spPr>
        <p:txBody>
          <a:bodyPr wrap="square" rtlCol="0">
            <a:spAutoFit/>
          </a:bodyPr>
          <a:lstStyle/>
          <a:p>
            <a:r>
              <a:rPr lang="en-US" sz="3200" b="1" dirty="0">
                <a:solidFill>
                  <a:schemeClr val="accent6">
                    <a:lumMod val="50000"/>
                  </a:schemeClr>
                </a:solidFill>
                <a:latin typeface="Abadi" panose="020B0604020104020204" pitchFamily="34" charset="0"/>
              </a:rPr>
              <a:t>A/B Test</a:t>
            </a:r>
            <a:endParaRPr lang="en-US" sz="1000" dirty="0">
              <a:solidFill>
                <a:schemeClr val="accent6">
                  <a:lumMod val="50000"/>
                </a:schemeClr>
              </a:solidFill>
            </a:endParaRPr>
          </a:p>
        </p:txBody>
      </p:sp>
      <p:sp>
        <p:nvSpPr>
          <p:cNvPr id="35" name="TextBox 34">
            <a:extLst>
              <a:ext uri="{FF2B5EF4-FFF2-40B4-BE49-F238E27FC236}">
                <a16:creationId xmlns:a16="http://schemas.microsoft.com/office/drawing/2014/main" id="{C5BDE37D-E586-416E-898E-0906A373C33B}"/>
              </a:ext>
            </a:extLst>
          </p:cNvPr>
          <p:cNvSpPr txBox="1"/>
          <p:nvPr/>
        </p:nvSpPr>
        <p:spPr>
          <a:xfrm>
            <a:off x="7124424" y="5710972"/>
            <a:ext cx="4642979" cy="646331"/>
          </a:xfrm>
          <a:prstGeom prst="rect">
            <a:avLst/>
          </a:prstGeom>
          <a:noFill/>
        </p:spPr>
        <p:txBody>
          <a:bodyPr wrap="square" rtlCol="0">
            <a:spAutoFit/>
          </a:bodyPr>
          <a:lstStyle/>
          <a:p>
            <a:r>
              <a:rPr lang="en-US" dirty="0">
                <a:solidFill>
                  <a:srgbClr val="0070C0"/>
                </a:solidFill>
              </a:rPr>
              <a:t>Group A: suggest price; Group B: control group</a:t>
            </a:r>
          </a:p>
          <a:p>
            <a:r>
              <a:rPr lang="en-US" dirty="0">
                <a:solidFill>
                  <a:srgbClr val="0070C0"/>
                </a:solidFill>
              </a:rPr>
              <a:t>Compare how quickly items in each group sold</a:t>
            </a:r>
          </a:p>
        </p:txBody>
      </p:sp>
    </p:spTree>
    <p:extLst>
      <p:ext uri="{BB962C8B-B14F-4D97-AF65-F5344CB8AC3E}">
        <p14:creationId xmlns:p14="http://schemas.microsoft.com/office/powerpoint/2010/main" val="2387796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ontent Placeholder 7"/>
          <p:cNvSpPr txBox="1">
            <a:spLocks/>
          </p:cNvSpPr>
          <p:nvPr/>
        </p:nvSpPr>
        <p:spPr>
          <a:xfrm>
            <a:off x="3667512" y="-190493"/>
            <a:ext cx="5218511" cy="83747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sz="3600" b="0" i="0" u="none" strike="noStrike" kern="1200" cap="none" spc="0" normalizeH="0" baseline="0" noProof="0" dirty="0">
                <a:ln>
                  <a:noFill/>
                </a:ln>
                <a:solidFill>
                  <a:schemeClr val="tx2">
                    <a:lumMod val="75000"/>
                  </a:schemeClr>
                </a:solidFill>
                <a:effectLst/>
                <a:uLnTx/>
                <a:uFillTx/>
                <a:latin typeface="Calibri" panose="020F0502020204030204"/>
                <a:ea typeface="+mn-ea"/>
                <a:cs typeface="+mn-cs"/>
              </a:rPr>
              <a:t>Deployment</a:t>
            </a:r>
            <a:r>
              <a:rPr kumimoji="0" lang="en-US" sz="3600" b="0" i="0" u="none" strike="noStrike" kern="1200" cap="none" spc="0" normalizeH="0" noProof="0" dirty="0">
                <a:ln>
                  <a:noFill/>
                </a:ln>
                <a:solidFill>
                  <a:schemeClr val="tx2">
                    <a:lumMod val="75000"/>
                  </a:schemeClr>
                </a:solidFill>
                <a:effectLst/>
                <a:uLnTx/>
                <a:uFillTx/>
                <a:latin typeface="Calibri" panose="020F0502020204030204"/>
                <a:ea typeface="+mn-ea"/>
                <a:cs typeface="+mn-cs"/>
              </a:rPr>
              <a:t> </a:t>
            </a:r>
            <a:endParaRPr kumimoji="0" lang="en-US" sz="3600" b="0" i="0" u="none" strike="noStrike" kern="1200" cap="none" spc="0" normalizeH="0" baseline="0" noProof="0" dirty="0">
              <a:ln>
                <a:noFill/>
              </a:ln>
              <a:solidFill>
                <a:schemeClr val="tx2">
                  <a:lumMod val="75000"/>
                </a:schemeClr>
              </a:solidFill>
              <a:effectLst/>
              <a:uLnTx/>
              <a:uFillTx/>
              <a:latin typeface="Calibri" panose="020F0502020204030204"/>
              <a:ea typeface="+mn-ea"/>
              <a:cs typeface="+mn-cs"/>
            </a:endParaRPr>
          </a:p>
        </p:txBody>
      </p:sp>
      <p:sp>
        <p:nvSpPr>
          <p:cNvPr id="50" name="Title 1"/>
          <p:cNvSpPr txBox="1">
            <a:spLocks/>
          </p:cNvSpPr>
          <p:nvPr/>
        </p:nvSpPr>
        <p:spPr>
          <a:xfrm>
            <a:off x="1604099" y="671171"/>
            <a:ext cx="9345336"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0070C0"/>
                </a:solidFill>
                <a:effectLst/>
                <a:uLnTx/>
                <a:uFillTx/>
                <a:latin typeface="Calibri" panose="020F0502020204030204"/>
                <a:ea typeface="Roboto" panose="02000000000000000000" pitchFamily="2" charset="0"/>
                <a:cs typeface="+mj-cs"/>
              </a:rPr>
              <a:t>We can recommend a price range for sellers to list their items</a:t>
            </a:r>
          </a:p>
        </p:txBody>
      </p:sp>
      <p:grpSp>
        <p:nvGrpSpPr>
          <p:cNvPr id="51" name="Group 50"/>
          <p:cNvGrpSpPr/>
          <p:nvPr/>
        </p:nvGrpSpPr>
        <p:grpSpPr>
          <a:xfrm>
            <a:off x="5556768" y="651714"/>
            <a:ext cx="1440000" cy="58058"/>
            <a:chOff x="4616262" y="2307771"/>
            <a:chExt cx="2349876" cy="58058"/>
          </a:xfrm>
        </p:grpSpPr>
        <p:sp>
          <p:nvSpPr>
            <p:cNvPr id="52" name="Rectangle 51"/>
            <p:cNvSpPr/>
            <p:nvPr/>
          </p:nvSpPr>
          <p:spPr>
            <a:xfrm>
              <a:off x="4616262" y="2307771"/>
              <a:ext cx="1174938" cy="580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schemeClr val="tx2">
                    <a:lumMod val="75000"/>
                  </a:schemeClr>
                </a:solidFill>
                <a:effectLst/>
                <a:uLnTx/>
                <a:uFillTx/>
                <a:latin typeface="Calibri" panose="020F0502020204030204"/>
                <a:ea typeface="+mn-ea"/>
                <a:cs typeface="+mn-cs"/>
              </a:endParaRPr>
            </a:p>
          </p:txBody>
        </p:sp>
        <p:sp>
          <p:nvSpPr>
            <p:cNvPr id="53" name="Rectangle 52"/>
            <p:cNvSpPr/>
            <p:nvPr/>
          </p:nvSpPr>
          <p:spPr>
            <a:xfrm>
              <a:off x="5791200" y="2307771"/>
              <a:ext cx="1174938" cy="5805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schemeClr val="tx2">
                    <a:lumMod val="75000"/>
                  </a:schemeClr>
                </a:solidFill>
                <a:effectLst/>
                <a:uLnTx/>
                <a:uFillTx/>
                <a:latin typeface="Calibri" panose="020F0502020204030204"/>
                <a:ea typeface="+mn-ea"/>
                <a:cs typeface="+mn-cs"/>
              </a:endParaRPr>
            </a:p>
          </p:txBody>
        </p:sp>
      </p:grpSp>
      <p:grpSp>
        <p:nvGrpSpPr>
          <p:cNvPr id="47" name="Group 46">
            <a:extLst>
              <a:ext uri="{FF2B5EF4-FFF2-40B4-BE49-F238E27FC236}">
                <a16:creationId xmlns:a16="http://schemas.microsoft.com/office/drawing/2014/main" id="{80C15564-61F7-4010-B7DB-AF483996FAA7}"/>
              </a:ext>
            </a:extLst>
          </p:cNvPr>
          <p:cNvGrpSpPr/>
          <p:nvPr/>
        </p:nvGrpSpPr>
        <p:grpSpPr>
          <a:xfrm>
            <a:off x="11468480" y="89999"/>
            <a:ext cx="542322" cy="662567"/>
            <a:chOff x="11438810" y="175818"/>
            <a:chExt cx="542322" cy="662567"/>
          </a:xfrm>
        </p:grpSpPr>
        <p:sp>
          <p:nvSpPr>
            <p:cNvPr id="48" name="Oval 47">
              <a:extLst>
                <a:ext uri="{FF2B5EF4-FFF2-40B4-BE49-F238E27FC236}">
                  <a16:creationId xmlns:a16="http://schemas.microsoft.com/office/drawing/2014/main" id="{C2CBC7EC-180E-4EA8-9C75-F3BBDA208F78}"/>
                </a:ext>
              </a:extLst>
            </p:cNvPr>
            <p:cNvSpPr>
              <a:spLocks/>
            </p:cNvSpPr>
            <p:nvPr/>
          </p:nvSpPr>
          <p:spPr>
            <a:xfrm>
              <a:off x="11481479" y="267286"/>
              <a:ext cx="377585" cy="378000"/>
            </a:xfrm>
            <a:prstGeom prst="ellipse">
              <a:avLst/>
            </a:prstGeom>
            <a:solidFill>
              <a:schemeClr val="bg1"/>
            </a:solidFill>
            <a:ln w="317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Oval 48">
              <a:extLst>
                <a:ext uri="{FF2B5EF4-FFF2-40B4-BE49-F238E27FC236}">
                  <a16:creationId xmlns:a16="http://schemas.microsoft.com/office/drawing/2014/main" id="{D2BC12B7-D0AB-4776-8D43-13792A20DA4B}"/>
                </a:ext>
              </a:extLst>
            </p:cNvPr>
            <p:cNvSpPr>
              <a:spLocks noChangeAspect="1"/>
            </p:cNvSpPr>
            <p:nvPr/>
          </p:nvSpPr>
          <p:spPr>
            <a:xfrm>
              <a:off x="11826332" y="175818"/>
              <a:ext cx="154800" cy="1548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Oval 54">
              <a:extLst>
                <a:ext uri="{FF2B5EF4-FFF2-40B4-BE49-F238E27FC236}">
                  <a16:creationId xmlns:a16="http://schemas.microsoft.com/office/drawing/2014/main" id="{43C07BA3-660B-40F4-838B-DA59BD02B6B3}"/>
                </a:ext>
              </a:extLst>
            </p:cNvPr>
            <p:cNvSpPr>
              <a:spLocks noChangeAspect="1"/>
            </p:cNvSpPr>
            <p:nvPr/>
          </p:nvSpPr>
          <p:spPr>
            <a:xfrm>
              <a:off x="11765132" y="622385"/>
              <a:ext cx="216000" cy="2160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1" name="Oval 70">
              <a:extLst>
                <a:ext uri="{FF2B5EF4-FFF2-40B4-BE49-F238E27FC236}">
                  <a16:creationId xmlns:a16="http://schemas.microsoft.com/office/drawing/2014/main" id="{4F112A40-C58B-41E0-8880-6F1108B4615E}"/>
                </a:ext>
              </a:extLst>
            </p:cNvPr>
            <p:cNvSpPr>
              <a:spLocks noChangeAspect="1"/>
            </p:cNvSpPr>
            <p:nvPr/>
          </p:nvSpPr>
          <p:spPr>
            <a:xfrm>
              <a:off x="11515306" y="676385"/>
              <a:ext cx="108000" cy="1080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2" name="TextBox 71">
              <a:extLst>
                <a:ext uri="{FF2B5EF4-FFF2-40B4-BE49-F238E27FC236}">
                  <a16:creationId xmlns:a16="http://schemas.microsoft.com/office/drawing/2014/main" id="{70542FD8-23D8-4B7F-8706-1C26EE0CB9EE}"/>
                </a:ext>
              </a:extLst>
            </p:cNvPr>
            <p:cNvSpPr txBox="1"/>
            <p:nvPr/>
          </p:nvSpPr>
          <p:spPr>
            <a:xfrm>
              <a:off x="11438810" y="283831"/>
              <a:ext cx="45454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FFFF">
                      <a:lumMod val="75000"/>
                    </a:srgbClr>
                  </a:solidFill>
                  <a:latin typeface="Arsenal" panose="02010504060200020004" pitchFamily="50" charset="0"/>
                </a:rPr>
                <a:t>09</a:t>
              </a:r>
              <a:endParaRPr kumimoji="0" lang="id-ID" sz="1600" b="0" i="0" u="none" strike="noStrike" kern="1200" cap="none" spc="0" normalizeH="0" baseline="0" noProof="0" dirty="0">
                <a:ln>
                  <a:noFill/>
                </a:ln>
                <a:solidFill>
                  <a:srgbClr val="FFFFFF">
                    <a:lumMod val="75000"/>
                  </a:srgbClr>
                </a:solidFill>
                <a:effectLst/>
                <a:uLnTx/>
                <a:uFillTx/>
                <a:latin typeface="Arsenal" panose="02010504060200020004" pitchFamily="50" charset="0"/>
                <a:ea typeface="+mn-ea"/>
                <a:cs typeface="+mn-cs"/>
              </a:endParaRPr>
            </a:p>
          </p:txBody>
        </p:sp>
      </p:grpSp>
      <p:cxnSp>
        <p:nvCxnSpPr>
          <p:cNvPr id="13" name="Straight Connector 12">
            <a:extLst>
              <a:ext uri="{FF2B5EF4-FFF2-40B4-BE49-F238E27FC236}">
                <a16:creationId xmlns:a16="http://schemas.microsoft.com/office/drawing/2014/main" id="{6A4C5318-3C6A-4685-805D-426612985988}"/>
              </a:ext>
            </a:extLst>
          </p:cNvPr>
          <p:cNvCxnSpPr>
            <a:cxnSpLocks/>
          </p:cNvCxnSpPr>
          <p:nvPr/>
        </p:nvCxnSpPr>
        <p:spPr>
          <a:xfrm>
            <a:off x="779343" y="1527348"/>
            <a:ext cx="2064029" cy="0"/>
          </a:xfrm>
          <a:prstGeom prst="line">
            <a:avLst/>
          </a:prstGeom>
          <a:ln w="3175">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277B116-1080-4CDF-B610-1E15B7341AA6}"/>
              </a:ext>
            </a:extLst>
          </p:cNvPr>
          <p:cNvSpPr txBox="1"/>
          <p:nvPr/>
        </p:nvSpPr>
        <p:spPr>
          <a:xfrm>
            <a:off x="709126" y="1158460"/>
            <a:ext cx="2204461" cy="369332"/>
          </a:xfrm>
          <a:prstGeom prst="rect">
            <a:avLst/>
          </a:prstGeom>
          <a:noFill/>
        </p:spPr>
        <p:txBody>
          <a:bodyPr wrap="square" rtlCol="0">
            <a:spAutoFit/>
          </a:bodyPr>
          <a:lstStyle/>
          <a:p>
            <a:r>
              <a:rPr lang="en-US" b="1" dirty="0">
                <a:solidFill>
                  <a:schemeClr val="accent5">
                    <a:lumMod val="75000"/>
                  </a:schemeClr>
                </a:solidFill>
                <a:latin typeface="Open Sans" panose="020B0606030504020204" pitchFamily="34" charset="0"/>
              </a:rPr>
              <a:t>Issues and Risks</a:t>
            </a:r>
          </a:p>
        </p:txBody>
      </p:sp>
      <p:sp>
        <p:nvSpPr>
          <p:cNvPr id="2" name="TextBox 1">
            <a:extLst>
              <a:ext uri="{FF2B5EF4-FFF2-40B4-BE49-F238E27FC236}">
                <a16:creationId xmlns:a16="http://schemas.microsoft.com/office/drawing/2014/main" id="{04896025-EC3F-40DB-9813-BAF66D2DCE68}"/>
              </a:ext>
            </a:extLst>
          </p:cNvPr>
          <p:cNvSpPr txBox="1"/>
          <p:nvPr/>
        </p:nvSpPr>
        <p:spPr>
          <a:xfrm>
            <a:off x="779343" y="1724891"/>
            <a:ext cx="10125916" cy="646331"/>
          </a:xfrm>
          <a:prstGeom prst="rect">
            <a:avLst/>
          </a:prstGeom>
          <a:noFill/>
        </p:spPr>
        <p:txBody>
          <a:bodyPr wrap="square" rtlCol="0">
            <a:spAutoFit/>
          </a:bodyPr>
          <a:lstStyle/>
          <a:p>
            <a:pPr marL="285750" indent="-285750">
              <a:buFont typeface="Arial" panose="020B0604020202020204" pitchFamily="34" charset="0"/>
              <a:buChar char="•"/>
            </a:pPr>
            <a:r>
              <a:rPr lang="en-US" dirty="0"/>
              <a:t>Lack of information regarding brand name –&gt; misprediction?</a:t>
            </a:r>
          </a:p>
          <a:p>
            <a:pPr marL="285750" indent="-285750">
              <a:buFont typeface="Arial" panose="020B0604020202020204" pitchFamily="34" charset="0"/>
              <a:buChar char="•"/>
            </a:pPr>
            <a:r>
              <a:rPr lang="en-US" dirty="0"/>
              <a:t>Discernable and exploitable patterns in item valuation </a:t>
            </a:r>
          </a:p>
        </p:txBody>
      </p:sp>
      <p:cxnSp>
        <p:nvCxnSpPr>
          <p:cNvPr id="16" name="Straight Connector 15">
            <a:extLst>
              <a:ext uri="{FF2B5EF4-FFF2-40B4-BE49-F238E27FC236}">
                <a16:creationId xmlns:a16="http://schemas.microsoft.com/office/drawing/2014/main" id="{63DEED3D-2301-44A0-B38B-07C6C56221AC}"/>
              </a:ext>
            </a:extLst>
          </p:cNvPr>
          <p:cNvCxnSpPr>
            <a:cxnSpLocks/>
          </p:cNvCxnSpPr>
          <p:nvPr/>
        </p:nvCxnSpPr>
        <p:spPr>
          <a:xfrm>
            <a:off x="779343" y="3245606"/>
            <a:ext cx="2064029" cy="0"/>
          </a:xfrm>
          <a:prstGeom prst="line">
            <a:avLst/>
          </a:prstGeom>
          <a:ln w="3175">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59EB7A6-44D4-4C48-AC9C-360A71FE42F1}"/>
              </a:ext>
            </a:extLst>
          </p:cNvPr>
          <p:cNvSpPr txBox="1"/>
          <p:nvPr/>
        </p:nvSpPr>
        <p:spPr>
          <a:xfrm>
            <a:off x="709126" y="2876718"/>
            <a:ext cx="2204461" cy="369332"/>
          </a:xfrm>
          <a:prstGeom prst="rect">
            <a:avLst/>
          </a:prstGeom>
          <a:noFill/>
        </p:spPr>
        <p:txBody>
          <a:bodyPr wrap="square" rtlCol="0">
            <a:spAutoFit/>
          </a:bodyPr>
          <a:lstStyle/>
          <a:p>
            <a:r>
              <a:rPr lang="en-US" b="1" dirty="0">
                <a:solidFill>
                  <a:schemeClr val="accent5">
                    <a:lumMod val="75000"/>
                  </a:schemeClr>
                </a:solidFill>
                <a:latin typeface="Open Sans" panose="020B0606030504020204" pitchFamily="34" charset="0"/>
              </a:rPr>
              <a:t>Ethical Concerns</a:t>
            </a:r>
          </a:p>
        </p:txBody>
      </p:sp>
      <p:sp>
        <p:nvSpPr>
          <p:cNvPr id="18" name="TextBox 17">
            <a:extLst>
              <a:ext uri="{FF2B5EF4-FFF2-40B4-BE49-F238E27FC236}">
                <a16:creationId xmlns:a16="http://schemas.microsoft.com/office/drawing/2014/main" id="{41680F15-0964-4B1B-A0C7-5E5D7EC0B5A8}"/>
              </a:ext>
            </a:extLst>
          </p:cNvPr>
          <p:cNvSpPr txBox="1"/>
          <p:nvPr/>
        </p:nvSpPr>
        <p:spPr>
          <a:xfrm>
            <a:off x="779343" y="3429000"/>
            <a:ext cx="10125916" cy="923330"/>
          </a:xfrm>
          <a:prstGeom prst="rect">
            <a:avLst/>
          </a:prstGeom>
          <a:noFill/>
        </p:spPr>
        <p:txBody>
          <a:bodyPr wrap="square" rtlCol="0">
            <a:spAutoFit/>
          </a:bodyPr>
          <a:lstStyle/>
          <a:p>
            <a:pPr marL="285750" indent="-285750">
              <a:buFont typeface="Arial" panose="020B0604020202020204" pitchFamily="34" charset="0"/>
              <a:buChar char="•"/>
            </a:pPr>
            <a:r>
              <a:rPr lang="en-US" dirty="0"/>
              <a:t>Misuse of data</a:t>
            </a:r>
          </a:p>
          <a:p>
            <a:pPr marL="742950" lvl="1" indent="-285750">
              <a:buFont typeface="Arial" panose="020B0604020202020204" pitchFamily="34" charset="0"/>
              <a:buChar char="•"/>
            </a:pPr>
            <a:r>
              <a:rPr lang="en-US" dirty="0"/>
              <a:t>Targeting Sellers with similar goods</a:t>
            </a:r>
          </a:p>
          <a:p>
            <a:pPr marL="742950" lvl="1" indent="-285750">
              <a:buFont typeface="Arial" panose="020B0604020202020204" pitchFamily="34" charset="0"/>
              <a:buChar char="•"/>
            </a:pPr>
            <a:r>
              <a:rPr lang="en-US" dirty="0"/>
              <a:t>Sale of data to 3</a:t>
            </a:r>
            <a:r>
              <a:rPr lang="en-US" baseline="30000" dirty="0"/>
              <a:t>rd</a:t>
            </a:r>
            <a:r>
              <a:rPr lang="en-US" dirty="0"/>
              <a:t> parties</a:t>
            </a:r>
          </a:p>
        </p:txBody>
      </p:sp>
      <p:pic>
        <p:nvPicPr>
          <p:cNvPr id="4" name="Picture 3" descr="A person wearing a suit and tie&#10;&#10;Description automatically generated">
            <a:extLst>
              <a:ext uri="{FF2B5EF4-FFF2-40B4-BE49-F238E27FC236}">
                <a16:creationId xmlns:a16="http://schemas.microsoft.com/office/drawing/2014/main" id="{047BB514-06E0-489C-BF1A-E28149953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4529" y="1175301"/>
            <a:ext cx="1467529" cy="1834411"/>
          </a:xfrm>
          <a:prstGeom prst="rect">
            <a:avLst/>
          </a:prstGeom>
        </p:spPr>
      </p:pic>
      <p:cxnSp>
        <p:nvCxnSpPr>
          <p:cNvPr id="6" name="Straight Arrow Connector 5">
            <a:extLst>
              <a:ext uri="{FF2B5EF4-FFF2-40B4-BE49-F238E27FC236}">
                <a16:creationId xmlns:a16="http://schemas.microsoft.com/office/drawing/2014/main" id="{F7CD9E6B-E141-4415-9752-FE78672ED646}"/>
              </a:ext>
            </a:extLst>
          </p:cNvPr>
          <p:cNvCxnSpPr>
            <a:cxnSpLocks/>
            <a:stCxn id="4" idx="2"/>
          </p:cNvCxnSpPr>
          <p:nvPr/>
        </p:nvCxnSpPr>
        <p:spPr>
          <a:xfrm>
            <a:off x="10418294" y="3009712"/>
            <a:ext cx="0" cy="52839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descr="https://lh5.googleusercontent.com/Qa5i12eAAiCxiVRZmTlDHaDt02ATr0nE2K1504MoYe4uKV894rh88-4gscLGmSfhvdJGiYdxx0TC-vp69ppN-IsqaZLgS-ivJVvMuKQ1XwTS19nwMPtEgG766V_twd35i9SzqrzJ">
            <a:extLst>
              <a:ext uri="{FF2B5EF4-FFF2-40B4-BE49-F238E27FC236}">
                <a16:creationId xmlns:a16="http://schemas.microsoft.com/office/drawing/2014/main" id="{9BAC6E5F-9CE7-4B8C-B7A9-4E897F6A92B5}"/>
              </a:ext>
            </a:extLst>
          </p:cNvPr>
          <p:cNvPicPr/>
          <p:nvPr/>
        </p:nvPicPr>
        <p:blipFill rotWithShape="1">
          <a:blip r:embed="rId4">
            <a:extLst>
              <a:ext uri="{28A0092B-C50C-407E-A947-70E740481C1C}">
                <a14:useLocalDpi xmlns:a14="http://schemas.microsoft.com/office/drawing/2010/main" val="0"/>
              </a:ext>
            </a:extLst>
          </a:blip>
          <a:srcRect l="2667" t="33479" r="52754" b="10244"/>
          <a:stretch/>
        </p:blipFill>
        <p:spPr bwMode="auto">
          <a:xfrm>
            <a:off x="8929229" y="3721055"/>
            <a:ext cx="2926773" cy="1179368"/>
          </a:xfrm>
          <a:prstGeom prst="rect">
            <a:avLst/>
          </a:prstGeom>
          <a:noFill/>
          <a:ln>
            <a:noFill/>
          </a:ln>
        </p:spPr>
      </p:pic>
      <p:cxnSp>
        <p:nvCxnSpPr>
          <p:cNvPr id="28" name="Straight Arrow Connector 27">
            <a:extLst>
              <a:ext uri="{FF2B5EF4-FFF2-40B4-BE49-F238E27FC236}">
                <a16:creationId xmlns:a16="http://schemas.microsoft.com/office/drawing/2014/main" id="{C5BB5863-3966-4AD2-B985-255BB29F7053}"/>
              </a:ext>
            </a:extLst>
          </p:cNvPr>
          <p:cNvCxnSpPr>
            <a:cxnSpLocks/>
          </p:cNvCxnSpPr>
          <p:nvPr/>
        </p:nvCxnSpPr>
        <p:spPr>
          <a:xfrm>
            <a:off x="10471983" y="5011702"/>
            <a:ext cx="0" cy="52839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9C4105A-A17B-42E3-AE31-F8EBF2DC3553}"/>
              </a:ext>
            </a:extLst>
          </p:cNvPr>
          <p:cNvSpPr txBox="1"/>
          <p:nvPr/>
        </p:nvSpPr>
        <p:spPr>
          <a:xfrm>
            <a:off x="8771337" y="5606487"/>
            <a:ext cx="3293912" cy="954107"/>
          </a:xfrm>
          <a:prstGeom prst="rect">
            <a:avLst/>
          </a:prstGeom>
          <a:noFill/>
        </p:spPr>
        <p:txBody>
          <a:bodyPr wrap="square" rtlCol="0">
            <a:spAutoFit/>
          </a:bodyPr>
          <a:lstStyle/>
          <a:p>
            <a:pPr algn="ctr"/>
            <a:r>
              <a:rPr lang="en-US" sz="2800" dirty="0">
                <a:solidFill>
                  <a:srgbClr val="0070C0"/>
                </a:solidFill>
              </a:rPr>
              <a:t>Suggested List Price: $320 - $350</a:t>
            </a:r>
          </a:p>
        </p:txBody>
      </p:sp>
      <p:sp>
        <p:nvSpPr>
          <p:cNvPr id="12" name="TextBox 11">
            <a:extLst>
              <a:ext uri="{FF2B5EF4-FFF2-40B4-BE49-F238E27FC236}">
                <a16:creationId xmlns:a16="http://schemas.microsoft.com/office/drawing/2014/main" id="{B608F298-DBDF-47E1-8F15-0999F7578D9A}"/>
              </a:ext>
            </a:extLst>
          </p:cNvPr>
          <p:cNvSpPr txBox="1"/>
          <p:nvPr/>
        </p:nvSpPr>
        <p:spPr>
          <a:xfrm>
            <a:off x="555913" y="4776210"/>
            <a:ext cx="7273633" cy="1846659"/>
          </a:xfrm>
          <a:prstGeom prst="rect">
            <a:avLst/>
          </a:prstGeom>
          <a:noFill/>
        </p:spPr>
        <p:txBody>
          <a:bodyPr wrap="square" rtlCol="0">
            <a:spAutoFit/>
          </a:bodyPr>
          <a:lstStyle/>
          <a:p>
            <a:pPr algn="ctr"/>
            <a:r>
              <a:rPr lang="en-US" sz="2400" b="1" dirty="0">
                <a:solidFill>
                  <a:srgbClr val="0070C0"/>
                </a:solidFill>
              </a:rPr>
              <a:t>Deployment will increase the satisfaction of users on the platform, drive more traffic to the app and, in turn, increase profits for </a:t>
            </a:r>
            <a:r>
              <a:rPr lang="en-US" sz="2400" b="1" dirty="0" err="1">
                <a:solidFill>
                  <a:srgbClr val="0070C0"/>
                </a:solidFill>
              </a:rPr>
              <a:t>Mercari</a:t>
            </a:r>
            <a:r>
              <a:rPr lang="en-US" sz="2400" b="1" dirty="0">
                <a:solidFill>
                  <a:srgbClr val="0070C0"/>
                </a:solidFill>
              </a:rPr>
              <a:t> through platform taxation of all sold items</a:t>
            </a:r>
          </a:p>
          <a:p>
            <a:endParaRPr lang="en-US" dirty="0"/>
          </a:p>
        </p:txBody>
      </p:sp>
    </p:spTree>
    <p:extLst>
      <p:ext uri="{BB962C8B-B14F-4D97-AF65-F5344CB8AC3E}">
        <p14:creationId xmlns:p14="http://schemas.microsoft.com/office/powerpoint/2010/main" val="6478026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80C15564-61F7-4010-B7DB-AF483996FAA7}"/>
              </a:ext>
            </a:extLst>
          </p:cNvPr>
          <p:cNvGrpSpPr/>
          <p:nvPr/>
        </p:nvGrpSpPr>
        <p:grpSpPr>
          <a:xfrm>
            <a:off x="11460166" y="87919"/>
            <a:ext cx="542322" cy="662567"/>
            <a:chOff x="11438810" y="175818"/>
            <a:chExt cx="542322" cy="662567"/>
          </a:xfrm>
        </p:grpSpPr>
        <p:sp>
          <p:nvSpPr>
            <p:cNvPr id="48" name="Oval 47">
              <a:extLst>
                <a:ext uri="{FF2B5EF4-FFF2-40B4-BE49-F238E27FC236}">
                  <a16:creationId xmlns:a16="http://schemas.microsoft.com/office/drawing/2014/main" id="{C2CBC7EC-180E-4EA8-9C75-F3BBDA208F78}"/>
                </a:ext>
              </a:extLst>
            </p:cNvPr>
            <p:cNvSpPr>
              <a:spLocks/>
            </p:cNvSpPr>
            <p:nvPr/>
          </p:nvSpPr>
          <p:spPr>
            <a:xfrm>
              <a:off x="11481479" y="267286"/>
              <a:ext cx="377585" cy="378000"/>
            </a:xfrm>
            <a:prstGeom prst="ellipse">
              <a:avLst/>
            </a:prstGeom>
            <a:solidFill>
              <a:schemeClr val="bg1"/>
            </a:solidFill>
            <a:ln w="317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Oval 48">
              <a:extLst>
                <a:ext uri="{FF2B5EF4-FFF2-40B4-BE49-F238E27FC236}">
                  <a16:creationId xmlns:a16="http://schemas.microsoft.com/office/drawing/2014/main" id="{D2BC12B7-D0AB-4776-8D43-13792A20DA4B}"/>
                </a:ext>
              </a:extLst>
            </p:cNvPr>
            <p:cNvSpPr>
              <a:spLocks noChangeAspect="1"/>
            </p:cNvSpPr>
            <p:nvPr/>
          </p:nvSpPr>
          <p:spPr>
            <a:xfrm>
              <a:off x="11826332" y="175818"/>
              <a:ext cx="154800" cy="1548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Oval 54">
              <a:extLst>
                <a:ext uri="{FF2B5EF4-FFF2-40B4-BE49-F238E27FC236}">
                  <a16:creationId xmlns:a16="http://schemas.microsoft.com/office/drawing/2014/main" id="{43C07BA3-660B-40F4-838B-DA59BD02B6B3}"/>
                </a:ext>
              </a:extLst>
            </p:cNvPr>
            <p:cNvSpPr>
              <a:spLocks noChangeAspect="1"/>
            </p:cNvSpPr>
            <p:nvPr/>
          </p:nvSpPr>
          <p:spPr>
            <a:xfrm>
              <a:off x="11765132" y="622385"/>
              <a:ext cx="216000" cy="2160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1" name="Oval 70">
              <a:extLst>
                <a:ext uri="{FF2B5EF4-FFF2-40B4-BE49-F238E27FC236}">
                  <a16:creationId xmlns:a16="http://schemas.microsoft.com/office/drawing/2014/main" id="{4F112A40-C58B-41E0-8880-6F1108B4615E}"/>
                </a:ext>
              </a:extLst>
            </p:cNvPr>
            <p:cNvSpPr>
              <a:spLocks noChangeAspect="1"/>
            </p:cNvSpPr>
            <p:nvPr/>
          </p:nvSpPr>
          <p:spPr>
            <a:xfrm>
              <a:off x="11515306" y="676385"/>
              <a:ext cx="108000" cy="108000"/>
            </a:xfrm>
            <a:prstGeom prst="ellipse">
              <a:avLst/>
            </a:prstGeom>
            <a:solidFill>
              <a:schemeClr val="accent5">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2" name="TextBox 71">
              <a:extLst>
                <a:ext uri="{FF2B5EF4-FFF2-40B4-BE49-F238E27FC236}">
                  <a16:creationId xmlns:a16="http://schemas.microsoft.com/office/drawing/2014/main" id="{70542FD8-23D8-4B7F-8706-1C26EE0CB9EE}"/>
                </a:ext>
              </a:extLst>
            </p:cNvPr>
            <p:cNvSpPr txBox="1"/>
            <p:nvPr/>
          </p:nvSpPr>
          <p:spPr>
            <a:xfrm>
              <a:off x="11438810" y="283831"/>
              <a:ext cx="45454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FFFF">
                      <a:lumMod val="75000"/>
                    </a:srgbClr>
                  </a:solidFill>
                  <a:latin typeface="Arsenal" panose="02010504060200020004" pitchFamily="50" charset="0"/>
                </a:rPr>
                <a:t>10</a:t>
              </a:r>
              <a:endParaRPr kumimoji="0" lang="id-ID" sz="1600" b="0" i="0" u="none" strike="noStrike" kern="1200" cap="none" spc="0" normalizeH="0" baseline="0" noProof="0" dirty="0">
                <a:ln>
                  <a:noFill/>
                </a:ln>
                <a:solidFill>
                  <a:srgbClr val="FFFFFF">
                    <a:lumMod val="75000"/>
                  </a:srgbClr>
                </a:solidFill>
                <a:effectLst/>
                <a:uLnTx/>
                <a:uFillTx/>
                <a:latin typeface="Arsenal" panose="02010504060200020004" pitchFamily="50" charset="0"/>
                <a:ea typeface="+mn-ea"/>
                <a:cs typeface="+mn-cs"/>
              </a:endParaRPr>
            </a:p>
          </p:txBody>
        </p:sp>
      </p:grpSp>
      <p:sp>
        <p:nvSpPr>
          <p:cNvPr id="13" name="Freeform 6">
            <a:extLst>
              <a:ext uri="{FF2B5EF4-FFF2-40B4-BE49-F238E27FC236}">
                <a16:creationId xmlns:a16="http://schemas.microsoft.com/office/drawing/2014/main" id="{28961B69-5451-4468-922F-A98EFCD98923}"/>
              </a:ext>
            </a:extLst>
          </p:cNvPr>
          <p:cNvSpPr>
            <a:spLocks noEditPoints="1"/>
          </p:cNvSpPr>
          <p:nvPr/>
        </p:nvSpPr>
        <p:spPr bwMode="auto">
          <a:xfrm>
            <a:off x="5262339" y="2925235"/>
            <a:ext cx="568284" cy="554941"/>
          </a:xfrm>
          <a:custGeom>
            <a:avLst/>
            <a:gdLst>
              <a:gd name="T0" fmla="*/ 360 w 371"/>
              <a:gd name="T1" fmla="*/ 3 h 299"/>
              <a:gd name="T2" fmla="*/ 7 w 371"/>
              <a:gd name="T3" fmla="*/ 127 h 299"/>
              <a:gd name="T4" fmla="*/ 6 w 371"/>
              <a:gd name="T5" fmla="*/ 137 h 299"/>
              <a:gd name="T6" fmla="*/ 82 w 371"/>
              <a:gd name="T7" fmla="*/ 167 h 299"/>
              <a:gd name="T8" fmla="*/ 82 w 371"/>
              <a:gd name="T9" fmla="*/ 167 h 299"/>
              <a:gd name="T10" fmla="*/ 127 w 371"/>
              <a:gd name="T11" fmla="*/ 185 h 299"/>
              <a:gd name="T12" fmla="*/ 347 w 371"/>
              <a:gd name="T13" fmla="*/ 24 h 299"/>
              <a:gd name="T14" fmla="*/ 351 w 371"/>
              <a:gd name="T15" fmla="*/ 28 h 299"/>
              <a:gd name="T16" fmla="*/ 194 w 371"/>
              <a:gd name="T17" fmla="*/ 198 h 299"/>
              <a:gd name="T18" fmla="*/ 194 w 371"/>
              <a:gd name="T19" fmla="*/ 198 h 299"/>
              <a:gd name="T20" fmla="*/ 185 w 371"/>
              <a:gd name="T21" fmla="*/ 208 h 299"/>
              <a:gd name="T22" fmla="*/ 197 w 371"/>
              <a:gd name="T23" fmla="*/ 215 h 299"/>
              <a:gd name="T24" fmla="*/ 197 w 371"/>
              <a:gd name="T25" fmla="*/ 215 h 299"/>
              <a:gd name="T26" fmla="*/ 296 w 371"/>
              <a:gd name="T27" fmla="*/ 268 h 299"/>
              <a:gd name="T28" fmla="*/ 311 w 371"/>
              <a:gd name="T29" fmla="*/ 262 h 299"/>
              <a:gd name="T30" fmla="*/ 369 w 371"/>
              <a:gd name="T31" fmla="*/ 11 h 299"/>
              <a:gd name="T32" fmla="*/ 360 w 371"/>
              <a:gd name="T33" fmla="*/ 3 h 299"/>
              <a:gd name="T34" fmla="*/ 127 w 371"/>
              <a:gd name="T35" fmla="*/ 293 h 299"/>
              <a:gd name="T36" fmla="*/ 133 w 371"/>
              <a:gd name="T37" fmla="*/ 296 h 299"/>
              <a:gd name="T38" fmla="*/ 190 w 371"/>
              <a:gd name="T39" fmla="*/ 245 h 299"/>
              <a:gd name="T40" fmla="*/ 127 w 371"/>
              <a:gd name="T41" fmla="*/ 212 h 299"/>
              <a:gd name="T42" fmla="*/ 127 w 371"/>
              <a:gd name="T43" fmla="*/ 29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1" h="299">
                <a:moveTo>
                  <a:pt x="360" y="3"/>
                </a:moveTo>
                <a:cubicBezTo>
                  <a:pt x="353" y="5"/>
                  <a:pt x="13" y="125"/>
                  <a:pt x="7" y="127"/>
                </a:cubicBezTo>
                <a:cubicBezTo>
                  <a:pt x="1" y="129"/>
                  <a:pt x="0" y="134"/>
                  <a:pt x="6" y="137"/>
                </a:cubicBezTo>
                <a:cubicBezTo>
                  <a:pt x="14" y="140"/>
                  <a:pt x="82" y="167"/>
                  <a:pt x="82" y="167"/>
                </a:cubicBezTo>
                <a:cubicBezTo>
                  <a:pt x="82" y="167"/>
                  <a:pt x="82" y="167"/>
                  <a:pt x="82" y="167"/>
                </a:cubicBezTo>
                <a:cubicBezTo>
                  <a:pt x="127" y="185"/>
                  <a:pt x="127" y="185"/>
                  <a:pt x="127" y="185"/>
                </a:cubicBezTo>
                <a:cubicBezTo>
                  <a:pt x="127" y="185"/>
                  <a:pt x="344" y="26"/>
                  <a:pt x="347" y="24"/>
                </a:cubicBezTo>
                <a:cubicBezTo>
                  <a:pt x="350" y="22"/>
                  <a:pt x="353" y="26"/>
                  <a:pt x="351" y="28"/>
                </a:cubicBezTo>
                <a:cubicBezTo>
                  <a:pt x="349" y="30"/>
                  <a:pt x="194" y="198"/>
                  <a:pt x="194" y="198"/>
                </a:cubicBezTo>
                <a:cubicBezTo>
                  <a:pt x="194" y="198"/>
                  <a:pt x="194" y="198"/>
                  <a:pt x="194" y="198"/>
                </a:cubicBezTo>
                <a:cubicBezTo>
                  <a:pt x="185" y="208"/>
                  <a:pt x="185" y="208"/>
                  <a:pt x="185" y="208"/>
                </a:cubicBezTo>
                <a:cubicBezTo>
                  <a:pt x="197" y="215"/>
                  <a:pt x="197" y="215"/>
                  <a:pt x="197" y="215"/>
                </a:cubicBezTo>
                <a:cubicBezTo>
                  <a:pt x="197" y="215"/>
                  <a:pt x="197" y="215"/>
                  <a:pt x="197" y="215"/>
                </a:cubicBezTo>
                <a:cubicBezTo>
                  <a:pt x="197" y="215"/>
                  <a:pt x="290" y="265"/>
                  <a:pt x="296" y="268"/>
                </a:cubicBezTo>
                <a:cubicBezTo>
                  <a:pt x="302" y="272"/>
                  <a:pt x="310" y="269"/>
                  <a:pt x="311" y="262"/>
                </a:cubicBezTo>
                <a:cubicBezTo>
                  <a:pt x="313" y="253"/>
                  <a:pt x="368" y="16"/>
                  <a:pt x="369" y="11"/>
                </a:cubicBezTo>
                <a:cubicBezTo>
                  <a:pt x="371" y="4"/>
                  <a:pt x="367" y="0"/>
                  <a:pt x="360" y="3"/>
                </a:cubicBezTo>
                <a:close/>
                <a:moveTo>
                  <a:pt x="127" y="293"/>
                </a:moveTo>
                <a:cubicBezTo>
                  <a:pt x="127" y="298"/>
                  <a:pt x="130" y="299"/>
                  <a:pt x="133" y="296"/>
                </a:cubicBezTo>
                <a:cubicBezTo>
                  <a:pt x="138" y="291"/>
                  <a:pt x="190" y="245"/>
                  <a:pt x="190" y="245"/>
                </a:cubicBezTo>
                <a:cubicBezTo>
                  <a:pt x="127" y="212"/>
                  <a:pt x="127" y="212"/>
                  <a:pt x="127" y="212"/>
                </a:cubicBezTo>
                <a:lnTo>
                  <a:pt x="127" y="293"/>
                </a:ln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TextBox 13">
            <a:extLst>
              <a:ext uri="{FF2B5EF4-FFF2-40B4-BE49-F238E27FC236}">
                <a16:creationId xmlns:a16="http://schemas.microsoft.com/office/drawing/2014/main" id="{206BB6BD-96CC-4B43-8E08-02BF3387D71C}"/>
              </a:ext>
            </a:extLst>
          </p:cNvPr>
          <p:cNvSpPr txBox="1"/>
          <p:nvPr/>
        </p:nvSpPr>
        <p:spPr>
          <a:xfrm>
            <a:off x="1111726" y="1919510"/>
            <a:ext cx="2905809" cy="646331"/>
          </a:xfrm>
          <a:prstGeom prst="rect">
            <a:avLst/>
          </a:prstGeom>
          <a:noFill/>
        </p:spPr>
        <p:txBody>
          <a:bodyPr wrap="square" rtlCol="0">
            <a:spAutoFit/>
          </a:bodyPr>
          <a:lstStyle/>
          <a:p>
            <a:pPr algn="r"/>
            <a:r>
              <a:rPr lang="en-US" sz="3600" spc="-150" dirty="0">
                <a:solidFill>
                  <a:schemeClr val="bg2">
                    <a:lumMod val="50000"/>
                  </a:schemeClr>
                </a:solidFill>
              </a:rPr>
              <a:t>Thank You </a:t>
            </a:r>
            <a:endParaRPr lang="id-ID" sz="3600" spc="-150" dirty="0">
              <a:solidFill>
                <a:schemeClr val="bg2">
                  <a:lumMod val="50000"/>
                </a:schemeClr>
              </a:solidFill>
            </a:endParaRPr>
          </a:p>
        </p:txBody>
      </p:sp>
      <p:cxnSp>
        <p:nvCxnSpPr>
          <p:cNvPr id="16" name="Straight Connector 15">
            <a:extLst>
              <a:ext uri="{FF2B5EF4-FFF2-40B4-BE49-F238E27FC236}">
                <a16:creationId xmlns:a16="http://schemas.microsoft.com/office/drawing/2014/main" id="{D3DDF408-7438-4416-892A-D0BADAB638F1}"/>
              </a:ext>
            </a:extLst>
          </p:cNvPr>
          <p:cNvCxnSpPr/>
          <p:nvPr/>
        </p:nvCxnSpPr>
        <p:spPr>
          <a:xfrm>
            <a:off x="4343778" y="2072312"/>
            <a:ext cx="0" cy="4131540"/>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39F4BFE5-F456-4896-88F1-F2389B5B3E87}"/>
              </a:ext>
            </a:extLst>
          </p:cNvPr>
          <p:cNvSpPr>
            <a:spLocks noChangeAspect="1"/>
          </p:cNvSpPr>
          <p:nvPr/>
        </p:nvSpPr>
        <p:spPr>
          <a:xfrm>
            <a:off x="4271205" y="2847835"/>
            <a:ext cx="154800" cy="154800"/>
          </a:xfrm>
          <a:prstGeom prst="ellipse">
            <a:avLst/>
          </a:prstGeom>
          <a:solidFill>
            <a:schemeClr val="accent5">
              <a:lumMod val="60000"/>
              <a:lumOff val="40000"/>
            </a:schemeClr>
          </a:solid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TextBox 22">
            <a:extLst>
              <a:ext uri="{FF2B5EF4-FFF2-40B4-BE49-F238E27FC236}">
                <a16:creationId xmlns:a16="http://schemas.microsoft.com/office/drawing/2014/main" id="{C8290BF0-344A-43C5-9E21-EEDE108FADB0}"/>
              </a:ext>
            </a:extLst>
          </p:cNvPr>
          <p:cNvSpPr txBox="1"/>
          <p:nvPr/>
        </p:nvSpPr>
        <p:spPr>
          <a:xfrm>
            <a:off x="4923749" y="3814916"/>
            <a:ext cx="1245464" cy="646331"/>
          </a:xfrm>
          <a:prstGeom prst="rect">
            <a:avLst/>
          </a:prstGeom>
          <a:noFill/>
        </p:spPr>
        <p:txBody>
          <a:bodyPr wrap="square" rtlCol="0">
            <a:spAutoFit/>
          </a:bodyPr>
          <a:lstStyle/>
          <a:p>
            <a:pPr algn="r"/>
            <a:r>
              <a:rPr lang="en-US" sz="3600" spc="-150" dirty="0">
                <a:solidFill>
                  <a:schemeClr val="bg2">
                    <a:lumMod val="50000"/>
                  </a:schemeClr>
                </a:solidFill>
              </a:rPr>
              <a:t>Q &amp; A</a:t>
            </a:r>
            <a:endParaRPr lang="id-ID" sz="3600" spc="-150" dirty="0">
              <a:solidFill>
                <a:schemeClr val="bg2">
                  <a:lumMod val="50000"/>
                </a:schemeClr>
              </a:solidFill>
            </a:endParaRPr>
          </a:p>
        </p:txBody>
      </p:sp>
    </p:spTree>
    <p:extLst>
      <p:ext uri="{BB962C8B-B14F-4D97-AF65-F5344CB8AC3E}">
        <p14:creationId xmlns:p14="http://schemas.microsoft.com/office/powerpoint/2010/main" val="2579422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1_Office Theme">
  <a:themeElements>
    <a:clrScheme name="Custom Two">
      <a:dk1>
        <a:srgbClr val="3A3838"/>
      </a:dk1>
      <a:lt1>
        <a:srgbClr val="FFFFFF"/>
      </a:lt1>
      <a:dk2>
        <a:srgbClr val="3A3838"/>
      </a:dk2>
      <a:lt2>
        <a:srgbClr val="FFFFFF"/>
      </a:lt2>
      <a:accent1>
        <a:srgbClr val="FFC000"/>
      </a:accent1>
      <a:accent2>
        <a:srgbClr val="FFFF00"/>
      </a:accent2>
      <a:accent3>
        <a:srgbClr val="FF0000"/>
      </a:accent3>
      <a:accent4>
        <a:srgbClr val="FF0066"/>
      </a:accent4>
      <a:accent5>
        <a:srgbClr val="5B9BD5"/>
      </a:accent5>
      <a:accent6>
        <a:srgbClr val="FFC000"/>
      </a:accent6>
      <a:hlink>
        <a:srgbClr val="3A3838"/>
      </a:hlink>
      <a:folHlink>
        <a:srgbClr val="3A3838"/>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2230</TotalTime>
  <Words>769</Words>
  <Application>Microsoft Office PowerPoint</Application>
  <PresentationFormat>Widescreen</PresentationFormat>
  <Paragraphs>174</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Abadi</vt:lpstr>
      <vt:lpstr>Arial</vt:lpstr>
      <vt:lpstr>Arsenal</vt:lpstr>
      <vt:lpstr>Calibri</vt:lpstr>
      <vt:lpstr>Calibri Light</vt:lpstr>
      <vt:lpstr>Open Sans</vt:lpstr>
      <vt:lpstr>Times New Roman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meng wang</dc:creator>
  <cp:lastModifiedBy>Abinav Bharadwaj</cp:lastModifiedBy>
  <cp:revision>163</cp:revision>
  <dcterms:created xsi:type="dcterms:W3CDTF">2019-02-05T23:48:42Z</dcterms:created>
  <dcterms:modified xsi:type="dcterms:W3CDTF">2019-04-08T16:41:11Z</dcterms:modified>
</cp:coreProperties>
</file>