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79" r:id="rId1"/>
  </p:sldMasterIdLst>
  <p:notesMasterIdLst>
    <p:notesMasterId r:id="rId5"/>
  </p:notesMasterIdLst>
  <p:sldIdLst>
    <p:sldId id="256" r:id="rId2"/>
    <p:sldId id="276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20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614AF-D275-404C-988F-DC0B01B8F4CE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C870D-7806-4C6B-8462-9EDF3980F3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614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7B0EE9-80CD-4BB9-A424-8318BC370257}" type="datetime1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18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F9E3-563C-4A3E-9B34-E7C0BB970754}" type="datetime1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98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5B05-7743-48B1-8B7A-BA1B2EA00562}" type="datetime1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56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B1D3-6AE2-44F2-8BAE-160D481AFD14}" type="datetime1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65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F689-DB37-4D4F-9B13-A60F4669EE22}" type="datetime1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40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D1EF-A1E0-4FF6-837E-5CE5745E42D3}" type="datetime1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18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0388-A7FB-4CF7-8446-658EB3BFDDB8}" type="datetime1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23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4EFC-225F-43CA-A37A-2BAA250B740B}" type="datetime1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86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C889-1FFF-46AE-AE93-225D61DE8605}" type="datetime1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77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7AF9-5FBF-4D92-8954-A16A12934791}" type="datetime1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2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31A3-9189-4A3D-B792-5A1DF10EE978}" type="datetime1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98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76C5FD1-8BC0-4B69-B12F-543FE19001A7}" type="datetime1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05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Lab</a:t>
            </a:r>
            <a:r>
              <a:rPr lang="zh-TW" altLang="en-US" dirty="0">
                <a:latin typeface="Arial Black" panose="020B0A04020102020204" pitchFamily="34" charset="0"/>
              </a:rPr>
              <a:t> </a:t>
            </a:r>
            <a:r>
              <a:rPr lang="en-US" altLang="zh-TW" dirty="0">
                <a:latin typeface="Arial Black" panose="020B0A04020102020204" pitchFamily="34" charset="0"/>
              </a:rPr>
              <a:t>8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Interrupt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302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798" y="609600"/>
            <a:ext cx="9875520" cy="1356360"/>
          </a:xfrm>
        </p:spPr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Lab8-1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畫面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捲動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70D4BA2-04A6-4EDC-92BC-9F2DE83D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8E1536E-BDDD-48C7-9981-6CF91D3FBE84}"/>
              </a:ext>
            </a:extLst>
          </p:cNvPr>
          <p:cNvSpPr txBox="1"/>
          <p:nvPr/>
        </p:nvSpPr>
        <p:spPr>
          <a:xfrm>
            <a:off x="1001485" y="1694862"/>
            <a:ext cx="7739744" cy="27084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參考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Lab7-1 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改用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Keyboard +</a:t>
            </a:r>
            <a:r>
              <a:rPr lang="zh-TW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 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中斷</a:t>
            </a: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 smtClean="0">
                <a:latin typeface="+mn-ea"/>
              </a:rPr>
              <a:t>按</a:t>
            </a:r>
            <a:r>
              <a:rPr lang="en-US" altLang="zh-TW" sz="20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←</a:t>
            </a:r>
            <a:r>
              <a:rPr lang="en-US" altLang="zh-TW" sz="2000" dirty="0" smtClean="0">
                <a:latin typeface="+mn-ea"/>
                <a:cs typeface="Times New Roman" panose="02020603050405020304" pitchFamily="18" charset="0"/>
              </a:rPr>
              <a:t> / </a:t>
            </a:r>
            <a:r>
              <a:rPr lang="en-US" altLang="zh-TW" sz="20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→</a:t>
            </a:r>
            <a:r>
              <a:rPr lang="en-US" altLang="zh-TW" sz="2000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zh-TW" altLang="en-US" sz="2000" dirty="0" smtClean="0">
                <a:latin typeface="+mn-ea"/>
              </a:rPr>
              <a:t>鍵，畫面</a:t>
            </a:r>
            <a:r>
              <a:rPr lang="zh-TW" altLang="en-US" sz="2000" dirty="0">
                <a:latin typeface="+mn-ea"/>
              </a:rPr>
              <a:t>會往該方向移動</a:t>
            </a:r>
            <a:r>
              <a:rPr lang="zh-TW" altLang="en-US" sz="2000" dirty="0" smtClean="0">
                <a:latin typeface="+mn-ea"/>
              </a:rPr>
              <a:t>，超出</a:t>
            </a:r>
            <a:r>
              <a:rPr lang="zh-TW" altLang="en-US" sz="2000" dirty="0">
                <a:latin typeface="+mn-ea"/>
              </a:rPr>
              <a:t>邊界的畫面，會從另一邊循環顯示</a:t>
            </a:r>
            <a:endParaRPr lang="en-US" altLang="zh-TW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 smtClean="0">
                <a:latin typeface="+mn-ea"/>
              </a:rPr>
              <a:t>按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(Stop) </a:t>
            </a:r>
            <a:r>
              <a:rPr lang="zh-TW" altLang="en-US" sz="2000" dirty="0">
                <a:latin typeface="+mn-ea"/>
              </a:rPr>
              <a:t>鍵，畫面停止移動</a:t>
            </a:r>
            <a:endParaRPr lang="en-US" altLang="zh-TW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+mn-ea"/>
              </a:rPr>
              <a:t>      </a:t>
            </a:r>
            <a:r>
              <a:rPr lang="en-US" altLang="zh-TW" sz="2000" dirty="0">
                <a:latin typeface="Arial Black" panose="020B0A04020102020204" pitchFamily="34" charset="0"/>
              </a:rPr>
              <a:t>(note: </a:t>
            </a:r>
            <a:r>
              <a:rPr lang="zh-TW" altLang="en-US" sz="2000" dirty="0">
                <a:latin typeface="Arial Black" panose="020B0A04020102020204" pitchFamily="34" charset="0"/>
              </a:rPr>
              <a:t>如要變換方向</a:t>
            </a:r>
            <a:r>
              <a:rPr lang="zh-TW" altLang="en-US" sz="2000" dirty="0">
                <a:latin typeface="+mn-ea"/>
              </a:rPr>
              <a:t>，需先按</a:t>
            </a:r>
            <a:r>
              <a:rPr lang="en-US" altLang="zh-TW" sz="2000" dirty="0">
                <a:latin typeface="+mn-ea"/>
              </a:rPr>
              <a:t>S </a:t>
            </a:r>
            <a:r>
              <a:rPr lang="zh-TW" altLang="en-US" sz="2000" dirty="0">
                <a:latin typeface="+mn-ea"/>
              </a:rPr>
              <a:t>鍵後，再按新的方向鍵</a:t>
            </a:r>
            <a:r>
              <a:rPr lang="en-US" altLang="zh-TW" sz="2000" dirty="0">
                <a:latin typeface="Arial Black" panose="020B0A04020102020204" pitchFamily="34" charset="0"/>
              </a:rPr>
              <a:t>)</a:t>
            </a:r>
            <a:endParaRPr lang="zh-TW" altLang="en-US" sz="2000" dirty="0">
              <a:latin typeface="Arial Black" panose="020B0A04020102020204" pitchFamily="34" charset="0"/>
            </a:endParaRPr>
          </a:p>
          <a:p>
            <a:pPr>
              <a:lnSpc>
                <a:spcPct val="150000"/>
              </a:lnSpc>
            </a:pPr>
            <a:endParaRPr lang="zh-TW" altLang="en-US" sz="2000" dirty="0">
              <a:latin typeface="+mn-ea"/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9135969" y="2319471"/>
            <a:ext cx="1105593" cy="1039091"/>
            <a:chOff x="1557975" y="3092335"/>
            <a:chExt cx="1105593" cy="1039091"/>
          </a:xfrm>
        </p:grpSpPr>
        <p:sp>
          <p:nvSpPr>
            <p:cNvPr id="37" name="橢圓 36"/>
            <p:cNvSpPr/>
            <p:nvPr/>
          </p:nvSpPr>
          <p:spPr>
            <a:xfrm>
              <a:off x="1557975" y="3840481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8" name="橢圓 37"/>
            <p:cNvSpPr/>
            <p:nvPr/>
          </p:nvSpPr>
          <p:spPr>
            <a:xfrm>
              <a:off x="1965299" y="3840481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39" name="橢圓 38"/>
            <p:cNvSpPr/>
            <p:nvPr/>
          </p:nvSpPr>
          <p:spPr>
            <a:xfrm>
              <a:off x="2372623" y="3840481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40" name="橢圓 39"/>
            <p:cNvSpPr/>
            <p:nvPr/>
          </p:nvSpPr>
          <p:spPr>
            <a:xfrm>
              <a:off x="1557975" y="3466408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n w="28575">
                    <a:solidFill>
                      <a:srgbClr val="FFFF00"/>
                    </a:solidFill>
                  </a:ln>
                  <a:latin typeface="Arial Black" panose="020B0A04020102020204" pitchFamily="34" charset="0"/>
                </a:rPr>
                <a:t>←</a:t>
              </a:r>
            </a:p>
          </p:txBody>
        </p:sp>
        <p:sp>
          <p:nvSpPr>
            <p:cNvPr id="41" name="橢圓 40"/>
            <p:cNvSpPr/>
            <p:nvPr/>
          </p:nvSpPr>
          <p:spPr>
            <a:xfrm>
              <a:off x="1965299" y="3466408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Arial Black" panose="020B0A04020102020204" pitchFamily="34" charset="0"/>
                </a:rPr>
                <a:t>S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42" name="橢圓 41"/>
            <p:cNvSpPr/>
            <p:nvPr/>
          </p:nvSpPr>
          <p:spPr>
            <a:xfrm>
              <a:off x="2372623" y="3466408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n w="28575">
                    <a:solidFill>
                      <a:srgbClr val="FFFF00"/>
                    </a:solidFill>
                  </a:ln>
                  <a:latin typeface="Arial Black" panose="020B0A04020102020204" pitchFamily="34" charset="0"/>
                </a:rPr>
                <a:t>→</a:t>
              </a:r>
            </a:p>
          </p:txBody>
        </p:sp>
        <p:sp>
          <p:nvSpPr>
            <p:cNvPr id="43" name="橢圓 42"/>
            <p:cNvSpPr/>
            <p:nvPr/>
          </p:nvSpPr>
          <p:spPr>
            <a:xfrm>
              <a:off x="1557975" y="3092335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44" name="橢圓 43"/>
            <p:cNvSpPr/>
            <p:nvPr/>
          </p:nvSpPr>
          <p:spPr>
            <a:xfrm>
              <a:off x="1965299" y="3092335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45" name="橢圓 44"/>
            <p:cNvSpPr/>
            <p:nvPr/>
          </p:nvSpPr>
          <p:spPr>
            <a:xfrm>
              <a:off x="2372623" y="3092335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Arial Black" panose="020B0A04020102020204" pitchFamily="34" charset="0"/>
              </a:endParaRPr>
            </a:p>
          </p:txBody>
        </p:sp>
      </p:grpSp>
      <p:pic>
        <p:nvPicPr>
          <p:cNvPr id="16" name="圖片 15" descr="一張含有 文字 的圖片&#10;&#10;自動產生的描述">
            <a:extLst>
              <a:ext uri="{FF2B5EF4-FFF2-40B4-BE49-F238E27FC236}">
                <a16:creationId xmlns:a16="http://schemas.microsoft.com/office/drawing/2014/main" id="{E13B5FBD-F5BB-4E3E-A19B-7E9ED31AB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091" y="4514142"/>
            <a:ext cx="1851094" cy="925547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19B92B53-5E8C-4B5C-8C96-4C5F83E4F7FD}"/>
              </a:ext>
            </a:extLst>
          </p:cNvPr>
          <p:cNvSpPr/>
          <p:nvPr/>
        </p:nvSpPr>
        <p:spPr>
          <a:xfrm>
            <a:off x="2521091" y="4514142"/>
            <a:ext cx="1851094" cy="797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3E6FC111-1115-4DBD-8648-008A5EB1FA06}"/>
              </a:ext>
            </a:extLst>
          </p:cNvPr>
          <p:cNvGrpSpPr/>
          <p:nvPr/>
        </p:nvGrpSpPr>
        <p:grpSpPr>
          <a:xfrm>
            <a:off x="6199053" y="4525677"/>
            <a:ext cx="1733550" cy="797675"/>
            <a:chOff x="4516161" y="3494880"/>
            <a:chExt cx="1733550" cy="797675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424B4CC3-F988-4AA5-9C15-F6B6C00D6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16161" y="3505877"/>
              <a:ext cx="1733550" cy="714375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D046C61-6447-4380-AF33-E55CFEEA928F}"/>
                </a:ext>
              </a:extLst>
            </p:cNvPr>
            <p:cNvSpPr/>
            <p:nvPr/>
          </p:nvSpPr>
          <p:spPr>
            <a:xfrm>
              <a:off x="4516161" y="3494880"/>
              <a:ext cx="1733550" cy="797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箭號: 向右 21">
            <a:extLst>
              <a:ext uri="{FF2B5EF4-FFF2-40B4-BE49-F238E27FC236}">
                <a16:creationId xmlns:a16="http://schemas.microsoft.com/office/drawing/2014/main" id="{8B0290C8-D06C-4541-B78C-ED75C11FBCD6}"/>
              </a:ext>
            </a:extLst>
          </p:cNvPr>
          <p:cNvSpPr/>
          <p:nvPr/>
        </p:nvSpPr>
        <p:spPr>
          <a:xfrm>
            <a:off x="4901187" y="4783968"/>
            <a:ext cx="989901" cy="38589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EC6524F-AF8E-4765-932A-93C321B40087}"/>
              </a:ext>
            </a:extLst>
          </p:cNvPr>
          <p:cNvCxnSpPr/>
          <p:nvPr/>
        </p:nvCxnSpPr>
        <p:spPr>
          <a:xfrm>
            <a:off x="4146458" y="4221248"/>
            <a:ext cx="0" cy="19881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箭號: 圓形 15">
            <a:extLst>
              <a:ext uri="{FF2B5EF4-FFF2-40B4-BE49-F238E27FC236}">
                <a16:creationId xmlns:a16="http://schemas.microsoft.com/office/drawing/2014/main" id="{841CE2D4-2173-4CDD-AD3C-562657F29630}"/>
              </a:ext>
            </a:extLst>
          </p:cNvPr>
          <p:cNvSpPr/>
          <p:nvPr/>
        </p:nvSpPr>
        <p:spPr>
          <a:xfrm rot="10800000">
            <a:off x="2316552" y="4437265"/>
            <a:ext cx="2260172" cy="1772174"/>
          </a:xfrm>
          <a:prstGeom prst="circularArrow">
            <a:avLst>
              <a:gd name="adj1" fmla="val 7987"/>
              <a:gd name="adj2" fmla="val 916274"/>
              <a:gd name="adj3" fmla="val 20381652"/>
              <a:gd name="adj4" fmla="val 10849281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8788879-162B-44D4-9C78-4266BFCD0DB4}"/>
              </a:ext>
            </a:extLst>
          </p:cNvPr>
          <p:cNvSpPr txBox="1"/>
          <p:nvPr/>
        </p:nvSpPr>
        <p:spPr>
          <a:xfrm>
            <a:off x="2490130" y="4106372"/>
            <a:ext cx="148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向右捲動</a:t>
            </a: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2F093B8-E0F7-4A9E-B09B-DD56A8E8722C}"/>
              </a:ext>
            </a:extLst>
          </p:cNvPr>
          <p:cNvCxnSpPr/>
          <p:nvPr/>
        </p:nvCxnSpPr>
        <p:spPr>
          <a:xfrm>
            <a:off x="7925612" y="4106372"/>
            <a:ext cx="0" cy="19881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193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7174" y="609600"/>
            <a:ext cx="9875520" cy="1356360"/>
          </a:xfrm>
        </p:spPr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Lab8-2</a:t>
            </a:r>
            <a:r>
              <a:rPr lang="zh-TW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數字會</a:t>
            </a:r>
            <a:r>
              <a:rPr lang="zh-TW" altLang="en-US" dirty="0" smtClean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跑步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D2B27E-1264-485F-A035-759D933D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2</a:t>
            </a:fld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8E1536E-BDDD-48C7-9981-6CF91D3FBE84}"/>
              </a:ext>
            </a:extLst>
          </p:cNvPr>
          <p:cNvSpPr txBox="1"/>
          <p:nvPr/>
        </p:nvSpPr>
        <p:spPr>
          <a:xfrm>
            <a:off x="800771" y="1674867"/>
            <a:ext cx="10938885" cy="32726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zh-TW" altLang="en-US" sz="2000" dirty="0" smtClean="0">
                <a:latin typeface="+mn-ea"/>
              </a:rPr>
              <a:t>隨機產生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四個非零的</a:t>
            </a:r>
            <a:r>
              <a:rPr lang="zh-TW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不一樣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數字</a:t>
            </a:r>
            <a:r>
              <a:rPr lang="zh-TW" altLang="en-US" sz="2000" dirty="0" smtClean="0">
                <a:latin typeface="+mn-ea"/>
              </a:rPr>
              <a:t>，</a:t>
            </a:r>
            <a:r>
              <a:rPr lang="zh-TW" altLang="en-US" sz="2000" dirty="0" smtClean="0">
                <a:latin typeface="+mn-ea"/>
              </a:rPr>
              <a:t>並顯示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Line0~Line3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000" dirty="0" smtClean="0">
                <a:latin typeface="+mn-ea"/>
              </a:rPr>
              <a:t>的最左邊，</a:t>
            </a:r>
            <a:r>
              <a:rPr lang="zh-TW" altLang="en-US" sz="2000" dirty="0">
                <a:latin typeface="+mn-ea"/>
              </a:rPr>
              <a:t>也就是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(0,0) (0,16) (0,32) (0,48)</a:t>
            </a:r>
            <a:r>
              <a:rPr lang="zh-TW" altLang="en-US" sz="2000" dirty="0" smtClean="0">
                <a:latin typeface="+mn-ea"/>
              </a:rPr>
              <a:t>的位置 </a:t>
            </a:r>
            <a:endParaRPr lang="zh-TW" altLang="en-US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 smtClean="0">
                <a:latin typeface="+mn-ea"/>
              </a:rPr>
              <a:t>按下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PB15</a:t>
            </a:r>
            <a:r>
              <a:rPr lang="zh-TW" altLang="en-US" sz="2000" dirty="0" smtClean="0">
                <a:latin typeface="+mn-ea"/>
              </a:rPr>
              <a:t>，產生中斷，</a:t>
            </a:r>
            <a:r>
              <a:rPr lang="zh-TW" altLang="en-US" sz="2000" dirty="0">
                <a:latin typeface="+mn-ea"/>
              </a:rPr>
              <a:t>四個</a:t>
            </a:r>
            <a:r>
              <a:rPr lang="zh-TW" altLang="en-US" sz="2000" dirty="0" smtClean="0">
                <a:latin typeface="+mn-ea"/>
              </a:rPr>
              <a:t>數字開始往右移動，直到碰到右邊界</a:t>
            </a:r>
            <a:endParaRPr lang="en-US" altLang="zh-TW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+mn-ea"/>
              </a:rPr>
              <a:t>移動</a:t>
            </a:r>
            <a:r>
              <a:rPr lang="zh-TW" altLang="en-US" sz="2000" dirty="0" smtClean="0">
                <a:latin typeface="+mn-ea"/>
              </a:rPr>
              <a:t>速度是</a:t>
            </a:r>
            <a:r>
              <a:rPr lang="zh-TW" altLang="en-US" sz="2000" dirty="0" smtClean="0">
                <a:latin typeface="+mn-ea"/>
              </a:rPr>
              <a:t>數字大的</a:t>
            </a:r>
            <a:r>
              <a:rPr lang="zh-TW" altLang="en-US" sz="2000" dirty="0" smtClean="0">
                <a:latin typeface="+mn-ea"/>
              </a:rPr>
              <a:t>比</a:t>
            </a:r>
            <a:r>
              <a:rPr lang="zh-TW" altLang="en-US" sz="2000" dirty="0" smtClean="0">
                <a:latin typeface="+mn-ea"/>
              </a:rPr>
              <a:t>數字小的</a:t>
            </a:r>
            <a:r>
              <a:rPr lang="zh-TW" altLang="en-US" sz="2000" dirty="0" smtClean="0">
                <a:latin typeface="+mn-ea"/>
              </a:rPr>
              <a:t>快，簡化</a:t>
            </a:r>
            <a:r>
              <a:rPr lang="zh-TW" altLang="en-US" sz="2000" dirty="0">
                <a:latin typeface="+mn-ea"/>
              </a:rPr>
              <a:t>起見</a:t>
            </a:r>
            <a:r>
              <a:rPr lang="zh-TW" altLang="en-US" sz="2000" dirty="0" smtClean="0">
                <a:latin typeface="+mn-ea"/>
              </a:rPr>
              <a:t>，四個不同的位移量訂為 </a:t>
            </a:r>
            <a:r>
              <a:rPr lang="en-US" altLang="zh-TW" sz="2000" dirty="0" smtClean="0">
                <a:latin typeface="+mn-ea"/>
              </a:rPr>
              <a:t>2, 4, 6, 8</a:t>
            </a:r>
            <a:r>
              <a:rPr lang="zh-TW" altLang="en-US" sz="2000" dirty="0" smtClean="0">
                <a:latin typeface="+mn-ea"/>
              </a:rPr>
              <a:t> </a:t>
            </a:r>
            <a:r>
              <a:rPr lang="en-US" altLang="zh-TW" sz="2000" dirty="0" smtClean="0">
                <a:latin typeface="+mn-ea"/>
              </a:rPr>
              <a:t>pixels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+mn-ea"/>
              </a:rPr>
              <a:t>當</a:t>
            </a:r>
            <a:r>
              <a:rPr lang="zh-TW" altLang="en-US" sz="2000" dirty="0" smtClean="0">
                <a:solidFill>
                  <a:srgbClr val="C00000"/>
                </a:solidFill>
                <a:latin typeface="+mn-ea"/>
              </a:rPr>
              <a:t>最大的</a:t>
            </a:r>
            <a:r>
              <a:rPr lang="zh-TW" altLang="en-US" sz="2000" dirty="0" smtClean="0">
                <a:solidFill>
                  <a:srgbClr val="C00000"/>
                </a:solidFill>
                <a:latin typeface="+mn-ea"/>
              </a:rPr>
              <a:t>數字</a:t>
            </a:r>
            <a:r>
              <a:rPr lang="zh-TW" altLang="en-US" sz="2000" dirty="0" smtClean="0">
                <a:latin typeface="+mn-ea"/>
              </a:rPr>
              <a:t>移動到右邊</a:t>
            </a:r>
            <a:r>
              <a:rPr lang="zh-TW" altLang="en-US" sz="2000" dirty="0">
                <a:latin typeface="+mn-ea"/>
              </a:rPr>
              <a:t>界時</a:t>
            </a:r>
            <a:r>
              <a:rPr lang="zh-TW" altLang="en-US" sz="2000" dirty="0" smtClean="0">
                <a:latin typeface="+mn-ea"/>
              </a:rPr>
              <a:t>，其對應位置的</a:t>
            </a:r>
            <a:r>
              <a:rPr lang="en-US" altLang="zh-TW" sz="2000" dirty="0" smtClean="0">
                <a:latin typeface="+mn-ea"/>
              </a:rPr>
              <a:t>LED</a:t>
            </a:r>
            <a:r>
              <a:rPr lang="zh-TW" altLang="en-US" sz="2000" dirty="0" smtClean="0">
                <a:latin typeface="+mn-ea"/>
              </a:rPr>
              <a:t>燈</a:t>
            </a:r>
            <a:r>
              <a:rPr lang="zh-TW" altLang="en-US" sz="2000" dirty="0">
                <a:latin typeface="+mn-ea"/>
              </a:rPr>
              <a:t>亮</a:t>
            </a:r>
            <a:r>
              <a:rPr lang="zh-TW" altLang="en-US" sz="2000" dirty="0" smtClean="0">
                <a:latin typeface="+mn-ea"/>
              </a:rPr>
              <a:t>起</a:t>
            </a:r>
            <a:endParaRPr lang="en-US" altLang="zh-TW" sz="2000" dirty="0" smtClean="0">
              <a:latin typeface="+mn-ea"/>
            </a:endParaRPr>
          </a:p>
          <a:p>
            <a:r>
              <a:rPr lang="en-US" altLang="zh-TW" sz="20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+mn-ea"/>
                <a:cs typeface="Times New Roman" panose="02020603050405020304" pitchFamily="18" charset="0"/>
              </a:rPr>
              <a:t>     (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Line0: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最左邊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LED, …, Line3: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最右邊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en-US" altLang="zh-TW" sz="2000" dirty="0" smtClean="0">
                <a:latin typeface="+mn-ea"/>
                <a:cs typeface="Times New Roman" panose="02020603050405020304" pitchFamily="18" charset="0"/>
              </a:rPr>
              <a:t>)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 smtClean="0">
                <a:latin typeface="+mn-ea"/>
              </a:rPr>
              <a:t>當所有數字都到達右邊界 </a:t>
            </a:r>
            <a:r>
              <a:rPr lang="en-US" altLang="zh-TW" sz="2000" dirty="0" smtClean="0">
                <a:latin typeface="+mn-ea"/>
              </a:rPr>
              <a:t>(</a:t>
            </a:r>
            <a:r>
              <a:rPr lang="zh-TW" altLang="en-US" sz="2000" dirty="0" smtClean="0">
                <a:latin typeface="+mn-ea"/>
              </a:rPr>
              <a:t>即所有數字貼齊右邊界</a:t>
            </a:r>
            <a:r>
              <a:rPr lang="en-US" altLang="zh-TW" sz="2000" dirty="0" smtClean="0">
                <a:latin typeface="+mn-ea"/>
              </a:rPr>
              <a:t>)</a:t>
            </a:r>
            <a:r>
              <a:rPr lang="zh-TW" altLang="en-US" sz="2000" dirty="0" smtClean="0">
                <a:latin typeface="+mn-ea"/>
              </a:rPr>
              <a:t>，</a:t>
            </a:r>
            <a:endParaRPr lang="en-US" altLang="zh-TW" sz="2000" dirty="0" smtClean="0">
              <a:latin typeface="+mn-ea"/>
            </a:endParaRPr>
          </a:p>
          <a:p>
            <a:r>
              <a:rPr lang="en-US" altLang="zh-TW" sz="2000" dirty="0">
                <a:latin typeface="+mn-ea"/>
              </a:rPr>
              <a:t> </a:t>
            </a:r>
            <a:r>
              <a:rPr lang="en-US" altLang="zh-TW" sz="2000" dirty="0" smtClean="0">
                <a:latin typeface="+mn-ea"/>
              </a:rPr>
              <a:t>    </a:t>
            </a:r>
            <a:r>
              <a:rPr lang="zh-TW" altLang="en-US" sz="2000" dirty="0" smtClean="0">
                <a:latin typeface="+mn-ea"/>
              </a:rPr>
              <a:t>此時按下任何按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鍵</a:t>
            </a:r>
            <a:r>
              <a:rPr lang="zh-TW" altLang="en-US" sz="2000" dirty="0" smtClean="0">
                <a:latin typeface="+mn-ea"/>
              </a:rPr>
              <a:t>，可重新開始</a:t>
            </a:r>
            <a:endParaRPr lang="zh-TW" altLang="en-US" sz="2000" dirty="0">
              <a:latin typeface="+mn-ea"/>
            </a:endParaRPr>
          </a:p>
        </p:txBody>
      </p:sp>
      <p:pic>
        <p:nvPicPr>
          <p:cNvPr id="1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864" y="4319796"/>
            <a:ext cx="2783429" cy="2250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Oval 2"/>
          <p:cNvSpPr>
            <a:spLocks noChangeArrowheads="1"/>
          </p:cNvSpPr>
          <p:nvPr/>
        </p:nvSpPr>
        <p:spPr bwMode="auto">
          <a:xfrm>
            <a:off x="10263429" y="6010369"/>
            <a:ext cx="250443" cy="268470"/>
          </a:xfrm>
          <a:prstGeom prst="ellipse">
            <a:avLst/>
          </a:prstGeom>
          <a:noFill/>
          <a:ln w="28575" algn="ctr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32" name="直線單箭頭接點 31"/>
          <p:cNvCxnSpPr/>
          <p:nvPr/>
        </p:nvCxnSpPr>
        <p:spPr bwMode="auto">
          <a:xfrm>
            <a:off x="8349347" y="6149656"/>
            <a:ext cx="190320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字方塊 5"/>
          <p:cNvSpPr txBox="1"/>
          <p:nvPr/>
        </p:nvSpPr>
        <p:spPr>
          <a:xfrm>
            <a:off x="7730443" y="5975327"/>
            <a:ext cx="647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PB15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9329530" y="511432"/>
            <a:ext cx="1105593" cy="994409"/>
            <a:chOff x="2069207" y="2812935"/>
            <a:chExt cx="1105593" cy="994409"/>
          </a:xfrm>
        </p:grpSpPr>
        <p:sp>
          <p:nvSpPr>
            <p:cNvPr id="10" name="橢圓 9"/>
            <p:cNvSpPr/>
            <p:nvPr/>
          </p:nvSpPr>
          <p:spPr>
            <a:xfrm>
              <a:off x="2069207" y="2812935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Black" panose="020B0A04020102020204" pitchFamily="34" charset="0"/>
                </a:rPr>
                <a:t>1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1" name="橢圓 10"/>
            <p:cNvSpPr/>
            <p:nvPr/>
          </p:nvSpPr>
          <p:spPr>
            <a:xfrm>
              <a:off x="2476531" y="2812935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Black" panose="020B0A04020102020204" pitchFamily="34" charset="0"/>
                </a:rPr>
                <a:t>2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2883855" y="2812935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Black" panose="020B0A04020102020204" pitchFamily="34" charset="0"/>
                </a:rPr>
                <a:t>3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橢圓 12"/>
            <p:cNvSpPr/>
            <p:nvPr/>
          </p:nvSpPr>
          <p:spPr>
            <a:xfrm>
              <a:off x="2069207" y="3170382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Black" panose="020B0A04020102020204" pitchFamily="34" charset="0"/>
                </a:rPr>
                <a:t>4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4" name="橢圓 13"/>
            <p:cNvSpPr/>
            <p:nvPr/>
          </p:nvSpPr>
          <p:spPr>
            <a:xfrm>
              <a:off x="2476531" y="3170382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Black" panose="020B0A04020102020204" pitchFamily="34" charset="0"/>
                </a:rPr>
                <a:t>5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6" name="橢圓 15"/>
            <p:cNvSpPr/>
            <p:nvPr/>
          </p:nvSpPr>
          <p:spPr>
            <a:xfrm>
              <a:off x="2883855" y="3170382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Black" panose="020B0A04020102020204" pitchFamily="34" charset="0"/>
                </a:rPr>
                <a:t>6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7" name="橢圓 16"/>
            <p:cNvSpPr/>
            <p:nvPr/>
          </p:nvSpPr>
          <p:spPr>
            <a:xfrm>
              <a:off x="2069207" y="3516399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Black" panose="020B0A04020102020204" pitchFamily="34" charset="0"/>
                </a:rPr>
                <a:t>7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8" name="橢圓 17"/>
            <p:cNvSpPr/>
            <p:nvPr/>
          </p:nvSpPr>
          <p:spPr>
            <a:xfrm>
              <a:off x="2476531" y="3516399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Black" panose="020B0A04020102020204" pitchFamily="34" charset="0"/>
                </a:rPr>
                <a:t>8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9" name="橢圓 18"/>
            <p:cNvSpPr/>
            <p:nvPr/>
          </p:nvSpPr>
          <p:spPr>
            <a:xfrm>
              <a:off x="2883855" y="3516399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Black" panose="020B0A04020102020204" pitchFamily="34" charset="0"/>
                </a:rPr>
                <a:t>9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7558513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基礎</Template>
  <TotalTime>1474</TotalTime>
  <Words>234</Words>
  <Application>Microsoft Office PowerPoint</Application>
  <PresentationFormat>寬螢幕</PresentationFormat>
  <Paragraphs>31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3" baseType="lpstr">
      <vt:lpstr>微軟正黑體</vt:lpstr>
      <vt:lpstr>新細明體</vt:lpstr>
      <vt:lpstr>標楷體</vt:lpstr>
      <vt:lpstr>Arial</vt:lpstr>
      <vt:lpstr>Arial Black</vt:lpstr>
      <vt:lpstr>Calibri</vt:lpstr>
      <vt:lpstr>Corbel</vt:lpstr>
      <vt:lpstr>Times New Roman</vt:lpstr>
      <vt:lpstr>Wingdings</vt:lpstr>
      <vt:lpstr>基礎</vt:lpstr>
      <vt:lpstr>Lab 8</vt:lpstr>
      <vt:lpstr>Lab8-1畫面捲動</vt:lpstr>
      <vt:lpstr>Lab8-2 數字會跑步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</dc:title>
  <dc:creator>chiu kai</dc:creator>
  <cp:lastModifiedBy>陳德生</cp:lastModifiedBy>
  <cp:revision>121</cp:revision>
  <dcterms:created xsi:type="dcterms:W3CDTF">2020-09-21T08:00:06Z</dcterms:created>
  <dcterms:modified xsi:type="dcterms:W3CDTF">2024-11-14T01:06:19Z</dcterms:modified>
</cp:coreProperties>
</file>