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69" r:id="rId1"/>
    <p:sldMasterId id="2147484081" r:id="rId2"/>
  </p:sldMasterIdLst>
  <p:notesMasterIdLst>
    <p:notesMasterId r:id="rId15"/>
  </p:notesMasterIdLst>
  <p:handoutMasterIdLst>
    <p:handoutMasterId r:id="rId16"/>
  </p:handoutMasterIdLst>
  <p:sldIdLst>
    <p:sldId id="280" r:id="rId3"/>
    <p:sldId id="257" r:id="rId4"/>
    <p:sldId id="259" r:id="rId5"/>
    <p:sldId id="305" r:id="rId6"/>
    <p:sldId id="262" r:id="rId7"/>
    <p:sldId id="302" r:id="rId8"/>
    <p:sldId id="306" r:id="rId9"/>
    <p:sldId id="307" r:id="rId10"/>
    <p:sldId id="308" r:id="rId11"/>
    <p:sldId id="309" r:id="rId12"/>
    <p:sldId id="312" r:id="rId13"/>
    <p:sldId id="313" r:id="rId14"/>
  </p:sldIdLst>
  <p:sldSz cx="9144000" cy="6858000" type="screen4x3"/>
  <p:notesSz cx="6858000" cy="9144000"/>
  <p:embeddedFontLst>
    <p:embeddedFont>
      <p:font typeface="MS PMincho" panose="02020500000000000000" charset="-128"/>
      <p:regular r:id="rId17"/>
    </p:embeddedFont>
    <p:embeddedFont>
      <p:font typeface="Wingdings 2" panose="05020102010507070707" pitchFamily="18" charset="2"/>
      <p:regular r:id="rId18"/>
    </p:embeddedFont>
    <p:embeddedFont>
      <p:font typeface="Gulim" panose="02020500000000000000" charset="-127"/>
      <p:regular r:id="rId19"/>
    </p:embeddedFont>
    <p:embeddedFont>
      <p:font typeface="標楷體" panose="03000509000000000000" pitchFamily="65" charset="-120"/>
      <p:regular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900F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7307" autoAdjust="0"/>
  </p:normalViewPr>
  <p:slideViewPr>
    <p:cSldViewPr>
      <p:cViewPr varScale="1">
        <p:scale>
          <a:sx n="71" d="100"/>
          <a:sy n="71" d="100"/>
        </p:scale>
        <p:origin x="820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EB21CF-B50C-417D-AA95-F74ECE1BD127}" type="datetimeFigureOut">
              <a:rPr lang="zh-TW" altLang="en-US"/>
              <a:pPr>
                <a:defRPr/>
              </a:pPr>
              <a:t>2023/5/29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43634F-6321-4B33-B5EF-65136CE1B24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A1B685-C632-4376-BD0B-6DA1FDC45F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12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93B3F413-E11F-40EF-9867-229295323BFE}" type="slidenum">
              <a:rPr lang="en-US" altLang="zh-TW" sz="1200">
                <a:latin typeface="Arial" pitchFamily="34" charset="0"/>
              </a:rPr>
              <a:pPr algn="r" eaLnBrk="1" hangingPunct="1"/>
              <a:t>7</a:t>
            </a:fld>
            <a:endParaRPr lang="en-US" altLang="zh-TW" sz="120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  <p:sp>
        <p:nvSpPr>
          <p:cNvPr id="7373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FB95A6E7-AC19-488B-93BC-DED60DD688C1}" type="slidenum">
              <a:rPr lang="en-US" altLang="zh-TW" sz="1200">
                <a:latin typeface="Arial" pitchFamily="34" charset="0"/>
              </a:rPr>
              <a:pPr algn="r" eaLnBrk="1" hangingPunct="1"/>
              <a:t>10</a:t>
            </a:fld>
            <a:endParaRPr lang="en-US" altLang="zh-TW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EF40AC3-7317-4A3E-BEAE-1EAC9FF712B2}" type="slidenum">
              <a:rPr lang="en-US" altLang="zh-TW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66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EF40AC3-7317-4A3E-BEAE-1EAC9FF712B2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32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4862FF-0899-41CF-AD10-7D0F01423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8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47F444-8ABF-4936-B3C4-E864F59EDC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6900" cy="6199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9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1A98CC-6BB5-4E72-BE57-7D1121FB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122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CBBE-7626-4F55-B114-D3B0C752A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98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2D4C43B-B35D-4074-8CCE-A1BCEE3E02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" name="頁尾版面配置區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61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EB2B-674B-4A5F-A5EA-C047AF67C2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19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7F55F4-1077-42A2-B3A4-C226624E07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242967-15F4-43B0-84CD-059BCA77F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19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DFCB86-640B-49C5-ABE8-FB3B5234E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240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15E4B-F9CC-48E8-90CF-515A33F55A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548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3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4332B-3110-4CC8-A179-D71DE40D2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1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39843C-5FD5-4FF9-BE5A-34BEE9CE0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9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48BB3-9A21-46C8-A791-D392A3D52E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6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1B5028-40F7-4598-AB3B-8491C508A1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4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C777E0-D915-48F0-A1C9-B6F7DCE72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9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B3658E-7764-4CB7-BFB1-5EFC660879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8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858DC8-76C4-4D94-8544-3A53C20C5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99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2C17D-F6BC-4FFE-A11A-B29141AD99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0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AB8F5-3E8E-4C27-928A-C33ACF9F2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67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B4712A-3E2E-4795-A619-55831C237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92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Tahoma" pitchFamily="34" charset="0"/>
            </a:endParaRPr>
          </a:p>
        </p:txBody>
      </p:sp>
      <p:sp>
        <p:nvSpPr>
          <p:cNvPr id="61443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500063" y="274638"/>
            <a:ext cx="7424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61444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ACDCF11-1070-4971-9E60-252FDCBC7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kumimoji="1" sz="2100">
          <a:solidFill>
            <a:schemeClr val="tx1"/>
          </a:solidFill>
          <a:latin typeface="+mn-lt"/>
          <a:ea typeface="+mn-ea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268EA8"/>
        </a:buClr>
        <a:buSzPct val="60000"/>
        <a:buFont typeface="Wingdings" pitchFamily="2" charset="2"/>
        <a:buChar char=""/>
        <a:defRPr kumimoji="1" sz="2400">
          <a:solidFill>
            <a:schemeClr val="tx1"/>
          </a:solidFill>
          <a:latin typeface="+mn-lt"/>
          <a:ea typeface="+mn-ea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ADCEDC"/>
        </a:buClr>
        <a:buSzPct val="60000"/>
        <a:buFont typeface="Wingdings" pitchFamily="2" charset="2"/>
        <a:buChar char=""/>
        <a:defRPr kumimoji="1" sz="2000">
          <a:solidFill>
            <a:schemeClr val="tx1"/>
          </a:solidFill>
          <a:latin typeface="+mn-lt"/>
          <a:ea typeface="+mn-ea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5pPr>
      <a:lvl6pPr marL="19192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6pPr>
      <a:lvl7pPr marL="23764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7pPr>
      <a:lvl8pPr marL="28336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8pPr>
      <a:lvl9pPr marL="32908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48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3" name="日期版面配置區 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anchor="ctr"/>
          <a:lstStyle>
            <a:lvl1pPr algn="ctr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CB0F7-5689-4C58-91A2-04A13D5F61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268EA8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DCEDC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wmf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1563" y="428625"/>
            <a:ext cx="3357562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實驗十四</a:t>
            </a:r>
          </a:p>
        </p:txBody>
      </p:sp>
      <p:sp>
        <p:nvSpPr>
          <p:cNvPr id="21507" name="副標題 3"/>
          <p:cNvSpPr>
            <a:spLocks noGrp="1"/>
          </p:cNvSpPr>
          <p:nvPr>
            <p:ph type="subTitle" idx="1"/>
          </p:nvPr>
        </p:nvSpPr>
        <p:spPr>
          <a:xfrm>
            <a:off x="3429000" y="2786063"/>
            <a:ext cx="4429125" cy="1371600"/>
          </a:xfrm>
        </p:spPr>
        <p:txBody>
          <a:bodyPr/>
          <a:lstStyle/>
          <a:p>
            <a:pPr eaLnBrk="1" hangingPunct="1"/>
            <a:r>
              <a:rPr lang="zh-TW" altLang="en-US" sz="4500" smtClean="0">
                <a:latin typeface="Times New Roman" pitchFamily="18" charset="0"/>
                <a:ea typeface="標楷體" pitchFamily="65" charset="-120"/>
              </a:rPr>
              <a:t>有限狀態機</a:t>
            </a:r>
          </a:p>
          <a:p>
            <a:pPr eaLnBrk="1" hangingPunct="1"/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1"/>
          <p:cNvSpPr>
            <a:spLocks noGrp="1"/>
          </p:cNvSpPr>
          <p:nvPr>
            <p:ph type="title" idx="4294967295"/>
          </p:nvPr>
        </p:nvSpPr>
        <p:spPr bwMode="auto">
          <a:xfrm>
            <a:off x="500063" y="144463"/>
            <a:ext cx="7424737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(4/4)</a:t>
            </a:r>
          </a:p>
        </p:txBody>
      </p:sp>
      <p:graphicFrame>
        <p:nvGraphicFramePr>
          <p:cNvPr id="72707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704850" y="2347913"/>
          <a:ext cx="1354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9" name="Equation" r:id="rId4" imgW="457200" imgH="241200" progId="Equation.DSMT4">
                  <p:embed/>
                </p:oleObj>
              </mc:Choice>
              <mc:Fallback>
                <p:oleObj name="Equation" r:id="rId4" imgW="4572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47913"/>
                        <a:ext cx="13541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投影片編號版面配置區 7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B28BBC3B-8512-4879-BC78-D708CACBBF27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10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graphicFrame>
        <p:nvGraphicFramePr>
          <p:cNvPr id="7270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04850" y="3133725"/>
          <a:ext cx="13684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0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133725"/>
                        <a:ext cx="13684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39750" y="1052513"/>
            <a:ext cx="6049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TW" altLang="en-US" sz="2400" b="1" dirty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步驟六</a:t>
            </a:r>
            <a:r>
              <a:rPr lang="en-US" altLang="zh-TW" sz="2400" dirty="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24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依最簡布林代數繪出序向電路圖</a:t>
            </a: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704850" y="3983038"/>
            <a:ext cx="165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>
                <a:solidFill>
                  <a:srgbClr val="080808"/>
                </a:solidFill>
                <a:latin typeface="Tahoma" pitchFamily="34" charset="0"/>
                <a:ea typeface="標楷體" pitchFamily="65" charset="-120"/>
              </a:rPr>
              <a:t>電路圖</a:t>
            </a:r>
          </a:p>
        </p:txBody>
      </p:sp>
      <p:grpSp>
        <p:nvGrpSpPr>
          <p:cNvPr id="72712" name="群組 81"/>
          <p:cNvGrpSpPr>
            <a:grpSpLocks/>
          </p:cNvGrpSpPr>
          <p:nvPr/>
        </p:nvGrpSpPr>
        <p:grpSpPr bwMode="auto">
          <a:xfrm>
            <a:off x="3276600" y="2276475"/>
            <a:ext cx="4429125" cy="3044825"/>
            <a:chOff x="357158" y="3598785"/>
            <a:chExt cx="4429156" cy="3044925"/>
          </a:xfrm>
        </p:grpSpPr>
        <p:grpSp>
          <p:nvGrpSpPr>
            <p:cNvPr id="72713" name="群組 39"/>
            <p:cNvGrpSpPr>
              <a:grpSpLocks/>
            </p:cNvGrpSpPr>
            <p:nvPr/>
          </p:nvGrpSpPr>
          <p:grpSpPr bwMode="auto">
            <a:xfrm>
              <a:off x="1428728" y="4000504"/>
              <a:ext cx="1714500" cy="1896063"/>
              <a:chOff x="2000225" y="3536354"/>
              <a:chExt cx="1714500" cy="1896063"/>
            </a:xfrm>
          </p:grpSpPr>
          <p:sp>
            <p:nvSpPr>
              <p:cNvPr id="72714" name="Rectangle 39"/>
              <p:cNvSpPr>
                <a:spLocks noChangeArrowheads="1"/>
              </p:cNvSpPr>
              <p:nvPr/>
            </p:nvSpPr>
            <p:spPr bwMode="auto">
              <a:xfrm>
                <a:off x="2280895" y="3536354"/>
                <a:ext cx="1122671" cy="1607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5" name="Text Box 40"/>
              <p:cNvSpPr txBox="1">
                <a:spLocks noChangeArrowheads="1"/>
              </p:cNvSpPr>
              <p:nvPr/>
            </p:nvSpPr>
            <p:spPr bwMode="auto">
              <a:xfrm>
                <a:off x="2000227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6" name="Text Box 41"/>
              <p:cNvSpPr txBox="1">
                <a:spLocks noChangeArrowheads="1"/>
              </p:cNvSpPr>
              <p:nvPr/>
            </p:nvSpPr>
            <p:spPr bwMode="auto">
              <a:xfrm>
                <a:off x="2000227" y="460820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7" name="Text Box 42"/>
              <p:cNvSpPr txBox="1">
                <a:spLocks noChangeArrowheads="1"/>
              </p:cNvSpPr>
              <p:nvPr/>
            </p:nvSpPr>
            <p:spPr bwMode="auto">
              <a:xfrm>
                <a:off x="2000227" y="4072278"/>
                <a:ext cx="1403338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CLK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8" name="Text Box 43"/>
              <p:cNvSpPr txBox="1">
                <a:spLocks noChangeArrowheads="1"/>
              </p:cNvSpPr>
              <p:nvPr/>
            </p:nvSpPr>
            <p:spPr bwMode="auto">
              <a:xfrm>
                <a:off x="2842230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9" name="Text Box 45"/>
              <p:cNvSpPr txBox="1">
                <a:spLocks noChangeArrowheads="1"/>
              </p:cNvSpPr>
              <p:nvPr/>
            </p:nvSpPr>
            <p:spPr bwMode="auto">
              <a:xfrm>
                <a:off x="2872722" y="4657752"/>
                <a:ext cx="842003" cy="3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grpSp>
            <p:nvGrpSpPr>
              <p:cNvPr id="72720" name="Group 50"/>
              <p:cNvGrpSpPr>
                <a:grpSpLocks/>
              </p:cNvGrpSpPr>
              <p:nvPr/>
            </p:nvGrpSpPr>
            <p:grpSpPr bwMode="auto">
              <a:xfrm>
                <a:off x="2280895" y="4072283"/>
                <a:ext cx="280668" cy="535925"/>
                <a:chOff x="5217" y="5220"/>
                <a:chExt cx="720" cy="1440"/>
              </a:xfrm>
            </p:grpSpPr>
            <p:sp>
              <p:nvSpPr>
                <p:cNvPr id="72721" name="Line 51"/>
                <p:cNvSpPr>
                  <a:spLocks noChangeShapeType="1"/>
                </p:cNvSpPr>
                <p:nvPr/>
              </p:nvSpPr>
              <p:spPr bwMode="auto">
                <a:xfrm>
                  <a:off x="5217" y="558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217" y="594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3" name="Line 53"/>
                <p:cNvSpPr>
                  <a:spLocks noChangeShapeType="1"/>
                </p:cNvSpPr>
                <p:nvPr/>
              </p:nvSpPr>
              <p:spPr bwMode="auto">
                <a:xfrm>
                  <a:off x="5217" y="5220"/>
                  <a:ext cx="0" cy="14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4" name="Line 54"/>
                <p:cNvSpPr>
                  <a:spLocks noChangeShapeType="1"/>
                </p:cNvSpPr>
                <p:nvPr/>
              </p:nvSpPr>
              <p:spPr bwMode="auto">
                <a:xfrm>
                  <a:off x="5577" y="5940"/>
                  <a:ext cx="3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725" name="Group 55"/>
              <p:cNvGrpSpPr>
                <a:grpSpLocks/>
              </p:cNvGrpSpPr>
              <p:nvPr/>
            </p:nvGrpSpPr>
            <p:grpSpPr bwMode="auto">
              <a:xfrm flipH="1">
                <a:off x="2000225" y="4073769"/>
                <a:ext cx="280669" cy="537413"/>
                <a:chOff x="4497" y="3420"/>
                <a:chExt cx="2520" cy="5040"/>
              </a:xfrm>
            </p:grpSpPr>
            <p:sp>
              <p:nvSpPr>
                <p:cNvPr id="72726" name="Oval 56"/>
                <p:cNvSpPr>
                  <a:spLocks noChangeArrowheads="1"/>
                </p:cNvSpPr>
                <p:nvPr/>
              </p:nvSpPr>
              <p:spPr bwMode="auto">
                <a:xfrm>
                  <a:off x="4497" y="5220"/>
                  <a:ext cx="1440" cy="14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27" name="Line 57"/>
                <p:cNvSpPr>
                  <a:spLocks noChangeShapeType="1"/>
                </p:cNvSpPr>
                <p:nvPr/>
              </p:nvSpPr>
              <p:spPr bwMode="auto">
                <a:xfrm>
                  <a:off x="4497" y="3420"/>
                  <a:ext cx="0" cy="50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8" name="Line 58"/>
                <p:cNvSpPr>
                  <a:spLocks noChangeShapeType="1"/>
                </p:cNvSpPr>
                <p:nvPr/>
              </p:nvSpPr>
              <p:spPr bwMode="auto">
                <a:xfrm>
                  <a:off x="5937" y="59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729" name="Text Box 64"/>
              <p:cNvSpPr txBox="1">
                <a:spLocks noChangeArrowheads="1"/>
              </p:cNvSpPr>
              <p:nvPr/>
            </p:nvSpPr>
            <p:spPr bwMode="auto">
              <a:xfrm>
                <a:off x="2000232" y="4821901"/>
                <a:ext cx="1684006" cy="53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  F/F</a:t>
                </a:r>
                <a:r>
                  <a:rPr lang="zh-TW" altLang="en-US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0" name="Line 47"/>
              <p:cNvSpPr>
                <a:spLocks noChangeShapeType="1"/>
              </p:cNvSpPr>
              <p:nvPr/>
            </p:nvSpPr>
            <p:spPr bwMode="auto">
              <a:xfrm flipV="1">
                <a:off x="3195434" y="4629640"/>
                <a:ext cx="1763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2731" name="群組 252"/>
              <p:cNvGrpSpPr>
                <a:grpSpLocks/>
              </p:cNvGrpSpPr>
              <p:nvPr/>
            </p:nvGrpSpPr>
            <p:grpSpPr bwMode="auto">
              <a:xfrm>
                <a:off x="2786044" y="5144124"/>
                <a:ext cx="158054" cy="288293"/>
                <a:chOff x="1791479" y="4372160"/>
                <a:chExt cx="158055" cy="288218"/>
              </a:xfrm>
            </p:grpSpPr>
            <p:sp>
              <p:nvSpPr>
                <p:cNvPr id="72732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1791479" y="4372160"/>
                  <a:ext cx="158055" cy="14410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10800000"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1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870854" y="4509006"/>
                  <a:ext cx="0" cy="1507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  <a:latin typeface="Tahoma" pitchFamily="34" charset="0"/>
                    <a:ea typeface="標楷體" pitchFamily="65" charset="-120"/>
                  </a:endParaRPr>
                </a:p>
              </p:txBody>
            </p:sp>
          </p:grpSp>
        </p:grpSp>
        <p:grpSp>
          <p:nvGrpSpPr>
            <p:cNvPr id="72734" name="群組 40"/>
            <p:cNvGrpSpPr>
              <a:grpSpLocks/>
            </p:cNvGrpSpPr>
            <p:nvPr/>
          </p:nvGrpSpPr>
          <p:grpSpPr bwMode="auto">
            <a:xfrm>
              <a:off x="3071802" y="4000504"/>
              <a:ext cx="1714500" cy="1896063"/>
              <a:chOff x="2000225" y="3536354"/>
              <a:chExt cx="1714500" cy="1896063"/>
            </a:xfrm>
          </p:grpSpPr>
          <p:sp>
            <p:nvSpPr>
              <p:cNvPr id="72735" name="Rectangle 39"/>
              <p:cNvSpPr>
                <a:spLocks noChangeArrowheads="1"/>
              </p:cNvSpPr>
              <p:nvPr/>
            </p:nvSpPr>
            <p:spPr bwMode="auto">
              <a:xfrm>
                <a:off x="2280895" y="3536354"/>
                <a:ext cx="1122671" cy="1607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6" name="Text Box 40"/>
              <p:cNvSpPr txBox="1">
                <a:spLocks noChangeArrowheads="1"/>
              </p:cNvSpPr>
              <p:nvPr/>
            </p:nvSpPr>
            <p:spPr bwMode="auto">
              <a:xfrm>
                <a:off x="2000227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7" name="Text Box 41"/>
              <p:cNvSpPr txBox="1">
                <a:spLocks noChangeArrowheads="1"/>
              </p:cNvSpPr>
              <p:nvPr/>
            </p:nvSpPr>
            <p:spPr bwMode="auto">
              <a:xfrm>
                <a:off x="2000227" y="460820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8" name="Text Box 42"/>
              <p:cNvSpPr txBox="1">
                <a:spLocks noChangeArrowheads="1"/>
              </p:cNvSpPr>
              <p:nvPr/>
            </p:nvSpPr>
            <p:spPr bwMode="auto">
              <a:xfrm>
                <a:off x="2000227" y="4072278"/>
                <a:ext cx="1403338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CLK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9" name="Text Box 43"/>
              <p:cNvSpPr txBox="1">
                <a:spLocks noChangeArrowheads="1"/>
              </p:cNvSpPr>
              <p:nvPr/>
            </p:nvSpPr>
            <p:spPr bwMode="auto">
              <a:xfrm>
                <a:off x="2842230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40" name="Text Box 45"/>
              <p:cNvSpPr txBox="1">
                <a:spLocks noChangeArrowheads="1"/>
              </p:cNvSpPr>
              <p:nvPr/>
            </p:nvSpPr>
            <p:spPr bwMode="auto">
              <a:xfrm>
                <a:off x="2872722" y="4657752"/>
                <a:ext cx="842003" cy="3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grpSp>
            <p:nvGrpSpPr>
              <p:cNvPr id="72741" name="Group 50"/>
              <p:cNvGrpSpPr>
                <a:grpSpLocks/>
              </p:cNvGrpSpPr>
              <p:nvPr/>
            </p:nvGrpSpPr>
            <p:grpSpPr bwMode="auto">
              <a:xfrm>
                <a:off x="2280895" y="4072279"/>
                <a:ext cx="280668" cy="535924"/>
                <a:chOff x="5217" y="5220"/>
                <a:chExt cx="720" cy="1440"/>
              </a:xfrm>
            </p:grpSpPr>
            <p:sp>
              <p:nvSpPr>
                <p:cNvPr id="72742" name="Line 51"/>
                <p:cNvSpPr>
                  <a:spLocks noChangeShapeType="1"/>
                </p:cNvSpPr>
                <p:nvPr/>
              </p:nvSpPr>
              <p:spPr bwMode="auto">
                <a:xfrm>
                  <a:off x="5217" y="558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217" y="594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4" name="Line 53"/>
                <p:cNvSpPr>
                  <a:spLocks noChangeShapeType="1"/>
                </p:cNvSpPr>
                <p:nvPr/>
              </p:nvSpPr>
              <p:spPr bwMode="auto">
                <a:xfrm>
                  <a:off x="5217" y="5220"/>
                  <a:ext cx="0" cy="14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5" name="Line 54"/>
                <p:cNvSpPr>
                  <a:spLocks noChangeShapeType="1"/>
                </p:cNvSpPr>
                <p:nvPr/>
              </p:nvSpPr>
              <p:spPr bwMode="auto">
                <a:xfrm>
                  <a:off x="5577" y="5940"/>
                  <a:ext cx="3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746" name="Group 55"/>
              <p:cNvGrpSpPr>
                <a:grpSpLocks/>
              </p:cNvGrpSpPr>
              <p:nvPr/>
            </p:nvGrpSpPr>
            <p:grpSpPr bwMode="auto">
              <a:xfrm flipH="1">
                <a:off x="2000225" y="4073771"/>
                <a:ext cx="280669" cy="537415"/>
                <a:chOff x="4497" y="3420"/>
                <a:chExt cx="2520" cy="5040"/>
              </a:xfrm>
            </p:grpSpPr>
            <p:sp>
              <p:nvSpPr>
                <p:cNvPr id="72747" name="Oval 56"/>
                <p:cNvSpPr>
                  <a:spLocks noChangeArrowheads="1"/>
                </p:cNvSpPr>
                <p:nvPr/>
              </p:nvSpPr>
              <p:spPr bwMode="auto">
                <a:xfrm>
                  <a:off x="4497" y="5220"/>
                  <a:ext cx="1440" cy="14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48" name="Line 57"/>
                <p:cNvSpPr>
                  <a:spLocks noChangeShapeType="1"/>
                </p:cNvSpPr>
                <p:nvPr/>
              </p:nvSpPr>
              <p:spPr bwMode="auto">
                <a:xfrm>
                  <a:off x="4497" y="3420"/>
                  <a:ext cx="0" cy="50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9" name="Line 58"/>
                <p:cNvSpPr>
                  <a:spLocks noChangeShapeType="1"/>
                </p:cNvSpPr>
                <p:nvPr/>
              </p:nvSpPr>
              <p:spPr bwMode="auto">
                <a:xfrm>
                  <a:off x="5937" y="59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750" name="Text Box 64"/>
              <p:cNvSpPr txBox="1">
                <a:spLocks noChangeArrowheads="1"/>
              </p:cNvSpPr>
              <p:nvPr/>
            </p:nvSpPr>
            <p:spPr bwMode="auto">
              <a:xfrm>
                <a:off x="2000232" y="4821901"/>
                <a:ext cx="1684006" cy="53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  F/F</a:t>
                </a:r>
                <a:r>
                  <a:rPr lang="zh-TW" altLang="en-US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 flipV="1">
                <a:off x="3195434" y="4629640"/>
                <a:ext cx="1763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2752" name="群組 252"/>
              <p:cNvGrpSpPr>
                <a:grpSpLocks/>
              </p:cNvGrpSpPr>
              <p:nvPr/>
            </p:nvGrpSpPr>
            <p:grpSpPr bwMode="auto">
              <a:xfrm>
                <a:off x="2786044" y="5144139"/>
                <a:ext cx="158054" cy="288294"/>
                <a:chOff x="1791479" y="4372160"/>
                <a:chExt cx="158055" cy="288218"/>
              </a:xfrm>
            </p:grpSpPr>
            <p:sp>
              <p:nvSpPr>
                <p:cNvPr id="72753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1791479" y="4372160"/>
                  <a:ext cx="158055" cy="14410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10800000"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5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870507" y="4516269"/>
                  <a:ext cx="0" cy="1441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2755" name="Line 58"/>
            <p:cNvSpPr>
              <a:spLocks noChangeShapeType="1"/>
            </p:cNvSpPr>
            <p:nvPr/>
          </p:nvSpPr>
          <p:spPr bwMode="auto">
            <a:xfrm flipH="1">
              <a:off x="4479215" y="5266063"/>
              <a:ext cx="3070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6" name="Line 58"/>
            <p:cNvSpPr>
              <a:spLocks noChangeShapeType="1"/>
            </p:cNvSpPr>
            <p:nvPr/>
          </p:nvSpPr>
          <p:spPr bwMode="auto">
            <a:xfrm rot="16200000" flipH="1">
              <a:off x="3953154" y="4431708"/>
              <a:ext cx="1664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7" name="Line 58"/>
            <p:cNvSpPr>
              <a:spLocks noChangeShapeType="1"/>
            </p:cNvSpPr>
            <p:nvPr/>
          </p:nvSpPr>
          <p:spPr bwMode="auto">
            <a:xfrm flipH="1">
              <a:off x="1498578" y="3600451"/>
              <a:ext cx="32861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8" name="Line 58"/>
            <p:cNvSpPr>
              <a:spLocks noChangeShapeType="1"/>
            </p:cNvSpPr>
            <p:nvPr/>
          </p:nvSpPr>
          <p:spPr bwMode="auto">
            <a:xfrm flipH="1">
              <a:off x="1500165" y="4152900"/>
              <a:ext cx="203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9" name="Line 58"/>
            <p:cNvSpPr>
              <a:spLocks noChangeShapeType="1"/>
            </p:cNvSpPr>
            <p:nvPr/>
          </p:nvSpPr>
          <p:spPr bwMode="auto">
            <a:xfrm flipH="1">
              <a:off x="2827356" y="4152894"/>
              <a:ext cx="530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0" name="Line 58"/>
            <p:cNvSpPr>
              <a:spLocks noChangeShapeType="1"/>
            </p:cNvSpPr>
            <p:nvPr/>
          </p:nvSpPr>
          <p:spPr bwMode="auto">
            <a:xfrm rot="16200000" flipH="1">
              <a:off x="1221192" y="3877761"/>
              <a:ext cx="558000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1" name="Text Box 40"/>
            <p:cNvSpPr txBox="1">
              <a:spLocks noChangeArrowheads="1"/>
            </p:cNvSpPr>
            <p:nvPr/>
          </p:nvSpPr>
          <p:spPr bwMode="auto">
            <a:xfrm>
              <a:off x="357158" y="6286520"/>
              <a:ext cx="842003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ahoma" pitchFamily="34" charset="0"/>
                  <a:ea typeface="標楷體" pitchFamily="65" charset="-120"/>
                </a:rPr>
                <a:t>Vcc</a:t>
              </a:r>
            </a:p>
          </p:txBody>
        </p:sp>
        <p:grpSp>
          <p:nvGrpSpPr>
            <p:cNvPr id="72762" name="群組 71"/>
            <p:cNvGrpSpPr>
              <a:grpSpLocks/>
            </p:cNvGrpSpPr>
            <p:nvPr/>
          </p:nvGrpSpPr>
          <p:grpSpPr bwMode="auto">
            <a:xfrm>
              <a:off x="1083920" y="6443683"/>
              <a:ext cx="2857520" cy="57151"/>
              <a:chOff x="1083920" y="5867417"/>
              <a:chExt cx="2857520" cy="57151"/>
            </a:xfrm>
          </p:grpSpPr>
          <p:sp>
            <p:nvSpPr>
              <p:cNvPr id="72763" name="Line 58"/>
              <p:cNvSpPr>
                <a:spLocks noChangeShapeType="1"/>
              </p:cNvSpPr>
              <p:nvPr/>
            </p:nvSpPr>
            <p:spPr bwMode="auto">
              <a:xfrm flipH="1">
                <a:off x="1083920" y="5898850"/>
                <a:ext cx="2857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2265346" y="5867412"/>
                <a:ext cx="57150" cy="571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72765" name="Line 58"/>
            <p:cNvSpPr>
              <a:spLocks noChangeShapeType="1"/>
            </p:cNvSpPr>
            <p:nvPr/>
          </p:nvSpPr>
          <p:spPr bwMode="auto">
            <a:xfrm rot="16200000" flipH="1">
              <a:off x="1935528" y="6140834"/>
              <a:ext cx="72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6" name="Line 58"/>
            <p:cNvSpPr>
              <a:spLocks noChangeShapeType="1"/>
            </p:cNvSpPr>
            <p:nvPr/>
          </p:nvSpPr>
          <p:spPr bwMode="auto">
            <a:xfrm rot="16200000" flipH="1">
              <a:off x="2495801" y="5376609"/>
              <a:ext cx="115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7" name="Line 58"/>
            <p:cNvSpPr>
              <a:spLocks noChangeShapeType="1"/>
            </p:cNvSpPr>
            <p:nvPr/>
          </p:nvSpPr>
          <p:spPr bwMode="auto">
            <a:xfrm rot="16200000" flipH="1">
              <a:off x="3583368" y="6120176"/>
              <a:ext cx="72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8" name="Line 58"/>
            <p:cNvSpPr>
              <a:spLocks noChangeShapeType="1"/>
            </p:cNvSpPr>
            <p:nvPr/>
          </p:nvSpPr>
          <p:spPr bwMode="auto">
            <a:xfrm rot="16200000" flipH="1">
              <a:off x="861596" y="5368478"/>
              <a:ext cx="1131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2769" name="群組 77"/>
            <p:cNvGrpSpPr>
              <a:grpSpLocks/>
            </p:cNvGrpSpPr>
            <p:nvPr/>
          </p:nvGrpSpPr>
          <p:grpSpPr bwMode="auto">
            <a:xfrm>
              <a:off x="1071537" y="5919787"/>
              <a:ext cx="2005045" cy="57151"/>
              <a:chOff x="1936394" y="5867417"/>
              <a:chExt cx="2005045" cy="57151"/>
            </a:xfrm>
          </p:grpSpPr>
          <p:sp>
            <p:nvSpPr>
              <p:cNvPr id="72770" name="Line 58"/>
              <p:cNvSpPr>
                <a:spLocks noChangeShapeType="1"/>
              </p:cNvSpPr>
              <p:nvPr/>
            </p:nvSpPr>
            <p:spPr bwMode="auto">
              <a:xfrm flipH="1">
                <a:off x="1936394" y="5898850"/>
                <a:ext cx="20050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265010" y="5867416"/>
                <a:ext cx="57150" cy="571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72772" name="Text Box 40"/>
            <p:cNvSpPr txBox="1">
              <a:spLocks noChangeArrowheads="1"/>
            </p:cNvSpPr>
            <p:nvPr/>
          </p:nvSpPr>
          <p:spPr bwMode="auto">
            <a:xfrm>
              <a:off x="357158" y="5786454"/>
              <a:ext cx="842003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ahoma" pitchFamily="34" charset="0"/>
                  <a:ea typeface="標楷體" pitchFamily="65" charset="-120"/>
                </a:rPr>
                <a:t>CLK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E3EA3FA-79F8-4503-803C-A995A1FC7D27}" type="slidenum"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Rot="1" noChangeArrowheads="1"/>
          </p:cNvSpPr>
          <p:nvPr/>
        </p:nvSpPr>
        <p:spPr bwMode="auto">
          <a:xfrm>
            <a:off x="684213" y="333375"/>
            <a:ext cx="7467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實 驗 項 目</a:t>
            </a:r>
          </a:p>
        </p:txBody>
      </p:sp>
      <p:sp>
        <p:nvSpPr>
          <p:cNvPr id="48133" name="內容版面配置區 11"/>
          <p:cNvSpPr>
            <a:spLocks/>
          </p:cNvSpPr>
          <p:nvPr/>
        </p:nvSpPr>
        <p:spPr bwMode="auto">
          <a:xfrm>
            <a:off x="250825" y="1052736"/>
            <a:ext cx="85693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itchFamily="2" charset="2"/>
              <a:buChar char="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Wingdings 2" pitchFamily="18" charset="2"/>
              <a:buChar char=""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實習一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: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使用</a:t>
            </a:r>
            <a:r>
              <a:rPr kumimoji="0" lang="en-US" altLang="zh-TW" b="1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個</a:t>
            </a:r>
            <a:r>
              <a:rPr kumimoji="0" lang="en-US" altLang="zh-TW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正反器設計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一個學號產生器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.</a:t>
            </a:r>
          </a:p>
          <a:p>
            <a:pPr marL="0" indent="0" eaLnBrk="1" hangingPunct="1">
              <a:buClrTx/>
              <a:buSzTx/>
              <a:buFont typeface="Wingdings" pitchFamily="2" charset="2"/>
              <a:buNone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 CLK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頻率為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1 HZ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            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本計數器為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Moore 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Machine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.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            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i.e.,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學號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: </a:t>
            </a:r>
            <a:r>
              <a:rPr kumimoji="0" lang="en-US" altLang="zh-TW" sz="2000" dirty="0" smtClean="0">
                <a:solidFill>
                  <a:srgbClr val="0000FF"/>
                </a:solidFill>
                <a:latin typeface="Times New Roman"/>
              </a:rPr>
              <a:t>D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1122345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(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字母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D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用數字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0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代替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     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kumimoji="0" lang="en-US" altLang="zh-TW" sz="1800" dirty="0" smtClean="0">
              <a:solidFill>
                <a:srgbClr val="464646"/>
              </a:solidFill>
              <a:latin typeface="標楷體" pitchFamily="65" charset="-12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           </a:t>
            </a:r>
            <a:endParaRPr kumimoji="0" lang="zh-TW" altLang="en-US" dirty="0">
              <a:solidFill>
                <a:schemeClr val="tx2"/>
              </a:solidFill>
              <a:latin typeface="標楷體" pitchFamily="65" charset="-120"/>
            </a:endParaRPr>
          </a:p>
        </p:txBody>
      </p:sp>
      <p:pic>
        <p:nvPicPr>
          <p:cNvPr id="31750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92501"/>
            <a:ext cx="55451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2154893" y="4658164"/>
            <a:ext cx="318715" cy="56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Rectangle 160"/>
          <p:cNvSpPr>
            <a:spLocks noChangeArrowheads="1"/>
          </p:cNvSpPr>
          <p:nvPr/>
        </p:nvSpPr>
        <p:spPr bwMode="auto">
          <a:xfrm>
            <a:off x="5719763" y="5789513"/>
            <a:ext cx="401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b="1">
                <a:solidFill>
                  <a:srgbClr val="000000"/>
                </a:solidFill>
                <a:ea typeface="新細明體" panose="02020500000000000000" pitchFamily="18" charset="-120"/>
              </a:rPr>
              <a:t>Reset</a:t>
            </a:r>
            <a:endParaRPr lang="en-US" altLang="zh-TW" sz="12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1675" y="5372001"/>
            <a:ext cx="258763" cy="328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682912" y="3140968"/>
            <a:ext cx="5946452" cy="756469"/>
            <a:chOff x="476" y="1253"/>
            <a:chExt cx="4269" cy="602"/>
          </a:xfrm>
        </p:grpSpPr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476" y="1253"/>
              <a:ext cx="508" cy="323"/>
              <a:chOff x="2340" y="4140"/>
              <a:chExt cx="1080" cy="540"/>
            </a:xfrm>
          </p:grpSpPr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 dirty="0">
                    <a:latin typeface="Times New Roman" pitchFamily="18" charset="0"/>
                  </a:rPr>
                  <a:t>0</a:t>
                </a:r>
                <a:endParaRPr lang="en-US" altLang="zh-TW" sz="2400" dirty="0">
                  <a:latin typeface="Tahoma" pitchFamily="34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984" y="1253"/>
              <a:ext cx="508" cy="323"/>
              <a:chOff x="2340" y="4140"/>
              <a:chExt cx="1080" cy="540"/>
            </a:xfrm>
          </p:grpSpPr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 dirty="0" smtClean="0">
                    <a:latin typeface="Times New Roman" pitchFamily="18" charset="0"/>
                  </a:rPr>
                  <a:t>1</a:t>
                </a:r>
                <a:endParaRPr lang="en-US" altLang="zh-TW" sz="2400" dirty="0">
                  <a:latin typeface="Tahoma" pitchFamily="34" charset="0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Oval 14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612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 smtClean="0">
                  <a:latin typeface="Times New Roman" pitchFamily="18" charset="0"/>
                </a:rPr>
                <a:t>1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492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661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zh-TW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15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120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 smtClean="0">
                  <a:latin typeface="Times New Roman" pitchFamily="18" charset="0"/>
                </a:rPr>
                <a:t>2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00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169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423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2508" y="1253"/>
              <a:ext cx="508" cy="323"/>
              <a:chOff x="2340" y="4140"/>
              <a:chExt cx="1080" cy="540"/>
            </a:xfrm>
          </p:grpSpPr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 dirty="0" smtClean="0">
                    <a:latin typeface="Times New Roman" pitchFamily="18" charset="0"/>
                  </a:rPr>
                  <a:t>2</a:t>
                </a:r>
                <a:endParaRPr lang="en-US" altLang="zh-TW" sz="2400" dirty="0">
                  <a:latin typeface="Tahoma" pitchFamily="34" charset="0"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476" y="1415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016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3136" y="1253"/>
              <a:ext cx="339" cy="323"/>
              <a:chOff x="3680" y="1253"/>
              <a:chExt cx="339" cy="323"/>
            </a:xfrm>
          </p:grpSpPr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680" y="1253"/>
                <a:ext cx="33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 dirty="0" smtClean="0">
                    <a:latin typeface="Times New Roman" pitchFamily="18" charset="0"/>
                  </a:rPr>
                  <a:t>3</a:t>
                </a:r>
                <a:endParaRPr lang="en-US" altLang="zh-TW" sz="2400" dirty="0">
                  <a:latin typeface="Tahoma" pitchFamily="34" charset="0"/>
                </a:endParaRPr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auto">
              <a:xfrm>
                <a:off x="3729" y="1253"/>
                <a:ext cx="254" cy="32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zh-TW">
                  <a:latin typeface="Tahoma" pitchFamily="34" charset="0"/>
                  <a:ea typeface="標楷體" pitchFamily="65" charset="-120"/>
                </a:endParaRPr>
              </a:p>
            </p:txBody>
          </p:sp>
        </p:grp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740" y="1402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476" y="1842"/>
              <a:ext cx="4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470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675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 smtClean="0">
                  <a:latin typeface="Times New Roman" pitchFamily="18" charset="0"/>
                </a:rPr>
                <a:t>4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555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3724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978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4183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 smtClean="0">
                  <a:latin typeface="Times New Roman" pitchFamily="18" charset="0"/>
                </a:rPr>
                <a:t>5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232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zh-TW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4060" y="1408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477" y="139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4559" y="1397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2632889" y="280171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1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922743" y="282294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>
                <a:solidFill>
                  <a:srgbClr val="0000FF"/>
                </a:solidFill>
              </a:rPr>
              <a:t>0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054546" y="280571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>
                <a:solidFill>
                  <a:srgbClr val="0000FF"/>
                </a:solidFill>
              </a:rPr>
              <a:t>3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344400" y="28269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2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446372" y="27975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>
                <a:solidFill>
                  <a:srgbClr val="0000FF"/>
                </a:solidFill>
              </a:rPr>
              <a:t>5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736226" y="28187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4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910609" y="27868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>
                <a:solidFill>
                  <a:srgbClr val="0000FF"/>
                </a:solidFill>
              </a:rPr>
              <a:t>7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200463" y="280804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6</a:t>
            </a:r>
            <a:endParaRPr lang="zh-TW" alt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E3EA3FA-79F8-4503-803C-A995A1FC7D27}" type="slidenum"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3" name="內容版面配置區 11"/>
          <p:cNvSpPr>
            <a:spLocks/>
          </p:cNvSpPr>
          <p:nvPr/>
        </p:nvSpPr>
        <p:spPr bwMode="auto">
          <a:xfrm>
            <a:off x="169863" y="642188"/>
            <a:ext cx="8569325" cy="17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itchFamily="2" charset="2"/>
              <a:buChar char="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Wingdings 2" pitchFamily="18" charset="2"/>
              <a:buChar char=""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實習二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: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使用</a:t>
            </a:r>
            <a:r>
              <a:rPr kumimoji="0" lang="en-US" altLang="zh-TW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個</a:t>
            </a:r>
            <a:r>
              <a:rPr kumimoji="0" lang="en-US" altLang="zh-TW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正反器設計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一個順時鐘閃爍的跑馬燈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.</a:t>
            </a:r>
          </a:p>
          <a:p>
            <a:pPr marL="0" indent="0" eaLnBrk="1" hangingPunct="1">
              <a:buClrTx/>
              <a:buSzTx/>
              <a:buFont typeface="Wingdings" pitchFamily="2" charset="2"/>
              <a:buNone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 CLK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頻率為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1 HZ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-&gt;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本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mod-6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計數器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為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Moore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Machine,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不能使用非同步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reset.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            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</a:t>
            </a:r>
            <a:r>
              <a:rPr kumimoji="0" lang="en-US" altLang="zh-TW" sz="2000" dirty="0" smtClean="0">
                <a:solidFill>
                  <a:srgbClr val="464646"/>
                </a:solidFill>
              </a:rPr>
              <a:t> </a:t>
            </a:r>
            <a:r>
              <a:rPr kumimoji="0" lang="en-US" altLang="zh-TW" sz="2000" dirty="0" smtClean="0">
                <a:solidFill>
                  <a:srgbClr val="464646"/>
                </a:solidFill>
              </a:rPr>
              <a:t>Start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=0,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停止閃爍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;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</a:t>
            </a:r>
            <a:r>
              <a:rPr kumimoji="0" lang="en-US" altLang="zh-TW" sz="2000" dirty="0" smtClean="0">
                <a:solidFill>
                  <a:srgbClr val="464646"/>
                </a:solidFill>
              </a:rPr>
              <a:t>Start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=1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開始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閃爍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,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 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pattern 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如下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     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kumimoji="0" lang="en-US" altLang="zh-TW" sz="1800" dirty="0" smtClean="0">
              <a:solidFill>
                <a:srgbClr val="464646"/>
              </a:solidFill>
              <a:latin typeface="標楷體" pitchFamily="65" charset="-12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           </a:t>
            </a:r>
            <a:endParaRPr kumimoji="0" lang="zh-TW" altLang="en-US" dirty="0">
              <a:solidFill>
                <a:schemeClr val="tx2"/>
              </a:solidFill>
              <a:latin typeface="標楷體" pitchFamily="65" charset="-120"/>
            </a:endParaRPr>
          </a:p>
        </p:txBody>
      </p:sp>
      <p:pic>
        <p:nvPicPr>
          <p:cNvPr id="31750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55451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1434788" y="4874783"/>
            <a:ext cx="318715" cy="56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Rectangle 160"/>
          <p:cNvSpPr>
            <a:spLocks noChangeArrowheads="1"/>
          </p:cNvSpPr>
          <p:nvPr/>
        </p:nvSpPr>
        <p:spPr bwMode="auto">
          <a:xfrm>
            <a:off x="3594299" y="6006132"/>
            <a:ext cx="3414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Start</a:t>
            </a:r>
            <a:endParaRPr lang="en-US" altLang="zh-TW" sz="1200" b="1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656211" y="5588620"/>
            <a:ext cx="258763" cy="328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75656" y="3116271"/>
            <a:ext cx="4608512" cy="1104817"/>
            <a:chOff x="1763688" y="2808988"/>
            <a:chExt cx="4608512" cy="110481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688" y="2808988"/>
              <a:ext cx="4608512" cy="819471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2350800" y="3218723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>
              <a:off x="3163208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3985776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4777864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5580112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flipV="1">
              <a:off x="2123728" y="3429348"/>
              <a:ext cx="3986283" cy="484457"/>
            </a:xfrm>
            <a:prstGeom prst="arc">
              <a:avLst>
                <a:gd name="adj1" fmla="val 10798503"/>
                <a:gd name="adj2" fmla="val 17623"/>
              </a:avLst>
            </a:prstGeom>
            <a:ln w="190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橢圓 4"/>
          <p:cNvSpPr/>
          <p:nvPr/>
        </p:nvSpPr>
        <p:spPr>
          <a:xfrm>
            <a:off x="7668344" y="243018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82293" y="24208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8049349" y="2972767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063298" y="2963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8058828" y="3619561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072777" y="36102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685479" y="414908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699428" y="41397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251535" y="3608071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265484" y="359877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222489" y="2967795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236438" y="295850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26" idx="0"/>
          </p:cNvCxnSpPr>
          <p:nvPr/>
        </p:nvCxnSpPr>
        <p:spPr>
          <a:xfrm>
            <a:off x="8007081" y="2750761"/>
            <a:ext cx="222288" cy="212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5" idx="4"/>
            <a:endCxn id="28" idx="0"/>
          </p:cNvCxnSpPr>
          <p:nvPr/>
        </p:nvCxnSpPr>
        <p:spPr>
          <a:xfrm>
            <a:off x="8229369" y="3332807"/>
            <a:ext cx="9479" cy="277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2" idx="0"/>
          </p:cNvCxnSpPr>
          <p:nvPr/>
        </p:nvCxnSpPr>
        <p:spPr>
          <a:xfrm flipV="1">
            <a:off x="7431555" y="3327835"/>
            <a:ext cx="0" cy="270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7431555" y="2750761"/>
            <a:ext cx="236789" cy="190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956376" y="3979601"/>
            <a:ext cx="231767" cy="169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7503563" y="3968111"/>
            <a:ext cx="236789" cy="180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912813"/>
            <a:ext cx="7467600" cy="487362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簡介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米麗機與摩爾機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有限狀態機設計步驟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有限狀態機設計範例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實驗</a:t>
            </a:r>
            <a:endParaRPr lang="zh-TW" altLang="en-US" sz="2800" b="1" dirty="0" smtClean="0">
              <a:latin typeface="標楷體" pitchFamily="65" charset="-120"/>
            </a:endParaRPr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大綱</a:t>
            </a:r>
          </a:p>
        </p:txBody>
      </p:sp>
      <p:sp>
        <p:nvSpPr>
          <p:cNvPr id="22532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5715524-F3BB-4ECF-9CA1-E448E54E9201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2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071563"/>
            <a:ext cx="7467600" cy="48736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當我們需要一種電路可記憶現在狀態，並配合輸入的條件及脈波的激發，作為下次狀態或輸出的改變，即可藉由有限狀態機的設計而實現。</a:t>
            </a:r>
            <a:endParaRPr lang="zh-TW" altLang="en-US" sz="280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Tx/>
              <a:buChar char="•"/>
            </a:pP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有限狀態機一般可分為兩種：米麗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(Mealy)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機與摩爾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(Moore)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機</a:t>
            </a:r>
          </a:p>
          <a:p>
            <a:pPr eaLnBrk="1" hangingPunct="1"/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簡介</a:t>
            </a:r>
          </a:p>
        </p:txBody>
      </p:sp>
      <p:sp>
        <p:nvSpPr>
          <p:cNvPr id="23556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5700D2BD-AF5C-473A-A4B3-E3DCB5EF82D4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3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米麗機與摩爾機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46100" y="928688"/>
            <a:ext cx="711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(1) Mealy machine</a:t>
            </a:r>
            <a:r>
              <a:rPr lang="zh-TW" altLang="en-US" sz="2400" b="1">
                <a:latin typeface="Times New Roman" pitchFamily="18" charset="0"/>
              </a:rPr>
              <a:t>：</a:t>
            </a:r>
            <a:r>
              <a:rPr lang="zh-TW" altLang="en-US" sz="2400">
                <a:latin typeface="Times New Roman" pitchFamily="18" charset="0"/>
              </a:rPr>
              <a:t>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輸出 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= F (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現在狀態 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現在輸入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24580" name="Rectangle 79"/>
          <p:cNvSpPr>
            <a:spLocks noChangeArrowheads="1"/>
          </p:cNvSpPr>
          <p:nvPr/>
        </p:nvSpPr>
        <p:spPr bwMode="auto">
          <a:xfrm>
            <a:off x="395288" y="3500438"/>
            <a:ext cx="582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b="1" dirty="0">
                <a:latin typeface="Times New Roman" pitchFamily="18" charset="0"/>
              </a:rPr>
              <a:t>2) Moore machine</a:t>
            </a:r>
            <a:r>
              <a:rPr lang="zh-TW" altLang="en-US" sz="2400" b="1" dirty="0">
                <a:latin typeface="Times New Roman" pitchFamily="18" charset="0"/>
              </a:rPr>
              <a:t>：</a:t>
            </a:r>
            <a:r>
              <a:rPr lang="zh-TW" altLang="en-US" sz="2400" dirty="0">
                <a:latin typeface="Times New Roman" pitchFamily="18" charset="0"/>
              </a:rPr>
              <a:t> 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輸出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= F (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現在狀態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pSp>
        <p:nvGrpSpPr>
          <p:cNvPr id="24581" name="Group 227"/>
          <p:cNvGrpSpPr>
            <a:grpSpLocks/>
          </p:cNvGrpSpPr>
          <p:nvPr/>
        </p:nvGrpSpPr>
        <p:grpSpPr bwMode="auto">
          <a:xfrm>
            <a:off x="899592" y="1457897"/>
            <a:ext cx="6192688" cy="5211463"/>
            <a:chOff x="884" y="1525"/>
            <a:chExt cx="3097" cy="2127"/>
          </a:xfrm>
        </p:grpSpPr>
        <p:grpSp>
          <p:nvGrpSpPr>
            <p:cNvPr id="24594" name="Group 226"/>
            <p:cNvGrpSpPr>
              <a:grpSpLocks/>
            </p:cNvGrpSpPr>
            <p:nvPr/>
          </p:nvGrpSpPr>
          <p:grpSpPr bwMode="auto">
            <a:xfrm>
              <a:off x="884" y="2932"/>
              <a:ext cx="3097" cy="720"/>
              <a:chOff x="884" y="2932"/>
              <a:chExt cx="3097" cy="720"/>
            </a:xfrm>
          </p:grpSpPr>
          <p:grpSp>
            <p:nvGrpSpPr>
              <p:cNvPr id="24670" name="Group 81"/>
              <p:cNvGrpSpPr>
                <a:grpSpLocks/>
              </p:cNvGrpSpPr>
              <p:nvPr/>
            </p:nvGrpSpPr>
            <p:grpSpPr bwMode="auto">
              <a:xfrm>
                <a:off x="2108" y="3004"/>
                <a:ext cx="144" cy="144"/>
                <a:chOff x="3060" y="3780"/>
                <a:chExt cx="5760" cy="5760"/>
              </a:xfrm>
            </p:grpSpPr>
            <p:sp>
              <p:nvSpPr>
                <p:cNvPr id="24729" name="Line 82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3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31" name="Line 84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71" name="Rectangle 85"/>
              <p:cNvSpPr>
                <a:spLocks noChangeArrowheads="1"/>
              </p:cNvSpPr>
              <p:nvPr/>
            </p:nvSpPr>
            <p:spPr bwMode="auto">
              <a:xfrm>
                <a:off x="1532" y="2932"/>
                <a:ext cx="576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2" name="Line 89"/>
              <p:cNvSpPr>
                <a:spLocks noChangeShapeType="1"/>
              </p:cNvSpPr>
              <p:nvPr/>
            </p:nvSpPr>
            <p:spPr bwMode="auto">
              <a:xfrm>
                <a:off x="1388" y="2932"/>
                <a:ext cx="0" cy="14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3" name="Line 90"/>
              <p:cNvSpPr>
                <a:spLocks noChangeShapeType="1"/>
              </p:cNvSpPr>
              <p:nvPr/>
            </p:nvSpPr>
            <p:spPr bwMode="auto">
              <a:xfrm>
                <a:off x="2828" y="3076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74" name="Group 91"/>
              <p:cNvGrpSpPr>
                <a:grpSpLocks/>
              </p:cNvGrpSpPr>
              <p:nvPr/>
            </p:nvGrpSpPr>
            <p:grpSpPr bwMode="auto">
              <a:xfrm>
                <a:off x="2828" y="3004"/>
                <a:ext cx="72" cy="144"/>
                <a:chOff x="3060" y="3780"/>
                <a:chExt cx="5760" cy="5760"/>
              </a:xfrm>
            </p:grpSpPr>
            <p:sp>
              <p:nvSpPr>
                <p:cNvPr id="24726" name="Line 92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2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28" name="Line 94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75" name="Line 95"/>
              <p:cNvSpPr>
                <a:spLocks noChangeShapeType="1"/>
              </p:cNvSpPr>
              <p:nvPr/>
            </p:nvSpPr>
            <p:spPr bwMode="auto">
              <a:xfrm flipH="1">
                <a:off x="3404" y="307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76" name="Group 96"/>
              <p:cNvGrpSpPr>
                <a:grpSpLocks/>
              </p:cNvGrpSpPr>
              <p:nvPr/>
            </p:nvGrpSpPr>
            <p:grpSpPr bwMode="auto">
              <a:xfrm>
                <a:off x="2324" y="2932"/>
                <a:ext cx="504" cy="432"/>
                <a:chOff x="5940" y="11340"/>
                <a:chExt cx="1260" cy="1080"/>
              </a:xfrm>
            </p:grpSpPr>
            <p:sp>
              <p:nvSpPr>
                <p:cNvPr id="24703" name="Rectangle 97"/>
                <p:cNvSpPr>
                  <a:spLocks noChangeArrowheads="1"/>
                </p:cNvSpPr>
                <p:nvPr/>
              </p:nvSpPr>
              <p:spPr bwMode="auto">
                <a:xfrm>
                  <a:off x="5940" y="11340"/>
                  <a:ext cx="1260" cy="10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704" name="Group 98"/>
                <p:cNvGrpSpPr>
                  <a:grpSpLocks/>
                </p:cNvGrpSpPr>
                <p:nvPr/>
              </p:nvGrpSpPr>
              <p:grpSpPr bwMode="auto">
                <a:xfrm>
                  <a:off x="6120" y="11430"/>
                  <a:ext cx="900" cy="900"/>
                  <a:chOff x="9180" y="5760"/>
                  <a:chExt cx="900" cy="900"/>
                </a:xfrm>
              </p:grpSpPr>
              <p:sp>
                <p:nvSpPr>
                  <p:cNvPr id="2470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60" y="5760"/>
                    <a:ext cx="54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0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40" y="5760"/>
                    <a:ext cx="54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000">
                        <a:latin typeface="Times New Roman" pitchFamily="18" charset="0"/>
                      </a:rPr>
                      <a:t>D</a:t>
                    </a:r>
                    <a:endParaRPr lang="en-US" altLang="zh-TW"/>
                  </a:p>
                </p:txBody>
              </p:sp>
              <p:grpSp>
                <p:nvGrpSpPr>
                  <p:cNvPr id="24707" name="Group 101"/>
                  <p:cNvGrpSpPr>
                    <a:grpSpLocks/>
                  </p:cNvGrpSpPr>
                  <p:nvPr/>
                </p:nvGrpSpPr>
                <p:grpSpPr bwMode="auto">
                  <a:xfrm flipH="1">
                    <a:off x="9720" y="6120"/>
                    <a:ext cx="180" cy="360"/>
                    <a:chOff x="6660" y="5220"/>
                    <a:chExt cx="720" cy="1440"/>
                  </a:xfrm>
                </p:grpSpPr>
                <p:sp>
                  <p:nvSpPr>
                    <p:cNvPr id="24723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0" y="5580"/>
                      <a:ext cx="36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24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660" y="5940"/>
                      <a:ext cx="36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25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0" y="5220"/>
                      <a:ext cx="720" cy="14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4708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80" y="5760"/>
                    <a:ext cx="54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000">
                        <a:latin typeface="Times New Roman" pitchFamily="18" charset="0"/>
                      </a:rPr>
                      <a:t>Q</a:t>
                    </a:r>
                    <a:endParaRPr lang="en-US" altLang="zh-TW"/>
                  </a:p>
                </p:txBody>
              </p:sp>
              <p:grpSp>
                <p:nvGrpSpPr>
                  <p:cNvPr id="2470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9180" y="6120"/>
                    <a:ext cx="540" cy="360"/>
                    <a:chOff x="3960" y="3780"/>
                    <a:chExt cx="540" cy="360"/>
                  </a:xfrm>
                </p:grpSpPr>
                <p:sp>
                  <p:nvSpPr>
                    <p:cNvPr id="24718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0" y="378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Q</a:t>
                      </a:r>
                      <a:endParaRPr lang="en-US" altLang="zh-TW"/>
                    </a:p>
                  </p:txBody>
                </p:sp>
                <p:grpSp>
                  <p:nvGrpSpPr>
                    <p:cNvPr id="24719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780"/>
                      <a:ext cx="180" cy="180"/>
                      <a:chOff x="3060" y="3780"/>
                      <a:chExt cx="2880" cy="2880"/>
                    </a:xfrm>
                  </p:grpSpPr>
                  <p:sp>
                    <p:nvSpPr>
                      <p:cNvPr id="24720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5040"/>
                        <a:ext cx="180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721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60" y="5220"/>
                        <a:ext cx="2880" cy="0"/>
                      </a:xfrm>
                      <a:prstGeom prst="line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722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60" y="3780"/>
                        <a:ext cx="0" cy="2880"/>
                      </a:xfrm>
                      <a:prstGeom prst="line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</p:grpSp>
              <p:sp>
                <p:nvSpPr>
                  <p:cNvPr id="2471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900" y="594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9180" y="594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9180" y="630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3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9900" y="630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24714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9450" y="6480"/>
                    <a:ext cx="360" cy="180"/>
                    <a:chOff x="8460" y="6840"/>
                    <a:chExt cx="360" cy="180"/>
                  </a:xfrm>
                </p:grpSpPr>
                <p:sp>
                  <p:nvSpPr>
                    <p:cNvPr id="24715" name="Oval 11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595" y="6840"/>
                      <a:ext cx="90" cy="9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16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0" y="6930"/>
                      <a:ext cx="0" cy="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17" name="Rectangle 11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460" y="6840"/>
                      <a:ext cx="360" cy="1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24677" name="Line 120"/>
              <p:cNvSpPr>
                <a:spLocks noChangeShapeType="1"/>
              </p:cNvSpPr>
              <p:nvPr/>
            </p:nvSpPr>
            <p:spPr bwMode="auto">
              <a:xfrm>
                <a:off x="1388" y="3508"/>
                <a:ext cx="15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8" name="Line 121"/>
              <p:cNvSpPr>
                <a:spLocks noChangeShapeType="1"/>
              </p:cNvSpPr>
              <p:nvPr/>
            </p:nvSpPr>
            <p:spPr bwMode="auto">
              <a:xfrm>
                <a:off x="1388" y="322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9" name="Line 122"/>
              <p:cNvSpPr>
                <a:spLocks noChangeShapeType="1"/>
              </p:cNvSpPr>
              <p:nvPr/>
            </p:nvSpPr>
            <p:spPr bwMode="auto">
              <a:xfrm>
                <a:off x="1388" y="322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80" name="Group 124"/>
              <p:cNvGrpSpPr>
                <a:grpSpLocks/>
              </p:cNvGrpSpPr>
              <p:nvPr/>
            </p:nvGrpSpPr>
            <p:grpSpPr bwMode="auto">
              <a:xfrm>
                <a:off x="1388" y="3148"/>
                <a:ext cx="144" cy="144"/>
                <a:chOff x="3060" y="3780"/>
                <a:chExt cx="5760" cy="5760"/>
              </a:xfrm>
            </p:grpSpPr>
            <p:sp>
              <p:nvSpPr>
                <p:cNvPr id="24700" name="Line 125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01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02" name="Line 127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81" name="Group 128"/>
              <p:cNvGrpSpPr>
                <a:grpSpLocks/>
              </p:cNvGrpSpPr>
              <p:nvPr/>
            </p:nvGrpSpPr>
            <p:grpSpPr bwMode="auto">
              <a:xfrm>
                <a:off x="3404" y="3004"/>
                <a:ext cx="144" cy="144"/>
                <a:chOff x="3060" y="3780"/>
                <a:chExt cx="5760" cy="5760"/>
              </a:xfrm>
            </p:grpSpPr>
            <p:sp>
              <p:nvSpPr>
                <p:cNvPr id="24697" name="Line 129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8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9" name="Line 131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82" name="Text Box 132"/>
              <p:cNvSpPr txBox="1">
                <a:spLocks noChangeArrowheads="1"/>
              </p:cNvSpPr>
              <p:nvPr/>
            </p:nvSpPr>
            <p:spPr bwMode="auto">
              <a:xfrm>
                <a:off x="1464" y="3004"/>
                <a:ext cx="7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Combinational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Logic</a:t>
                </a:r>
                <a:endParaRPr lang="en-US" altLang="zh-TW"/>
              </a:p>
            </p:txBody>
          </p:sp>
          <p:sp>
            <p:nvSpPr>
              <p:cNvPr id="24683" name="Text Box 133"/>
              <p:cNvSpPr txBox="1">
                <a:spLocks noChangeArrowheads="1"/>
              </p:cNvSpPr>
              <p:nvPr/>
            </p:nvSpPr>
            <p:spPr bwMode="auto">
              <a:xfrm>
                <a:off x="884" y="293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Present </a:t>
                </a:r>
              </a:p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Inputs</a:t>
                </a:r>
                <a:endParaRPr lang="en-US" altLang="zh-TW"/>
              </a:p>
            </p:txBody>
          </p:sp>
          <p:sp>
            <p:nvSpPr>
              <p:cNvPr id="24684" name="Text Box 134"/>
              <p:cNvSpPr txBox="1">
                <a:spLocks noChangeArrowheads="1"/>
              </p:cNvSpPr>
              <p:nvPr/>
            </p:nvSpPr>
            <p:spPr bwMode="auto">
              <a:xfrm>
                <a:off x="3477" y="2932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solidFill>
                      <a:srgbClr val="FF0000"/>
                    </a:solidFill>
                    <a:latin typeface="Times New Roman" pitchFamily="18" charset="0"/>
                  </a:rPr>
                  <a:t>Present </a:t>
                </a:r>
              </a:p>
              <a:p>
                <a:pPr algn="ctr" eaLnBrk="1" hangingPunct="1"/>
                <a:r>
                  <a:rPr lang="en-US" altLang="zh-TW" sz="1200" b="1">
                    <a:solidFill>
                      <a:srgbClr val="FF0000"/>
                    </a:solidFill>
                    <a:latin typeface="Times New Roman" pitchFamily="18" charset="0"/>
                  </a:rPr>
                  <a:t>Outputs</a:t>
                </a:r>
                <a:endParaRPr lang="en-US" altLang="zh-TW"/>
              </a:p>
            </p:txBody>
          </p:sp>
          <p:sp>
            <p:nvSpPr>
              <p:cNvPr id="24685" name="Text Box 135"/>
              <p:cNvSpPr txBox="1">
                <a:spLocks noChangeArrowheads="1"/>
              </p:cNvSpPr>
              <p:nvPr/>
            </p:nvSpPr>
            <p:spPr bwMode="auto">
              <a:xfrm>
                <a:off x="2036" y="307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Next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sp>
            <p:nvSpPr>
              <p:cNvPr id="24686" name="Text Box 136"/>
              <p:cNvSpPr txBox="1">
                <a:spLocks noChangeArrowheads="1"/>
              </p:cNvSpPr>
              <p:nvPr/>
            </p:nvSpPr>
            <p:spPr bwMode="auto">
              <a:xfrm>
                <a:off x="956" y="336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Present</a:t>
                </a:r>
              </a:p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sp>
            <p:nvSpPr>
              <p:cNvPr id="24687" name="Text Box 137"/>
              <p:cNvSpPr txBox="1">
                <a:spLocks noChangeArrowheads="1"/>
              </p:cNvSpPr>
              <p:nvPr/>
            </p:nvSpPr>
            <p:spPr bwMode="auto">
              <a:xfrm>
                <a:off x="3116" y="3220"/>
                <a:ext cx="8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lvl="1" eaLnBrk="1" hangingPunct="1">
                  <a:buFont typeface="新細明體" pitchFamily="18" charset="-120"/>
                  <a:buChar char="※"/>
                </a:pPr>
                <a:r>
                  <a:rPr lang="en-US" altLang="zh-TW" sz="1000" b="1">
                    <a:latin typeface="Times New Roman" pitchFamily="18" charset="0"/>
                  </a:rPr>
                  <a:t>CLK , </a:t>
                </a:r>
              </a:p>
              <a:p>
                <a:pPr eaLnBrk="1" hangingPunct="1">
                  <a:buFont typeface="新細明體" pitchFamily="18" charset="-120"/>
                  <a:buChar char="※"/>
                </a:pPr>
                <a:r>
                  <a:rPr lang="en-US" altLang="zh-TW" sz="1000" b="1">
                    <a:latin typeface="Times New Roman" pitchFamily="18" charset="0"/>
                  </a:rPr>
                  <a:t>PULSE , LEVEL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24688" name="Rectangle 138"/>
              <p:cNvSpPr>
                <a:spLocks noChangeArrowheads="1"/>
              </p:cNvSpPr>
              <p:nvPr/>
            </p:nvSpPr>
            <p:spPr bwMode="auto">
              <a:xfrm>
                <a:off x="3044" y="2932"/>
                <a:ext cx="360" cy="2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9" name="Text Box 139"/>
              <p:cNvSpPr txBox="1">
                <a:spLocks noChangeArrowheads="1"/>
              </p:cNvSpPr>
              <p:nvPr/>
            </p:nvSpPr>
            <p:spPr bwMode="auto">
              <a:xfrm>
                <a:off x="3044" y="2932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Comb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Logic</a:t>
                </a:r>
                <a:endParaRPr lang="en-US" altLang="zh-TW"/>
              </a:p>
            </p:txBody>
          </p:sp>
          <p:sp>
            <p:nvSpPr>
              <p:cNvPr id="24690" name="Line 140"/>
              <p:cNvSpPr>
                <a:spLocks noChangeShapeType="1"/>
              </p:cNvSpPr>
              <p:nvPr/>
            </p:nvSpPr>
            <p:spPr bwMode="auto">
              <a:xfrm>
                <a:off x="2108" y="3076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91" name="Line 141"/>
              <p:cNvSpPr>
                <a:spLocks noChangeShapeType="1"/>
              </p:cNvSpPr>
              <p:nvPr/>
            </p:nvSpPr>
            <p:spPr bwMode="auto">
              <a:xfrm>
                <a:off x="2900" y="307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92" name="Line 142"/>
              <p:cNvSpPr>
                <a:spLocks noChangeShapeType="1"/>
              </p:cNvSpPr>
              <p:nvPr/>
            </p:nvSpPr>
            <p:spPr bwMode="auto">
              <a:xfrm>
                <a:off x="2828" y="32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93" name="Group 143"/>
              <p:cNvGrpSpPr>
                <a:grpSpLocks/>
              </p:cNvGrpSpPr>
              <p:nvPr/>
            </p:nvGrpSpPr>
            <p:grpSpPr bwMode="auto">
              <a:xfrm>
                <a:off x="2108" y="3436"/>
                <a:ext cx="144" cy="144"/>
                <a:chOff x="3060" y="3780"/>
                <a:chExt cx="5760" cy="5760"/>
              </a:xfrm>
            </p:grpSpPr>
            <p:sp>
              <p:nvSpPr>
                <p:cNvPr id="24694" name="Line 144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5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6" name="Line 146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4595" name="Group 225"/>
            <p:cNvGrpSpPr>
              <a:grpSpLocks/>
            </p:cNvGrpSpPr>
            <p:nvPr/>
          </p:nvGrpSpPr>
          <p:grpSpPr bwMode="auto">
            <a:xfrm>
              <a:off x="884" y="1525"/>
              <a:ext cx="3096" cy="720"/>
              <a:chOff x="884" y="1525"/>
              <a:chExt cx="3096" cy="720"/>
            </a:xfrm>
          </p:grpSpPr>
          <p:sp>
            <p:nvSpPr>
              <p:cNvPr id="24596" name="Text Box 148"/>
              <p:cNvSpPr txBox="1">
                <a:spLocks noChangeArrowheads="1"/>
              </p:cNvSpPr>
              <p:nvPr/>
            </p:nvSpPr>
            <p:spPr bwMode="auto">
              <a:xfrm>
                <a:off x="2036" y="1813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Next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grpSp>
            <p:nvGrpSpPr>
              <p:cNvPr id="24597" name="Group 224"/>
              <p:cNvGrpSpPr>
                <a:grpSpLocks/>
              </p:cNvGrpSpPr>
              <p:nvPr/>
            </p:nvGrpSpPr>
            <p:grpSpPr bwMode="auto">
              <a:xfrm>
                <a:off x="884" y="1525"/>
                <a:ext cx="3096" cy="720"/>
                <a:chOff x="884" y="1525"/>
                <a:chExt cx="3096" cy="720"/>
              </a:xfrm>
            </p:grpSpPr>
            <p:sp>
              <p:nvSpPr>
                <p:cNvPr id="2459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532" y="1669"/>
                  <a:ext cx="576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599" name="Group 151"/>
                <p:cNvGrpSpPr>
                  <a:grpSpLocks/>
                </p:cNvGrpSpPr>
                <p:nvPr/>
              </p:nvGrpSpPr>
              <p:grpSpPr bwMode="auto">
                <a:xfrm>
                  <a:off x="1316" y="1669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6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8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00" name="Line 155"/>
                <p:cNvSpPr>
                  <a:spLocks noChangeShapeType="1"/>
                </p:cNvSpPr>
                <p:nvPr/>
              </p:nvSpPr>
              <p:spPr bwMode="auto">
                <a:xfrm>
                  <a:off x="1460" y="1597"/>
                  <a:ext cx="151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1" name="Group 156"/>
                <p:cNvGrpSpPr>
                  <a:grpSpLocks/>
                </p:cNvGrpSpPr>
                <p:nvPr/>
              </p:nvGrpSpPr>
              <p:grpSpPr bwMode="auto">
                <a:xfrm>
                  <a:off x="2828" y="1669"/>
                  <a:ext cx="72" cy="144"/>
                  <a:chOff x="3060" y="3780"/>
                  <a:chExt cx="5760" cy="5760"/>
                </a:xfrm>
              </p:grpSpPr>
              <p:sp>
                <p:nvSpPr>
                  <p:cNvPr id="2466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5" name="Line 1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02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3332" y="1669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3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820" y="2173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4" name="Group 162"/>
                <p:cNvGrpSpPr>
                  <a:grpSpLocks/>
                </p:cNvGrpSpPr>
                <p:nvPr/>
              </p:nvGrpSpPr>
              <p:grpSpPr bwMode="auto">
                <a:xfrm>
                  <a:off x="2324" y="1669"/>
                  <a:ext cx="504" cy="432"/>
                  <a:chOff x="7020" y="7020"/>
                  <a:chExt cx="1260" cy="1080"/>
                </a:xfrm>
              </p:grpSpPr>
              <p:sp>
                <p:nvSpPr>
                  <p:cNvPr id="24641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7020" y="7020"/>
                    <a:ext cx="1260" cy="10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2464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7200" y="7110"/>
                    <a:ext cx="900" cy="900"/>
                    <a:chOff x="9180" y="5760"/>
                    <a:chExt cx="900" cy="900"/>
                  </a:xfrm>
                </p:grpSpPr>
                <p:sp>
                  <p:nvSpPr>
                    <p:cNvPr id="24643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60" y="5760"/>
                      <a:ext cx="540" cy="7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44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40" y="576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D</a:t>
                      </a:r>
                      <a:endParaRPr lang="en-US" altLang="zh-TW"/>
                    </a:p>
                  </p:txBody>
                </p:sp>
                <p:grpSp>
                  <p:nvGrpSpPr>
                    <p:cNvPr id="24645" name="Group 167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9720" y="6120"/>
                      <a:ext cx="180" cy="360"/>
                      <a:chOff x="6660" y="5220"/>
                      <a:chExt cx="720" cy="1440"/>
                    </a:xfrm>
                  </p:grpSpPr>
                  <p:sp>
                    <p:nvSpPr>
                      <p:cNvPr id="24661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660" y="5580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62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660" y="5940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63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60" y="5220"/>
                        <a:ext cx="720" cy="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4646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0" y="576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Q</a:t>
                      </a:r>
                      <a:endParaRPr lang="en-US" altLang="zh-TW"/>
                    </a:p>
                  </p:txBody>
                </p:sp>
                <p:grpSp>
                  <p:nvGrpSpPr>
                    <p:cNvPr id="24647" name="Group 1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80" y="6120"/>
                      <a:ext cx="540" cy="360"/>
                      <a:chOff x="3960" y="3780"/>
                      <a:chExt cx="540" cy="360"/>
                    </a:xfrm>
                  </p:grpSpPr>
                  <p:sp>
                    <p:nvSpPr>
                      <p:cNvPr id="24656" name="Text Box 1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60" y="3780"/>
                        <a:ext cx="54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1pPr>
                        <a:lvl2pPr marL="742950" indent="-28575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2pPr>
                        <a:lvl3pPr marL="11430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3pPr>
                        <a:lvl4pPr marL="16002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4pPr>
                        <a:lvl5pPr marL="20574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TW" sz="1000">
                            <a:latin typeface="Times New Roman" pitchFamily="18" charset="0"/>
                          </a:rPr>
                          <a:t>Q</a:t>
                        </a:r>
                        <a:endParaRPr lang="en-US" altLang="zh-TW"/>
                      </a:p>
                    </p:txBody>
                  </p:sp>
                  <p:grpSp>
                    <p:nvGrpSpPr>
                      <p:cNvPr id="24657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40" y="3780"/>
                        <a:ext cx="180" cy="180"/>
                        <a:chOff x="3060" y="3780"/>
                        <a:chExt cx="2880" cy="2880"/>
                      </a:xfrm>
                    </p:grpSpPr>
                    <p:sp>
                      <p:nvSpPr>
                        <p:cNvPr id="24658" name="Line 1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00" y="5040"/>
                          <a:ext cx="18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24659" name="Line 1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0" y="5220"/>
                          <a:ext cx="2880" cy="0"/>
                        </a:xfrm>
                        <a:prstGeom prst="line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24660" name="Line 1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0" y="3780"/>
                          <a:ext cx="0" cy="2880"/>
                        </a:xfrm>
                        <a:prstGeom prst="line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24648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00" y="594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49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594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50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630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51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00" y="630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grpSp>
                  <p:nvGrpSpPr>
                    <p:cNvPr id="24652" name="Group 1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50" y="6480"/>
                      <a:ext cx="360" cy="180"/>
                      <a:chOff x="8460" y="6840"/>
                      <a:chExt cx="360" cy="180"/>
                    </a:xfrm>
                  </p:grpSpPr>
                  <p:sp>
                    <p:nvSpPr>
                      <p:cNvPr id="24653" name="Oval 183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595" y="6840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54" name="Line 1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640" y="6930"/>
                        <a:ext cx="0" cy="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55" name="Rectangle 185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460" y="6840"/>
                        <a:ext cx="360" cy="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</p:grpSp>
            </p:grpSp>
            <p:sp>
              <p:nvSpPr>
                <p:cNvPr id="24605" name="Line 186"/>
                <p:cNvSpPr>
                  <a:spLocks noChangeShapeType="1"/>
                </p:cNvSpPr>
                <p:nvPr/>
              </p:nvSpPr>
              <p:spPr bwMode="auto">
                <a:xfrm>
                  <a:off x="2900" y="1741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6" name="Line 187"/>
                <p:cNvSpPr>
                  <a:spLocks noChangeShapeType="1"/>
                </p:cNvSpPr>
                <p:nvPr/>
              </p:nvSpPr>
              <p:spPr bwMode="auto">
                <a:xfrm>
                  <a:off x="1388" y="1957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7" name="Line 188"/>
                <p:cNvSpPr>
                  <a:spLocks noChangeShapeType="1"/>
                </p:cNvSpPr>
                <p:nvPr/>
              </p:nvSpPr>
              <p:spPr bwMode="auto">
                <a:xfrm>
                  <a:off x="1388" y="1957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8" name="Line 189"/>
                <p:cNvSpPr>
                  <a:spLocks noChangeShapeType="1"/>
                </p:cNvSpPr>
                <p:nvPr/>
              </p:nvSpPr>
              <p:spPr bwMode="auto">
                <a:xfrm>
                  <a:off x="1316" y="1741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9" name="Group 190"/>
                <p:cNvGrpSpPr>
                  <a:grpSpLocks/>
                </p:cNvGrpSpPr>
                <p:nvPr/>
              </p:nvGrpSpPr>
              <p:grpSpPr bwMode="auto">
                <a:xfrm>
                  <a:off x="1388" y="1885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8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9" name="Line 1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40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0" name="Group 194"/>
                <p:cNvGrpSpPr>
                  <a:grpSpLocks/>
                </p:cNvGrpSpPr>
                <p:nvPr/>
              </p:nvGrpSpPr>
              <p:grpSpPr bwMode="auto">
                <a:xfrm>
                  <a:off x="2108" y="1741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6" name="Line 1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1" name="Group 198"/>
                <p:cNvGrpSpPr>
                  <a:grpSpLocks/>
                </p:cNvGrpSpPr>
                <p:nvPr/>
              </p:nvGrpSpPr>
              <p:grpSpPr bwMode="auto">
                <a:xfrm rot="16200000" flipH="1">
                  <a:off x="2828" y="1885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2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3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4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2" name="Group 202"/>
                <p:cNvGrpSpPr>
                  <a:grpSpLocks/>
                </p:cNvGrpSpPr>
                <p:nvPr/>
              </p:nvGrpSpPr>
              <p:grpSpPr bwMode="auto">
                <a:xfrm>
                  <a:off x="2108" y="2101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29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0" name="Line 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13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1460" y="1741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Combinational</a:t>
                  </a:r>
                </a:p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Logic</a:t>
                  </a:r>
                  <a:endParaRPr lang="en-US" altLang="zh-TW"/>
                </a:p>
              </p:txBody>
            </p:sp>
            <p:sp>
              <p:nvSpPr>
                <p:cNvPr id="2461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884" y="1669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Present </a:t>
                  </a:r>
                </a:p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Inputs</a:t>
                  </a:r>
                  <a:endParaRPr lang="en-US" altLang="zh-TW"/>
                </a:p>
              </p:txBody>
            </p:sp>
            <p:sp>
              <p:nvSpPr>
                <p:cNvPr id="24615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3404" y="1525"/>
                  <a:ext cx="5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 b="1">
                      <a:solidFill>
                        <a:srgbClr val="FF0000"/>
                      </a:solidFill>
                      <a:latin typeface="Times New Roman" pitchFamily="18" charset="0"/>
                    </a:rPr>
                    <a:t>Present </a:t>
                  </a:r>
                </a:p>
                <a:p>
                  <a:pPr algn="ctr" eaLnBrk="1" hangingPunct="1"/>
                  <a:r>
                    <a:rPr lang="en-US" altLang="zh-TW" sz="1200" b="1">
                      <a:solidFill>
                        <a:srgbClr val="FF0000"/>
                      </a:solidFill>
                      <a:latin typeface="Times New Roman" pitchFamily="18" charset="0"/>
                    </a:rPr>
                    <a:t>Outputs</a:t>
                  </a:r>
                  <a:endParaRPr lang="en-US" altLang="zh-TW"/>
                </a:p>
              </p:txBody>
            </p:sp>
            <p:sp>
              <p:nvSpPr>
                <p:cNvPr id="24616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956" y="1957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Present</a:t>
                  </a:r>
                </a:p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State</a:t>
                  </a:r>
                  <a:endParaRPr lang="en-US" altLang="zh-TW"/>
                </a:p>
              </p:txBody>
            </p:sp>
            <p:sp>
              <p:nvSpPr>
                <p:cNvPr id="24617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3116" y="1885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lvl="1" eaLnBrk="1" hangingPunct="1">
                    <a:buFont typeface="新細明體" pitchFamily="18" charset="-120"/>
                    <a:buChar char="※"/>
                  </a:pPr>
                  <a:r>
                    <a:rPr lang="en-US" altLang="zh-TW" sz="1000" b="1">
                      <a:latin typeface="Times New Roman" pitchFamily="18" charset="0"/>
                    </a:rPr>
                    <a:t>CLK , </a:t>
                  </a:r>
                </a:p>
                <a:p>
                  <a:pPr eaLnBrk="1" hangingPunct="1">
                    <a:buFont typeface="新細明體" pitchFamily="18" charset="-120"/>
                    <a:buChar char="※"/>
                  </a:pPr>
                  <a:r>
                    <a:rPr lang="en-US" altLang="zh-TW" sz="1000" b="1">
                      <a:latin typeface="Times New Roman" pitchFamily="18" charset="0"/>
                    </a:rPr>
                    <a:t>PULSE , LEVEL</a:t>
                  </a:r>
                  <a:endParaRPr lang="en-US" altLang="zh-TW"/>
                </a:p>
              </p:txBody>
            </p:sp>
            <p:sp>
              <p:nvSpPr>
                <p:cNvPr id="24618" name="Rectangle 211"/>
                <p:cNvSpPr>
                  <a:spLocks noChangeArrowheads="1"/>
                </p:cNvSpPr>
                <p:nvPr/>
              </p:nvSpPr>
              <p:spPr bwMode="auto">
                <a:xfrm>
                  <a:off x="2972" y="1525"/>
                  <a:ext cx="360" cy="2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1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2972" y="1525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Comb</a:t>
                  </a:r>
                </a:p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Logic</a:t>
                  </a:r>
                  <a:endParaRPr lang="en-US" altLang="zh-TW"/>
                </a:p>
              </p:txBody>
            </p:sp>
            <p:sp>
              <p:nvSpPr>
                <p:cNvPr id="24620" name="Line 213"/>
                <p:cNvSpPr>
                  <a:spLocks noChangeShapeType="1"/>
                </p:cNvSpPr>
                <p:nvPr/>
              </p:nvSpPr>
              <p:spPr bwMode="auto">
                <a:xfrm>
                  <a:off x="2108" y="1813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1" name="Line 214"/>
                <p:cNvSpPr>
                  <a:spLocks noChangeShapeType="1"/>
                </p:cNvSpPr>
                <p:nvPr/>
              </p:nvSpPr>
              <p:spPr bwMode="auto">
                <a:xfrm>
                  <a:off x="1460" y="1597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2" name="Line 215"/>
                <p:cNvSpPr>
                  <a:spLocks noChangeShapeType="1"/>
                </p:cNvSpPr>
                <p:nvPr/>
              </p:nvSpPr>
              <p:spPr bwMode="auto">
                <a:xfrm>
                  <a:off x="2828" y="174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23" name="Group 216"/>
                <p:cNvGrpSpPr>
                  <a:grpSpLocks/>
                </p:cNvGrpSpPr>
                <p:nvPr/>
              </p:nvGrpSpPr>
              <p:grpSpPr bwMode="auto">
                <a:xfrm>
                  <a:off x="3332" y="1597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26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27" name="Line 2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2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24" name="Line 220"/>
                <p:cNvSpPr>
                  <a:spLocks noChangeShapeType="1"/>
                </p:cNvSpPr>
                <p:nvPr/>
              </p:nvSpPr>
              <p:spPr bwMode="auto">
                <a:xfrm>
                  <a:off x="2828" y="2029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5" name="Line 221"/>
                <p:cNvSpPr>
                  <a:spLocks noChangeShapeType="1"/>
                </p:cNvSpPr>
                <p:nvPr/>
              </p:nvSpPr>
              <p:spPr bwMode="auto">
                <a:xfrm>
                  <a:off x="1388" y="2173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sp>
        <p:nvSpPr>
          <p:cNvPr id="24582" name="投影片編號版面配置區 14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A3086A2-991A-47B2-94EF-35A328CF407C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4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ChangeArrowheads="1"/>
          </p:cNvSpPr>
          <p:nvPr/>
        </p:nvSpPr>
        <p:spPr bwMode="auto">
          <a:xfrm>
            <a:off x="688975" y="1071563"/>
            <a:ext cx="579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狀態圖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 State-diagram )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繪製基本準則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28613" y="1706563"/>
            <a:ext cx="8529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457200"/>
            <a:r>
              <a:rPr lang="en-US" altLang="zh-TW" sz="2400">
                <a:latin typeface="Times New Roman" pitchFamily="18" charset="0"/>
                <a:ea typeface="MS PMincho" pitchFamily="18" charset="-128"/>
              </a:rPr>
              <a:t>Mealy-machine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輸出 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=  F(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現在狀態，輸入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 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 …… (A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indent="457200"/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Moore-machine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輸出 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=  F(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現在狀態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 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 …………… (B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1030" name="Rectangle 35"/>
          <p:cNvSpPr>
            <a:spLocks noChangeArrowheads="1"/>
          </p:cNvSpPr>
          <p:nvPr/>
        </p:nvSpPr>
        <p:spPr bwMode="auto">
          <a:xfrm>
            <a:off x="1982788" y="51641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(A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1031" name="Rectangle 36"/>
          <p:cNvSpPr>
            <a:spLocks noChangeArrowheads="1"/>
          </p:cNvSpPr>
          <p:nvPr/>
        </p:nvSpPr>
        <p:spPr bwMode="auto">
          <a:xfrm>
            <a:off x="6378575" y="514667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(B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0757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米麗機與摩爾機</a:t>
            </a:r>
          </a:p>
        </p:txBody>
      </p:sp>
      <p:graphicFrame>
        <p:nvGraphicFramePr>
          <p:cNvPr id="1026" name="Object 4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5438" y="2932113"/>
          <a:ext cx="4175125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2939796" imgH="1594714" progId="Visio.Drawing.11">
                  <p:embed/>
                </p:oleObj>
              </mc:Choice>
              <mc:Fallback>
                <p:oleObj name="Visio" r:id="rId3" imgW="2939796" imgH="1594714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932113"/>
                        <a:ext cx="4175125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投影片編號版面配置區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D171395A-A19D-4879-BD1E-F6A397EFCC29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5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  <p:sp>
        <p:nvSpPr>
          <p:cNvPr id="1034" name="文字方塊 24"/>
          <p:cNvSpPr txBox="1">
            <a:spLocks noChangeArrowheads="1"/>
          </p:cNvSpPr>
          <p:nvPr/>
        </p:nvSpPr>
        <p:spPr bwMode="auto">
          <a:xfrm>
            <a:off x="7643813" y="130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p.215</a:t>
            </a:r>
            <a:endParaRPr lang="zh-TW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5148263" y="3860800"/>
            <a:ext cx="3173412" cy="538163"/>
            <a:chOff x="3243" y="2205"/>
            <a:chExt cx="1999" cy="339"/>
          </a:xfrm>
        </p:grpSpPr>
        <p:sp>
          <p:nvSpPr>
            <p:cNvPr id="1037" name="Oval 22"/>
            <p:cNvSpPr>
              <a:spLocks noChangeArrowheads="1"/>
            </p:cNvSpPr>
            <p:nvPr/>
          </p:nvSpPr>
          <p:spPr bwMode="auto">
            <a:xfrm>
              <a:off x="3354" y="2341"/>
              <a:ext cx="622" cy="20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Text Box 23"/>
            <p:cNvSpPr txBox="1">
              <a:spLocks noChangeArrowheads="1"/>
            </p:cNvSpPr>
            <p:nvPr/>
          </p:nvSpPr>
          <p:spPr bwMode="auto">
            <a:xfrm>
              <a:off x="3243" y="2341"/>
              <a:ext cx="77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b="1">
                  <a:latin typeface="Times New Roman" pitchFamily="18" charset="0"/>
                </a:rPr>
                <a:t> S</a:t>
              </a:r>
              <a:r>
                <a:rPr lang="en-US" altLang="zh-TW" sz="1400" b="1" baseline="-25000">
                  <a:latin typeface="Times New Roman" pitchFamily="18" charset="0"/>
                </a:rPr>
                <a:t>1</a:t>
              </a:r>
              <a:r>
                <a:rPr lang="en-US" altLang="zh-TW" sz="1400" baseline="-25000">
                  <a:latin typeface="Times New Roman" pitchFamily="18" charset="0"/>
                </a:rPr>
                <a:t> </a:t>
              </a:r>
              <a:r>
                <a:rPr lang="en-US" altLang="zh-TW" sz="1400">
                  <a:latin typeface="Times New Roman" pitchFamily="18" charset="0"/>
                </a:rPr>
                <a:t>/</a:t>
              </a:r>
              <a:r>
                <a:rPr lang="zh-TW" altLang="en-US" sz="1400">
                  <a:solidFill>
                    <a:srgbClr val="FF0000"/>
                  </a:solidFill>
                  <a:latin typeface="Times New Roman" pitchFamily="18" charset="0"/>
                </a:rPr>
                <a:t>輸出</a:t>
              </a:r>
              <a:endParaRPr lang="en-US" altLang="zh-TW" sz="1400"/>
            </a:p>
          </p:txBody>
        </p:sp>
        <p:sp>
          <p:nvSpPr>
            <p:cNvPr id="1039" name="Oval 24"/>
            <p:cNvSpPr>
              <a:spLocks noChangeArrowheads="1"/>
            </p:cNvSpPr>
            <p:nvPr/>
          </p:nvSpPr>
          <p:spPr bwMode="auto">
            <a:xfrm>
              <a:off x="4468" y="2341"/>
              <a:ext cx="774" cy="2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Text Box 25"/>
            <p:cNvSpPr txBox="1">
              <a:spLocks noChangeArrowheads="1"/>
            </p:cNvSpPr>
            <p:nvPr/>
          </p:nvSpPr>
          <p:spPr bwMode="auto">
            <a:xfrm>
              <a:off x="4468" y="2341"/>
              <a:ext cx="7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S</a:t>
              </a:r>
              <a:r>
                <a:rPr lang="en-US" altLang="zh-TW" sz="1400" baseline="-25000">
                  <a:latin typeface="Times New Roman" pitchFamily="18" charset="0"/>
                </a:rPr>
                <a:t>2 </a:t>
              </a:r>
              <a:r>
                <a:rPr lang="en-US" altLang="zh-TW" sz="1400">
                  <a:latin typeface="Times New Roman" pitchFamily="18" charset="0"/>
                </a:rPr>
                <a:t>/</a:t>
              </a:r>
              <a:r>
                <a:rPr lang="zh-TW" altLang="en-US" sz="1400">
                  <a:solidFill>
                    <a:schemeClr val="accent2"/>
                  </a:solidFill>
                  <a:latin typeface="Times New Roman" pitchFamily="18" charset="0"/>
                </a:rPr>
                <a:t>輸出</a:t>
              </a:r>
              <a:endParaRPr lang="en-US" altLang="zh-TW" sz="1400">
                <a:solidFill>
                  <a:schemeClr val="accent2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833" y="2205"/>
              <a:ext cx="862" cy="136"/>
            </a:xfrm>
            <a:custGeom>
              <a:avLst/>
              <a:gdLst>
                <a:gd name="T0" fmla="*/ 0 w 953"/>
                <a:gd name="T1" fmla="*/ 265 h 265"/>
                <a:gd name="T2" fmla="*/ 272 w 953"/>
                <a:gd name="T3" fmla="*/ 38 h 265"/>
                <a:gd name="T4" fmla="*/ 635 w 953"/>
                <a:gd name="T5" fmla="*/ 38 h 265"/>
                <a:gd name="T6" fmla="*/ 953 w 953"/>
                <a:gd name="T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3" h="265">
                  <a:moveTo>
                    <a:pt x="0" y="265"/>
                  </a:moveTo>
                  <a:cubicBezTo>
                    <a:pt x="83" y="170"/>
                    <a:pt x="166" y="76"/>
                    <a:pt x="272" y="38"/>
                  </a:cubicBezTo>
                  <a:cubicBezTo>
                    <a:pt x="378" y="0"/>
                    <a:pt x="521" y="0"/>
                    <a:pt x="635" y="38"/>
                  </a:cubicBezTo>
                  <a:cubicBezTo>
                    <a:pt x="749" y="76"/>
                    <a:pt x="900" y="227"/>
                    <a:pt x="953" y="2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TW" altLang="en-US" sz="3600" dirty="0" smtClean="0">
                <a:latin typeface="標楷體" pitchFamily="65" charset="-120"/>
              </a:rPr>
              <a:t>有限狀態機設計步驟</a:t>
            </a: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4873625"/>
          </a:xfrm>
        </p:spPr>
        <p:txBody>
          <a:bodyPr/>
          <a:lstStyle/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觀察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狀態圖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依據狀態圖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繪製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狀態表</a:t>
            </a:r>
            <a:endParaRPr lang="en-US" altLang="zh-TW" sz="2800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狀態簡化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狀態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變數指定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配合正反器之激勵表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，推導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轉態表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利用卡諾圖化簡正反器輸入的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最簡布林代數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根據布林代數繪出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序向邏輯電路</a:t>
            </a:r>
          </a:p>
          <a:p>
            <a:pPr marL="342900" indent="-342900" eaLnBrk="1" hangingPunct="1">
              <a:tabLst>
                <a:tab pos="228600" algn="l"/>
              </a:tabLst>
            </a:pP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1A28B0AC-9E5D-46F2-B6B5-6C1DD51B656E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6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  <p:sp>
        <p:nvSpPr>
          <p:cNvPr id="25605" name="文字方塊 24"/>
          <p:cNvSpPr txBox="1">
            <a:spLocks noChangeArrowheads="1"/>
          </p:cNvSpPr>
          <p:nvPr/>
        </p:nvSpPr>
        <p:spPr bwMode="auto">
          <a:xfrm>
            <a:off x="7643813" y="130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p.216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8"/>
          <p:cNvSpPr>
            <a:spLocks noGrp="1"/>
          </p:cNvSpPr>
          <p:nvPr>
            <p:ph type="title" idx="4294967295"/>
          </p:nvPr>
        </p:nvSpPr>
        <p:spPr bwMode="auto">
          <a:xfrm>
            <a:off x="398463" y="224954"/>
            <a:ext cx="8286750" cy="10438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</a:br>
            <a: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</a:br>
            <a:r>
              <a:rPr lang="zh-TW" altLang="en-US" sz="3600" cap="none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有限狀態機設計</a:t>
            </a:r>
            <a:r>
              <a:rPr lang="en-US" altLang="zh-TW" sz="3600" cap="none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-Moore Machine</a:t>
            </a:r>
            <a:r>
              <a:rPr lang="en-US" altLang="zh-TW" sz="3600" cap="none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(1/4)</a:t>
            </a: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非一般時序同步計數器設計 </a:t>
            </a:r>
            <a:r>
              <a:rPr lang="en-US" altLang="zh-TW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狀態機輸出</a:t>
            </a:r>
            <a:r>
              <a:rPr lang="en-US" altLang="zh-TW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=</a:t>
            </a:r>
            <a:r>
              <a:rPr lang="zh-TW" altLang="en-US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正反器輸出</a:t>
            </a:r>
            <a:r>
              <a:rPr lang="en-US" altLang="zh-TW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68313" y="1412701"/>
            <a:ext cx="7467600" cy="54006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型正反器設計一個</a:t>
            </a:r>
            <a:r>
              <a:rPr lang="zh-TW" altLang="en-US" b="1" dirty="0" smtClean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非一般時序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的計數器電路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Moore Machine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，其時序</a:t>
            </a:r>
            <a:r>
              <a:rPr lang="en-US" altLang="zh-TW" b="1" dirty="0" smtClean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0-2-3-1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</a:p>
        </p:txBody>
      </p:sp>
      <p:sp>
        <p:nvSpPr>
          <p:cNvPr id="68612" name="投影片編號版面配置區 4"/>
          <p:cNvSpPr txBox="1">
            <a:spLocks noGrp="1"/>
          </p:cNvSpPr>
          <p:nvPr/>
        </p:nvSpPr>
        <p:spPr bwMode="auto">
          <a:xfrm>
            <a:off x="8274050" y="6022975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7735BD92-ED80-4221-B813-268CB6717FB4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7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398463" y="2349500"/>
            <a:ext cx="4105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步驟一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須要兩個</a:t>
            </a:r>
            <a:r>
              <a:rPr lang="en-US" altLang="zh-TW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D Flip-Flop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973138" y="2636838"/>
            <a:ext cx="42481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TW" altLang="zh-TW" sz="240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7840" name="Rectangle 144"/>
          <p:cNvSpPr>
            <a:spLocks noChangeArrowheads="1"/>
          </p:cNvSpPr>
          <p:nvPr/>
        </p:nvSpPr>
        <p:spPr bwMode="auto">
          <a:xfrm>
            <a:off x="900113" y="321310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TW" altLang="zh-TW" sz="240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8617" name="Rectangle 145"/>
          <p:cNvSpPr>
            <a:spLocks noChangeArrowheads="1"/>
          </p:cNvSpPr>
          <p:nvPr/>
        </p:nvSpPr>
        <p:spPr bwMode="auto">
          <a:xfrm>
            <a:off x="398463" y="2997200"/>
            <a:ext cx="2952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步驟二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狀態圖如下</a:t>
            </a:r>
          </a:p>
        </p:txBody>
      </p:sp>
      <p:sp useBgFill="1">
        <p:nvSpPr>
          <p:cNvPr id="68618" name="Rectangle 148"/>
          <p:cNvSpPr>
            <a:spLocks noChangeArrowheads="1"/>
          </p:cNvSpPr>
          <p:nvPr/>
        </p:nvSpPr>
        <p:spPr bwMode="auto">
          <a:xfrm>
            <a:off x="7605713" y="2782888"/>
            <a:ext cx="1079500" cy="3529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Tahoma" pitchFamily="34" charset="0"/>
              <a:ea typeface="標楷體" pitchFamily="65" charset="-120"/>
            </a:endParaRPr>
          </a:p>
        </p:txBody>
      </p:sp>
      <p:sp>
        <p:nvSpPr>
          <p:cNvPr id="68619" name="Rectangle 149"/>
          <p:cNvSpPr>
            <a:spLocks noChangeArrowheads="1"/>
          </p:cNvSpPr>
          <p:nvPr/>
        </p:nvSpPr>
        <p:spPr bwMode="auto">
          <a:xfrm>
            <a:off x="5089525" y="2349500"/>
            <a:ext cx="2952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步驟三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狀態表如下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70" y="3081049"/>
            <a:ext cx="4095750" cy="31908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681262"/>
            <a:ext cx="2411565" cy="254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8"/>
          <p:cNvSpPr>
            <a:spLocks noGrp="1"/>
          </p:cNvSpPr>
          <p:nvPr>
            <p:ph type="title" idx="4294967295"/>
          </p:nvPr>
        </p:nvSpPr>
        <p:spPr bwMode="auto">
          <a:xfrm>
            <a:off x="500063" y="260648"/>
            <a:ext cx="7424737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dirty="0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(2/4)</a:t>
            </a:r>
          </a:p>
        </p:txBody>
      </p:sp>
      <p:graphicFrame>
        <p:nvGraphicFramePr>
          <p:cNvPr id="7065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534988" y="2730500"/>
          <a:ext cx="2447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Visio" r:id="rId3" imgW="2206752" imgH="1846783" progId="Visio.Drawing.11">
                  <p:embed/>
                </p:oleObj>
              </mc:Choice>
              <mc:Fallback>
                <p:oleObj name="Visio" r:id="rId3" imgW="2206752" imgH="184678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730500"/>
                        <a:ext cx="24479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投影片編號版面配置區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A5CC9ADB-F401-498A-B65F-6658F1E3C2DA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8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323850" y="981075"/>
            <a:ext cx="5832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步驟四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利用激勵表完成正反器輸入組合</a:t>
            </a:r>
          </a:p>
        </p:txBody>
      </p:sp>
      <p:sp>
        <p:nvSpPr>
          <p:cNvPr id="70663" name="Text Box 9"/>
          <p:cNvSpPr txBox="1">
            <a:spLocks noChangeArrowheads="1"/>
          </p:cNvSpPr>
          <p:nvPr/>
        </p:nvSpPr>
        <p:spPr bwMode="auto">
          <a:xfrm>
            <a:off x="395288" y="2133600"/>
            <a:ext cx="284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latinLnBrk="1" hangingPunct="1"/>
            <a:r>
              <a:rPr lang="en-US" altLang="zh-TW" sz="2400" b="1">
                <a:latin typeface="Times New Roman" pitchFamily="18" charset="0"/>
              </a:rPr>
              <a:t>D</a:t>
            </a:r>
            <a:r>
              <a:rPr lang="zh-TW" altLang="en-US" sz="2400" b="1">
                <a:latin typeface="Gulim" pitchFamily="34" charset="-127"/>
                <a:ea typeface="標楷體" pitchFamily="65" charset="-120"/>
              </a:rPr>
              <a:t>型正反器之激勵表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38" y="1772816"/>
            <a:ext cx="4095750" cy="31908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52422" y="2730500"/>
            <a:ext cx="792088" cy="204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0"/>
          <p:cNvSpPr>
            <a:spLocks noGrp="1"/>
          </p:cNvSpPr>
          <p:nvPr>
            <p:ph type="title" idx="4294967295"/>
          </p:nvPr>
        </p:nvSpPr>
        <p:spPr bwMode="auto">
          <a:xfrm>
            <a:off x="457200" y="179388"/>
            <a:ext cx="7467600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(3/4)</a:t>
            </a:r>
          </a:p>
        </p:txBody>
      </p:sp>
      <p:sp>
        <p:nvSpPr>
          <p:cNvPr id="71683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71135B50-0F3E-4908-BD66-5AAFD82FC2A5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9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31724"/>
              </p:ext>
            </p:extLst>
          </p:nvPr>
        </p:nvGraphicFramePr>
        <p:xfrm>
          <a:off x="7085434" y="4502150"/>
          <a:ext cx="1314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6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434" y="4502150"/>
                        <a:ext cx="1314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8" descr="圖8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147888"/>
            <a:ext cx="26987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9" descr="圖8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76475"/>
            <a:ext cx="253365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4300538" y="4500563"/>
          <a:ext cx="1447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7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4500563"/>
                        <a:ext cx="1447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1"/>
          <p:cNvSpPr>
            <a:spLocks noChangeArrowheads="1"/>
          </p:cNvSpPr>
          <p:nvPr/>
        </p:nvSpPr>
        <p:spPr bwMode="auto">
          <a:xfrm>
            <a:off x="611188" y="1052513"/>
            <a:ext cx="3024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步驟五</a:t>
            </a:r>
            <a:r>
              <a:rPr lang="en-US" altLang="zh-TW" sz="240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40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卡諾圖化簡</a:t>
            </a:r>
            <a:endParaRPr lang="zh-TW" altLang="en-US" sz="2400">
              <a:solidFill>
                <a:srgbClr val="080808"/>
              </a:solidFill>
              <a:latin typeface="Times New Roman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20" y="2276475"/>
            <a:ext cx="3079040" cy="2398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72000" y="3140968"/>
            <a:ext cx="136815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07708" y="3140968"/>
            <a:ext cx="129614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_壁窗">
  <a:themeElements>
    <a:clrScheme name="9_壁窗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壁窗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壁窗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壁窗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10_壁窗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3901</TotalTime>
  <Words>579</Words>
  <Application>Microsoft Office PowerPoint</Application>
  <PresentationFormat>如螢幕大小 (4:3)</PresentationFormat>
  <Paragraphs>149</Paragraphs>
  <Slides>12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MS PMincho</vt:lpstr>
      <vt:lpstr>Wingdings 2</vt:lpstr>
      <vt:lpstr>Gulim</vt:lpstr>
      <vt:lpstr>新細明體</vt:lpstr>
      <vt:lpstr>Wingdings</vt:lpstr>
      <vt:lpstr>Arial</vt:lpstr>
      <vt:lpstr>Times New Roman</vt:lpstr>
      <vt:lpstr>標楷體</vt:lpstr>
      <vt:lpstr>Tahoma</vt:lpstr>
      <vt:lpstr>Verdana</vt:lpstr>
      <vt:lpstr>9_壁窗</vt:lpstr>
      <vt:lpstr>10_壁窗</vt:lpstr>
      <vt:lpstr>Visio</vt:lpstr>
      <vt:lpstr>Equation</vt:lpstr>
      <vt:lpstr>實驗十四</vt:lpstr>
      <vt:lpstr>大綱</vt:lpstr>
      <vt:lpstr>簡介</vt:lpstr>
      <vt:lpstr>米麗機與摩爾機</vt:lpstr>
      <vt:lpstr>米麗機與摩爾機</vt:lpstr>
      <vt:lpstr>有限狀態機設計步驟</vt:lpstr>
      <vt:lpstr>  有限狀態機設計-Moore Machine(1/4)  2-bit非一般時序同步計數器設計 (狀態機輸出=正反器輸出)</vt:lpstr>
      <vt:lpstr>2-bit非一般時序同步計數器設計(2/4)</vt:lpstr>
      <vt:lpstr>2-bit非一般時序同步計數器設計(3/4)</vt:lpstr>
      <vt:lpstr>2-bit非一般時序同步計數器設計(4/4)</vt:lpstr>
      <vt:lpstr>PowerPoint 簡報</vt:lpstr>
      <vt:lpstr>PowerPoint 簡報</vt:lpstr>
    </vt:vector>
  </TitlesOfParts>
  <Company>Yoshikuni  Kenta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Eric</dc:creator>
  <cp:lastModifiedBy>user</cp:lastModifiedBy>
  <cp:revision>192</cp:revision>
  <dcterms:created xsi:type="dcterms:W3CDTF">2006-07-27T08:12:28Z</dcterms:created>
  <dcterms:modified xsi:type="dcterms:W3CDTF">2023-05-29T04:44:41Z</dcterms:modified>
</cp:coreProperties>
</file>