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3"/>
  </p:sldMasterIdLst>
  <p:notesMasterIdLst>
    <p:notesMasterId r:id="rId5"/>
  </p:notesMasterIdLst>
  <p:sldIdLst>
    <p:sldId id="280" r:id="rId4"/>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60"/>
  </p:normalViewPr>
  <p:slideViewPr>
    <p:cSldViewPr snapToGrid="0">
      <p:cViewPr varScale="1">
        <p:scale>
          <a:sx n="114" d="100"/>
          <a:sy n="114" d="100"/>
        </p:scale>
        <p:origin x="8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ED21D-DA49-4379-AC5B-B7B583D0F7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3050B-FB3A-471F-A1D8-14C826A41EB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13050B-FB3A-471F-A1D8-14C826A41EB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13050B-FB3A-471F-A1D8-14C826A41EB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6654047" y="1890395"/>
            <a:ext cx="5543326" cy="2952750"/>
          </a:xfrm>
          <a:prstGeom prst="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userDrawn="1">
            <p:custDataLst>
              <p:tags r:id="rId3"/>
            </p:custDataLst>
          </p:nvPr>
        </p:nvSpPr>
        <p:spPr>
          <a:xfrm>
            <a:off x="0" y="470262"/>
            <a:ext cx="1757522" cy="580572"/>
          </a:xfrm>
          <a:prstGeom prst="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2" name="标题 1"/>
          <p:cNvSpPr>
            <a:spLocks noGrp="1"/>
          </p:cNvSpPr>
          <p:nvPr>
            <p:ph type="ctrTitle" hasCustomPrompt="1"/>
          </p:nvPr>
        </p:nvSpPr>
        <p:spPr>
          <a:xfrm>
            <a:off x="1779038" y="2890479"/>
            <a:ext cx="6374362" cy="923330"/>
          </a:xfrm>
        </p:spPr>
        <p:txBody>
          <a:bodyPr anchor="b">
            <a:normAutofit/>
          </a:bodyPr>
          <a:lstStyle>
            <a:lvl1pPr algn="just">
              <a:defRPr sz="6000" b="0">
                <a:solidFill>
                  <a:schemeClr val="tx1"/>
                </a:solidFill>
              </a:defRPr>
            </a:lvl1pPr>
          </a:lstStyle>
          <a:p>
            <a:r>
              <a:rPr lang="zh-CN" altLang="en-US" dirty="0"/>
              <a:t>单击此处</a:t>
            </a:r>
            <a:r>
              <a:rPr lang="zh-CN" altLang="en-US" dirty="0" smtClean="0"/>
              <a:t>编辑标题</a:t>
            </a:r>
            <a:endParaRPr lang="zh-CN" altLang="en-US" dirty="0"/>
          </a:p>
        </p:txBody>
      </p:sp>
      <p:sp>
        <p:nvSpPr>
          <p:cNvPr id="3" name="副标题 2"/>
          <p:cNvSpPr>
            <a:spLocks noGrp="1"/>
          </p:cNvSpPr>
          <p:nvPr>
            <p:ph type="subTitle" idx="1"/>
          </p:nvPr>
        </p:nvSpPr>
        <p:spPr>
          <a:xfrm>
            <a:off x="1833880" y="3879438"/>
            <a:ext cx="4851400" cy="673512"/>
          </a:xfrm>
        </p:spPr>
        <p:txBody>
          <a:bodyPr>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6654047" y="1890395"/>
            <a:ext cx="5543326" cy="2952750"/>
          </a:xfrm>
          <a:prstGeom prst="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p:custDataLst>
              <p:tags r:id="rId3"/>
            </p:custDataLst>
          </p:nvPr>
        </p:nvSpPr>
        <p:spPr>
          <a:xfrm>
            <a:off x="0" y="470262"/>
            <a:ext cx="1757522" cy="580572"/>
          </a:xfrm>
          <a:prstGeom prst="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latin typeface="+mn-ea"/>
            </a:endParaRPr>
          </a:p>
        </p:txBody>
      </p:sp>
      <p:sp>
        <p:nvSpPr>
          <p:cNvPr id="2" name="标题 1"/>
          <p:cNvSpPr>
            <a:spLocks noGrp="1"/>
          </p:cNvSpPr>
          <p:nvPr>
            <p:ph type="ctrTitle" hasCustomPrompt="1"/>
          </p:nvPr>
        </p:nvSpPr>
        <p:spPr>
          <a:xfrm>
            <a:off x="1779038" y="2890479"/>
            <a:ext cx="6374362" cy="923330"/>
          </a:xfrm>
        </p:spPr>
        <p:txBody>
          <a:bodyPr anchor="b">
            <a:normAutofit/>
          </a:bodyPr>
          <a:lstStyle>
            <a:lvl1pPr algn="just">
              <a:defRPr sz="6000" b="0">
                <a:solidFill>
                  <a:schemeClr val="tx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833880" y="3879438"/>
            <a:ext cx="4851400" cy="673512"/>
          </a:xfrm>
        </p:spPr>
        <p:txBody>
          <a:bodyPr>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accent1"/>
        </a:solidFill>
        <a:effectLst/>
      </p:bgPr>
    </p:bg>
    <p:spTree>
      <p:nvGrpSpPr>
        <p:cNvPr id="1" name=""/>
        <p:cNvGrpSpPr/>
        <p:nvPr/>
      </p:nvGrpSpPr>
      <p:grpSpPr>
        <a:xfrm>
          <a:off x="0" y="0"/>
          <a:ext cx="0" cy="0"/>
          <a:chOff x="0" y="0"/>
          <a:chExt cx="0" cy="0"/>
        </a:xfrm>
      </p:grpSpPr>
      <p:sp>
        <p:nvSpPr>
          <p:cNvPr id="4" name="直角三角形 3"/>
          <p:cNvSpPr/>
          <p:nvPr/>
        </p:nvSpPr>
        <p:spPr>
          <a:xfrm>
            <a:off x="0" y="0"/>
            <a:ext cx="6858000"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7"/>
          <p:cNvGrpSpPr/>
          <p:nvPr/>
        </p:nvGrpSpPr>
        <p:grpSpPr bwMode="auto">
          <a:xfrm rot="-3268125">
            <a:off x="2206625" y="2319338"/>
            <a:ext cx="2117725" cy="2098675"/>
            <a:chOff x="1391566" y="2266517"/>
            <a:chExt cx="2118472" cy="2098964"/>
          </a:xfrm>
        </p:grpSpPr>
        <p:sp>
          <p:nvSpPr>
            <p:cNvPr id="6" name="任意多边形 8"/>
            <p:cNvSpPr/>
            <p:nvPr/>
          </p:nvSpPr>
          <p:spPr>
            <a:xfrm rot="15649792">
              <a:off x="1401320" y="2256763"/>
              <a:ext cx="2098964" cy="2118472"/>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9"/>
            <p:cNvSpPr/>
            <p:nvPr/>
          </p:nvSpPr>
          <p:spPr>
            <a:xfrm rot="15649792">
              <a:off x="1642836" y="2516033"/>
              <a:ext cx="1624236" cy="1638878"/>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标题 1"/>
          <p:cNvSpPr>
            <a:spLocks noGrp="1"/>
          </p:cNvSpPr>
          <p:nvPr>
            <p:ph type="title" hasCustomPrompt="1"/>
          </p:nvPr>
        </p:nvSpPr>
        <p:spPr>
          <a:xfrm>
            <a:off x="5013500" y="1761067"/>
            <a:ext cx="6340300" cy="1586615"/>
          </a:xfrm>
        </p:spPr>
        <p:txBody>
          <a:bodyPr anchor="b"/>
          <a:lstStyle>
            <a:lvl1pPr>
              <a:defRPr sz="6000">
                <a:solidFill>
                  <a:schemeClr val="tx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013500" y="3374670"/>
            <a:ext cx="63403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8" name="日期占位符 3"/>
          <p:cNvSpPr>
            <a:spLocks noGrp="1"/>
          </p:cNvSpPr>
          <p:nvPr>
            <p:ph type="dt" sz="half" idx="10"/>
          </p:nvPr>
        </p:nvSpPr>
        <p:spPr/>
        <p:txBody>
          <a:bodyPr/>
          <a:lstStyle>
            <a:lvl1pPr>
              <a:defRPr/>
            </a:lvl1pPr>
          </a:lstStyle>
          <a:p>
            <a:pPr>
              <a:defRPr/>
            </a:pPr>
            <a:fld id="{D4ED2AAC-BD52-4C92-A424-CA7DE403532A}"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DF205A5E-6D34-4833-BB91-DA5211F7C78E}"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a:outerShdw blurRad="317500" dist="1016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ndParaRPr>
          </a:p>
        </p:txBody>
      </p:sp>
      <p:sp>
        <p:nvSpPr>
          <p:cNvPr id="3" name="日期占位符 2"/>
          <p:cNvSpPr>
            <a:spLocks noGrp="1"/>
          </p:cNvSpPr>
          <p:nvPr>
            <p:ph type="dt" sz="half" idx="10"/>
          </p:nvPr>
        </p:nvSpPr>
        <p:spPr/>
        <p:txBody>
          <a:bodyPr lIns="90000" tIns="46800" rIns="90000" bIns="46800"/>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3581400" y="2595880"/>
            <a:ext cx="5029200" cy="1320293"/>
          </a:xfrm>
        </p:spPr>
        <p:txBody>
          <a:bodyPr lIns="90000" tIns="46800" rIns="90000" bIns="46800" anchor="b">
            <a:normAutofit/>
          </a:bodyPr>
          <a:lstStyle>
            <a:lvl1pPr algn="ctr">
              <a:defRPr sz="7200">
                <a:solidFill>
                  <a:schemeClr val="tx1"/>
                </a:solidFill>
              </a:defRPr>
            </a:lvl1pPr>
          </a:lstStyle>
          <a:p>
            <a:r>
              <a:rPr lang="zh-CN" altLang="en-US" dirty="0"/>
              <a:t>编辑标题</a:t>
            </a:r>
            <a:endParaRPr lang="zh-CN" altLang="en-US" dirty="0"/>
          </a:p>
        </p:txBody>
      </p:sp>
      <p:sp>
        <p:nvSpPr>
          <p:cNvPr id="12" name="文本占位符 11"/>
          <p:cNvSpPr>
            <a:spLocks noGrp="1"/>
          </p:cNvSpPr>
          <p:nvPr>
            <p:ph type="body" sz="quarter" idx="13"/>
          </p:nvPr>
        </p:nvSpPr>
        <p:spPr>
          <a:xfrm>
            <a:off x="3581400" y="3921125"/>
            <a:ext cx="5029200" cy="796067"/>
          </a:xfrm>
        </p:spPr>
        <p:txBody>
          <a:bodyPr lIns="90000" tIns="46800" rIns="90000" bIns="46800">
            <a:normAutofit/>
          </a:bodyPr>
          <a:lstStyle>
            <a:lvl1pPr marL="0" indent="0" algn="ctr">
              <a:buNone/>
              <a:defRPr sz="1800">
                <a:solidFill>
                  <a:schemeClr val="tx1"/>
                </a:solidFill>
              </a:defRPr>
            </a:lvl1pPr>
            <a:lvl2pPr marL="457200" indent="0">
              <a:buNone/>
              <a:defRPr/>
            </a:lvl2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076B3BB-5467-4E31-B94A-CC0FF3D101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C9347D-6020-49F0-A392-60E8AF0697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615609"/>
            <a:ext cx="5157787" cy="357405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a:outerShdw blurRad="317500" dist="1016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ndParaRPr>
          </a:p>
        </p:txBody>
      </p:sp>
      <p:sp>
        <p:nvSpPr>
          <p:cNvPr id="3" name="日期占位符 2"/>
          <p:cNvSpPr>
            <a:spLocks noGrp="1"/>
          </p:cNvSpPr>
          <p:nvPr>
            <p:ph type="dt" sz="half" idx="10"/>
          </p:nvPr>
        </p:nvSpPr>
        <p:spPr/>
        <p:txBody>
          <a:bodyPr lIns="90000" tIns="46800" rIns="90000" bIns="46800"/>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3581400" y="2595880"/>
            <a:ext cx="5029200" cy="1320293"/>
          </a:xfrm>
        </p:spPr>
        <p:txBody>
          <a:bodyPr lIns="90000" tIns="46800" rIns="90000" bIns="46800" anchor="b">
            <a:normAutofit/>
          </a:bodyPr>
          <a:lstStyle>
            <a:lvl1pPr algn="ctr">
              <a:defRPr sz="7200">
                <a:solidFill>
                  <a:schemeClr val="tx1"/>
                </a:solidFill>
              </a:defRPr>
            </a:lvl1pPr>
          </a:lstStyle>
          <a:p>
            <a:r>
              <a:rPr lang="zh-CN" altLang="en-US" dirty="0" smtClean="0"/>
              <a:t>编辑</a:t>
            </a:r>
            <a:r>
              <a:rPr lang="zh-CN" altLang="en-US" dirty="0"/>
              <a:t>标题</a:t>
            </a:r>
            <a:endParaRPr lang="zh-CN" altLang="en-US" dirty="0"/>
          </a:p>
        </p:txBody>
      </p:sp>
      <p:sp>
        <p:nvSpPr>
          <p:cNvPr id="12" name="文本占位符 11"/>
          <p:cNvSpPr>
            <a:spLocks noGrp="1"/>
          </p:cNvSpPr>
          <p:nvPr>
            <p:ph type="body" sz="quarter" idx="13"/>
          </p:nvPr>
        </p:nvSpPr>
        <p:spPr>
          <a:xfrm>
            <a:off x="3581400" y="3921125"/>
            <a:ext cx="5029200" cy="796067"/>
          </a:xfrm>
        </p:spPr>
        <p:txBody>
          <a:bodyPr lIns="90000" tIns="46800" rIns="90000" bIns="46800">
            <a:normAutofit/>
          </a:bodyPr>
          <a:lstStyle>
            <a:lvl1pPr marL="0" indent="0" algn="ctr">
              <a:buNone/>
              <a:defRPr sz="1800">
                <a:solidFill>
                  <a:schemeClr val="tx1"/>
                </a:solidFill>
              </a:defRPr>
            </a:lvl1pPr>
            <a:lvl2pPr marL="457200" indent="0">
              <a:buNone/>
              <a:defRPr/>
            </a:lvl2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smtClean="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smtClean="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hyperlink" Target="http://product.it168.com/list/b/0205_1.shtml"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image" Target="../media/image3.png"/><Relationship Id="rId1" Type="http://schemas.openxmlformats.org/officeDocument/2006/relationships/hyperlink" Target="http://product.it168.com/list/b/0205_1.shtml"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1.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33178" y="470262"/>
            <a:ext cx="1790700" cy="580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smtClean="0">
                <a:solidFill>
                  <a:schemeClr val="tx1"/>
                </a:solidFill>
                <a:latin typeface="+mn-ea"/>
              </a:rPr>
              <a:t>2018</a:t>
            </a:r>
            <a:endParaRPr lang="zh-CN" altLang="en-US" sz="3600" dirty="0">
              <a:solidFill>
                <a:schemeClr val="tx1"/>
              </a:solidFill>
              <a:latin typeface="+mn-ea"/>
            </a:endParaRPr>
          </a:p>
        </p:txBody>
      </p:sp>
      <p:sp>
        <p:nvSpPr>
          <p:cNvPr id="14" name="标题 13"/>
          <p:cNvSpPr>
            <a:spLocks noGrp="1"/>
          </p:cNvSpPr>
          <p:nvPr>
            <p:ph type="ctrTitle"/>
            <p:custDataLst>
              <p:tags r:id="rId2"/>
            </p:custDataLst>
          </p:nvPr>
        </p:nvSpPr>
        <p:spPr/>
        <p:txBody>
          <a:bodyPr>
            <a:normAutofit fontScale="90000"/>
          </a:bodyPr>
          <a:lstStyle/>
          <a:p>
            <a:r>
              <a:rPr lang="en-US" altLang="zh-CN" dirty="0"/>
              <a:t>MySQL</a:t>
            </a:r>
            <a:r>
              <a:rPr lang="zh-CN" altLang="en-US" dirty="0"/>
              <a:t>优化</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b="1" dirty="0">
                <a:sym typeface="+mn-ea"/>
              </a:rPr>
              <a:t>建立适当的索引		</a:t>
            </a:r>
            <a:br>
              <a:rPr lang="zh-CN" altLang="en-US" dirty="0">
                <a:solidFill>
                  <a:schemeClr val="tx1"/>
                </a:solidFill>
                <a:latin typeface="华文新魏" pitchFamily="2" charset="-122"/>
                <a:ea typeface="华文新魏" pitchFamily="2" charset="-122"/>
              </a:rPr>
            </a:br>
            <a:endParaRPr lang="zh-CN" altLang="en-US"/>
          </a:p>
        </p:txBody>
      </p:sp>
      <p:sp>
        <p:nvSpPr>
          <p:cNvPr id="3" name="内容占位符 2"/>
          <p:cNvSpPr>
            <a:spLocks noGrp="1"/>
          </p:cNvSpPr>
          <p:nvPr>
            <p:ph idx="1"/>
          </p:nvPr>
        </p:nvSpPr>
        <p:spPr/>
        <p:txBody>
          <a:bodyPr/>
          <a:p>
            <a:r>
              <a:rPr lang="zh-CN" altLang="en-US" dirty="0">
                <a:latin typeface="Arial" panose="020B0604020202020204" pitchFamily="34" charset="0"/>
                <a:sym typeface="+mn-ea"/>
              </a:rPr>
              <a:t>说起提高数据库性能，索引是最物美价廉的东西了。不用加</a:t>
            </a:r>
            <a:r>
              <a:rPr lang="zh-CN" altLang="en-US" dirty="0">
                <a:latin typeface="Arial" panose="020B0604020202020204" pitchFamily="34" charset="0"/>
                <a:sym typeface="+mn-ea"/>
                <a:hlinkClick r:id="rId1" tooltip="内存"/>
              </a:rPr>
              <a:t>内存</a:t>
            </a:r>
            <a:r>
              <a:rPr lang="zh-CN" altLang="en-US" dirty="0">
                <a:latin typeface="Arial" panose="020B0604020202020204" pitchFamily="34" charset="0"/>
                <a:sym typeface="+mn-ea"/>
              </a:rPr>
              <a:t>，不用改程序，不用调</a:t>
            </a:r>
            <a:r>
              <a:rPr lang="en-US" altLang="zh-CN" dirty="0" err="1">
                <a:latin typeface="Arial" panose="020B0604020202020204" pitchFamily="34" charset="0"/>
                <a:sym typeface="+mn-ea"/>
              </a:rPr>
              <a:t>sql</a:t>
            </a:r>
            <a:r>
              <a:rPr lang="zh-CN" altLang="en-US" dirty="0">
                <a:latin typeface="Arial" panose="020B0604020202020204" pitchFamily="34" charset="0"/>
                <a:sym typeface="+mn-ea"/>
              </a:rPr>
              <a:t>，只要执行个正确的’</a:t>
            </a:r>
            <a:r>
              <a:rPr lang="en-US" altLang="zh-CN">
                <a:latin typeface="Arial" panose="020B0604020202020204" pitchFamily="34" charset="0"/>
                <a:sym typeface="+mn-ea"/>
              </a:rPr>
              <a:t>create index’</a:t>
            </a:r>
            <a:r>
              <a:rPr lang="zh-CN" altLang="en-US" dirty="0">
                <a:latin typeface="Arial" panose="020B0604020202020204" pitchFamily="34" charset="0"/>
                <a:sym typeface="+mn-ea"/>
              </a:rPr>
              <a:t>，查询速度就可能提高百倍千倍，这可真有诱惑力。可是天下没有免费的午餐，查询速度的提高是以插入、更新、删除的速度为代价的，这些写操作，增加了大量的</a:t>
            </a:r>
            <a:r>
              <a:rPr lang="en-US" altLang="zh-CN">
                <a:latin typeface="Arial" panose="020B0604020202020204" pitchFamily="34" charset="0"/>
                <a:sym typeface="+mn-ea"/>
              </a:rPr>
              <a:t>I/O</a:t>
            </a:r>
            <a:r>
              <a:rPr lang="zh-CN" altLang="en-US" dirty="0">
                <a:latin typeface="Arial" panose="020B0604020202020204" pitchFamily="34" charset="0"/>
                <a:sym typeface="+mn-ea"/>
              </a:rPr>
              <a:t>。 </a:t>
            </a:r>
            <a:endParaRPr lang="zh-CN" altLang="en-US" dirty="0">
              <a:latin typeface="Arial" panose="020B0604020202020204" pitchFamily="34" charset="0"/>
            </a:endParaRPr>
          </a:p>
          <a:p>
            <a:r>
              <a:rPr lang="zh-CN" altLang="en-US"/>
              <a:t>注：代价：</a:t>
            </a:r>
            <a:endParaRPr lang="zh-CN" altLang="en-US"/>
          </a:p>
          <a:p>
            <a:pPr marL="508000" indent="-508000" algn="l">
              <a:buAutoNum type="romanUcPeriod"/>
            </a:pPr>
            <a:r>
              <a:rPr lang="zh-CN" altLang="en-US" dirty="0">
                <a:latin typeface="Arial" panose="020B0604020202020204" pitchFamily="34" charset="0"/>
                <a:sym typeface="+mn-ea"/>
              </a:rPr>
              <a:t>磁盘占用</a:t>
            </a:r>
            <a:endParaRPr lang="zh-CN" altLang="en-US" dirty="0">
              <a:latin typeface="Arial" panose="020B0604020202020204" pitchFamily="34" charset="0"/>
            </a:endParaRPr>
          </a:p>
          <a:p>
            <a:pPr marL="508000" indent="-508000" algn="l">
              <a:buAutoNum type="romanUcPeriod"/>
            </a:pPr>
            <a:r>
              <a:rPr lang="zh-CN" altLang="en-US" dirty="0">
                <a:latin typeface="Arial" panose="020B0604020202020204" pitchFamily="34" charset="0"/>
                <a:sym typeface="+mn-ea"/>
              </a:rPr>
              <a:t>对</a:t>
            </a:r>
            <a:r>
              <a:rPr lang="en-US" altLang="zh-CN" dirty="0">
                <a:latin typeface="Arial" panose="020B0604020202020204" pitchFamily="34" charset="0"/>
                <a:sym typeface="+mn-ea"/>
              </a:rPr>
              <a:t>dml(update delete insert)</a:t>
            </a:r>
            <a:r>
              <a:rPr lang="zh-CN" altLang="en-US" dirty="0">
                <a:latin typeface="Arial" panose="020B0604020202020204" pitchFamily="34" charset="0"/>
                <a:sym typeface="+mn-ea"/>
              </a:rPr>
              <a:t>语句的效率影响</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哪些列上适合添加索引		</a:t>
            </a:r>
            <a:endParaRPr lang="zh-CN" altLang="en-US"/>
          </a:p>
        </p:txBody>
      </p:sp>
      <p:sp>
        <p:nvSpPr>
          <p:cNvPr id="3" name="内容占位符 2"/>
          <p:cNvSpPr>
            <a:spLocks noGrp="1"/>
          </p:cNvSpPr>
          <p:nvPr>
            <p:ph idx="1"/>
          </p:nvPr>
        </p:nvSpPr>
        <p:spPr/>
        <p:txBody>
          <a:bodyPr>
            <a:noAutofit/>
          </a:bodyPr>
          <a:p>
            <a:pPr lvl="0"/>
            <a:r>
              <a:rPr lang="zh-CN" altLang="en-US" sz="3200" dirty="0">
                <a:sym typeface="+mn-ea"/>
              </a:rPr>
              <a:t>较频繁的作为查询条件</a:t>
            </a:r>
            <a:r>
              <a:rPr lang="zh-CN" altLang="en-US" sz="3200" dirty="0">
                <a:solidFill>
                  <a:srgbClr val="FF0000"/>
                </a:solidFill>
                <a:sym typeface="+mn-ea"/>
              </a:rPr>
              <a:t>字段</a:t>
            </a:r>
            <a:r>
              <a:rPr lang="zh-CN" altLang="en-US" sz="3200" dirty="0">
                <a:sym typeface="+mn-ea"/>
              </a:rPr>
              <a:t>应该创建索引</a:t>
            </a:r>
            <a:endParaRPr lang="zh-CN" altLang="en-US" sz="3200" dirty="0"/>
          </a:p>
          <a:p>
            <a:pPr lvl="0">
              <a:buNone/>
            </a:pPr>
            <a:r>
              <a:rPr lang="en-US" altLang="zh-CN" sz="3200" dirty="0">
                <a:solidFill>
                  <a:schemeClr val="tx2"/>
                </a:solidFill>
                <a:sym typeface="+mn-ea"/>
              </a:rPr>
              <a:t>	select * from emp where empno = 1</a:t>
            </a:r>
            <a:endParaRPr lang="en-US" altLang="zh-CN" sz="3200" dirty="0">
              <a:solidFill>
                <a:schemeClr val="tx2"/>
              </a:solidFill>
            </a:endParaRPr>
          </a:p>
          <a:p>
            <a:pPr lvl="0">
              <a:buNone/>
            </a:pPr>
            <a:r>
              <a:rPr lang="en-US" altLang="zh-CN" sz="3200" dirty="0">
                <a:solidFill>
                  <a:schemeClr val="tx2"/>
                </a:solidFill>
                <a:sym typeface="+mn-ea"/>
              </a:rPr>
              <a:t>	</a:t>
            </a:r>
            <a:r>
              <a:rPr lang="zh-CN" altLang="en-US" sz="3200" dirty="0">
                <a:solidFill>
                  <a:srgbClr val="FF0000"/>
                </a:solidFill>
                <a:sym typeface="+mn-ea"/>
              </a:rPr>
              <a:t>唯一性</a:t>
            </a:r>
            <a:r>
              <a:rPr lang="zh-CN" altLang="en-US" sz="3200" dirty="0">
                <a:sym typeface="+mn-ea"/>
              </a:rPr>
              <a:t>太差的</a:t>
            </a:r>
            <a:r>
              <a:rPr lang="zh-CN" altLang="en-US" sz="3200" dirty="0">
                <a:solidFill>
                  <a:srgbClr val="FF0000"/>
                </a:solidFill>
                <a:sym typeface="+mn-ea"/>
              </a:rPr>
              <a:t>字段</a:t>
            </a:r>
            <a:r>
              <a:rPr lang="zh-CN" altLang="en-US" sz="3200" dirty="0">
                <a:sym typeface="+mn-ea"/>
              </a:rPr>
              <a:t>不适合单独创建索引，即使频繁作为查询条件</a:t>
            </a:r>
            <a:endParaRPr lang="zh-CN" altLang="en-US" sz="3200" dirty="0"/>
          </a:p>
          <a:p>
            <a:pPr lvl="0">
              <a:buNone/>
            </a:pPr>
            <a:r>
              <a:rPr lang="en-US" altLang="zh-CN" sz="3200" dirty="0">
                <a:sym typeface="+mn-ea"/>
              </a:rPr>
              <a:t>	select * from emp where </a:t>
            </a:r>
            <a:r>
              <a:rPr lang="en-US" altLang="zh-CN" sz="3200" dirty="0">
                <a:solidFill>
                  <a:srgbClr val="FF0000"/>
                </a:solidFill>
                <a:sym typeface="+mn-ea"/>
              </a:rPr>
              <a:t>sex = '</a:t>
            </a:r>
            <a:r>
              <a:rPr lang="zh-CN" altLang="en-US" sz="3200" dirty="0">
                <a:solidFill>
                  <a:srgbClr val="FF0000"/>
                </a:solidFill>
                <a:sym typeface="+mn-ea"/>
              </a:rPr>
              <a:t>男</a:t>
            </a:r>
            <a:r>
              <a:rPr lang="en-US" altLang="zh-CN" sz="3200" dirty="0">
                <a:solidFill>
                  <a:srgbClr val="FF0000"/>
                </a:solidFill>
                <a:sym typeface="+mn-ea"/>
              </a:rPr>
              <a:t>‘</a:t>
            </a:r>
            <a:endParaRPr lang="en-US" altLang="zh-CN" sz="3200" dirty="0">
              <a:solidFill>
                <a:srgbClr val="FF0000"/>
              </a:solidFill>
            </a:endParaRPr>
          </a:p>
          <a:p>
            <a:pPr lvl="0">
              <a:buNone/>
            </a:pPr>
            <a:r>
              <a:rPr lang="zh-CN" altLang="en-US" sz="3200" dirty="0">
                <a:solidFill>
                  <a:srgbClr val="FF0000"/>
                </a:solidFill>
                <a:sym typeface="+mn-ea"/>
              </a:rPr>
              <a:t>	</a:t>
            </a:r>
            <a:r>
              <a:rPr lang="zh-CN" altLang="en-US" sz="3200" dirty="0">
                <a:sym typeface="+mn-ea"/>
              </a:rPr>
              <a:t>更新非常频繁的</a:t>
            </a:r>
            <a:r>
              <a:rPr lang="zh-CN" altLang="en-US" sz="3200" dirty="0">
                <a:solidFill>
                  <a:srgbClr val="FF0000"/>
                </a:solidFill>
                <a:sym typeface="+mn-ea"/>
              </a:rPr>
              <a:t>字段</a:t>
            </a:r>
            <a:r>
              <a:rPr lang="zh-CN" altLang="en-US" sz="3200" dirty="0">
                <a:sym typeface="+mn-ea"/>
              </a:rPr>
              <a:t>不适合创建索引</a:t>
            </a:r>
            <a:endParaRPr lang="zh-CN" altLang="en-US" sz="3200" dirty="0"/>
          </a:p>
          <a:p>
            <a:pPr lvl="0">
              <a:buNone/>
            </a:pPr>
            <a:r>
              <a:rPr lang="en-US" altLang="zh-CN" sz="3200" dirty="0">
                <a:sym typeface="+mn-ea"/>
              </a:rPr>
              <a:t>	select * from emp where </a:t>
            </a:r>
            <a:r>
              <a:rPr lang="en-US" altLang="zh-CN" sz="3200" dirty="0">
                <a:solidFill>
                  <a:srgbClr val="FF0000"/>
                </a:solidFill>
                <a:sym typeface="+mn-ea"/>
              </a:rPr>
              <a:t>logincount = 1</a:t>
            </a:r>
            <a:endParaRPr lang="en-US" altLang="zh-CN" sz="3200" dirty="0">
              <a:solidFill>
                <a:srgbClr val="FF0000"/>
              </a:solidFill>
            </a:endParaRPr>
          </a:p>
          <a:p>
            <a:pPr lvl="0"/>
            <a:r>
              <a:rPr lang="zh-CN" altLang="en-US" sz="3200" dirty="0">
                <a:sym typeface="+mn-ea"/>
              </a:rPr>
              <a:t>不会出现在</a:t>
            </a:r>
            <a:r>
              <a:rPr lang="en-US" altLang="zh-CN" sz="3200" dirty="0">
                <a:solidFill>
                  <a:srgbClr val="FF0000"/>
                </a:solidFill>
                <a:sym typeface="+mn-ea"/>
              </a:rPr>
              <a:t>WHERE</a:t>
            </a:r>
            <a:r>
              <a:rPr lang="zh-CN" altLang="en-US" sz="3200" dirty="0">
                <a:sym typeface="+mn-ea"/>
              </a:rPr>
              <a:t>子句中字段不该创建索</a:t>
            </a:r>
            <a:endParaRPr lang="zh-CN" altLang="en-US" sz="3200" dirty="0">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索引的类型			</a:t>
            </a:r>
            <a:endParaRPr lang="zh-CN" altLang="en-US"/>
          </a:p>
        </p:txBody>
      </p:sp>
      <p:sp>
        <p:nvSpPr>
          <p:cNvPr id="3" name="内容占位符 2"/>
          <p:cNvSpPr>
            <a:spLocks noGrp="1"/>
          </p:cNvSpPr>
          <p:nvPr>
            <p:ph idx="1"/>
          </p:nvPr>
        </p:nvSpPr>
        <p:spPr/>
        <p:txBody>
          <a:bodyPr/>
          <a:p>
            <a:pPr marL="342900" indent="-342900" algn="l"/>
            <a:r>
              <a:rPr lang="zh-CN" altLang="en-US" sz="3200" dirty="0">
                <a:latin typeface="Arial" panose="020B0604020202020204" pitchFamily="34" charset="0"/>
                <a:sym typeface="+mn-ea"/>
              </a:rPr>
              <a:t>主键索引，主键自动的为主索引 </a:t>
            </a:r>
            <a:r>
              <a:rPr lang="en-US" altLang="zh-CN" sz="3200">
                <a:latin typeface="Arial" panose="020B0604020202020204" pitchFamily="34" charset="0"/>
                <a:sym typeface="+mn-ea"/>
              </a:rPr>
              <a:t>(</a:t>
            </a:r>
            <a:r>
              <a:rPr lang="zh-CN" altLang="en-US" sz="3200" dirty="0">
                <a:latin typeface="Arial" panose="020B0604020202020204" pitchFamily="34" charset="0"/>
                <a:sym typeface="+mn-ea"/>
              </a:rPr>
              <a:t>类型</a:t>
            </a:r>
            <a:r>
              <a:rPr lang="en-US" altLang="zh-CN" sz="3200">
                <a:latin typeface="Arial" panose="020B0604020202020204" pitchFamily="34" charset="0"/>
                <a:sym typeface="+mn-ea"/>
              </a:rPr>
              <a:t>Primary)</a:t>
            </a:r>
            <a:endParaRPr lang="en-US" altLang="zh-CN" sz="3200">
              <a:latin typeface="Arial" panose="020B0604020202020204" pitchFamily="34" charset="0"/>
            </a:endParaRPr>
          </a:p>
          <a:p>
            <a:pPr marL="342900" indent="-342900" algn="l"/>
            <a:r>
              <a:rPr lang="zh-CN" altLang="en-US" sz="3200" dirty="0">
                <a:latin typeface="Arial" panose="020B0604020202020204" pitchFamily="34" charset="0"/>
                <a:sym typeface="+mn-ea"/>
              </a:rPr>
              <a:t>唯一索引 </a:t>
            </a:r>
            <a:r>
              <a:rPr lang="en-US" altLang="zh-CN" sz="3200">
                <a:latin typeface="Arial" panose="020B0604020202020204" pitchFamily="34" charset="0"/>
                <a:sym typeface="+mn-ea"/>
              </a:rPr>
              <a:t>(UNIQUE)</a:t>
            </a:r>
            <a:endParaRPr lang="en-US" altLang="zh-CN" sz="3200">
              <a:latin typeface="Arial" panose="020B0604020202020204" pitchFamily="34" charset="0"/>
            </a:endParaRPr>
          </a:p>
          <a:p>
            <a:pPr marL="342900" indent="-342900" algn="l"/>
            <a:r>
              <a:rPr lang="zh-CN" altLang="en-US" sz="3200" dirty="0">
                <a:latin typeface="Arial" panose="020B0604020202020204" pitchFamily="34" charset="0"/>
                <a:sym typeface="+mn-ea"/>
              </a:rPr>
              <a:t>普通索引 </a:t>
            </a:r>
            <a:r>
              <a:rPr lang="en-US" altLang="zh-CN" sz="3200">
                <a:latin typeface="Arial" panose="020B0604020202020204" pitchFamily="34" charset="0"/>
                <a:sym typeface="+mn-ea"/>
              </a:rPr>
              <a:t>(INDEX)</a:t>
            </a:r>
            <a:endParaRPr lang="en-US" altLang="zh-CN" sz="3200">
              <a:latin typeface="Arial" panose="020B0604020202020204" pitchFamily="34" charset="0"/>
            </a:endParaRPr>
          </a:p>
          <a:p>
            <a:pPr marL="342900" indent="-342900" algn="l"/>
            <a:r>
              <a:rPr lang="zh-CN" altLang="en-US" sz="3200" dirty="0">
                <a:latin typeface="Arial" panose="020B0604020202020204" pitchFamily="34" charset="0"/>
                <a:sym typeface="+mn-ea"/>
              </a:rPr>
              <a:t>全文索引 </a:t>
            </a:r>
            <a:r>
              <a:rPr lang="en-US" altLang="zh-CN" sz="3200">
                <a:latin typeface="Arial" panose="020B0604020202020204" pitchFamily="34" charset="0"/>
                <a:sym typeface="+mn-ea"/>
              </a:rPr>
              <a:t>(</a:t>
            </a:r>
            <a:r>
              <a:rPr lang="en-US" altLang="zh-CN" sz="3200" dirty="0">
                <a:latin typeface="Arial" panose="020B0604020202020204" pitchFamily="34" charset="0"/>
                <a:sym typeface="+mn-ea"/>
              </a:rPr>
              <a:t>FULLTEXT) [</a:t>
            </a:r>
            <a:r>
              <a:rPr lang="zh-CN" altLang="en-US" sz="3200" dirty="0">
                <a:latin typeface="Arial" panose="020B0604020202020204" pitchFamily="34" charset="0"/>
                <a:sym typeface="+mn-ea"/>
              </a:rPr>
              <a:t>适用于</a:t>
            </a:r>
            <a:r>
              <a:rPr lang="en-US" altLang="zh-CN" sz="3200" dirty="0">
                <a:latin typeface="Arial" panose="020B0604020202020204" pitchFamily="34" charset="0"/>
                <a:sym typeface="+mn-ea"/>
              </a:rPr>
              <a:t>MyISAM]</a:t>
            </a:r>
            <a:br>
              <a:rPr lang="zh-CN" altLang="en-US" sz="3200" dirty="0">
                <a:latin typeface="Arial" panose="020B0604020202020204" pitchFamily="34" charset="0"/>
                <a:sym typeface="+mn-ea"/>
              </a:rPr>
            </a:br>
            <a:r>
              <a:rPr lang="en-US" altLang="zh-CN" sz="3200" dirty="0">
                <a:latin typeface="Arial" panose="020B0604020202020204" pitchFamily="34" charset="0"/>
                <a:sym typeface="+mn-ea"/>
              </a:rPr>
              <a:t>sphinx</a:t>
            </a:r>
            <a:r>
              <a:rPr lang="en-US" altLang="zh-CN" sz="3200">
                <a:latin typeface="Arial" panose="020B0604020202020204" pitchFamily="34" charset="0"/>
                <a:sym typeface="+mn-ea"/>
              </a:rPr>
              <a:t> + </a:t>
            </a:r>
            <a:r>
              <a:rPr lang="zh-CN" altLang="en-US" sz="3200" dirty="0">
                <a:latin typeface="Arial" panose="020B0604020202020204" pitchFamily="34" charset="0"/>
                <a:sym typeface="+mn-ea"/>
              </a:rPr>
              <a:t>中文分词    </a:t>
            </a:r>
            <a:r>
              <a:rPr lang="en-US" altLang="zh-CN" sz="3200" dirty="0">
                <a:latin typeface="Arial" panose="020B0604020202020204" pitchFamily="34" charset="0"/>
                <a:sym typeface="+mn-ea"/>
              </a:rPr>
              <a:t>coreseek [sphinx </a:t>
            </a:r>
            <a:r>
              <a:rPr lang="zh-CN" altLang="en-US" sz="3200" dirty="0">
                <a:latin typeface="Arial" panose="020B0604020202020204" pitchFamily="34" charset="0"/>
                <a:sym typeface="+mn-ea"/>
              </a:rPr>
              <a:t>的中文版 </a:t>
            </a:r>
            <a:r>
              <a:rPr lang="en-US" altLang="zh-CN" sz="3200" dirty="0">
                <a:latin typeface="Arial" panose="020B0604020202020204" pitchFamily="34" charset="0"/>
                <a:sym typeface="+mn-ea"/>
              </a:rPr>
              <a:t>]</a:t>
            </a:r>
            <a:endParaRPr lang="en-US" altLang="zh-CN" sz="3200">
              <a:latin typeface="Arial" panose="020B0604020202020204" pitchFamily="34" charset="0"/>
            </a:endParaRPr>
          </a:p>
          <a:p>
            <a:pPr marL="342900" indent="-342900" algn="l">
              <a:buFont typeface="Wingdings" panose="05000000000000000000" pitchFamily="2" charset="2"/>
              <a:buNone/>
            </a:pPr>
            <a:r>
              <a:rPr lang="zh-CN" altLang="en-US" sz="3200" dirty="0">
                <a:latin typeface="Arial" panose="020B0604020202020204" pitchFamily="34" charset="0"/>
                <a:sym typeface="+mn-ea"/>
              </a:rPr>
              <a:t>	综合使用</a:t>
            </a:r>
            <a:r>
              <a:rPr lang="en-US" altLang="zh-CN" sz="3200">
                <a:latin typeface="Arial" panose="020B0604020202020204" pitchFamily="34" charset="0"/>
                <a:sym typeface="+mn-ea"/>
              </a:rPr>
              <a:t>=&gt;</a:t>
            </a:r>
            <a:r>
              <a:rPr lang="zh-CN" altLang="en-US" sz="3200" dirty="0">
                <a:latin typeface="Arial" panose="020B0604020202020204" pitchFamily="34" charset="0"/>
                <a:sym typeface="+mn-ea"/>
              </a:rPr>
              <a:t>复合索引</a:t>
            </a:r>
            <a:endParaRPr lang="zh-CN" altLang="en-US" sz="3200" dirty="0">
              <a:latin typeface="Arial" panose="020B0604020202020204" pitchFamily="34" charset="0"/>
            </a:endParaRPr>
          </a:p>
          <a:p>
            <a:endParaRPr lang="zh-CN" altLang="en-US" sz="32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索引的使用			</a:t>
            </a:r>
            <a:endParaRPr lang="zh-CN" altLang="en-US"/>
          </a:p>
        </p:txBody>
      </p:sp>
      <p:sp>
        <p:nvSpPr>
          <p:cNvPr id="3" name="内容占位符 2"/>
          <p:cNvSpPr>
            <a:spLocks noGrp="1"/>
          </p:cNvSpPr>
          <p:nvPr>
            <p:ph idx="1"/>
          </p:nvPr>
        </p:nvSpPr>
        <p:spPr>
          <a:xfrm>
            <a:off x="838200" y="1338580"/>
            <a:ext cx="10515600" cy="4838700"/>
          </a:xfrm>
        </p:spPr>
        <p:txBody>
          <a:bodyPr>
            <a:noAutofit/>
          </a:bodyPr>
          <a:p>
            <a:pPr marL="342900" indent="-342900" algn="l"/>
            <a:r>
              <a:rPr lang="zh-CN" altLang="en-US" dirty="0">
                <a:latin typeface="Arial" panose="020B0604020202020204" pitchFamily="34" charset="0"/>
                <a:sym typeface="+mn-ea"/>
              </a:rPr>
              <a:t>建立索引</a:t>
            </a:r>
            <a:br>
              <a:rPr lang="zh-CN" altLang="en-US" dirty="0">
                <a:latin typeface="Arial" panose="020B0604020202020204" pitchFamily="34" charset="0"/>
                <a:sym typeface="+mn-ea"/>
              </a:rPr>
            </a:br>
            <a:r>
              <a:rPr lang="en-US" altLang="zh-CN">
                <a:latin typeface="Arial" panose="020B0604020202020204" pitchFamily="34" charset="0"/>
                <a:sym typeface="+mn-ea"/>
              </a:rPr>
              <a:t>create [UNIQUE|FULLTEXT]  index </a:t>
            </a:r>
            <a:r>
              <a:rPr lang="en-US" altLang="zh-CN" dirty="0" err="1">
                <a:latin typeface="Arial" panose="020B0604020202020204" pitchFamily="34" charset="0"/>
                <a:sym typeface="+mn-ea"/>
              </a:rPr>
              <a:t>index_name</a:t>
            </a:r>
            <a:r>
              <a:rPr lang="en-US" altLang="zh-CN">
                <a:latin typeface="Arial" panose="020B0604020202020204" pitchFamily="34" charset="0"/>
                <a:sym typeface="+mn-ea"/>
              </a:rPr>
              <a:t> on </a:t>
            </a:r>
            <a:r>
              <a:rPr lang="en-US" altLang="zh-CN" dirty="0" err="1">
                <a:latin typeface="Arial" panose="020B0604020202020204" pitchFamily="34" charset="0"/>
                <a:sym typeface="+mn-ea"/>
              </a:rPr>
              <a:t>tbl_name</a:t>
            </a:r>
            <a:r>
              <a:rPr lang="en-US" altLang="zh-CN">
                <a:latin typeface="Arial" panose="020B0604020202020204" pitchFamily="34" charset="0"/>
                <a:sym typeface="+mn-ea"/>
              </a:rPr>
              <a:t> (</a:t>
            </a:r>
            <a:r>
              <a:rPr lang="en-US" altLang="zh-CN" i="1" dirty="0" err="1">
                <a:latin typeface="Arial" panose="020B0604020202020204" pitchFamily="34" charset="0"/>
                <a:sym typeface="+mn-ea"/>
              </a:rPr>
              <a:t>col_name</a:t>
            </a:r>
            <a:r>
              <a:rPr lang="en-US" altLang="zh-CN">
                <a:latin typeface="Arial" panose="020B0604020202020204" pitchFamily="34" charset="0"/>
                <a:sym typeface="+mn-ea"/>
              </a:rPr>
              <a:t> [(</a:t>
            </a:r>
            <a:r>
              <a:rPr lang="en-US" altLang="zh-CN" i="1">
                <a:latin typeface="Arial" panose="020B0604020202020204" pitchFamily="34" charset="0"/>
                <a:sym typeface="+mn-ea"/>
              </a:rPr>
              <a:t>length</a:t>
            </a:r>
            <a:r>
              <a:rPr lang="en-US" altLang="zh-CN">
                <a:latin typeface="Arial" panose="020B0604020202020204" pitchFamily="34" charset="0"/>
                <a:sym typeface="+mn-ea"/>
              </a:rPr>
              <a:t>)] [ASC | DESC] , …..);</a:t>
            </a:r>
            <a:br>
              <a:rPr lang="en-US" altLang="zh-CN">
                <a:latin typeface="Arial" panose="020B0604020202020204" pitchFamily="34" charset="0"/>
                <a:sym typeface="+mn-ea"/>
              </a:rPr>
            </a:br>
            <a:r>
              <a:rPr lang="en-US" altLang="zh-CN">
                <a:latin typeface="Arial" panose="020B0604020202020204" pitchFamily="34" charset="0"/>
                <a:sym typeface="+mn-ea"/>
              </a:rPr>
              <a:t>alter table </a:t>
            </a:r>
            <a:r>
              <a:rPr lang="en-US" altLang="zh-CN" dirty="0" err="1">
                <a:latin typeface="Arial" panose="020B0604020202020204" pitchFamily="34" charset="0"/>
                <a:sym typeface="+mn-ea"/>
              </a:rPr>
              <a:t>table_name</a:t>
            </a:r>
            <a:r>
              <a:rPr lang="en-US" altLang="zh-CN">
                <a:latin typeface="Arial" panose="020B0604020202020204" pitchFamily="34" charset="0"/>
                <a:sym typeface="+mn-ea"/>
              </a:rPr>
              <a:t> ADD INDEX [</a:t>
            </a:r>
            <a:r>
              <a:rPr lang="en-US" altLang="zh-CN" i="1" dirty="0" err="1">
                <a:latin typeface="Arial" panose="020B0604020202020204" pitchFamily="34" charset="0"/>
                <a:sym typeface="+mn-ea"/>
              </a:rPr>
              <a:t>index_name</a:t>
            </a:r>
            <a:r>
              <a:rPr lang="en-US" altLang="zh-CN">
                <a:latin typeface="Arial" panose="020B0604020202020204" pitchFamily="34" charset="0"/>
                <a:sym typeface="+mn-ea"/>
              </a:rPr>
              <a:t>] </a:t>
            </a:r>
            <a:r>
              <a:rPr lang="en-US" altLang="zh-CN" dirty="0">
                <a:latin typeface="Arial" panose="020B0604020202020204" pitchFamily="34" charset="0"/>
                <a:sym typeface="+mn-ea"/>
              </a:rPr>
              <a:t> (</a:t>
            </a:r>
            <a:r>
              <a:rPr lang="en-US" altLang="zh-CN" i="1" dirty="0">
                <a:latin typeface="Arial" panose="020B0604020202020204" pitchFamily="34" charset="0"/>
                <a:sym typeface="+mn-ea"/>
              </a:rPr>
              <a:t>index_col_name</a:t>
            </a:r>
            <a:r>
              <a:rPr lang="en-US" altLang="zh-CN" dirty="0">
                <a:latin typeface="Arial" panose="020B0604020202020204" pitchFamily="34" charset="0"/>
                <a:sym typeface="+mn-ea"/>
              </a:rPr>
              <a:t>,...)</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sym typeface="+mn-ea"/>
              </a:rPr>
              <a:t>	</a:t>
            </a:r>
            <a:r>
              <a:rPr lang="zh-CN" altLang="en-US" dirty="0">
                <a:latin typeface="Arial" panose="020B0604020202020204" pitchFamily="34" charset="0"/>
                <a:sym typeface="+mn-ea"/>
              </a:rPr>
              <a:t>添加主键</a:t>
            </a:r>
            <a:r>
              <a:rPr lang="en-US" altLang="zh-CN" dirty="0">
                <a:latin typeface="Arial" panose="020B0604020202020204" pitchFamily="34" charset="0"/>
                <a:sym typeface="+mn-ea"/>
              </a:rPr>
              <a:t>(</a:t>
            </a:r>
            <a:r>
              <a:rPr lang="zh-CN" altLang="en-US" dirty="0">
                <a:latin typeface="Arial" panose="020B0604020202020204" pitchFamily="34" charset="0"/>
                <a:sym typeface="+mn-ea"/>
              </a:rPr>
              <a:t>索引</a:t>
            </a:r>
            <a:r>
              <a:rPr lang="en-US" altLang="zh-CN" dirty="0">
                <a:latin typeface="Arial" panose="020B0604020202020204" pitchFamily="34" charset="0"/>
                <a:sym typeface="+mn-ea"/>
              </a:rPr>
              <a:t>) ALTER TABLE </a:t>
            </a:r>
            <a:r>
              <a:rPr lang="zh-CN" altLang="en-US" dirty="0">
                <a:latin typeface="Arial" panose="020B0604020202020204" pitchFamily="34" charset="0"/>
                <a:sym typeface="+mn-ea"/>
              </a:rPr>
              <a:t>表名 </a:t>
            </a:r>
            <a:r>
              <a:rPr lang="en-US" altLang="zh-CN" dirty="0">
                <a:latin typeface="Arial" panose="020B0604020202020204" pitchFamily="34" charset="0"/>
                <a:sym typeface="+mn-ea"/>
              </a:rPr>
              <a:t>ADD PRIMARY KEY(</a:t>
            </a:r>
            <a:r>
              <a:rPr lang="zh-CN" altLang="en-US" dirty="0">
                <a:latin typeface="Arial" panose="020B0604020202020204" pitchFamily="34" charset="0"/>
                <a:sym typeface="+mn-ea"/>
              </a:rPr>
              <a:t>列名</a:t>
            </a:r>
            <a:r>
              <a:rPr lang="en-US" altLang="zh-CN" dirty="0">
                <a:latin typeface="Arial" panose="020B0604020202020204" pitchFamily="34" charset="0"/>
                <a:sym typeface="+mn-ea"/>
              </a:rPr>
              <a:t>,..); </a:t>
            </a:r>
            <a:r>
              <a:rPr lang="zh-CN" altLang="en-US" dirty="0">
                <a:latin typeface="Arial" panose="020B0604020202020204" pitchFamily="34" charset="0"/>
                <a:sym typeface="+mn-ea"/>
              </a:rPr>
              <a:t>联合主键</a:t>
            </a:r>
            <a:endParaRPr lang="zh-CN" altLang="en-US" dirty="0">
              <a:latin typeface="Arial" panose="020B0604020202020204" pitchFamily="34" charset="0"/>
            </a:endParaRPr>
          </a:p>
          <a:p>
            <a:pPr marL="342900" indent="-342900" algn="l"/>
            <a:r>
              <a:rPr lang="zh-CN" altLang="en-US" dirty="0">
                <a:latin typeface="Arial" panose="020B0604020202020204" pitchFamily="34" charset="0"/>
                <a:sym typeface="+mn-ea"/>
              </a:rPr>
              <a:t>删除索引</a:t>
            </a:r>
            <a:br>
              <a:rPr lang="zh-CN" altLang="en-US" dirty="0">
                <a:latin typeface="Arial" panose="020B0604020202020204" pitchFamily="34" charset="0"/>
                <a:sym typeface="+mn-ea"/>
              </a:rPr>
            </a:br>
            <a:r>
              <a:rPr lang="en-US" altLang="zh-CN">
                <a:latin typeface="Arial" panose="020B0604020202020204" pitchFamily="34" charset="0"/>
                <a:sym typeface="+mn-ea"/>
              </a:rPr>
              <a:t>DROP INDEX </a:t>
            </a:r>
            <a:r>
              <a:rPr lang="en-US" altLang="zh-CN" i="1" dirty="0" err="1">
                <a:latin typeface="Arial" panose="020B0604020202020204" pitchFamily="34" charset="0"/>
                <a:sym typeface="+mn-ea"/>
              </a:rPr>
              <a:t>index_name</a:t>
            </a:r>
            <a:r>
              <a:rPr lang="en-US" altLang="zh-CN">
                <a:latin typeface="Arial" panose="020B0604020202020204" pitchFamily="34" charset="0"/>
                <a:sym typeface="+mn-ea"/>
              </a:rPr>
              <a:t> ON </a:t>
            </a:r>
            <a:r>
              <a:rPr lang="en-US" altLang="zh-CN" i="1" dirty="0" err="1">
                <a:latin typeface="Arial" panose="020B0604020202020204" pitchFamily="34" charset="0"/>
                <a:sym typeface="+mn-ea"/>
              </a:rPr>
              <a:t>tbl_name</a:t>
            </a:r>
            <a:r>
              <a:rPr lang="en-US" altLang="zh-CN">
                <a:latin typeface="Arial" panose="020B0604020202020204" pitchFamily="34" charset="0"/>
                <a:sym typeface="+mn-ea"/>
              </a:rPr>
              <a:t>;</a:t>
            </a:r>
            <a:br>
              <a:rPr lang="en-US" altLang="zh-CN">
                <a:latin typeface="Arial" panose="020B0604020202020204" pitchFamily="34" charset="0"/>
                <a:sym typeface="+mn-ea"/>
              </a:rPr>
            </a:br>
            <a:r>
              <a:rPr lang="en-US" altLang="zh-CN">
                <a:latin typeface="Arial" panose="020B0604020202020204" pitchFamily="34" charset="0"/>
                <a:sym typeface="+mn-ea"/>
              </a:rPr>
              <a:t>alter table </a:t>
            </a:r>
            <a:r>
              <a:rPr lang="en-US" altLang="zh-CN" dirty="0" err="1">
                <a:latin typeface="Arial" panose="020B0604020202020204" pitchFamily="34" charset="0"/>
                <a:sym typeface="+mn-ea"/>
              </a:rPr>
              <a:t>table_name</a:t>
            </a:r>
            <a:r>
              <a:rPr lang="en-US" altLang="zh-CN">
                <a:latin typeface="Arial" panose="020B0604020202020204" pitchFamily="34" charset="0"/>
                <a:sym typeface="+mn-ea"/>
              </a:rPr>
              <a:t> drop index </a:t>
            </a:r>
            <a:r>
              <a:rPr lang="en-US" altLang="zh-CN" dirty="0">
                <a:latin typeface="Arial" panose="020B0604020202020204" pitchFamily="34" charset="0"/>
                <a:sym typeface="+mn-ea"/>
              </a:rPr>
              <a:t>index_name;</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sym typeface="+mn-ea"/>
              </a:rPr>
              <a:t>	</a:t>
            </a:r>
            <a:r>
              <a:rPr lang="zh-CN" altLang="en-US" dirty="0">
                <a:latin typeface="Arial" panose="020B0604020202020204" pitchFamily="34" charset="0"/>
                <a:sym typeface="+mn-ea"/>
              </a:rPr>
              <a:t>删除主键</a:t>
            </a:r>
            <a:r>
              <a:rPr lang="en-US" altLang="zh-CN" dirty="0">
                <a:latin typeface="Arial" panose="020B0604020202020204" pitchFamily="34" charset="0"/>
                <a:sym typeface="+mn-ea"/>
              </a:rPr>
              <a:t>(</a:t>
            </a:r>
            <a:r>
              <a:rPr lang="zh-CN" altLang="en-US" dirty="0">
                <a:latin typeface="Arial" panose="020B0604020202020204" pitchFamily="34" charset="0"/>
                <a:sym typeface="+mn-ea"/>
              </a:rPr>
              <a:t>索引</a:t>
            </a:r>
            <a:r>
              <a:rPr lang="en-US" altLang="zh-CN" dirty="0">
                <a:latin typeface="Arial" panose="020B0604020202020204" pitchFamily="34" charset="0"/>
                <a:sym typeface="+mn-ea"/>
              </a:rPr>
              <a:t>)</a:t>
            </a:r>
            <a:r>
              <a:rPr lang="zh-CN" altLang="en-US" dirty="0">
                <a:latin typeface="Arial" panose="020B0604020202020204" pitchFamily="34" charset="0"/>
                <a:sym typeface="+mn-ea"/>
              </a:rPr>
              <a:t>比较特别</a:t>
            </a:r>
            <a:r>
              <a:rPr lang="en-US" altLang="zh-CN" dirty="0">
                <a:latin typeface="Arial" panose="020B0604020202020204" pitchFamily="34" charset="0"/>
                <a:sym typeface="+mn-ea"/>
              </a:rPr>
              <a:t>: alter table t_b drop primary key;</a:t>
            </a:r>
            <a:endParaRPr lang="en-US" altLang="zh-CN" dirty="0">
              <a:latin typeface="Arial" panose="020B0604020202020204" pitchFamily="34" charset="0"/>
            </a:endParaRPr>
          </a:p>
          <a:p>
            <a:pPr marL="342900" indent="-342900" algn="l"/>
            <a:r>
              <a:rPr lang="zh-CN" altLang="en-US" dirty="0">
                <a:latin typeface="Arial" panose="020B0604020202020204" pitchFamily="34" charset="0"/>
                <a:sym typeface="+mn-ea"/>
              </a:rPr>
              <a:t>查询索引</a:t>
            </a:r>
            <a:r>
              <a:rPr lang="en-US" altLang="zh-CN" dirty="0">
                <a:latin typeface="Arial" panose="020B0604020202020204" pitchFamily="34" charset="0"/>
                <a:sym typeface="+mn-ea"/>
              </a:rPr>
              <a:t>(</a:t>
            </a:r>
            <a:r>
              <a:rPr lang="zh-CN" altLang="en-US" dirty="0">
                <a:latin typeface="Arial" panose="020B0604020202020204" pitchFamily="34" charset="0"/>
                <a:sym typeface="+mn-ea"/>
              </a:rPr>
              <a:t>均可</a:t>
            </a:r>
            <a:r>
              <a:rPr lang="en-US" altLang="zh-CN" dirty="0">
                <a:latin typeface="Arial" panose="020B0604020202020204" pitchFamily="34" charset="0"/>
                <a:sym typeface="+mn-ea"/>
              </a:rPr>
              <a:t>)</a:t>
            </a:r>
            <a:br>
              <a:rPr lang="en-US" altLang="zh-CN" dirty="0">
                <a:latin typeface="Arial" panose="020B0604020202020204" pitchFamily="34" charset="0"/>
                <a:sym typeface="+mn-ea"/>
              </a:rPr>
            </a:br>
            <a:r>
              <a:rPr lang="en-US" altLang="zh-CN">
                <a:latin typeface="Arial" panose="020B0604020202020204" pitchFamily="34" charset="0"/>
                <a:sym typeface="+mn-ea"/>
              </a:rPr>
              <a:t>show </a:t>
            </a:r>
            <a:r>
              <a:rPr lang="en-US" altLang="zh-CN" dirty="0">
                <a:latin typeface="Arial" panose="020B0604020202020204" pitchFamily="34" charset="0"/>
                <a:sym typeface="+mn-ea"/>
              </a:rPr>
              <a:t>index(es)</a:t>
            </a:r>
            <a:r>
              <a:rPr lang="en-US" altLang="zh-CN">
                <a:latin typeface="Arial" panose="020B0604020202020204" pitchFamily="34" charset="0"/>
                <a:sym typeface="+mn-ea"/>
              </a:rPr>
              <a:t> from </a:t>
            </a:r>
            <a:r>
              <a:rPr lang="en-US" altLang="zh-CN" dirty="0" err="1">
                <a:latin typeface="Arial" panose="020B0604020202020204" pitchFamily="34" charset="0"/>
                <a:sym typeface="+mn-ea"/>
              </a:rPr>
              <a:t>table_name</a:t>
            </a:r>
            <a:r>
              <a:rPr lang="en-US" altLang="zh-CN">
                <a:latin typeface="Arial" panose="020B0604020202020204" pitchFamily="34" charset="0"/>
                <a:sym typeface="+mn-ea"/>
              </a:rPr>
              <a:t>;</a:t>
            </a:r>
            <a:br>
              <a:rPr lang="en-US" altLang="zh-CN">
                <a:latin typeface="Arial" panose="020B0604020202020204" pitchFamily="34" charset="0"/>
                <a:sym typeface="+mn-ea"/>
              </a:rPr>
            </a:br>
            <a:r>
              <a:rPr lang="en-US" altLang="zh-CN">
                <a:latin typeface="Arial" panose="020B0604020202020204" pitchFamily="34" charset="0"/>
                <a:sym typeface="+mn-ea"/>
              </a:rPr>
              <a:t>show keys from </a:t>
            </a:r>
            <a:r>
              <a:rPr lang="en-US" altLang="zh-CN" dirty="0" err="1">
                <a:latin typeface="Arial" panose="020B0604020202020204" pitchFamily="34" charset="0"/>
                <a:sym typeface="+mn-ea"/>
              </a:rPr>
              <a:t>table_name</a:t>
            </a:r>
            <a:r>
              <a:rPr lang="en-US" altLang="zh-CN">
                <a:latin typeface="Arial" panose="020B0604020202020204" pitchFamily="34" charset="0"/>
                <a:sym typeface="+mn-ea"/>
              </a:rPr>
              <a:t>;</a:t>
            </a:r>
            <a:br>
              <a:rPr lang="en-US" altLang="zh-CN">
                <a:latin typeface="Arial" panose="020B0604020202020204" pitchFamily="34" charset="0"/>
                <a:sym typeface="+mn-ea"/>
              </a:rPr>
            </a:br>
            <a:r>
              <a:rPr lang="en-US" altLang="zh-CN" dirty="0" err="1">
                <a:latin typeface="Arial" panose="020B0604020202020204" pitchFamily="34" charset="0"/>
                <a:sym typeface="+mn-ea"/>
              </a:rPr>
              <a:t>desc</a:t>
            </a:r>
            <a:r>
              <a:rPr lang="en-US" altLang="zh-CN">
                <a:latin typeface="Arial" panose="020B0604020202020204" pitchFamily="34" charset="0"/>
                <a:sym typeface="+mn-ea"/>
              </a:rPr>
              <a:t> </a:t>
            </a:r>
            <a:r>
              <a:rPr lang="en-US" altLang="zh-CN" dirty="0">
                <a:latin typeface="Arial" panose="020B0604020202020204" pitchFamily="34" charset="0"/>
                <a:sym typeface="+mn-ea"/>
              </a:rPr>
              <a:t>table_Name;</a:t>
            </a:r>
            <a:endParaRPr lang="en-US" altLang="zh-CN" dirty="0">
              <a:latin typeface="Arial" panose="020B0604020202020204" pitchFamily="34" charset="0"/>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索引的使用			</a:t>
            </a:r>
            <a:endParaRPr lang="zh-CN" altLang="en-US"/>
          </a:p>
        </p:txBody>
      </p:sp>
      <p:sp>
        <p:nvSpPr>
          <p:cNvPr id="3" name="内容占位符 2"/>
          <p:cNvSpPr>
            <a:spLocks noGrp="1"/>
          </p:cNvSpPr>
          <p:nvPr>
            <p:ph idx="1"/>
          </p:nvPr>
        </p:nvSpPr>
        <p:spPr>
          <a:xfrm>
            <a:off x="838200" y="1403985"/>
            <a:ext cx="10515600" cy="4773295"/>
          </a:xfrm>
        </p:spPr>
        <p:txBody>
          <a:bodyPr>
            <a:noAutofit/>
          </a:bodyPr>
          <a:p>
            <a:pPr marL="342900" indent="-342900" algn="l"/>
            <a:r>
              <a:rPr lang="zh-CN" altLang="en-US" sz="2600" dirty="0">
                <a:latin typeface="Arial" panose="020B0604020202020204" pitchFamily="34" charset="0"/>
                <a:sym typeface="+mn-ea"/>
              </a:rPr>
              <a:t>查询要使用索引最重要的条件是查询条件中需要使用索引。</a:t>
            </a:r>
            <a:endParaRPr lang="zh-CN" altLang="en-US" sz="2600" dirty="0">
              <a:latin typeface="Arial" panose="020B0604020202020204" pitchFamily="34" charset="0"/>
            </a:endParaRPr>
          </a:p>
          <a:p>
            <a:pPr marL="342900" indent="-342900" algn="l"/>
            <a:r>
              <a:rPr lang="zh-CN" altLang="en-US" sz="2600" dirty="0">
                <a:latin typeface="Arial" panose="020B0604020202020204" pitchFamily="34" charset="0"/>
                <a:sym typeface="+mn-ea"/>
              </a:rPr>
              <a:t>下列几种情况下有可能使用到索引：</a:t>
            </a:r>
            <a:br>
              <a:rPr lang="zh-CN" altLang="en-US" sz="2600" dirty="0">
                <a:latin typeface="Arial" panose="020B0604020202020204" pitchFamily="34" charset="0"/>
                <a:sym typeface="+mn-ea"/>
              </a:rPr>
            </a:br>
            <a:r>
              <a:rPr lang="en-US" altLang="zh-CN" sz="2600">
                <a:latin typeface="Arial" panose="020B0604020202020204" pitchFamily="34" charset="0"/>
                <a:sym typeface="+mn-ea"/>
              </a:rPr>
              <a:t>1</a:t>
            </a:r>
            <a:r>
              <a:rPr lang="zh-CN" altLang="en-US" sz="2600" dirty="0">
                <a:latin typeface="Arial" panose="020B0604020202020204" pitchFamily="34" charset="0"/>
                <a:sym typeface="+mn-ea"/>
              </a:rPr>
              <a:t>，对于创建的多列索引，只要查询条件使用了最左边的列，索引一般就会被使用。</a:t>
            </a:r>
            <a:br>
              <a:rPr lang="zh-CN" altLang="en-US" sz="2600" dirty="0">
                <a:latin typeface="Arial" panose="020B0604020202020204" pitchFamily="34" charset="0"/>
                <a:sym typeface="+mn-ea"/>
              </a:rPr>
            </a:br>
            <a:r>
              <a:rPr lang="en-US" altLang="zh-CN" sz="2600">
                <a:latin typeface="Arial" panose="020B0604020202020204" pitchFamily="34" charset="0"/>
                <a:sym typeface="+mn-ea"/>
              </a:rPr>
              <a:t>2</a:t>
            </a:r>
            <a:r>
              <a:rPr lang="zh-CN" altLang="en-US" sz="2600" dirty="0">
                <a:latin typeface="Arial" panose="020B0604020202020204" pitchFamily="34" charset="0"/>
                <a:sym typeface="+mn-ea"/>
              </a:rPr>
              <a:t>，对于使用</a:t>
            </a:r>
            <a:r>
              <a:rPr lang="en-US" altLang="zh-CN" sz="2600">
                <a:latin typeface="Arial" panose="020B0604020202020204" pitchFamily="34" charset="0"/>
                <a:sym typeface="+mn-ea"/>
              </a:rPr>
              <a:t>like</a:t>
            </a:r>
            <a:r>
              <a:rPr lang="zh-CN" altLang="en-US" sz="2600" dirty="0">
                <a:latin typeface="Arial" panose="020B0604020202020204" pitchFamily="34" charset="0"/>
                <a:sym typeface="+mn-ea"/>
              </a:rPr>
              <a:t>的查询，查询如果是 </a:t>
            </a:r>
            <a:r>
              <a:rPr lang="en-US" altLang="zh-CN" sz="2600" dirty="0">
                <a:latin typeface="Arial" panose="020B0604020202020204" pitchFamily="34" charset="0"/>
                <a:sym typeface="+mn-ea"/>
              </a:rPr>
              <a:t> ‘%aaa’ </a:t>
            </a:r>
            <a:r>
              <a:rPr lang="zh-CN" altLang="en-US" sz="2600" dirty="0">
                <a:latin typeface="Arial" panose="020B0604020202020204" pitchFamily="34" charset="0"/>
                <a:sym typeface="+mn-ea"/>
              </a:rPr>
              <a:t>不会使用到索引</a:t>
            </a:r>
            <a:endParaRPr lang="zh-CN" altLang="en-US" sz="2600" dirty="0">
              <a:latin typeface="Arial" panose="020B0604020202020204" pitchFamily="34" charset="0"/>
            </a:endParaRPr>
          </a:p>
          <a:p>
            <a:pPr marL="342900" indent="-342900" algn="l">
              <a:buFont typeface="Wingdings" panose="05000000000000000000" pitchFamily="2" charset="2"/>
              <a:buNone/>
            </a:pPr>
            <a:r>
              <a:rPr lang="zh-CN" altLang="en-US" sz="2600" dirty="0">
                <a:latin typeface="Arial" panose="020B0604020202020204" pitchFamily="34" charset="0"/>
                <a:sym typeface="+mn-ea"/>
              </a:rPr>
              <a:t>	</a:t>
            </a:r>
            <a:r>
              <a:rPr lang="en-US" altLang="zh-CN" sz="2600" dirty="0">
                <a:latin typeface="Arial" panose="020B0604020202020204" pitchFamily="34" charset="0"/>
                <a:sym typeface="+mn-ea"/>
              </a:rPr>
              <a:t>‘aaa%’ </a:t>
            </a:r>
            <a:r>
              <a:rPr lang="zh-CN" altLang="en-US" sz="2600" dirty="0">
                <a:latin typeface="Arial" panose="020B0604020202020204" pitchFamily="34" charset="0"/>
                <a:sym typeface="+mn-ea"/>
              </a:rPr>
              <a:t>会使用到索引。</a:t>
            </a:r>
            <a:endParaRPr lang="zh-CN" altLang="en-US" sz="2600" dirty="0">
              <a:latin typeface="Arial" panose="020B0604020202020204" pitchFamily="34" charset="0"/>
            </a:endParaRPr>
          </a:p>
          <a:p>
            <a:pPr marL="342900" indent="-342900" algn="l"/>
            <a:r>
              <a:rPr lang="zh-CN" altLang="en-US" sz="2600" dirty="0">
                <a:latin typeface="Arial" panose="020B0604020202020204" pitchFamily="34" charset="0"/>
                <a:sym typeface="+mn-ea"/>
              </a:rPr>
              <a:t>下列的表将不使用索引：</a:t>
            </a:r>
            <a:br>
              <a:rPr lang="zh-CN" altLang="en-US" sz="2600" dirty="0">
                <a:latin typeface="Arial" panose="020B0604020202020204" pitchFamily="34" charset="0"/>
                <a:sym typeface="+mn-ea"/>
              </a:rPr>
            </a:br>
            <a:r>
              <a:rPr lang="en-US" altLang="zh-CN" sz="2600">
                <a:latin typeface="Arial" panose="020B0604020202020204" pitchFamily="34" charset="0"/>
                <a:sym typeface="+mn-ea"/>
              </a:rPr>
              <a:t>1</a:t>
            </a:r>
            <a:r>
              <a:rPr lang="zh-CN" altLang="en-US" sz="2600" dirty="0">
                <a:latin typeface="Arial" panose="020B0604020202020204" pitchFamily="34" charset="0"/>
                <a:sym typeface="+mn-ea"/>
              </a:rPr>
              <a:t>，如果条件中有</a:t>
            </a:r>
            <a:r>
              <a:rPr lang="en-US" altLang="zh-CN" sz="2600">
                <a:latin typeface="Arial" panose="020B0604020202020204" pitchFamily="34" charset="0"/>
                <a:sym typeface="+mn-ea"/>
              </a:rPr>
              <a:t>or</a:t>
            </a:r>
            <a:r>
              <a:rPr lang="zh-CN" altLang="en-US" sz="2600" dirty="0">
                <a:latin typeface="Arial" panose="020B0604020202020204" pitchFamily="34" charset="0"/>
                <a:sym typeface="+mn-ea"/>
              </a:rPr>
              <a:t>，即使其中有条件带索引也不会使用。</a:t>
            </a:r>
            <a:br>
              <a:rPr lang="zh-CN" altLang="en-US" sz="2600" dirty="0">
                <a:latin typeface="Arial" panose="020B0604020202020204" pitchFamily="34" charset="0"/>
                <a:sym typeface="+mn-ea"/>
              </a:rPr>
            </a:br>
            <a:r>
              <a:rPr lang="en-US" altLang="zh-CN" sz="2600">
                <a:latin typeface="Arial" panose="020B0604020202020204" pitchFamily="34" charset="0"/>
                <a:sym typeface="+mn-ea"/>
              </a:rPr>
              <a:t>2</a:t>
            </a:r>
            <a:r>
              <a:rPr lang="zh-CN" altLang="en-US" sz="2600" dirty="0">
                <a:latin typeface="Arial" panose="020B0604020202020204" pitchFamily="34" charset="0"/>
                <a:sym typeface="+mn-ea"/>
              </a:rPr>
              <a:t>，对于多列索引，不是使用的第一部分，则不会使用索引。</a:t>
            </a:r>
            <a:br>
              <a:rPr lang="zh-CN" altLang="en-US" sz="2600" dirty="0">
                <a:latin typeface="Arial" panose="020B0604020202020204" pitchFamily="34" charset="0"/>
                <a:sym typeface="+mn-ea"/>
              </a:rPr>
            </a:br>
            <a:r>
              <a:rPr lang="en-US" altLang="zh-CN" sz="2600">
                <a:latin typeface="Arial" panose="020B0604020202020204" pitchFamily="34" charset="0"/>
                <a:sym typeface="+mn-ea"/>
              </a:rPr>
              <a:t>3</a:t>
            </a:r>
            <a:r>
              <a:rPr lang="zh-CN" altLang="en-US" sz="2600" dirty="0">
                <a:latin typeface="Arial" panose="020B0604020202020204" pitchFamily="34" charset="0"/>
                <a:sym typeface="+mn-ea"/>
              </a:rPr>
              <a:t>，</a:t>
            </a:r>
            <a:r>
              <a:rPr lang="en-US" altLang="zh-CN" sz="2600">
                <a:latin typeface="Arial" panose="020B0604020202020204" pitchFamily="34" charset="0"/>
                <a:sym typeface="+mn-ea"/>
              </a:rPr>
              <a:t>like</a:t>
            </a:r>
            <a:r>
              <a:rPr lang="zh-CN" altLang="en-US" sz="2600" dirty="0">
                <a:latin typeface="Arial" panose="020B0604020202020204" pitchFamily="34" charset="0"/>
                <a:sym typeface="+mn-ea"/>
              </a:rPr>
              <a:t>查询是以</a:t>
            </a:r>
            <a:r>
              <a:rPr lang="en-US" altLang="zh-CN" sz="2600">
                <a:latin typeface="Arial" panose="020B0604020202020204" pitchFamily="34" charset="0"/>
                <a:sym typeface="+mn-ea"/>
              </a:rPr>
              <a:t>%</a:t>
            </a:r>
            <a:r>
              <a:rPr lang="zh-CN" altLang="en-US" sz="2600" dirty="0">
                <a:latin typeface="Arial" panose="020B0604020202020204" pitchFamily="34" charset="0"/>
                <a:sym typeface="+mn-ea"/>
              </a:rPr>
              <a:t>开头</a:t>
            </a:r>
            <a:br>
              <a:rPr lang="zh-CN" altLang="en-US" sz="2600" dirty="0">
                <a:latin typeface="Arial" panose="020B0604020202020204" pitchFamily="34" charset="0"/>
                <a:sym typeface="+mn-ea"/>
              </a:rPr>
            </a:br>
            <a:r>
              <a:rPr lang="en-US" altLang="zh-CN" sz="2600">
                <a:latin typeface="Arial" panose="020B0604020202020204" pitchFamily="34" charset="0"/>
                <a:sym typeface="+mn-ea"/>
              </a:rPr>
              <a:t>4</a:t>
            </a:r>
            <a:r>
              <a:rPr lang="zh-CN" altLang="en-US" sz="2600" dirty="0">
                <a:latin typeface="Arial" panose="020B0604020202020204" pitchFamily="34" charset="0"/>
                <a:sym typeface="+mn-ea"/>
              </a:rPr>
              <a:t>，如果列类型是字符串，那一定要在条件中将数据使用引号引用起来。否则不使用索引。</a:t>
            </a:r>
            <a:r>
              <a:rPr lang="en-US" altLang="zh-CN" sz="2600" dirty="0">
                <a:latin typeface="Arial" panose="020B0604020202020204" pitchFamily="34" charset="0"/>
                <a:sym typeface="+mn-ea"/>
              </a:rPr>
              <a:t>(</a:t>
            </a:r>
            <a:r>
              <a:rPr lang="zh-CN" altLang="en-US" sz="2600" dirty="0">
                <a:latin typeface="Arial" panose="020B0604020202020204" pitchFamily="34" charset="0"/>
                <a:sym typeface="+mn-ea"/>
              </a:rPr>
              <a:t>添加时</a:t>
            </a:r>
            <a:r>
              <a:rPr lang="en-US" altLang="zh-CN" sz="2600" dirty="0">
                <a:latin typeface="Arial" panose="020B0604020202020204" pitchFamily="34" charset="0"/>
                <a:sym typeface="+mn-ea"/>
              </a:rPr>
              <a:t>,</a:t>
            </a:r>
            <a:r>
              <a:rPr lang="zh-CN" altLang="en-US" sz="2600" dirty="0">
                <a:latin typeface="Arial" panose="020B0604020202020204" pitchFamily="34" charset="0"/>
                <a:sym typeface="+mn-ea"/>
              </a:rPr>
              <a:t>字符串必须</a:t>
            </a:r>
            <a:r>
              <a:rPr lang="en-US" altLang="zh-CN" sz="2600" dirty="0">
                <a:latin typeface="Arial" panose="020B0604020202020204" pitchFamily="34" charset="0"/>
                <a:sym typeface="+mn-ea"/>
              </a:rPr>
              <a:t>’’)</a:t>
            </a:r>
            <a:br>
              <a:rPr lang="en-US" altLang="zh-CN" sz="2600" dirty="0">
                <a:latin typeface="Arial" panose="020B0604020202020204" pitchFamily="34" charset="0"/>
                <a:sym typeface="+mn-ea"/>
              </a:rPr>
            </a:br>
            <a:r>
              <a:rPr lang="en-US" altLang="zh-CN" sz="2600">
                <a:latin typeface="Arial" panose="020B0604020202020204" pitchFamily="34" charset="0"/>
                <a:sym typeface="+mn-ea"/>
              </a:rPr>
              <a:t>5</a:t>
            </a:r>
            <a:r>
              <a:rPr lang="zh-CN" altLang="en-US" sz="2600" dirty="0">
                <a:latin typeface="Arial" panose="020B0604020202020204" pitchFamily="34" charset="0"/>
                <a:sym typeface="+mn-ea"/>
              </a:rPr>
              <a:t>，如果</a:t>
            </a:r>
            <a:r>
              <a:rPr lang="en-US" altLang="zh-CN" sz="2600" dirty="0" err="1">
                <a:latin typeface="Arial" panose="020B0604020202020204" pitchFamily="34" charset="0"/>
                <a:sym typeface="+mn-ea"/>
              </a:rPr>
              <a:t>mysql</a:t>
            </a:r>
            <a:r>
              <a:rPr lang="zh-CN" altLang="en-US" sz="2600" dirty="0">
                <a:latin typeface="Arial" panose="020B0604020202020204" pitchFamily="34" charset="0"/>
                <a:sym typeface="+mn-ea"/>
              </a:rPr>
              <a:t>估计使用全表扫描要比使用索引快，则不使用索引。</a:t>
            </a:r>
            <a:endParaRPr lang="zh-CN" altLang="en-US" sz="2600" dirty="0">
              <a:latin typeface="Arial" panose="020B0604020202020204" pitchFamily="34" charset="0"/>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索引的使用			</a:t>
            </a:r>
            <a:endParaRPr lang="zh-CN" altLang="en-US"/>
          </a:p>
        </p:txBody>
      </p:sp>
      <p:sp>
        <p:nvSpPr>
          <p:cNvPr id="3" name="内容占位符 2"/>
          <p:cNvSpPr>
            <a:spLocks noGrp="1"/>
          </p:cNvSpPr>
          <p:nvPr>
            <p:ph idx="1"/>
          </p:nvPr>
        </p:nvSpPr>
        <p:spPr/>
        <p:txBody>
          <a:bodyPr/>
          <a:p>
            <a:pPr marL="342900" indent="-342900" algn="l"/>
            <a:r>
              <a:rPr lang="zh-CN" altLang="en-US" sz="3200" dirty="0">
                <a:latin typeface="Arial" panose="020B0604020202020204" pitchFamily="34" charset="0"/>
                <a:sym typeface="+mn-ea"/>
              </a:rPr>
              <a:t>查看索引的使用情况</a:t>
            </a:r>
            <a:br>
              <a:rPr lang="zh-CN" altLang="en-US" sz="3200" dirty="0">
                <a:latin typeface="Arial" panose="020B0604020202020204" pitchFamily="34" charset="0"/>
                <a:sym typeface="+mn-ea"/>
              </a:rPr>
            </a:br>
            <a:r>
              <a:rPr lang="en-US" altLang="zh-CN" sz="3200">
                <a:latin typeface="Arial" panose="020B0604020202020204" pitchFamily="34" charset="0"/>
                <a:sym typeface="+mn-ea"/>
              </a:rPr>
              <a:t>show status like ‘</a:t>
            </a:r>
            <a:r>
              <a:rPr lang="en-US" altLang="zh-CN" sz="3200" dirty="0" err="1">
                <a:latin typeface="Arial" panose="020B0604020202020204" pitchFamily="34" charset="0"/>
                <a:sym typeface="+mn-ea"/>
              </a:rPr>
              <a:t>Handler_read</a:t>
            </a:r>
            <a:r>
              <a:rPr lang="en-US" altLang="zh-CN" sz="3200">
                <a:latin typeface="Arial" panose="020B0604020202020204" pitchFamily="34" charset="0"/>
                <a:sym typeface="+mn-ea"/>
              </a:rPr>
              <a:t>%’;</a:t>
            </a:r>
            <a:br>
              <a:rPr lang="en-US" altLang="zh-CN" sz="3200">
                <a:latin typeface="Arial" panose="020B0604020202020204" pitchFamily="34" charset="0"/>
                <a:sym typeface="+mn-ea"/>
              </a:rPr>
            </a:br>
            <a:r>
              <a:rPr lang="zh-CN" altLang="en-US" sz="3200" dirty="0">
                <a:latin typeface="Arial" panose="020B0604020202020204" pitchFamily="34" charset="0"/>
                <a:sym typeface="+mn-ea"/>
              </a:rPr>
              <a:t>大家可以注意：</a:t>
            </a:r>
            <a:br>
              <a:rPr lang="zh-CN" altLang="en-US" sz="3200" dirty="0">
                <a:latin typeface="Arial" panose="020B0604020202020204" pitchFamily="34" charset="0"/>
                <a:sym typeface="+mn-ea"/>
              </a:rPr>
            </a:br>
            <a:r>
              <a:rPr lang="en-US" altLang="zh-CN" sz="3200" dirty="0" err="1">
                <a:latin typeface="Arial" panose="020B0604020202020204" pitchFamily="34" charset="0"/>
                <a:sym typeface="+mn-ea"/>
              </a:rPr>
              <a:t>handler_read_key</a:t>
            </a:r>
            <a:r>
              <a:rPr lang="en-US" altLang="zh-CN" sz="3200">
                <a:latin typeface="Arial" panose="020B0604020202020204" pitchFamily="34" charset="0"/>
                <a:sym typeface="+mn-ea"/>
              </a:rPr>
              <a:t>:</a:t>
            </a:r>
            <a:r>
              <a:rPr lang="zh-CN" altLang="en-US" sz="3200" dirty="0">
                <a:latin typeface="Arial" panose="020B0604020202020204" pitchFamily="34" charset="0"/>
                <a:sym typeface="+mn-ea"/>
              </a:rPr>
              <a:t>这个值越高越好，越高表示使用索引查询到的次数。</a:t>
            </a:r>
            <a:endParaRPr lang="zh-CN" altLang="en-US" sz="3200" dirty="0">
              <a:latin typeface="Arial" panose="020B0604020202020204" pitchFamily="34" charset="0"/>
            </a:endParaRPr>
          </a:p>
          <a:p>
            <a:pPr marL="342900" indent="-342900" algn="l">
              <a:buFont typeface="Wingdings" panose="05000000000000000000" pitchFamily="2" charset="2"/>
              <a:buNone/>
            </a:pPr>
            <a:r>
              <a:rPr lang="en-US" altLang="zh-CN" sz="3200" dirty="0">
                <a:latin typeface="Arial" panose="020B0604020202020204" pitchFamily="34" charset="0"/>
                <a:sym typeface="+mn-ea"/>
              </a:rPr>
              <a:t>	handler_read_rnd_next</a:t>
            </a:r>
            <a:r>
              <a:rPr lang="en-US" altLang="zh-CN" sz="3200">
                <a:latin typeface="Arial" panose="020B0604020202020204" pitchFamily="34" charset="0"/>
                <a:sym typeface="+mn-ea"/>
              </a:rPr>
              <a:t>:</a:t>
            </a:r>
            <a:r>
              <a:rPr lang="zh-CN" altLang="en-US" sz="3200" dirty="0">
                <a:latin typeface="Arial" panose="020B0604020202020204" pitchFamily="34" charset="0"/>
                <a:sym typeface="+mn-ea"/>
              </a:rPr>
              <a:t>这个值越高，说明查询低效。</a:t>
            </a:r>
            <a:endParaRPr lang="zh-CN" altLang="en-US" sz="3200" dirty="0">
              <a:latin typeface="Arial" panose="020B0604020202020204" pitchFamily="34" charset="0"/>
            </a:endParaRPr>
          </a:p>
          <a:p>
            <a:endParaRPr lang="zh-CN" altLang="en-US" sz="32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常用</a:t>
            </a:r>
            <a:r>
              <a:rPr lang="en-US" altLang="zh-CN" b="1">
                <a:sym typeface="+mn-ea"/>
              </a:rPr>
              <a:t>SQL</a:t>
            </a:r>
            <a:r>
              <a:rPr lang="zh-CN" altLang="en-US" b="1" dirty="0">
                <a:sym typeface="+mn-ea"/>
              </a:rPr>
              <a:t>优化			</a:t>
            </a:r>
            <a:endParaRPr lang="zh-CN" altLang="en-US"/>
          </a:p>
        </p:txBody>
      </p:sp>
      <p:sp>
        <p:nvSpPr>
          <p:cNvPr id="3" name="内容占位符 2"/>
          <p:cNvSpPr>
            <a:spLocks noGrp="1"/>
          </p:cNvSpPr>
          <p:nvPr>
            <p:ph idx="1"/>
          </p:nvPr>
        </p:nvSpPr>
        <p:spPr/>
        <p:txBody>
          <a:bodyPr/>
          <a:p>
            <a:r>
              <a:rPr lang="zh-CN" altLang="en-US" sz="3200" dirty="0">
                <a:latin typeface="Arial" panose="020B0604020202020204" pitchFamily="34" charset="0"/>
                <a:sym typeface="+mn-ea"/>
              </a:rPr>
              <a:t>大批量插入数据</a:t>
            </a:r>
            <a:r>
              <a:rPr lang="en-US" altLang="zh-CN" sz="3200" dirty="0">
                <a:latin typeface="Arial" panose="020B0604020202020204" pitchFamily="34" charset="0"/>
                <a:sym typeface="+mn-ea"/>
              </a:rPr>
              <a:t>(MySql</a:t>
            </a:r>
            <a:r>
              <a:rPr lang="zh-CN" altLang="en-US" sz="3200" dirty="0">
                <a:latin typeface="Arial" panose="020B0604020202020204" pitchFamily="34" charset="0"/>
                <a:sym typeface="+mn-ea"/>
              </a:rPr>
              <a:t>管理员</a:t>
            </a:r>
            <a:r>
              <a:rPr lang="en-US" altLang="zh-CN" sz="3200" dirty="0">
                <a:latin typeface="Arial" panose="020B0604020202020204" pitchFamily="34" charset="0"/>
                <a:sym typeface="+mn-ea"/>
              </a:rPr>
              <a:t>) </a:t>
            </a:r>
            <a:r>
              <a:rPr lang="zh-CN" altLang="en-US" sz="3200" dirty="0">
                <a:latin typeface="Arial" panose="020B0604020202020204" pitchFamily="34" charset="0"/>
                <a:sym typeface="+mn-ea"/>
              </a:rPr>
              <a:t>了解</a:t>
            </a:r>
            <a:br>
              <a:rPr lang="zh-CN" altLang="en-US" sz="3200" dirty="0">
                <a:latin typeface="Arial" panose="020B0604020202020204" pitchFamily="34" charset="0"/>
                <a:sym typeface="+mn-ea"/>
              </a:rPr>
            </a:br>
            <a:r>
              <a:rPr lang="zh-CN" altLang="en-US" sz="3200" dirty="0">
                <a:latin typeface="Arial" panose="020B0604020202020204" pitchFamily="34" charset="0"/>
                <a:sym typeface="+mn-ea"/>
              </a:rPr>
              <a:t>对于</a:t>
            </a:r>
            <a:r>
              <a:rPr lang="en-US" altLang="zh-CN" sz="3200" dirty="0" err="1">
                <a:latin typeface="Arial" panose="020B0604020202020204" pitchFamily="34" charset="0"/>
                <a:sym typeface="+mn-ea"/>
              </a:rPr>
              <a:t>MyISAM</a:t>
            </a:r>
            <a:r>
              <a:rPr lang="zh-CN" altLang="en-US" sz="3200" dirty="0">
                <a:latin typeface="Arial" panose="020B0604020202020204" pitchFamily="34" charset="0"/>
                <a:sym typeface="+mn-ea"/>
              </a:rPr>
              <a:t>：</a:t>
            </a:r>
            <a:br>
              <a:rPr lang="zh-CN" altLang="en-US" sz="3200" dirty="0">
                <a:latin typeface="Arial" panose="020B0604020202020204" pitchFamily="34" charset="0"/>
                <a:sym typeface="+mn-ea"/>
              </a:rPr>
            </a:br>
            <a:r>
              <a:rPr lang="en-US" altLang="zh-CN" sz="3200">
                <a:latin typeface="Arial" panose="020B0604020202020204" pitchFamily="34" charset="0"/>
                <a:sym typeface="+mn-ea"/>
              </a:rPr>
              <a:t>alter table </a:t>
            </a:r>
            <a:r>
              <a:rPr lang="en-US" altLang="zh-CN" sz="3200" dirty="0" err="1">
                <a:latin typeface="Arial" panose="020B0604020202020204" pitchFamily="34" charset="0"/>
                <a:sym typeface="+mn-ea"/>
              </a:rPr>
              <a:t>table_name</a:t>
            </a:r>
            <a:r>
              <a:rPr lang="en-US" altLang="zh-CN" sz="3200">
                <a:latin typeface="Arial" panose="020B0604020202020204" pitchFamily="34" charset="0"/>
                <a:sym typeface="+mn-ea"/>
              </a:rPr>
              <a:t> disable keys;</a:t>
            </a:r>
            <a:br>
              <a:rPr lang="en-US" altLang="zh-CN" sz="3200">
                <a:latin typeface="Arial" panose="020B0604020202020204" pitchFamily="34" charset="0"/>
                <a:sym typeface="+mn-ea"/>
              </a:rPr>
            </a:br>
            <a:r>
              <a:rPr lang="en-US" altLang="zh-CN" sz="3200">
                <a:latin typeface="Arial" panose="020B0604020202020204" pitchFamily="34" charset="0"/>
                <a:sym typeface="+mn-ea"/>
              </a:rPr>
              <a:t>loading </a:t>
            </a:r>
            <a:r>
              <a:rPr lang="en-US" altLang="zh-CN" sz="3200" dirty="0">
                <a:latin typeface="Arial" panose="020B0604020202020204" pitchFamily="34" charset="0"/>
                <a:sym typeface="+mn-ea"/>
              </a:rPr>
              <a:t>data//insert</a:t>
            </a:r>
            <a:r>
              <a:rPr lang="zh-CN" altLang="en-US" sz="3200" dirty="0">
                <a:latin typeface="Arial" panose="020B0604020202020204" pitchFamily="34" charset="0"/>
                <a:sym typeface="+mn-ea"/>
              </a:rPr>
              <a:t>语句</a:t>
            </a:r>
            <a:r>
              <a:rPr lang="en-US" altLang="zh-CN" sz="3200" dirty="0">
                <a:latin typeface="Arial" panose="020B0604020202020204" pitchFamily="34" charset="0"/>
                <a:sym typeface="+mn-ea"/>
              </a:rPr>
              <a:t>; </a:t>
            </a:r>
            <a:br>
              <a:rPr lang="en-US" altLang="zh-CN" sz="3200">
                <a:latin typeface="Arial" panose="020B0604020202020204" pitchFamily="34" charset="0"/>
                <a:sym typeface="+mn-ea"/>
              </a:rPr>
            </a:br>
            <a:r>
              <a:rPr lang="en-US" altLang="zh-CN" sz="3200" dirty="0">
                <a:latin typeface="Arial" panose="020B0604020202020204" pitchFamily="34" charset="0"/>
                <a:sym typeface="+mn-ea"/>
              </a:rPr>
              <a:t>alter</a:t>
            </a:r>
            <a:r>
              <a:rPr lang="en-US" altLang="zh-CN" sz="3200">
                <a:latin typeface="Arial" panose="020B0604020202020204" pitchFamily="34" charset="0"/>
                <a:sym typeface="+mn-ea"/>
              </a:rPr>
              <a:t> table </a:t>
            </a:r>
            <a:r>
              <a:rPr lang="en-US" altLang="zh-CN" sz="3200" dirty="0" err="1">
                <a:latin typeface="Arial" panose="020B0604020202020204" pitchFamily="34" charset="0"/>
                <a:sym typeface="+mn-ea"/>
              </a:rPr>
              <a:t>table_name</a:t>
            </a:r>
            <a:r>
              <a:rPr lang="en-US" altLang="zh-CN" sz="3200">
                <a:latin typeface="Arial" panose="020B0604020202020204" pitchFamily="34" charset="0"/>
                <a:sym typeface="+mn-ea"/>
              </a:rPr>
              <a:t> enable keys;</a:t>
            </a:r>
            <a:br>
              <a:rPr lang="en-US" altLang="zh-CN" sz="3200">
                <a:latin typeface="Arial" panose="020B0604020202020204" pitchFamily="34" charset="0"/>
                <a:sym typeface="+mn-ea"/>
              </a:rPr>
            </a:br>
            <a:r>
              <a:rPr lang="zh-CN" altLang="en-US" sz="3200" dirty="0">
                <a:latin typeface="Arial" panose="020B0604020202020204" pitchFamily="34" charset="0"/>
                <a:sym typeface="+mn-ea"/>
              </a:rPr>
              <a:t>对于</a:t>
            </a:r>
            <a:r>
              <a:rPr lang="en-US" altLang="zh-CN" sz="3200" dirty="0" err="1">
                <a:latin typeface="Arial" panose="020B0604020202020204" pitchFamily="34" charset="0"/>
                <a:sym typeface="+mn-ea"/>
              </a:rPr>
              <a:t>Innodb</a:t>
            </a:r>
            <a:r>
              <a:rPr lang="zh-CN" altLang="en-US" sz="3200" dirty="0">
                <a:latin typeface="Arial" panose="020B0604020202020204" pitchFamily="34" charset="0"/>
                <a:sym typeface="+mn-ea"/>
              </a:rPr>
              <a:t>：</a:t>
            </a:r>
            <a:br>
              <a:rPr lang="zh-CN" altLang="en-US" sz="3200" dirty="0">
                <a:latin typeface="Arial" panose="020B0604020202020204" pitchFamily="34" charset="0"/>
                <a:sym typeface="+mn-ea"/>
              </a:rPr>
            </a:br>
            <a:r>
              <a:rPr lang="en-US" altLang="zh-CN" sz="3200">
                <a:latin typeface="Arial" panose="020B0604020202020204" pitchFamily="34" charset="0"/>
                <a:sym typeface="+mn-ea"/>
              </a:rPr>
              <a:t>1</a:t>
            </a:r>
            <a:r>
              <a:rPr lang="zh-CN" altLang="en-US" sz="3200" dirty="0">
                <a:latin typeface="Arial" panose="020B0604020202020204" pitchFamily="34" charset="0"/>
                <a:sym typeface="+mn-ea"/>
              </a:rPr>
              <a:t>，将要导入的数据按照主键排序</a:t>
            </a:r>
            <a:br>
              <a:rPr lang="zh-CN" altLang="en-US" sz="3200" dirty="0">
                <a:latin typeface="Arial" panose="020B0604020202020204" pitchFamily="34" charset="0"/>
                <a:sym typeface="+mn-ea"/>
              </a:rPr>
            </a:br>
            <a:r>
              <a:rPr lang="en-US" altLang="zh-CN" sz="3200">
                <a:latin typeface="Arial" panose="020B0604020202020204" pitchFamily="34" charset="0"/>
                <a:sym typeface="+mn-ea"/>
              </a:rPr>
              <a:t>2</a:t>
            </a:r>
            <a:r>
              <a:rPr lang="zh-CN" altLang="en-US" sz="3200" dirty="0">
                <a:latin typeface="Arial" panose="020B0604020202020204" pitchFamily="34" charset="0"/>
                <a:sym typeface="+mn-ea"/>
              </a:rPr>
              <a:t>，</a:t>
            </a:r>
            <a:r>
              <a:rPr lang="en-US" altLang="zh-CN" sz="3200">
                <a:latin typeface="Arial" panose="020B0604020202020204" pitchFamily="34" charset="0"/>
                <a:sym typeface="+mn-ea"/>
              </a:rPr>
              <a:t>set </a:t>
            </a:r>
            <a:r>
              <a:rPr lang="en-US" altLang="zh-CN" sz="3200" dirty="0" err="1">
                <a:latin typeface="Arial" panose="020B0604020202020204" pitchFamily="34" charset="0"/>
                <a:sym typeface="+mn-ea"/>
              </a:rPr>
              <a:t>unique_checks</a:t>
            </a:r>
            <a:r>
              <a:rPr lang="en-US" altLang="zh-CN" sz="3200">
                <a:latin typeface="Arial" panose="020B0604020202020204" pitchFamily="34" charset="0"/>
                <a:sym typeface="+mn-ea"/>
              </a:rPr>
              <a:t>=0,</a:t>
            </a:r>
            <a:r>
              <a:rPr lang="zh-CN" altLang="en-US" sz="3200" dirty="0">
                <a:latin typeface="Arial" panose="020B0604020202020204" pitchFamily="34" charset="0"/>
                <a:sym typeface="+mn-ea"/>
              </a:rPr>
              <a:t>关闭唯一性校验。</a:t>
            </a:r>
            <a:br>
              <a:rPr lang="zh-CN" altLang="en-US" sz="3200" dirty="0">
                <a:latin typeface="Arial" panose="020B0604020202020204" pitchFamily="34" charset="0"/>
                <a:sym typeface="+mn-ea"/>
              </a:rPr>
            </a:br>
            <a:r>
              <a:rPr lang="en-US" altLang="zh-CN" sz="3200">
                <a:latin typeface="Arial" panose="020B0604020202020204" pitchFamily="34" charset="0"/>
                <a:sym typeface="+mn-ea"/>
              </a:rPr>
              <a:t>3</a:t>
            </a:r>
            <a:r>
              <a:rPr lang="zh-CN" altLang="en-US" sz="3200" dirty="0">
                <a:latin typeface="Arial" panose="020B0604020202020204" pitchFamily="34" charset="0"/>
                <a:sym typeface="+mn-ea"/>
              </a:rPr>
              <a:t>，</a:t>
            </a:r>
            <a:r>
              <a:rPr lang="en-US" altLang="zh-CN" sz="3200">
                <a:latin typeface="Arial" panose="020B0604020202020204" pitchFamily="34" charset="0"/>
                <a:sym typeface="+mn-ea"/>
              </a:rPr>
              <a:t>set </a:t>
            </a:r>
            <a:r>
              <a:rPr lang="en-US" altLang="zh-CN" sz="3200" dirty="0" err="1">
                <a:latin typeface="Arial" panose="020B0604020202020204" pitchFamily="34" charset="0"/>
                <a:sym typeface="+mn-ea"/>
              </a:rPr>
              <a:t>autocommit</a:t>
            </a:r>
            <a:r>
              <a:rPr lang="en-US" altLang="zh-CN" sz="3200">
                <a:latin typeface="Arial" panose="020B0604020202020204" pitchFamily="34" charset="0"/>
                <a:sym typeface="+mn-ea"/>
              </a:rPr>
              <a:t>=0,</a:t>
            </a:r>
            <a:r>
              <a:rPr lang="zh-CN" altLang="en-US" sz="3200" dirty="0">
                <a:latin typeface="Arial" panose="020B0604020202020204" pitchFamily="34" charset="0"/>
                <a:sym typeface="+mn-ea"/>
              </a:rPr>
              <a:t>关闭自动提交。</a:t>
            </a:r>
            <a:endParaRPr lang="zh-CN" altLang="en-US" sz="3200" dirty="0">
              <a:latin typeface="Arial" panose="020B0604020202020204" pitchFamily="34" charset="0"/>
            </a:endParaRPr>
          </a:p>
          <a:p>
            <a:endParaRPr lang="zh-CN" altLang="en-US" sz="32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常用</a:t>
            </a:r>
            <a:r>
              <a:rPr lang="en-US" altLang="zh-CN" b="1">
                <a:sym typeface="+mn-ea"/>
              </a:rPr>
              <a:t>SQL</a:t>
            </a:r>
            <a:r>
              <a:rPr lang="zh-CN" altLang="en-US" b="1" dirty="0">
                <a:sym typeface="+mn-ea"/>
              </a:rPr>
              <a:t>优化			</a:t>
            </a:r>
            <a:endParaRPr lang="zh-CN" altLang="en-US"/>
          </a:p>
        </p:txBody>
      </p:sp>
      <p:sp>
        <p:nvSpPr>
          <p:cNvPr id="3" name="内容占位符 2"/>
          <p:cNvSpPr>
            <a:spLocks noGrp="1"/>
          </p:cNvSpPr>
          <p:nvPr>
            <p:ph idx="1"/>
          </p:nvPr>
        </p:nvSpPr>
        <p:spPr/>
        <p:txBody>
          <a:bodyPr/>
          <a:p>
            <a:pPr marL="342900" indent="-342900" algn="l"/>
            <a:r>
              <a:rPr lang="zh-CN" altLang="en-US" sz="3200" dirty="0">
                <a:latin typeface="Arial" panose="020B0604020202020204" pitchFamily="34" charset="0"/>
                <a:sym typeface="+mn-ea"/>
              </a:rPr>
              <a:t>有些情况下，可以使用连接来替代子查询。</a:t>
            </a:r>
            <a:br>
              <a:rPr lang="zh-CN" altLang="en-US" sz="3200" dirty="0">
                <a:latin typeface="Arial" panose="020B0604020202020204" pitchFamily="34" charset="0"/>
                <a:sym typeface="+mn-ea"/>
              </a:rPr>
            </a:br>
            <a:r>
              <a:rPr lang="zh-CN" altLang="en-US" sz="3200" dirty="0">
                <a:latin typeface="Arial" panose="020B0604020202020204" pitchFamily="34" charset="0"/>
                <a:sym typeface="+mn-ea"/>
              </a:rPr>
              <a:t>因为使用</a:t>
            </a:r>
            <a:r>
              <a:rPr lang="en-US" altLang="zh-CN" sz="3200">
                <a:latin typeface="Arial" panose="020B0604020202020204" pitchFamily="34" charset="0"/>
                <a:sym typeface="+mn-ea"/>
              </a:rPr>
              <a:t>join</a:t>
            </a:r>
            <a:r>
              <a:rPr lang="zh-CN" altLang="en-US" sz="3200" dirty="0">
                <a:latin typeface="Arial" panose="020B0604020202020204" pitchFamily="34" charset="0"/>
                <a:sym typeface="+mn-ea"/>
              </a:rPr>
              <a:t>，</a:t>
            </a:r>
            <a:r>
              <a:rPr lang="en-US" altLang="zh-CN" sz="3200" dirty="0" err="1">
                <a:latin typeface="Arial" panose="020B0604020202020204" pitchFamily="34" charset="0"/>
                <a:sym typeface="+mn-ea"/>
              </a:rPr>
              <a:t>MySQL</a:t>
            </a:r>
            <a:r>
              <a:rPr lang="zh-CN" altLang="en-US" sz="3200" dirty="0">
                <a:latin typeface="Arial" panose="020B0604020202020204" pitchFamily="34" charset="0"/>
                <a:sym typeface="+mn-ea"/>
              </a:rPr>
              <a:t>不需要在内存中创建临时表。</a:t>
            </a:r>
            <a:r>
              <a:rPr lang="en-US" altLang="zh-CN" sz="3200" dirty="0">
                <a:latin typeface="Arial" panose="020B0604020202020204" pitchFamily="34" charset="0"/>
                <a:sym typeface="+mn-ea"/>
              </a:rPr>
              <a:t>(</a:t>
            </a:r>
            <a:r>
              <a:rPr lang="zh-CN" altLang="en-US" sz="3200" dirty="0">
                <a:latin typeface="Arial" panose="020B0604020202020204" pitchFamily="34" charset="0"/>
                <a:sym typeface="+mn-ea"/>
              </a:rPr>
              <a:t>讲解</a:t>
            </a:r>
            <a:r>
              <a:rPr lang="en-US" altLang="zh-CN" sz="3200" dirty="0">
                <a:latin typeface="Arial" panose="020B0604020202020204" pitchFamily="34" charset="0"/>
                <a:sym typeface="+mn-ea"/>
              </a:rPr>
              <a:t>)</a:t>
            </a:r>
            <a:endParaRPr lang="en-US" altLang="zh-CN" sz="3200" dirty="0">
              <a:latin typeface="Arial" panose="020B0604020202020204" pitchFamily="34" charset="0"/>
            </a:endParaRPr>
          </a:p>
          <a:p>
            <a:pPr marL="342900" indent="-342900" algn="l"/>
            <a:r>
              <a:rPr lang="zh-CN" altLang="en-US" sz="3200" dirty="0">
                <a:latin typeface="Arial" panose="020B0604020202020204" pitchFamily="34" charset="0"/>
                <a:sym typeface="+mn-ea"/>
              </a:rPr>
              <a:t>如果想要在含有</a:t>
            </a:r>
            <a:r>
              <a:rPr lang="en-US" altLang="zh-CN" sz="3200">
                <a:latin typeface="Arial" panose="020B0604020202020204" pitchFamily="34" charset="0"/>
                <a:sym typeface="+mn-ea"/>
              </a:rPr>
              <a:t>or</a:t>
            </a:r>
            <a:r>
              <a:rPr lang="zh-CN" altLang="en-US" sz="3200" dirty="0">
                <a:latin typeface="Arial" panose="020B0604020202020204" pitchFamily="34" charset="0"/>
                <a:sym typeface="+mn-ea"/>
              </a:rPr>
              <a:t>的查询语句中利用索引，则</a:t>
            </a:r>
            <a:r>
              <a:rPr lang="en-US" altLang="zh-CN" sz="3200">
                <a:latin typeface="Arial" panose="020B0604020202020204" pitchFamily="34" charset="0"/>
                <a:sym typeface="+mn-ea"/>
              </a:rPr>
              <a:t>or</a:t>
            </a:r>
            <a:r>
              <a:rPr lang="zh-CN" altLang="en-US" sz="3200" dirty="0">
                <a:latin typeface="Arial" panose="020B0604020202020204" pitchFamily="34" charset="0"/>
                <a:sym typeface="+mn-ea"/>
              </a:rPr>
              <a:t>之间的每个条件列都必须用到索引，如果没有索引，则应该考虑增加索引</a:t>
            </a:r>
            <a:r>
              <a:rPr lang="en-US" altLang="zh-CN" sz="3200">
                <a:latin typeface="Arial" panose="020B0604020202020204" pitchFamily="34" charset="0"/>
                <a:sym typeface="+mn-ea"/>
              </a:rPr>
              <a:t>(</a:t>
            </a:r>
            <a:r>
              <a:rPr lang="zh-CN" altLang="en-US" sz="3200" dirty="0">
                <a:latin typeface="Arial" panose="020B0604020202020204" pitchFamily="34" charset="0"/>
                <a:sym typeface="+mn-ea"/>
              </a:rPr>
              <a:t>与环境相关 讲解</a:t>
            </a:r>
            <a:r>
              <a:rPr lang="en-US" altLang="zh-CN" sz="3200" dirty="0">
                <a:latin typeface="Arial" panose="020B0604020202020204" pitchFamily="34" charset="0"/>
                <a:sym typeface="+mn-ea"/>
              </a:rPr>
              <a:t>)</a:t>
            </a:r>
            <a:endParaRPr lang="en-US" altLang="zh-CN" sz="3200" dirty="0">
              <a:latin typeface="Arial" panose="020B0604020202020204" pitchFamily="34" charset="0"/>
            </a:endParaRPr>
          </a:p>
          <a:p>
            <a:pPr marL="342900" indent="-342900" algn="l">
              <a:buFont typeface="Wingdings" panose="05000000000000000000" pitchFamily="2" charset="2"/>
              <a:buNone/>
            </a:pPr>
            <a:r>
              <a:rPr lang="en-US" altLang="zh-CN" sz="3200" dirty="0">
                <a:latin typeface="Arial" panose="020B0604020202020204" pitchFamily="34" charset="0"/>
                <a:sym typeface="+mn-ea"/>
              </a:rPr>
              <a:t>	select * from </a:t>
            </a:r>
            <a:r>
              <a:rPr lang="zh-CN" altLang="en-US" sz="3200" dirty="0">
                <a:latin typeface="Arial" panose="020B0604020202020204" pitchFamily="34" charset="0"/>
                <a:sym typeface="+mn-ea"/>
              </a:rPr>
              <a:t>表名 </a:t>
            </a:r>
            <a:r>
              <a:rPr lang="en-US" altLang="zh-CN" sz="3200" dirty="0">
                <a:latin typeface="Arial" panose="020B0604020202020204" pitchFamily="34" charset="0"/>
                <a:sym typeface="+mn-ea"/>
              </a:rPr>
              <a:t>where </a:t>
            </a:r>
            <a:r>
              <a:rPr lang="zh-CN" altLang="en-US" sz="3200" dirty="0">
                <a:latin typeface="Arial" panose="020B0604020202020204" pitchFamily="34" charset="0"/>
                <a:sym typeface="+mn-ea"/>
              </a:rPr>
              <a:t>条件</a:t>
            </a:r>
            <a:r>
              <a:rPr lang="en-US" altLang="zh-CN" sz="3200" dirty="0">
                <a:latin typeface="Arial" panose="020B0604020202020204" pitchFamily="34" charset="0"/>
                <a:sym typeface="+mn-ea"/>
              </a:rPr>
              <a:t>1=‘’ or </a:t>
            </a:r>
            <a:r>
              <a:rPr lang="zh-CN" altLang="en-US" sz="3200" dirty="0">
                <a:latin typeface="Arial" panose="020B0604020202020204" pitchFamily="34" charset="0"/>
                <a:sym typeface="+mn-ea"/>
              </a:rPr>
              <a:t>条件</a:t>
            </a:r>
            <a:r>
              <a:rPr lang="en-US" altLang="zh-CN" sz="3200" dirty="0">
                <a:latin typeface="Arial" panose="020B0604020202020204" pitchFamily="34" charset="0"/>
                <a:sym typeface="+mn-ea"/>
              </a:rPr>
              <a:t>2=‘tt’</a:t>
            </a:r>
            <a:endParaRPr lang="en-US" altLang="zh-CN" sz="3200" dirty="0">
              <a:latin typeface="Arial" panose="020B0604020202020204" pitchFamily="34" charset="0"/>
            </a:endParaRPr>
          </a:p>
          <a:p>
            <a:endParaRPr lang="zh-CN" altLang="en-US" sz="32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选择合适的存储引擎			</a:t>
            </a:r>
            <a:endParaRPr lang="zh-CN" altLang="en-US"/>
          </a:p>
        </p:txBody>
      </p:sp>
      <p:sp>
        <p:nvSpPr>
          <p:cNvPr id="3" name="内容占位符 2"/>
          <p:cNvSpPr>
            <a:spLocks noGrp="1"/>
          </p:cNvSpPr>
          <p:nvPr>
            <p:ph idx="1"/>
          </p:nvPr>
        </p:nvSpPr>
        <p:spPr/>
        <p:txBody>
          <a:bodyPr/>
          <a:p>
            <a:pPr marL="342900" indent="-342900" algn="l"/>
            <a:r>
              <a:rPr lang="en-US" altLang="zh-CN" sz="3200" dirty="0" err="1">
                <a:latin typeface="Arial" panose="020B0604020202020204" pitchFamily="34" charset="0"/>
                <a:sym typeface="+mn-ea"/>
              </a:rPr>
              <a:t>MyISAM</a:t>
            </a:r>
            <a:r>
              <a:rPr lang="en-US" altLang="zh-CN" sz="3200">
                <a:latin typeface="Arial" panose="020B0604020202020204" pitchFamily="34" charset="0"/>
                <a:sym typeface="+mn-ea"/>
              </a:rPr>
              <a:t>:</a:t>
            </a:r>
            <a:r>
              <a:rPr lang="zh-CN" altLang="en-US" sz="3200" dirty="0">
                <a:latin typeface="Arial" panose="020B0604020202020204" pitchFamily="34" charset="0"/>
                <a:sym typeface="+mn-ea"/>
              </a:rPr>
              <a:t>默认的</a:t>
            </a:r>
            <a:r>
              <a:rPr lang="en-US" altLang="zh-CN" sz="3200" dirty="0" err="1">
                <a:latin typeface="Arial" panose="020B0604020202020204" pitchFamily="34" charset="0"/>
                <a:sym typeface="+mn-ea"/>
              </a:rPr>
              <a:t>MySQL</a:t>
            </a:r>
            <a:r>
              <a:rPr lang="zh-CN" altLang="en-US" sz="3200" dirty="0">
                <a:latin typeface="Arial" panose="020B0604020202020204" pitchFamily="34" charset="0"/>
                <a:sym typeface="+mn-ea"/>
              </a:rPr>
              <a:t>存储引擎。如果应用是以读操作和插入操作为主，只有很少的更新和删除操作，并且对事务的完整性要求不是很高。其优势是访问的速度快。</a:t>
            </a:r>
            <a:endParaRPr lang="zh-CN" altLang="en-US" sz="3200" dirty="0">
              <a:latin typeface="Arial" panose="020B0604020202020204" pitchFamily="34" charset="0"/>
            </a:endParaRPr>
          </a:p>
          <a:p>
            <a:pPr marL="342900" indent="-342900" algn="l"/>
            <a:r>
              <a:rPr lang="en-US" altLang="zh-CN" sz="3200" dirty="0" err="1">
                <a:latin typeface="Arial" panose="020B0604020202020204" pitchFamily="34" charset="0"/>
                <a:sym typeface="+mn-ea"/>
              </a:rPr>
              <a:t>InnoDB</a:t>
            </a:r>
            <a:r>
              <a:rPr lang="zh-CN" altLang="en-US" sz="3200" dirty="0">
                <a:latin typeface="Arial" panose="020B0604020202020204" pitchFamily="34" charset="0"/>
                <a:sym typeface="+mn-ea"/>
              </a:rPr>
              <a:t>：提供了具有提交、回滚和崩溃恢复能力的事务安全。但是对比</a:t>
            </a:r>
            <a:r>
              <a:rPr lang="en-US" altLang="zh-CN" sz="3200" dirty="0" err="1">
                <a:latin typeface="Arial" panose="020B0604020202020204" pitchFamily="34" charset="0"/>
                <a:sym typeface="+mn-ea"/>
              </a:rPr>
              <a:t>MyISAM</a:t>
            </a:r>
            <a:r>
              <a:rPr lang="zh-CN" altLang="en-US" sz="3200" dirty="0">
                <a:latin typeface="Arial" panose="020B0604020202020204" pitchFamily="34" charset="0"/>
                <a:sym typeface="+mn-ea"/>
              </a:rPr>
              <a:t>，写的处理效率差一些并且会占用更多的磁盘空间。</a:t>
            </a:r>
            <a:endParaRPr lang="zh-CN" altLang="en-US" sz="32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选择合适的数据类型			</a:t>
            </a:r>
            <a:endParaRPr lang="zh-CN" altLang="en-US"/>
          </a:p>
        </p:txBody>
      </p:sp>
      <p:sp>
        <p:nvSpPr>
          <p:cNvPr id="3" name="内容占位符 2"/>
          <p:cNvSpPr>
            <a:spLocks noGrp="1"/>
          </p:cNvSpPr>
          <p:nvPr>
            <p:ph idx="1"/>
          </p:nvPr>
        </p:nvSpPr>
        <p:spPr/>
        <p:txBody>
          <a:bodyPr>
            <a:noAutofit/>
          </a:bodyPr>
          <a:p>
            <a:pPr marL="342900" indent="-342900" algn="l">
              <a:buFont typeface="Wingdings" panose="05000000000000000000" pitchFamily="2" charset="2"/>
              <a:buNone/>
            </a:pPr>
            <a:endParaRPr lang="zh-CN" altLang="en-US" sz="2800" dirty="0">
              <a:latin typeface="Arial" panose="020B0604020202020204" pitchFamily="34" charset="0"/>
            </a:endParaRPr>
          </a:p>
          <a:p>
            <a:pPr marL="342900" indent="-342900" algn="l"/>
            <a:r>
              <a:rPr lang="zh-CN" altLang="en-US" sz="2800" dirty="0">
                <a:latin typeface="Arial" panose="020B0604020202020204" pitchFamily="34" charset="0"/>
                <a:sym typeface="+mn-ea"/>
              </a:rPr>
              <a:t>在精度要求高的应用中，建议使用定点数来存储数值，以保证结果的准确性。</a:t>
            </a:r>
            <a:r>
              <a:rPr lang="en-US" altLang="zh-CN" sz="2800" dirty="0">
                <a:latin typeface="Arial" panose="020B0604020202020204" pitchFamily="34" charset="0"/>
                <a:sym typeface="+mn-ea"/>
              </a:rPr>
              <a:t>deciaml </a:t>
            </a:r>
            <a:r>
              <a:rPr lang="zh-CN" altLang="en-US" sz="2800" dirty="0">
                <a:latin typeface="Arial" panose="020B0604020202020204" pitchFamily="34" charset="0"/>
                <a:sym typeface="+mn-ea"/>
              </a:rPr>
              <a:t>不要用</a:t>
            </a:r>
            <a:r>
              <a:rPr lang="en-US" altLang="zh-CN" sz="2800" dirty="0">
                <a:latin typeface="Arial" panose="020B0604020202020204" pitchFamily="34" charset="0"/>
                <a:sym typeface="+mn-ea"/>
              </a:rPr>
              <a:t>float</a:t>
            </a:r>
            <a:endParaRPr lang="en-US" altLang="zh-CN" sz="2800" dirty="0">
              <a:latin typeface="Arial" panose="020B0604020202020204" pitchFamily="34" charset="0"/>
            </a:endParaRPr>
          </a:p>
          <a:p>
            <a:pPr marL="342900" indent="-342900" algn="l"/>
            <a:r>
              <a:rPr lang="zh-CN" altLang="en-US" sz="2800" dirty="0">
                <a:latin typeface="Arial" panose="020B0604020202020204" pitchFamily="34" charset="0"/>
                <a:sym typeface="+mn-ea"/>
              </a:rPr>
              <a:t>对于存储引擎是</a:t>
            </a:r>
            <a:r>
              <a:rPr lang="en-US" altLang="zh-CN" sz="2800" dirty="0">
                <a:latin typeface="Arial" panose="020B0604020202020204" pitchFamily="34" charset="0"/>
                <a:sym typeface="+mn-ea"/>
              </a:rPr>
              <a:t>MyISAM</a:t>
            </a:r>
            <a:r>
              <a:rPr lang="zh-CN" altLang="en-US" sz="2800" dirty="0">
                <a:latin typeface="Arial" panose="020B0604020202020204" pitchFamily="34" charset="0"/>
                <a:sym typeface="+mn-ea"/>
              </a:rPr>
              <a:t>的数据库</a:t>
            </a:r>
            <a:r>
              <a:rPr lang="en-US" altLang="zh-CN" sz="2800" dirty="0">
                <a:latin typeface="Arial" panose="020B0604020202020204" pitchFamily="34" charset="0"/>
                <a:sym typeface="+mn-ea"/>
              </a:rPr>
              <a:t>,</a:t>
            </a:r>
            <a:r>
              <a:rPr lang="zh-CN" altLang="en-US" sz="2800" dirty="0">
                <a:latin typeface="Arial" panose="020B0604020202020204" pitchFamily="34" charset="0"/>
                <a:sym typeface="+mn-ea"/>
              </a:rPr>
              <a:t>如果经常做删除和修改记录的操作，要定时执行</a:t>
            </a:r>
            <a:r>
              <a:rPr lang="en-US" altLang="zh-CN" sz="2800">
                <a:latin typeface="Arial" panose="020B0604020202020204" pitchFamily="34" charset="0"/>
                <a:sym typeface="+mn-ea"/>
              </a:rPr>
              <a:t>optimize table </a:t>
            </a:r>
            <a:r>
              <a:rPr lang="en-US" altLang="zh-CN" sz="2800" dirty="0" err="1">
                <a:latin typeface="Arial" panose="020B0604020202020204" pitchFamily="34" charset="0"/>
                <a:sym typeface="+mn-ea"/>
              </a:rPr>
              <a:t>table_name</a:t>
            </a:r>
            <a:r>
              <a:rPr lang="en-US" altLang="zh-CN" sz="2800">
                <a:latin typeface="Arial" panose="020B0604020202020204" pitchFamily="34" charset="0"/>
                <a:sym typeface="+mn-ea"/>
              </a:rPr>
              <a:t>;</a:t>
            </a:r>
            <a:r>
              <a:rPr lang="zh-CN" altLang="en-US" sz="2800" dirty="0">
                <a:latin typeface="Arial" panose="020B0604020202020204" pitchFamily="34" charset="0"/>
                <a:sym typeface="+mn-ea"/>
              </a:rPr>
              <a:t>功能对表进行碎片整理。</a:t>
            </a:r>
            <a:endParaRPr lang="en-US" altLang="zh-CN" sz="2800" dirty="0">
              <a:latin typeface="Arial" panose="020B0604020202020204" pitchFamily="34" charset="0"/>
            </a:endParaRPr>
          </a:p>
          <a:p>
            <a:pPr marL="342900" indent="-342900" algn="l"/>
            <a:r>
              <a:rPr lang="zh-CN" altLang="en-US" sz="2800" dirty="0">
                <a:latin typeface="Arial" panose="020B0604020202020204" pitchFamily="34" charset="0"/>
                <a:sym typeface="+mn-ea"/>
              </a:rPr>
              <a:t>日期类型要根据实际需要选择能够满足应用的最小存储的早期类型</a:t>
            </a:r>
            <a:endParaRPr lang="zh-CN" altLang="en-US" sz="2800" dirty="0">
              <a:latin typeface="Arial" panose="020B0604020202020204" pitchFamily="34" charset="0"/>
            </a:endParaRPr>
          </a:p>
          <a:p>
            <a:pPr marL="342900" indent="-342900" algn="l">
              <a:buFont typeface="Wingdings" panose="05000000000000000000" pitchFamily="2" charset="2"/>
              <a:buNone/>
            </a:pPr>
            <a:r>
              <a:rPr lang="en-US" altLang="zh-CN" sz="2800" dirty="0">
                <a:latin typeface="Arial" panose="020B0604020202020204" pitchFamily="34" charset="0"/>
                <a:sym typeface="+mn-ea"/>
              </a:rPr>
              <a:t>create table bbs(id int ,con varchar(1024) , pub_time int);</a:t>
            </a:r>
            <a:endParaRPr lang="en-US" altLang="zh-CN" sz="2800" dirty="0">
              <a:latin typeface="Arial" panose="020B0604020202020204" pitchFamily="34" charset="0"/>
            </a:endParaRPr>
          </a:p>
          <a:p>
            <a:pPr marL="342900" indent="-342900" algn="l">
              <a:buFont typeface="Wingdings" panose="05000000000000000000" pitchFamily="2" charset="2"/>
              <a:buNone/>
            </a:pPr>
            <a:r>
              <a:rPr lang="en-US" altLang="zh-CN" sz="2800" dirty="0">
                <a:latin typeface="Arial" panose="020B0604020202020204" pitchFamily="34" charset="0"/>
                <a:sym typeface="+mn-ea"/>
              </a:rPr>
              <a:t>date(‘Ymd’,</a:t>
            </a:r>
            <a:r>
              <a:rPr lang="zh-CN" altLang="en-US" sz="2800" dirty="0">
                <a:latin typeface="Arial" panose="020B0604020202020204" pitchFamily="34" charset="0"/>
                <a:sym typeface="+mn-ea"/>
              </a:rPr>
              <a:t>时间</a:t>
            </a:r>
            <a:r>
              <a:rPr lang="en-US" altLang="zh-CN" sz="2800" dirty="0">
                <a:latin typeface="Arial" panose="020B0604020202020204" pitchFamily="34" charset="0"/>
                <a:sym typeface="+mn-ea"/>
              </a:rPr>
              <a:t>-3*24*60*60); 2038</a:t>
            </a:r>
            <a:r>
              <a:rPr lang="zh-CN" altLang="en-US" sz="2800" dirty="0">
                <a:latin typeface="Arial" panose="020B0604020202020204" pitchFamily="34" charset="0"/>
                <a:sym typeface="+mn-ea"/>
              </a:rPr>
              <a:t>年</a:t>
            </a:r>
            <a:r>
              <a:rPr lang="en-US" altLang="zh-CN" sz="2800" dirty="0">
                <a:latin typeface="Arial" panose="020B0604020202020204" pitchFamily="34" charset="0"/>
                <a:sym typeface="+mn-ea"/>
              </a:rPr>
              <a:t>-1-19</a:t>
            </a:r>
            <a:endParaRPr lang="en-US" altLang="zh-CN" sz="2800" dirty="0">
              <a:latin typeface="Arial" panose="020B0604020202020204" pitchFamily="34" charset="0"/>
            </a:endParaRPr>
          </a:p>
          <a:p>
            <a:pPr marL="342900" indent="-342900" algn="l">
              <a:buFont typeface="Wingdings" panose="05000000000000000000" pitchFamily="2" charset="2"/>
              <a:buNone/>
            </a:pPr>
            <a:endParaRPr lang="en-US" altLang="zh-CN" sz="2800" dirty="0">
              <a:latin typeface="Arial" panose="020B0604020202020204" pitchFamily="34" charset="0"/>
            </a:endParaRPr>
          </a:p>
          <a:p>
            <a:endParaRPr lang="en-US" altLang="zh-CN" sz="2800" dirty="0">
              <a:latin typeface="Arial" panose="020B0604020202020204"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MySQL</a:t>
            </a:r>
            <a:r>
              <a:rPr lang="zh-CN" altLang="en-US"/>
              <a:t>优化背景：</a:t>
            </a:r>
            <a:endParaRPr lang="zh-CN" altLang="en-US"/>
          </a:p>
        </p:txBody>
      </p:sp>
      <p:sp>
        <p:nvSpPr>
          <p:cNvPr id="3" name="内容占位符 2"/>
          <p:cNvSpPr>
            <a:spLocks noGrp="1"/>
          </p:cNvSpPr>
          <p:nvPr>
            <p:ph idx="1"/>
          </p:nvPr>
        </p:nvSpPr>
        <p:spPr/>
        <p:txBody>
          <a:bodyPr/>
          <a:p>
            <a:pPr marL="0" indent="0" fontAlgn="auto">
              <a:lnSpc>
                <a:spcPts val="6000"/>
              </a:lnSpc>
              <a:buNone/>
            </a:pPr>
            <a:r>
              <a:rPr lang="zh-CN" altLang="en-US" sz="4000" dirty="0">
                <a:solidFill>
                  <a:srgbClr val="000000"/>
                </a:solidFill>
                <a:latin typeface="Arial" panose="020B0604020202020204" pitchFamily="34" charset="0"/>
                <a:sym typeface="+mn-ea"/>
              </a:rPr>
              <a:t>对于一个以数据为中心的应用，数据库的好坏直接影响到程序的性能，因此数据库性能至关重要。一般来说，要保证数据库的效率</a:t>
            </a:r>
            <a:endParaRPr lang="zh-CN" altLang="en-US" sz="40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对表进行水平划分			</a:t>
            </a:r>
            <a:endParaRPr lang="zh-CN" altLang="en-US"/>
          </a:p>
        </p:txBody>
      </p:sp>
      <p:sp>
        <p:nvSpPr>
          <p:cNvPr id="3" name="内容占位符 2"/>
          <p:cNvSpPr>
            <a:spLocks noGrp="1"/>
          </p:cNvSpPr>
          <p:nvPr>
            <p:ph idx="1"/>
          </p:nvPr>
        </p:nvSpPr>
        <p:spPr/>
        <p:txBody>
          <a:bodyPr>
            <a:noAutofit/>
          </a:bodyPr>
          <a:p>
            <a:pPr fontAlgn="auto">
              <a:lnSpc>
                <a:spcPts val="3660"/>
              </a:lnSpc>
            </a:pPr>
            <a:r>
              <a:rPr lang="zh-CN" altLang="en-US" sz="2800" dirty="0">
                <a:latin typeface="Arial" panose="020B0604020202020204" pitchFamily="34" charset="0"/>
                <a:sym typeface="+mn-ea"/>
              </a:rPr>
              <a:t>如果一个表的记录数太多了，比如上千万条，而且需要经常检索，那么我们就有必要化整为零了。如果我拆成</a:t>
            </a:r>
            <a:r>
              <a:rPr lang="en-US" altLang="zh-CN" sz="2800">
                <a:latin typeface="Arial" panose="020B0604020202020204" pitchFamily="34" charset="0"/>
                <a:sym typeface="+mn-ea"/>
              </a:rPr>
              <a:t>100</a:t>
            </a:r>
            <a:r>
              <a:rPr lang="zh-CN" altLang="en-US" sz="2800" dirty="0">
                <a:latin typeface="Arial" panose="020B0604020202020204" pitchFamily="34" charset="0"/>
                <a:sym typeface="+mn-ea"/>
              </a:rPr>
              <a:t>个表，那么每个表只有</a:t>
            </a:r>
            <a:r>
              <a:rPr lang="en-US" altLang="zh-CN" sz="2800">
                <a:latin typeface="Arial" panose="020B0604020202020204" pitchFamily="34" charset="0"/>
                <a:sym typeface="+mn-ea"/>
              </a:rPr>
              <a:t>10</a:t>
            </a:r>
            <a:r>
              <a:rPr lang="zh-CN" altLang="en-US" sz="2800" dirty="0">
                <a:latin typeface="Arial" panose="020B0604020202020204" pitchFamily="34" charset="0"/>
                <a:sym typeface="+mn-ea"/>
              </a:rPr>
              <a:t>万条记录。当然这 需要数据在逻辑上可以划分。一个好的划分依据，有利于程序的简单实现，也可以充分利用水平分表的优势。比如系统界面上只提供按月查询的功能，那么把表按月 拆分成</a:t>
            </a:r>
            <a:r>
              <a:rPr lang="en-US" altLang="zh-CN" sz="2800">
                <a:latin typeface="Arial" panose="020B0604020202020204" pitchFamily="34" charset="0"/>
                <a:sym typeface="+mn-ea"/>
              </a:rPr>
              <a:t>12</a:t>
            </a:r>
            <a:r>
              <a:rPr lang="zh-CN" altLang="en-US" sz="2800" dirty="0">
                <a:latin typeface="Arial" panose="020B0604020202020204" pitchFamily="34" charset="0"/>
                <a:sym typeface="+mn-ea"/>
              </a:rPr>
              <a:t>个，每个查询只查询一个表就够了。如果非要按照地域来分，即使把表拆的再小，查询还是要联合所有表来查，还不如不拆了。所以一个好的拆分依据是 最重要的。</a:t>
            </a:r>
            <a:r>
              <a:rPr lang="en-US" altLang="zh-CN" sz="2800" dirty="0">
                <a:latin typeface="Arial" panose="020B0604020202020204" pitchFamily="34" charset="0"/>
                <a:sym typeface="+mn-ea"/>
              </a:rPr>
              <a:t>UNION </a:t>
            </a:r>
            <a:endParaRPr lang="en-US" altLang="zh-CN" sz="2800" dirty="0">
              <a:latin typeface="Arial" panose="020B0604020202020204" pitchFamily="34" charset="0"/>
            </a:endParaRPr>
          </a:p>
          <a:p>
            <a:pPr fontAlgn="auto">
              <a:lnSpc>
                <a:spcPts val="3660"/>
              </a:lnSpc>
            </a:pPr>
            <a:endParaRPr lang="en-US" altLang="zh-CN" sz="2800" dirty="0">
              <a:latin typeface="Arial" panose="020B0604020202020204" pitchFamily="3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对表进行水平划分			</a:t>
            </a:r>
            <a:endParaRPr lang="zh-CN" altLang="en-US"/>
          </a:p>
        </p:txBody>
      </p:sp>
      <p:sp>
        <p:nvSpPr>
          <p:cNvPr id="3" name="内容占位符 2"/>
          <p:cNvSpPr>
            <a:spLocks noGrp="1"/>
          </p:cNvSpPr>
          <p:nvPr>
            <p:ph idx="1"/>
          </p:nvPr>
        </p:nvSpPr>
        <p:spPr>
          <a:xfrm>
            <a:off x="838200" y="3684270"/>
            <a:ext cx="10515600" cy="2656840"/>
          </a:xfrm>
        </p:spPr>
        <p:txBody>
          <a:bodyPr>
            <a:normAutofit/>
          </a:bodyPr>
          <a:p>
            <a:r>
              <a:rPr lang="zh-CN" altLang="en-US" dirty="0">
                <a:latin typeface="Arial" panose="020B0604020202020204" pitchFamily="34" charset="0"/>
                <a:sym typeface="+mn-ea"/>
              </a:rPr>
              <a:t>每个学生做过的题都记录在这个表里，包括对题和错题。每个题会对应一个或多个知识点，我们需要根据错题来分析学生在哪个知识点上掌握的不足。这个表很容 易达到千万级，迫切需要拆分，那么根据什么来拆呢</a:t>
            </a:r>
            <a:r>
              <a:rPr lang="en-US" altLang="zh-CN">
                <a:latin typeface="Arial" panose="020B0604020202020204" pitchFamily="34" charset="0"/>
                <a:sym typeface="+mn-ea"/>
              </a:rPr>
              <a:t>?</a:t>
            </a:r>
            <a:r>
              <a:rPr lang="zh-CN" altLang="en-US" dirty="0">
                <a:latin typeface="Arial" panose="020B0604020202020204" pitchFamily="34" charset="0"/>
                <a:sym typeface="+mn-ea"/>
              </a:rPr>
              <a:t>从需求上看，无论是老师还是学生，最终会把焦点落在一个学生的身上。学生会关心自己，老师会关心自己班 的学生。而且每个学科的知识点是不同的。所以我们很容易想到，联合学科和知识点两个字段来拆分这个表。这样拆下来，每个表大概</a:t>
            </a:r>
            <a:r>
              <a:rPr lang="en-US" altLang="zh-CN">
                <a:latin typeface="Arial" panose="020B0604020202020204" pitchFamily="34" charset="0"/>
                <a:sym typeface="+mn-ea"/>
              </a:rPr>
              <a:t>2</a:t>
            </a:r>
            <a:r>
              <a:rPr lang="zh-CN" altLang="en-US" dirty="0">
                <a:latin typeface="Arial" panose="020B0604020202020204" pitchFamily="34" charset="0"/>
                <a:sym typeface="+mn-ea"/>
              </a:rPr>
              <a:t>万条数据，检索效率非常 高。</a:t>
            </a:r>
            <a:r>
              <a:rPr lang="en-US" altLang="zh-CN">
                <a:latin typeface="Arial" panose="020B0604020202020204" pitchFamily="34" charset="0"/>
                <a:sym typeface="+mn-ea"/>
              </a:rPr>
              <a:t>(</a:t>
            </a:r>
            <a:r>
              <a:rPr lang="zh-CN" altLang="en-US" dirty="0">
                <a:latin typeface="Arial" panose="020B0604020202020204" pitchFamily="34" charset="0"/>
                <a:sym typeface="+mn-ea"/>
              </a:rPr>
              <a:t>使用</a:t>
            </a:r>
            <a:r>
              <a:rPr lang="en-US" altLang="zh-CN">
                <a:latin typeface="Arial" panose="020B0604020202020204" pitchFamily="34" charset="0"/>
                <a:sym typeface="+mn-ea"/>
              </a:rPr>
              <a:t>hash</a:t>
            </a:r>
            <a:r>
              <a:rPr lang="zh-CN" altLang="en-US" dirty="0">
                <a:latin typeface="Arial" panose="020B0604020202020204" pitchFamily="34" charset="0"/>
                <a:sym typeface="+mn-ea"/>
              </a:rPr>
              <a:t>方法来处理</a:t>
            </a:r>
            <a:r>
              <a:rPr lang="en-US" altLang="zh-CN">
                <a:latin typeface="Arial" panose="020B0604020202020204" pitchFamily="34" charset="0"/>
                <a:sym typeface="+mn-ea"/>
              </a:rPr>
              <a:t>) </a:t>
            </a:r>
            <a:endParaRPr lang="en-US" altLang="zh-CN">
              <a:latin typeface="Arial" panose="020B0604020202020204" pitchFamily="34" charset="0"/>
            </a:endParaRPr>
          </a:p>
          <a:p>
            <a:endParaRPr lang="zh-CN" altLang="en-US"/>
          </a:p>
        </p:txBody>
      </p:sp>
      <p:pic>
        <p:nvPicPr>
          <p:cNvPr id="4" name="图片 3"/>
          <p:cNvPicPr>
            <a:picLocks noChangeAspect="1"/>
          </p:cNvPicPr>
          <p:nvPr/>
        </p:nvPicPr>
        <p:blipFill>
          <a:blip r:embed="rId1"/>
          <a:stretch>
            <a:fillRect/>
          </a:stretch>
        </p:blipFill>
        <p:spPr>
          <a:xfrm>
            <a:off x="837883" y="1690688"/>
            <a:ext cx="3240087" cy="1993900"/>
          </a:xfrm>
          <a:prstGeom prst="rect">
            <a:avLst/>
          </a:prstGeom>
          <a:noFill/>
          <a:ln w="9525">
            <a:noFill/>
          </a:ln>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对表进行水平划分			</a:t>
            </a:r>
            <a:endParaRPr lang="zh-CN" altLang="en-US"/>
          </a:p>
        </p:txBody>
      </p:sp>
      <p:sp>
        <p:nvSpPr>
          <p:cNvPr id="3" name="内容占位符 2"/>
          <p:cNvSpPr>
            <a:spLocks noGrp="1"/>
          </p:cNvSpPr>
          <p:nvPr>
            <p:ph idx="1"/>
          </p:nvPr>
        </p:nvSpPr>
        <p:spPr>
          <a:xfrm>
            <a:off x="838200" y="1353820"/>
            <a:ext cx="10515600" cy="4823460"/>
          </a:xfrm>
        </p:spPr>
        <p:txBody>
          <a:bodyPr>
            <a:normAutofit fontScale="90000"/>
          </a:bodyPr>
          <a:p>
            <a:pPr marL="381000" indent="-381000" algn="l"/>
            <a:r>
              <a:rPr lang="zh-CN" altLang="en-US" dirty="0">
                <a:latin typeface="Arial" panose="020B0604020202020204" pitchFamily="34" charset="0"/>
                <a:sym typeface="+mn-ea"/>
              </a:rPr>
              <a:t>对文章表进行水平划分的实际案例</a:t>
            </a:r>
            <a:endParaRPr lang="zh-CN" altLang="en-US" dirty="0">
              <a:latin typeface="Arial" panose="020B0604020202020204" pitchFamily="34" charset="0"/>
            </a:endParaRPr>
          </a:p>
          <a:p>
            <a:pPr marL="381000" indent="-381000" algn="l">
              <a:buFont typeface="Wingdings" panose="05000000000000000000" pitchFamily="2" charset="2"/>
              <a:buNone/>
            </a:pPr>
            <a:r>
              <a:rPr lang="zh-CN" altLang="en-US" dirty="0">
                <a:solidFill>
                  <a:srgbClr val="FF0000"/>
                </a:solidFill>
                <a:latin typeface="Arial" panose="020B0604020202020204" pitchFamily="34" charset="0"/>
                <a:sym typeface="+mn-ea"/>
              </a:rPr>
              <a:t>提出需求</a:t>
            </a:r>
            <a:r>
              <a:rPr lang="en-US" altLang="zh-CN" dirty="0">
                <a:solidFill>
                  <a:srgbClr val="FF0000"/>
                </a:solidFill>
                <a:latin typeface="Arial" panose="020B0604020202020204" pitchFamily="34" charset="0"/>
                <a:sym typeface="+mn-ea"/>
              </a:rPr>
              <a:t>,</a:t>
            </a:r>
            <a:r>
              <a:rPr lang="zh-CN" altLang="en-US" dirty="0">
                <a:solidFill>
                  <a:srgbClr val="FF0000"/>
                </a:solidFill>
                <a:latin typeface="Arial" panose="020B0604020202020204" pitchFamily="34" charset="0"/>
                <a:sym typeface="+mn-ea"/>
              </a:rPr>
              <a:t>同学们课堂练习</a:t>
            </a:r>
            <a:endParaRPr lang="zh-CN" altLang="en-US" dirty="0">
              <a:solidFill>
                <a:srgbClr val="FF0000"/>
              </a:solidFill>
              <a:latin typeface="Arial" panose="020B0604020202020204" pitchFamily="34" charset="0"/>
            </a:endParaRPr>
          </a:p>
          <a:p>
            <a:pPr marL="381000" indent="-381000" algn="l">
              <a:buFont typeface="Wingdings" panose="05000000000000000000" pitchFamily="2" charset="2"/>
              <a:buNone/>
            </a:pPr>
            <a:r>
              <a:rPr lang="zh-CN" altLang="en-US" dirty="0">
                <a:latin typeface="Arial" panose="020B0604020202020204" pitchFamily="34" charset="0"/>
                <a:sym typeface="+mn-ea"/>
              </a:rPr>
              <a:t>分析思路</a:t>
            </a:r>
            <a:endParaRPr lang="en-US" altLang="zh-CN" dirty="0">
              <a:latin typeface="Arial" panose="020B0604020202020204" pitchFamily="34" charset="0"/>
            </a:endParaRPr>
          </a:p>
          <a:p>
            <a:pPr marL="381000" indent="-381000" algn="l">
              <a:buFont typeface="Wingdings" panose="05000000000000000000" pitchFamily="2" charset="2"/>
              <a:buNone/>
            </a:pPr>
            <a:r>
              <a:rPr lang="en-US" altLang="zh-CN" dirty="0">
                <a:latin typeface="Arial" panose="020B0604020202020204" pitchFamily="34" charset="0"/>
                <a:sym typeface="+mn-ea"/>
              </a:rPr>
              <a:t>articles </a:t>
            </a:r>
            <a:r>
              <a:rPr lang="zh-CN" altLang="en-US" dirty="0">
                <a:latin typeface="Arial" panose="020B0604020202020204" pitchFamily="34" charset="0"/>
                <a:sym typeface="+mn-ea"/>
              </a:rPr>
              <a:t>表</a:t>
            </a:r>
            <a:endParaRPr lang="zh-CN" altLang="en-US" dirty="0">
              <a:latin typeface="Arial" panose="020B0604020202020204" pitchFamily="34" charset="0"/>
            </a:endParaRPr>
          </a:p>
          <a:p>
            <a:pPr marL="381000" indent="-381000" algn="l">
              <a:buFont typeface="Wingdings" panose="05000000000000000000" pitchFamily="2" charset="2"/>
              <a:buNone/>
            </a:pPr>
            <a:r>
              <a:rPr lang="en-US" altLang="zh-CN" dirty="0">
                <a:latin typeface="Arial" panose="020B0604020202020204" pitchFamily="34" charset="0"/>
                <a:sym typeface="+mn-ea"/>
              </a:rPr>
              <a:t>id                              title  content </a:t>
            </a:r>
            <a:endParaRPr lang="en-US" altLang="zh-CN" dirty="0">
              <a:latin typeface="Arial" panose="020B0604020202020204" pitchFamily="34" charset="0"/>
            </a:endParaRPr>
          </a:p>
          <a:p>
            <a:pPr marL="381000" indent="-381000" algn="l">
              <a:buFont typeface="Wingdings" panose="05000000000000000000" pitchFamily="2" charset="2"/>
              <a:buNone/>
            </a:pPr>
            <a:r>
              <a:rPr lang="en-US" altLang="zh-CN" dirty="0">
                <a:latin typeface="Arial" panose="020B0604020202020204" pitchFamily="34" charset="0"/>
                <a:sym typeface="+mn-ea"/>
              </a:rPr>
              <a:t>1                               aa    aa</a:t>
            </a:r>
            <a:endParaRPr lang="en-US" altLang="zh-CN" dirty="0">
              <a:latin typeface="Arial" panose="020B0604020202020204" pitchFamily="34" charset="0"/>
            </a:endParaRPr>
          </a:p>
          <a:p>
            <a:pPr marL="381000" indent="-381000" algn="l">
              <a:buFont typeface="Wingdings" panose="05000000000000000000" pitchFamily="2" charset="2"/>
              <a:buNone/>
            </a:pPr>
            <a:r>
              <a:rPr lang="en-US" altLang="zh-CN" dirty="0">
                <a:latin typeface="Arial" panose="020B0604020202020204" pitchFamily="34" charset="0"/>
                <a:sym typeface="+mn-ea"/>
              </a:rPr>
              <a:t>.....</a:t>
            </a:r>
            <a:endParaRPr lang="en-US" altLang="zh-CN" dirty="0">
              <a:latin typeface="Arial" panose="020B0604020202020204" pitchFamily="34" charset="0"/>
            </a:endParaRPr>
          </a:p>
          <a:p>
            <a:pPr marL="381000" indent="-381000" algn="l">
              <a:buFont typeface="Wingdings" panose="05000000000000000000" pitchFamily="2" charset="2"/>
              <a:buNone/>
            </a:pPr>
            <a:r>
              <a:rPr lang="en-US" altLang="zh-CN" dirty="0">
                <a:latin typeface="Arial" panose="020B0604020202020204" pitchFamily="34" charset="0"/>
                <a:sym typeface="+mn-ea"/>
              </a:rPr>
              <a:t>3000000000            xx    xx</a:t>
            </a:r>
            <a:endParaRPr lang="en-US" altLang="zh-CN" dirty="0">
              <a:latin typeface="Arial" panose="020B0604020202020204" pitchFamily="34" charset="0"/>
              <a:sym typeface="+mn-ea"/>
            </a:endParaRPr>
          </a:p>
          <a:p>
            <a:pPr marL="342900" indent="-342900" algn="l">
              <a:buFont typeface="Wingdings" panose="05000000000000000000" pitchFamily="2" charset="2"/>
              <a:buNone/>
            </a:pPr>
            <a:r>
              <a:rPr lang="zh-CN" altLang="en-US" dirty="0">
                <a:latin typeface="Arial" panose="020B0604020202020204" pitchFamily="34" charset="0"/>
                <a:sym typeface="+mn-ea"/>
              </a:rPr>
              <a:t>当用户添加文章时，就自动分表</a:t>
            </a:r>
            <a:r>
              <a:rPr lang="en-US" altLang="zh-CN" dirty="0">
                <a:latin typeface="Arial" panose="020B0604020202020204" pitchFamily="34" charset="0"/>
                <a:sym typeface="+mn-ea"/>
              </a:rPr>
              <a:t>.</a:t>
            </a:r>
            <a:endParaRPr lang="en-US" altLang="zh-CN"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根据某个规则，把对应的文章放入对应表中</a:t>
            </a:r>
            <a:r>
              <a:rPr lang="en-US" altLang="zh-CN" dirty="0">
                <a:latin typeface="Arial" panose="020B0604020202020204" pitchFamily="34" charset="0"/>
                <a:sym typeface="+mn-ea"/>
              </a:rPr>
              <a:t>.</a:t>
            </a:r>
            <a:endParaRPr lang="en-US" altLang="zh-CN"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在查询是，还是根据这个规则，到对应的表中取出数据</a:t>
            </a:r>
            <a:r>
              <a:rPr lang="en-US" altLang="zh-CN" dirty="0">
                <a:latin typeface="Arial" panose="020B0604020202020204" pitchFamily="34" charset="0"/>
                <a:sym typeface="+mn-ea"/>
              </a:rPr>
              <a:t>.</a:t>
            </a:r>
            <a:endParaRPr lang="en-US" altLang="zh-CN" dirty="0">
              <a:latin typeface="Arial" panose="020B0604020202020204" pitchFamily="34" charset="0"/>
            </a:endParaRPr>
          </a:p>
          <a:p>
            <a:pPr marL="381000" indent="-381000" algn="l">
              <a:buFont typeface="Wingdings" panose="05000000000000000000" pitchFamily="2" charset="2"/>
              <a:buNone/>
            </a:pPr>
            <a:endParaRPr lang="en-US" altLang="zh-CN" dirty="0">
              <a:latin typeface="Arial" panose="020B0604020202020204" pitchFamily="34" charset="0"/>
            </a:endParaRPr>
          </a:p>
          <a:p>
            <a:pPr marL="0" indent="0">
              <a:buNone/>
            </a:pPr>
            <a:endParaRPr lang="zh-CN" altLang="en-US"/>
          </a:p>
        </p:txBody>
      </p:sp>
      <p:sp>
        <p:nvSpPr>
          <p:cNvPr id="634888" name="文本框 634887"/>
          <p:cNvSpPr txBox="1"/>
          <p:nvPr/>
        </p:nvSpPr>
        <p:spPr>
          <a:xfrm>
            <a:off x="7485063" y="2515870"/>
            <a:ext cx="2028825" cy="701675"/>
          </a:xfrm>
          <a:prstGeom prst="rect">
            <a:avLst/>
          </a:prstGeom>
          <a:noFill/>
          <a:ln w="9525">
            <a:noFill/>
          </a:ln>
        </p:spPr>
        <p:txBody>
          <a:bodyPr wrap="none" anchor="t">
            <a:spAutoFit/>
          </a:bodyPr>
          <a:p>
            <a:pPr marL="342900" indent="-342900" algn="l"/>
            <a:r>
              <a:rPr lang="en-US" altLang="zh-CN" dirty="0">
                <a:latin typeface="Arial" panose="020B0604020202020204" pitchFamily="34" charset="0"/>
              </a:rPr>
              <a:t>artilces0</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rPr>
              <a:t>id    title  content</a:t>
            </a:r>
            <a:endParaRPr lang="en-US" altLang="zh-CN" dirty="0">
              <a:latin typeface="Arial" panose="020B0604020202020204" pitchFamily="34" charset="0"/>
            </a:endParaRPr>
          </a:p>
        </p:txBody>
      </p:sp>
      <p:sp>
        <p:nvSpPr>
          <p:cNvPr id="634891" name="文本框 634890"/>
          <p:cNvSpPr txBox="1"/>
          <p:nvPr/>
        </p:nvSpPr>
        <p:spPr>
          <a:xfrm>
            <a:off x="7629525" y="3415030"/>
            <a:ext cx="2028825" cy="701675"/>
          </a:xfrm>
          <a:prstGeom prst="rect">
            <a:avLst/>
          </a:prstGeom>
          <a:noFill/>
          <a:ln w="9525">
            <a:noFill/>
          </a:ln>
        </p:spPr>
        <p:txBody>
          <a:bodyPr wrap="none" anchor="t">
            <a:spAutoFit/>
          </a:bodyPr>
          <a:p>
            <a:pPr marL="342900" indent="-342900" algn="l"/>
            <a:r>
              <a:rPr lang="en-US" altLang="zh-CN" dirty="0">
                <a:latin typeface="Arial" panose="020B0604020202020204" pitchFamily="34" charset="0"/>
              </a:rPr>
              <a:t>artilces1</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rPr>
              <a:t>id    title  content</a:t>
            </a:r>
            <a:endParaRPr lang="en-US" altLang="zh-CN" dirty="0">
              <a:latin typeface="Arial" panose="020B0604020202020204" pitchFamily="34" charset="0"/>
            </a:endParaRPr>
          </a:p>
        </p:txBody>
      </p:sp>
      <p:sp>
        <p:nvSpPr>
          <p:cNvPr id="634892" name="文本框 634891"/>
          <p:cNvSpPr txBox="1"/>
          <p:nvPr/>
        </p:nvSpPr>
        <p:spPr>
          <a:xfrm>
            <a:off x="7485380" y="4116705"/>
            <a:ext cx="2028825" cy="701675"/>
          </a:xfrm>
          <a:prstGeom prst="rect">
            <a:avLst/>
          </a:prstGeom>
          <a:noFill/>
          <a:ln w="9525">
            <a:noFill/>
          </a:ln>
        </p:spPr>
        <p:txBody>
          <a:bodyPr wrap="none" anchor="t">
            <a:spAutoFit/>
          </a:bodyPr>
          <a:p>
            <a:pPr marL="342900" indent="-342900" algn="l"/>
            <a:r>
              <a:rPr lang="en-US" altLang="zh-CN" dirty="0">
                <a:latin typeface="Arial" panose="020B0604020202020204" pitchFamily="34" charset="0"/>
              </a:rPr>
              <a:t>artilces2</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rPr>
              <a:t>id    title  content</a:t>
            </a:r>
            <a:endParaRPr lang="en-US" altLang="zh-CN" dirty="0">
              <a:latin typeface="Arial" panose="020B0604020202020204" pitchFamily="34" charset="0"/>
            </a:endParaRPr>
          </a:p>
        </p:txBody>
      </p:sp>
      <p:sp>
        <p:nvSpPr>
          <p:cNvPr id="634885" name="直接连接符 634884"/>
          <p:cNvSpPr/>
          <p:nvPr/>
        </p:nvSpPr>
        <p:spPr>
          <a:xfrm flipV="1">
            <a:off x="4789805" y="2980055"/>
            <a:ext cx="2599690" cy="715645"/>
          </a:xfrm>
          <a:prstGeom prst="line">
            <a:avLst/>
          </a:prstGeom>
          <a:ln w="9525" cap="flat" cmpd="sng">
            <a:solidFill>
              <a:schemeClr val="tx1"/>
            </a:solidFill>
            <a:prstDash val="solid"/>
            <a:headEnd type="none" w="med" len="med"/>
            <a:tailEnd type="triangle" w="med" len="med"/>
          </a:ln>
        </p:spPr>
      </p:sp>
      <p:sp>
        <p:nvSpPr>
          <p:cNvPr id="5" name="直接连接符 4"/>
          <p:cNvSpPr/>
          <p:nvPr/>
        </p:nvSpPr>
        <p:spPr>
          <a:xfrm flipV="1">
            <a:off x="4694555" y="3695700"/>
            <a:ext cx="2791460" cy="635"/>
          </a:xfrm>
          <a:prstGeom prst="line">
            <a:avLst/>
          </a:prstGeom>
          <a:ln w="9525" cap="flat" cmpd="sng">
            <a:solidFill>
              <a:schemeClr val="tx1"/>
            </a:solidFill>
            <a:prstDash val="solid"/>
            <a:headEnd type="none" w="med" len="med"/>
            <a:tailEnd type="triangle" w="med" len="med"/>
          </a:ln>
        </p:spPr>
      </p:sp>
      <p:sp>
        <p:nvSpPr>
          <p:cNvPr id="6" name="直接连接符 5"/>
          <p:cNvSpPr/>
          <p:nvPr/>
        </p:nvSpPr>
        <p:spPr>
          <a:xfrm>
            <a:off x="4694555" y="3858895"/>
            <a:ext cx="2586355" cy="549910"/>
          </a:xfrm>
          <a:prstGeom prst="line">
            <a:avLst/>
          </a:prstGeom>
          <a:ln w="9525" cap="flat" cmpd="sng">
            <a:solidFill>
              <a:schemeClr val="tx1"/>
            </a:solidFill>
            <a:prstDash val="solid"/>
            <a:headEnd type="none" w="med" len="med"/>
            <a:tailEnd type="triangle" w="med" len="med"/>
          </a:ln>
        </p:spPr>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对表进行垂直划分			   </a:t>
            </a:r>
            <a:endParaRPr lang="zh-CN" altLang="en-US"/>
          </a:p>
        </p:txBody>
      </p:sp>
      <p:sp>
        <p:nvSpPr>
          <p:cNvPr id="3" name="内容占位符 2"/>
          <p:cNvSpPr>
            <a:spLocks noGrp="1"/>
          </p:cNvSpPr>
          <p:nvPr>
            <p:ph idx="1"/>
          </p:nvPr>
        </p:nvSpPr>
        <p:spPr>
          <a:xfrm>
            <a:off x="5899785" y="1825625"/>
            <a:ext cx="5454015" cy="4351655"/>
          </a:xfrm>
        </p:spPr>
        <p:txBody>
          <a:bodyPr>
            <a:normAutofit fontScale="70000"/>
          </a:bodyPr>
          <a:p>
            <a:pPr fontAlgn="auto">
              <a:lnSpc>
                <a:spcPts val="2980"/>
              </a:lnSpc>
            </a:pPr>
            <a:r>
              <a:rPr lang="en-US" altLang="zh-CN">
                <a:latin typeface="Arial" panose="020B0604020202020204" pitchFamily="34" charset="0"/>
                <a:sym typeface="+mn-ea"/>
              </a:rPr>
              <a:t>【</a:t>
            </a:r>
            <a:r>
              <a:rPr lang="zh-CN" altLang="en-US" dirty="0">
                <a:latin typeface="Arial" panose="020B0604020202020204" pitchFamily="34" charset="0"/>
                <a:sym typeface="+mn-ea"/>
              </a:rPr>
              <a:t>试题内容</a:t>
            </a:r>
            <a:r>
              <a:rPr lang="en-US" altLang="zh-CN">
                <a:latin typeface="Arial" panose="020B0604020202020204" pitchFamily="34" charset="0"/>
                <a:sym typeface="+mn-ea"/>
              </a:rPr>
              <a:t>】</a:t>
            </a:r>
            <a:r>
              <a:rPr lang="zh-CN" altLang="en-US" dirty="0">
                <a:latin typeface="Arial" panose="020B0604020202020204" pitchFamily="34" charset="0"/>
                <a:sym typeface="+mn-ea"/>
              </a:rPr>
              <a:t>、</a:t>
            </a:r>
            <a:r>
              <a:rPr lang="en-US" altLang="zh-CN">
                <a:latin typeface="Arial" panose="020B0604020202020204" pitchFamily="34" charset="0"/>
                <a:sym typeface="+mn-ea"/>
              </a:rPr>
              <a:t>【</a:t>
            </a:r>
            <a:r>
              <a:rPr lang="zh-CN" altLang="en-US" dirty="0">
                <a:latin typeface="Arial" panose="020B0604020202020204" pitchFamily="34" charset="0"/>
                <a:sym typeface="+mn-ea"/>
              </a:rPr>
              <a:t>答案信息</a:t>
            </a:r>
            <a:r>
              <a:rPr lang="en-US" altLang="zh-CN">
                <a:latin typeface="Arial" panose="020B0604020202020204" pitchFamily="34" charset="0"/>
                <a:sym typeface="+mn-ea"/>
              </a:rPr>
              <a:t>】</a:t>
            </a:r>
            <a:r>
              <a:rPr lang="zh-CN" altLang="en-US" dirty="0">
                <a:latin typeface="Arial" panose="020B0604020202020204" pitchFamily="34" charset="0"/>
                <a:sym typeface="+mn-ea"/>
              </a:rPr>
              <a:t>两个表，最初是作为几个字段添加到</a:t>
            </a:r>
            <a:r>
              <a:rPr lang="en-US" altLang="zh-CN">
                <a:latin typeface="Arial" panose="020B0604020202020204" pitchFamily="34" charset="0"/>
                <a:sym typeface="+mn-ea"/>
              </a:rPr>
              <a:t>【</a:t>
            </a:r>
            <a:r>
              <a:rPr lang="zh-CN" altLang="en-US" dirty="0">
                <a:latin typeface="Arial" panose="020B0604020202020204" pitchFamily="34" charset="0"/>
                <a:sym typeface="+mn-ea"/>
              </a:rPr>
              <a:t>试题信息</a:t>
            </a:r>
            <a:r>
              <a:rPr lang="en-US" altLang="zh-CN">
                <a:latin typeface="Arial" panose="020B0604020202020204" pitchFamily="34" charset="0"/>
                <a:sym typeface="+mn-ea"/>
              </a:rPr>
              <a:t>】</a:t>
            </a:r>
            <a:r>
              <a:rPr lang="zh-CN" altLang="en-US" dirty="0">
                <a:latin typeface="Arial" panose="020B0604020202020204" pitchFamily="34" charset="0"/>
                <a:sym typeface="+mn-ea"/>
              </a:rPr>
              <a:t>里的，可以看到试题内容和答案这两个字段很长，在表里有</a:t>
            </a:r>
            <a:r>
              <a:rPr lang="en-US" altLang="zh-CN">
                <a:latin typeface="Arial" panose="020B0604020202020204" pitchFamily="34" charset="0"/>
                <a:sym typeface="+mn-ea"/>
              </a:rPr>
              <a:t>3</a:t>
            </a:r>
            <a:r>
              <a:rPr lang="zh-CN" altLang="en-US" dirty="0">
                <a:latin typeface="Arial" panose="020B0604020202020204" pitchFamily="34" charset="0"/>
                <a:sym typeface="+mn-ea"/>
              </a:rPr>
              <a:t>万记录时，表已经占 了</a:t>
            </a:r>
            <a:r>
              <a:rPr lang="en-US" altLang="zh-CN">
                <a:latin typeface="Arial" panose="020B0604020202020204" pitchFamily="34" charset="0"/>
                <a:sym typeface="+mn-ea"/>
              </a:rPr>
              <a:t>1G</a:t>
            </a:r>
            <a:r>
              <a:rPr lang="zh-CN" altLang="en-US" dirty="0">
                <a:latin typeface="Arial" panose="020B0604020202020204" pitchFamily="34" charset="0"/>
                <a:sym typeface="+mn-ea"/>
              </a:rPr>
              <a:t>的空间，在列</a:t>
            </a:r>
            <a:r>
              <a:rPr lang="zh-CN" altLang="en-US" dirty="0">
                <a:solidFill>
                  <a:srgbClr val="FF0000"/>
                </a:solidFill>
                <a:latin typeface="Arial" panose="020B0604020202020204" pitchFamily="34" charset="0"/>
                <a:sym typeface="+mn-ea"/>
              </a:rPr>
              <a:t>试题列表</a:t>
            </a:r>
            <a:r>
              <a:rPr lang="zh-CN" altLang="en-US" dirty="0">
                <a:latin typeface="Arial" panose="020B0604020202020204" pitchFamily="34" charset="0"/>
                <a:sym typeface="+mn-ea"/>
              </a:rPr>
              <a:t>时非常慢。经过分析，发现系统很多时候是根据</a:t>
            </a:r>
            <a:r>
              <a:rPr lang="en-US" altLang="zh-CN">
                <a:latin typeface="Arial" panose="020B0604020202020204" pitchFamily="34" charset="0"/>
                <a:sym typeface="+mn-ea"/>
              </a:rPr>
              <a:t>【</a:t>
            </a:r>
            <a:r>
              <a:rPr lang="zh-CN" altLang="en-US" dirty="0">
                <a:latin typeface="Arial" panose="020B0604020202020204" pitchFamily="34" charset="0"/>
                <a:sym typeface="+mn-ea"/>
              </a:rPr>
              <a:t>册</a:t>
            </a:r>
            <a:r>
              <a:rPr lang="en-US" altLang="zh-CN">
                <a:latin typeface="Arial" panose="020B0604020202020204" pitchFamily="34" charset="0"/>
                <a:sym typeface="+mn-ea"/>
              </a:rPr>
              <a:t>】</a:t>
            </a:r>
            <a:r>
              <a:rPr lang="zh-CN" altLang="en-US" dirty="0">
                <a:latin typeface="Arial" panose="020B0604020202020204" pitchFamily="34" charset="0"/>
                <a:sym typeface="+mn-ea"/>
              </a:rPr>
              <a:t>、</a:t>
            </a:r>
            <a:r>
              <a:rPr lang="en-US" altLang="zh-CN">
                <a:latin typeface="Arial" panose="020B0604020202020204" pitchFamily="34" charset="0"/>
                <a:sym typeface="+mn-ea"/>
              </a:rPr>
              <a:t>【</a:t>
            </a:r>
            <a:r>
              <a:rPr lang="zh-CN" altLang="en-US" dirty="0">
                <a:latin typeface="Arial" panose="020B0604020202020204" pitchFamily="34" charset="0"/>
                <a:sym typeface="+mn-ea"/>
              </a:rPr>
              <a:t>单元</a:t>
            </a:r>
            <a:r>
              <a:rPr lang="en-US" altLang="zh-CN">
                <a:latin typeface="Arial" panose="020B0604020202020204" pitchFamily="34" charset="0"/>
                <a:sym typeface="+mn-ea"/>
              </a:rPr>
              <a:t>】</a:t>
            </a:r>
            <a:r>
              <a:rPr lang="zh-CN" altLang="en-US" dirty="0">
                <a:latin typeface="Arial" panose="020B0604020202020204" pitchFamily="34" charset="0"/>
                <a:sym typeface="+mn-ea"/>
              </a:rPr>
              <a:t>、类型、类别、难易程度等查询条件，分页显示试题详细内容。而每 次检索都是这几个表做</a:t>
            </a:r>
            <a:r>
              <a:rPr lang="en-US" altLang="zh-CN">
                <a:latin typeface="Arial" panose="020B0604020202020204" pitchFamily="34" charset="0"/>
                <a:sym typeface="+mn-ea"/>
              </a:rPr>
              <a:t>join</a:t>
            </a:r>
            <a:r>
              <a:rPr lang="zh-CN" altLang="en-US" dirty="0">
                <a:latin typeface="Arial" panose="020B0604020202020204" pitchFamily="34" charset="0"/>
                <a:sym typeface="+mn-ea"/>
              </a:rPr>
              <a:t>，每次要扫描一遍</a:t>
            </a:r>
            <a:r>
              <a:rPr lang="en-US" altLang="zh-CN">
                <a:latin typeface="Arial" panose="020B0604020202020204" pitchFamily="34" charset="0"/>
                <a:sym typeface="+mn-ea"/>
              </a:rPr>
              <a:t>1G</a:t>
            </a:r>
            <a:r>
              <a:rPr lang="zh-CN" altLang="en-US" dirty="0">
                <a:latin typeface="Arial" panose="020B0604020202020204" pitchFamily="34" charset="0"/>
                <a:sym typeface="+mn-ea"/>
              </a:rPr>
              <a:t>的表。我们完全可以把内容和答案拆分成另一个表，只有显示详细内容的时候才读这个大表，由此 就产生了</a:t>
            </a:r>
            <a:r>
              <a:rPr lang="en-US" altLang="zh-CN">
                <a:latin typeface="Arial" panose="020B0604020202020204" pitchFamily="34" charset="0"/>
                <a:sym typeface="+mn-ea"/>
              </a:rPr>
              <a:t>【</a:t>
            </a:r>
            <a:r>
              <a:rPr lang="zh-CN" altLang="en-US" dirty="0">
                <a:latin typeface="Arial" panose="020B0604020202020204" pitchFamily="34" charset="0"/>
                <a:sym typeface="+mn-ea"/>
              </a:rPr>
              <a:t>试题内容</a:t>
            </a:r>
            <a:r>
              <a:rPr lang="en-US" altLang="zh-CN">
                <a:latin typeface="Arial" panose="020B0604020202020204" pitchFamily="34" charset="0"/>
                <a:sym typeface="+mn-ea"/>
              </a:rPr>
              <a:t>】</a:t>
            </a:r>
            <a:r>
              <a:rPr lang="zh-CN" altLang="en-US" dirty="0">
                <a:latin typeface="Arial" panose="020B0604020202020204" pitchFamily="34" charset="0"/>
                <a:sym typeface="+mn-ea"/>
              </a:rPr>
              <a:t>、</a:t>
            </a:r>
            <a:r>
              <a:rPr lang="en-US" altLang="zh-CN">
                <a:latin typeface="Arial" panose="020B0604020202020204" pitchFamily="34" charset="0"/>
                <a:sym typeface="+mn-ea"/>
              </a:rPr>
              <a:t>【</a:t>
            </a:r>
            <a:r>
              <a:rPr lang="zh-CN" altLang="en-US" dirty="0">
                <a:latin typeface="Arial" panose="020B0604020202020204" pitchFamily="34" charset="0"/>
                <a:sym typeface="+mn-ea"/>
              </a:rPr>
              <a:t>答案信息</a:t>
            </a:r>
            <a:r>
              <a:rPr lang="en-US" altLang="zh-CN">
                <a:latin typeface="Arial" panose="020B0604020202020204" pitchFamily="34" charset="0"/>
                <a:sym typeface="+mn-ea"/>
              </a:rPr>
              <a:t>】</a:t>
            </a:r>
            <a:r>
              <a:rPr lang="zh-CN" altLang="en-US" dirty="0">
                <a:latin typeface="Arial" panose="020B0604020202020204" pitchFamily="34" charset="0"/>
                <a:sym typeface="+mn-ea"/>
              </a:rPr>
              <a:t>两个表。 </a:t>
            </a:r>
            <a:endParaRPr lang="zh-CN" altLang="en-US" dirty="0">
              <a:latin typeface="Arial" panose="020B0604020202020204" pitchFamily="34" charset="0"/>
            </a:endParaRPr>
          </a:p>
          <a:p>
            <a:pPr fontAlgn="auto">
              <a:lnSpc>
                <a:spcPts val="2980"/>
              </a:lnSpc>
            </a:pPr>
            <a:endParaRPr lang="zh-CN" altLang="en-US"/>
          </a:p>
        </p:txBody>
      </p:sp>
      <p:pic>
        <p:nvPicPr>
          <p:cNvPr id="559109" name="图片 559108" descr="829648ab-d03f-40c7-8bde-bd0b231bcf23"/>
          <p:cNvPicPr>
            <a:picLocks noChangeAspect="1"/>
          </p:cNvPicPr>
          <p:nvPr/>
        </p:nvPicPr>
        <p:blipFill>
          <a:blip r:embed="rId1"/>
          <a:stretch>
            <a:fillRect/>
          </a:stretch>
        </p:blipFill>
        <p:spPr>
          <a:xfrm>
            <a:off x="755650" y="1916113"/>
            <a:ext cx="3633788" cy="4392612"/>
          </a:xfrm>
          <a:prstGeom prst="rect">
            <a:avLst/>
          </a:prstGeom>
          <a:noFill/>
          <a:ln w="9525">
            <a:noFill/>
          </a:ln>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选择适当的字段类型，特别是主键</a:t>
            </a:r>
            <a:r>
              <a:rPr lang="zh-CN" altLang="en-US" dirty="0">
                <a:sym typeface="+mn-ea"/>
              </a:rPr>
              <a:t> </a:t>
            </a:r>
            <a:r>
              <a:rPr lang="zh-CN" altLang="en-US" b="1" dirty="0">
                <a:sym typeface="+mn-ea"/>
              </a:rPr>
              <a:t>	   </a:t>
            </a:r>
            <a:endParaRPr lang="zh-CN" altLang="en-US"/>
          </a:p>
        </p:txBody>
      </p:sp>
      <p:sp>
        <p:nvSpPr>
          <p:cNvPr id="3" name="内容占位符 2"/>
          <p:cNvSpPr>
            <a:spLocks noGrp="1"/>
          </p:cNvSpPr>
          <p:nvPr>
            <p:ph idx="1"/>
          </p:nvPr>
        </p:nvSpPr>
        <p:spPr/>
        <p:txBody>
          <a:bodyPr>
            <a:normAutofit fontScale="60000"/>
          </a:bodyPr>
          <a:p>
            <a:pPr marL="342900" indent="-342900" algn="l"/>
            <a:r>
              <a:rPr lang="zh-CN" altLang="en-US" dirty="0">
                <a:latin typeface="Arial" panose="020B0604020202020204" pitchFamily="34" charset="0"/>
                <a:sym typeface="+mn-ea"/>
              </a:rPr>
              <a:t>选择字段的一般原则是</a:t>
            </a:r>
            <a:r>
              <a:rPr lang="zh-CN" altLang="en-US" dirty="0">
                <a:solidFill>
                  <a:srgbClr val="FF0000"/>
                </a:solidFill>
                <a:latin typeface="Arial" panose="020B0604020202020204" pitchFamily="34" charset="0"/>
                <a:sym typeface="+mn-ea"/>
              </a:rPr>
              <a:t>保小不保大</a:t>
            </a:r>
            <a:r>
              <a:rPr lang="zh-CN" altLang="en-US" dirty="0">
                <a:latin typeface="Arial" panose="020B0604020202020204" pitchFamily="34" charset="0"/>
                <a:sym typeface="+mn-ea"/>
              </a:rPr>
              <a:t>，能用占用字节小的字段就不用大字段。比如主键， 建议使用自增类型，这样省空间</a:t>
            </a:r>
            <a:r>
              <a:rPr lang="en-US" altLang="zh-CN">
                <a:latin typeface="Arial" panose="020B0604020202020204" pitchFamily="34" charset="0"/>
                <a:sym typeface="+mn-ea"/>
              </a:rPr>
              <a:t>,</a:t>
            </a:r>
            <a:r>
              <a:rPr lang="zh-CN" altLang="en-US" dirty="0">
                <a:latin typeface="Arial" panose="020B0604020202020204" pitchFamily="34" charset="0"/>
                <a:sym typeface="+mn-ea"/>
              </a:rPr>
              <a:t>空间就是效率</a:t>
            </a:r>
            <a:r>
              <a:rPr lang="en-US" altLang="zh-CN">
                <a:latin typeface="Arial" panose="020B0604020202020204" pitchFamily="34" charset="0"/>
                <a:sym typeface="+mn-ea"/>
              </a:rPr>
              <a:t>!</a:t>
            </a:r>
            <a:r>
              <a:rPr lang="zh-CN" altLang="en-US" dirty="0">
                <a:latin typeface="Arial" panose="020B0604020202020204" pitchFamily="34" charset="0"/>
                <a:sym typeface="+mn-ea"/>
              </a:rPr>
              <a:t>按</a:t>
            </a:r>
            <a:r>
              <a:rPr lang="en-US" altLang="zh-CN">
                <a:latin typeface="Arial" panose="020B0604020202020204" pitchFamily="34" charset="0"/>
                <a:sym typeface="+mn-ea"/>
              </a:rPr>
              <a:t>4</a:t>
            </a:r>
            <a:r>
              <a:rPr lang="zh-CN" altLang="en-US" dirty="0">
                <a:latin typeface="Arial" panose="020B0604020202020204" pitchFamily="34" charset="0"/>
                <a:sym typeface="+mn-ea"/>
              </a:rPr>
              <a:t>个字节和按</a:t>
            </a:r>
            <a:r>
              <a:rPr lang="en-US" altLang="zh-CN">
                <a:latin typeface="Arial" panose="020B0604020202020204" pitchFamily="34" charset="0"/>
                <a:sym typeface="+mn-ea"/>
              </a:rPr>
              <a:t>32</a:t>
            </a:r>
            <a:r>
              <a:rPr lang="zh-CN" altLang="en-US" dirty="0">
                <a:latin typeface="Arial" panose="020B0604020202020204" pitchFamily="34" charset="0"/>
                <a:sym typeface="+mn-ea"/>
              </a:rPr>
              <a:t>个字节定位一条记录，谁快谁慢太明显了。涉及到 几个表做</a:t>
            </a:r>
            <a:r>
              <a:rPr lang="en-US" altLang="zh-CN">
                <a:latin typeface="Arial" panose="020B0604020202020204" pitchFamily="34" charset="0"/>
                <a:sym typeface="+mn-ea"/>
              </a:rPr>
              <a:t>join</a:t>
            </a:r>
            <a:r>
              <a:rPr lang="zh-CN" altLang="en-US" dirty="0">
                <a:latin typeface="Arial" panose="020B0604020202020204" pitchFamily="34" charset="0"/>
                <a:sym typeface="+mn-ea"/>
              </a:rPr>
              <a:t>时，效果就更明显了。</a:t>
            </a:r>
            <a:endParaRPr lang="zh-CN" altLang="en-US"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a:t>
            </a:r>
            <a:r>
              <a:rPr lang="en-US" altLang="zh-CN">
                <a:latin typeface="Arial" panose="020B0604020202020204" pitchFamily="34" charset="0"/>
                <a:sym typeface="+mn-ea"/>
              </a:rPr>
              <a:t>es1234 , </a:t>
            </a:r>
            <a:r>
              <a:rPr lang="zh-CN" altLang="en-US" dirty="0">
                <a:latin typeface="Arial" panose="020B0604020202020204" pitchFamily="34" charset="0"/>
                <a:sym typeface="+mn-ea"/>
              </a:rPr>
              <a:t>建议使用一个不含业务逻辑的</a:t>
            </a:r>
            <a:r>
              <a:rPr lang="en-US" altLang="zh-CN">
                <a:latin typeface="Arial" panose="020B0604020202020204" pitchFamily="34" charset="0"/>
                <a:sym typeface="+mn-ea"/>
              </a:rPr>
              <a:t>id</a:t>
            </a:r>
            <a:r>
              <a:rPr lang="zh-CN" altLang="en-US" dirty="0">
                <a:latin typeface="Arial" panose="020B0604020202020204" pitchFamily="34" charset="0"/>
                <a:sym typeface="+mn-ea"/>
              </a:rPr>
              <a:t>做主角</a:t>
            </a:r>
            <a:endParaRPr lang="zh-CN" altLang="en-US" dirty="0">
              <a:latin typeface="Arial" panose="020B0604020202020204" pitchFamily="34" charset="0"/>
            </a:endParaRPr>
          </a:p>
          <a:p>
            <a:pPr marL="342900" indent="-342900" algn="l">
              <a:buFont typeface="Wingdings" panose="05000000000000000000" pitchFamily="2" charset="2"/>
              <a:buNone/>
            </a:pPr>
            <a:endParaRPr lang="zh-CN" altLang="en-US"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a:t>
            </a:r>
            <a:r>
              <a:rPr lang="en-US" altLang="zh-CN" dirty="0">
                <a:latin typeface="Arial" panose="020B0604020202020204" pitchFamily="34" charset="0"/>
                <a:sym typeface="+mn-ea"/>
              </a:rPr>
              <a:t>int 4  bigint 8 mediumint smallint 2 tinyint 1 </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sym typeface="+mn-ea"/>
              </a:rPr>
              <a:t>   md5  char(32)</a:t>
            </a:r>
            <a:endParaRPr lang="en-US" altLang="zh-CN" dirty="0">
              <a:latin typeface="Arial" panose="020B0604020202020204" pitchFamily="34" charset="0"/>
            </a:endParaRPr>
          </a:p>
          <a:p>
            <a:pPr marL="342900" indent="-342900" algn="l">
              <a:buFont typeface="Wingdings" panose="05000000000000000000" pitchFamily="2" charset="2"/>
              <a:buNone/>
            </a:pP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sym typeface="+mn-ea"/>
              </a:rPr>
              <a:t>    id </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sym typeface="+mn-ea"/>
              </a:rPr>
              <a:t>	</a:t>
            </a:r>
            <a:r>
              <a:rPr lang="zh-CN" altLang="en-US" dirty="0">
                <a:latin typeface="Arial" panose="020B0604020202020204" pitchFamily="34" charset="0"/>
                <a:sym typeface="+mn-ea"/>
              </a:rPr>
              <a:t>整数 </a:t>
            </a:r>
            <a:r>
              <a:rPr lang="en-US" altLang="zh-CN" dirty="0">
                <a:latin typeface="Arial" panose="020B0604020202020204" pitchFamily="34" charset="0"/>
                <a:sym typeface="+mn-ea"/>
              </a:rPr>
              <a:t>tinyint samllint int bigint</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a:latin typeface="Arial" panose="020B0604020202020204" pitchFamily="34" charset="0"/>
                <a:sym typeface="+mn-ea"/>
              </a:rPr>
              <a:t>	student</a:t>
            </a:r>
            <a:r>
              <a:rPr lang="zh-CN" altLang="en-US" dirty="0">
                <a:latin typeface="Arial" panose="020B0604020202020204" pitchFamily="34" charset="0"/>
                <a:sym typeface="+mn-ea"/>
              </a:rPr>
              <a:t>表</a:t>
            </a:r>
            <a:endParaRPr lang="zh-CN" altLang="en-US"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a:t>
            </a:r>
            <a:r>
              <a:rPr lang="en-US" altLang="zh-CN">
                <a:latin typeface="Arial" panose="020B0604020202020204" pitchFamily="34" charset="0"/>
                <a:sym typeface="+mn-ea"/>
              </a:rPr>
              <a:t>id </a:t>
            </a:r>
            <a:r>
              <a:rPr lang="en-US" altLang="zh-CN" dirty="0" err="1">
                <a:latin typeface="Arial" panose="020B0604020202020204" pitchFamily="34" charset="0"/>
                <a:sym typeface="+mn-ea"/>
              </a:rPr>
              <a:t>stuno</a:t>
            </a:r>
            <a:r>
              <a:rPr lang="en-US" altLang="zh-CN">
                <a:latin typeface="Arial" panose="020B0604020202020204" pitchFamily="34" charset="0"/>
                <a:sym typeface="+mn-ea"/>
              </a:rPr>
              <a:t> 	</a:t>
            </a:r>
            <a:r>
              <a:rPr lang="en-US" altLang="zh-CN" dirty="0" err="1">
                <a:latin typeface="Arial" panose="020B0604020202020204" pitchFamily="34" charset="0"/>
                <a:sym typeface="+mn-ea"/>
              </a:rPr>
              <a:t>stuname</a:t>
            </a:r>
            <a:r>
              <a:rPr lang="en-US" altLang="zh-CN">
                <a:latin typeface="Arial" panose="020B0604020202020204" pitchFamily="34" charset="0"/>
                <a:sym typeface="+mn-ea"/>
              </a:rPr>
              <a:t> 	</a:t>
            </a:r>
            <a:r>
              <a:rPr lang="en-US" altLang="zh-CN" dirty="0" err="1">
                <a:latin typeface="Arial" panose="020B0604020202020204" pitchFamily="34" charset="0"/>
                <a:sym typeface="+mn-ea"/>
              </a:rPr>
              <a:t>adress</a:t>
            </a:r>
            <a:r>
              <a:rPr lang="en-US" altLang="zh-CN">
                <a:latin typeface="Arial" panose="020B0604020202020204" pitchFamily="34" charset="0"/>
                <a:sym typeface="+mn-ea"/>
              </a:rPr>
              <a:t> </a:t>
            </a:r>
            <a:endParaRPr lang="en-US" altLang="zh-CN">
              <a:latin typeface="Arial" panose="020B0604020202020204" pitchFamily="34" charset="0"/>
            </a:endParaRPr>
          </a:p>
          <a:p>
            <a:pPr marL="342900" indent="-342900" algn="l">
              <a:buFont typeface="Wingdings" panose="05000000000000000000" pitchFamily="2" charset="2"/>
              <a:buNone/>
            </a:pPr>
            <a:r>
              <a:rPr lang="en-US" altLang="zh-CN">
                <a:latin typeface="Arial" panose="020B0604020202020204" pitchFamily="34" charset="0"/>
                <a:sym typeface="+mn-ea"/>
              </a:rPr>
              <a:t>     1  es1234 	</a:t>
            </a:r>
            <a:r>
              <a:rPr lang="zh-CN" altLang="en-US">
                <a:latin typeface="Arial" panose="020B0604020202020204" pitchFamily="34" charset="0"/>
                <a:sym typeface="+mn-ea"/>
              </a:rPr>
              <a:t>名称</a:t>
            </a:r>
            <a:r>
              <a:rPr lang="zh-CN" altLang="en-US" dirty="0">
                <a:latin typeface="Arial" panose="020B0604020202020204" pitchFamily="34" charset="0"/>
                <a:sym typeface="+mn-ea"/>
              </a:rPr>
              <a:t>    		北京</a:t>
            </a:r>
            <a:endParaRPr lang="en-US" altLang="zh-CN">
              <a:latin typeface="Arial" panose="020B0604020202020204" pitchFamily="34" charset="0"/>
            </a:endParaRPr>
          </a:p>
          <a:p>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ym typeface="+mn-ea"/>
              </a:rPr>
              <a:t>文件、图片等大文件用文件系统存储</a:t>
            </a:r>
            <a:r>
              <a:rPr lang="zh-CN" altLang="en-US" dirty="0">
                <a:sym typeface="+mn-ea"/>
              </a:rPr>
              <a:t> </a:t>
            </a:r>
            <a:r>
              <a:rPr lang="zh-CN" altLang="en-US" b="1" dirty="0">
                <a:sym typeface="+mn-ea"/>
              </a:rPr>
              <a:t>	</a:t>
            </a:r>
            <a:endParaRPr lang="zh-CN" altLang="en-US"/>
          </a:p>
        </p:txBody>
      </p:sp>
      <p:sp>
        <p:nvSpPr>
          <p:cNvPr id="3" name="内容占位符 2"/>
          <p:cNvSpPr>
            <a:spLocks noGrp="1"/>
          </p:cNvSpPr>
          <p:nvPr>
            <p:ph idx="1"/>
          </p:nvPr>
        </p:nvSpPr>
        <p:spPr/>
        <p:txBody>
          <a:bodyPr/>
          <a:p>
            <a:r>
              <a:rPr lang="zh-CN" altLang="en-US" dirty="0">
                <a:latin typeface="Arial" panose="020B0604020202020204" pitchFamily="34" charset="0"/>
                <a:sym typeface="+mn-ea"/>
              </a:rPr>
              <a:t>数据库只存储路径。图片和文件存放在文件系统，甚至单独放在一台服务器</a:t>
            </a:r>
            <a:r>
              <a:rPr lang="en-US" altLang="zh-CN">
                <a:latin typeface="Arial" panose="020B0604020202020204" pitchFamily="34" charset="0"/>
                <a:sym typeface="+mn-ea"/>
              </a:rPr>
              <a:t>(</a:t>
            </a:r>
            <a:r>
              <a:rPr lang="zh-CN" altLang="en-US" dirty="0">
                <a:solidFill>
                  <a:srgbClr val="FF0000"/>
                </a:solidFill>
                <a:latin typeface="Arial" panose="020B0604020202020204" pitchFamily="34" charset="0"/>
                <a:sym typeface="+mn-ea"/>
              </a:rPr>
              <a:t>图床 </a:t>
            </a:r>
            <a:r>
              <a:rPr lang="en-US" altLang="zh-CN" dirty="0">
                <a:solidFill>
                  <a:srgbClr val="FF0000"/>
                </a:solidFill>
                <a:latin typeface="Arial" panose="020B0604020202020204" pitchFamily="34" charset="0"/>
                <a:sym typeface="+mn-ea"/>
              </a:rPr>
              <a:t>/ </a:t>
            </a:r>
            <a:r>
              <a:rPr lang="zh-CN" altLang="en-US" dirty="0">
                <a:solidFill>
                  <a:srgbClr val="FF0000"/>
                </a:solidFill>
                <a:latin typeface="Arial" panose="020B0604020202020204" pitchFamily="34" charset="0"/>
                <a:sym typeface="+mn-ea"/>
              </a:rPr>
              <a:t>视频服务器 </a:t>
            </a:r>
            <a:r>
              <a:rPr lang="en-US" altLang="zh-CN" dirty="0">
                <a:latin typeface="Arial" panose="020B0604020202020204" pitchFamily="34" charset="0"/>
                <a:sym typeface="+mn-ea"/>
              </a:rPr>
              <a:t>).</a:t>
            </a:r>
            <a:r>
              <a:rPr lang="en-US" altLang="zh-CN">
                <a:latin typeface="Arial" panose="020B0604020202020204" pitchFamily="34" charset="0"/>
                <a:sym typeface="+mn-ea"/>
              </a:rPr>
              <a:t> </a:t>
            </a:r>
            <a:endParaRPr lang="en-US" altLang="zh-CN">
              <a:latin typeface="Arial" panose="020B0604020202020204" pitchFamily="34" charset="0"/>
            </a:endParaRPr>
          </a:p>
          <a:p>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ym typeface="+mn-ea"/>
              </a:rPr>
              <a:t>数据库参数配置</a:t>
            </a:r>
            <a:endParaRPr lang="zh-CN" altLang="en-US"/>
          </a:p>
        </p:txBody>
      </p:sp>
      <p:sp>
        <p:nvSpPr>
          <p:cNvPr id="3" name="内容占位符 2"/>
          <p:cNvSpPr>
            <a:spLocks noGrp="1"/>
          </p:cNvSpPr>
          <p:nvPr>
            <p:ph idx="1"/>
          </p:nvPr>
        </p:nvSpPr>
        <p:spPr/>
        <p:txBody>
          <a:bodyPr/>
          <a:p>
            <a:pPr marL="342900" indent="-342900" algn="l"/>
            <a:r>
              <a:rPr lang="zh-CN" altLang="zh-CN" dirty="0">
                <a:latin typeface="Arial" panose="020B0604020202020204" pitchFamily="34" charset="0"/>
                <a:sym typeface="+mn-ea"/>
              </a:rPr>
              <a:t>最重要的参数就是内存，我们主要用的innodb引擎，所以下面两个参数调的很大</a:t>
            </a:r>
            <a:r>
              <a:rPr lang="zh-CN" altLang="en-US" dirty="0">
                <a:latin typeface="Arial" panose="020B0604020202020204" pitchFamily="34" charset="0"/>
                <a:sym typeface="+mn-ea"/>
              </a:rPr>
              <a:t> </a:t>
            </a:r>
            <a:endParaRPr lang="zh-CN" altLang="en-US" dirty="0">
              <a:latin typeface="Arial" panose="020B0604020202020204" pitchFamily="34" charset="0"/>
            </a:endParaRPr>
          </a:p>
          <a:p>
            <a:pPr marL="342900" indent="-342900" algn="l">
              <a:buFont typeface="Wingdings" panose="05000000000000000000" pitchFamily="2" charset="2"/>
              <a:buNone/>
            </a:pPr>
            <a:r>
              <a:rPr lang="zh-CN" altLang="zh-CN" dirty="0">
                <a:latin typeface="Arial" panose="020B0604020202020204" pitchFamily="34" charset="0"/>
                <a:sym typeface="+mn-ea"/>
              </a:rPr>
              <a:t>　　innodb_additional_mem_pool_size = 64M</a:t>
            </a:r>
            <a:endParaRPr lang="zh-CN" altLang="zh-CN" dirty="0">
              <a:latin typeface="Arial" panose="020B0604020202020204" pitchFamily="34" charset="0"/>
            </a:endParaRPr>
          </a:p>
          <a:p>
            <a:pPr marL="342900" indent="-342900" algn="l">
              <a:buFont typeface="Wingdings" panose="05000000000000000000" pitchFamily="2" charset="2"/>
              <a:buNone/>
            </a:pPr>
            <a:r>
              <a:rPr lang="zh-CN" altLang="zh-CN" dirty="0">
                <a:latin typeface="Arial" panose="020B0604020202020204" pitchFamily="34" charset="0"/>
                <a:sym typeface="+mn-ea"/>
              </a:rPr>
              <a:t>　　innodb_buffer_pool_size =</a:t>
            </a:r>
            <a:r>
              <a:rPr lang="zh-CN" altLang="en-US" dirty="0">
                <a:latin typeface="Arial" panose="020B0604020202020204" pitchFamily="34" charset="0"/>
                <a:sym typeface="+mn-ea"/>
              </a:rPr>
              <a:t>1</a:t>
            </a:r>
            <a:r>
              <a:rPr lang="zh-CN" altLang="zh-CN" dirty="0">
                <a:latin typeface="Arial" panose="020B0604020202020204" pitchFamily="34" charset="0"/>
                <a:sym typeface="+mn-ea"/>
              </a:rPr>
              <a:t>G</a:t>
            </a:r>
            <a:endParaRPr lang="zh-CN" altLang="zh-CN" dirty="0">
              <a:latin typeface="Arial" panose="020B0604020202020204" pitchFamily="34" charset="0"/>
            </a:endParaRPr>
          </a:p>
          <a:p>
            <a:pPr marL="342900" indent="-342900" algn="l"/>
            <a:r>
              <a:rPr lang="zh-CN" altLang="zh-CN" dirty="0">
                <a:latin typeface="Arial" panose="020B0604020202020204" pitchFamily="34" charset="0"/>
                <a:sym typeface="+mn-ea"/>
              </a:rPr>
              <a:t>对于myisam，需要调整key_buffer_size</a:t>
            </a:r>
            <a:endParaRPr lang="zh-CN" altLang="zh-CN"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a:t>
            </a:r>
            <a:r>
              <a:rPr lang="zh-CN" altLang="zh-CN" dirty="0">
                <a:latin typeface="Arial" panose="020B0604020202020204" pitchFamily="34" charset="0"/>
                <a:sym typeface="+mn-ea"/>
              </a:rPr>
              <a:t>当然调整参数还是要看状态，用show status语句可以看到当前状态，以决定改调整哪些参数</a:t>
            </a:r>
            <a:endParaRPr lang="zh-CN" altLang="en-US" dirty="0">
              <a:latin typeface="Arial" panose="020B0604020202020204" pitchFamily="34" charset="0"/>
            </a:endParaRPr>
          </a:p>
          <a:p>
            <a:pPr marL="342900" indent="-342900" algn="l"/>
            <a:r>
              <a:rPr lang="zh-CN" altLang="en-US" dirty="0">
                <a:latin typeface="Arial" panose="020B0604020202020204" pitchFamily="34" charset="0"/>
                <a:sym typeface="+mn-ea"/>
              </a:rPr>
              <a:t>在</a:t>
            </a:r>
            <a:r>
              <a:rPr lang="en-US" altLang="zh-CN" dirty="0">
                <a:latin typeface="Arial" panose="020B0604020202020204" pitchFamily="34" charset="0"/>
                <a:sym typeface="+mn-ea"/>
              </a:rPr>
              <a:t>my.ini</a:t>
            </a:r>
            <a:r>
              <a:rPr lang="zh-CN" altLang="en-US" dirty="0">
                <a:latin typeface="Arial" panose="020B0604020202020204" pitchFamily="34" charset="0"/>
                <a:sym typeface="+mn-ea"/>
              </a:rPr>
              <a:t>修改端口</a:t>
            </a:r>
            <a:r>
              <a:rPr lang="en-US" altLang="zh-CN" dirty="0">
                <a:latin typeface="Arial" panose="020B0604020202020204" pitchFamily="34" charset="0"/>
                <a:sym typeface="+mn-ea"/>
              </a:rPr>
              <a:t>3306</a:t>
            </a:r>
            <a:r>
              <a:rPr lang="zh-CN" altLang="en-US" dirty="0">
                <a:latin typeface="Arial" panose="020B0604020202020204" pitchFamily="34" charset="0"/>
                <a:sym typeface="+mn-ea"/>
              </a:rPr>
              <a:t>，默认存储引擎和最大连接数</a:t>
            </a:r>
            <a:endParaRPr lang="zh-CN" altLang="zh-CN" dirty="0">
              <a:latin typeface="Arial" panose="020B0604020202020204" pitchFamily="34" charset="0"/>
            </a:endParaRPr>
          </a:p>
          <a:p>
            <a:pPr marL="342900" indent="-342900" algn="l">
              <a:buFont typeface="Wingdings" panose="05000000000000000000" pitchFamily="2" charset="2"/>
              <a:buNone/>
            </a:pPr>
            <a:endParaRPr lang="zh-CN" altLang="zh-CN" dirty="0">
              <a:latin typeface="Arial" panose="020B0604020202020204" pitchFamily="34" charset="0"/>
            </a:endParaRPr>
          </a:p>
          <a:p>
            <a:pPr marL="342900" indent="-342900" algn="l">
              <a:buFont typeface="Wingdings" panose="05000000000000000000" pitchFamily="2" charset="2"/>
              <a:buNone/>
            </a:pPr>
            <a:endParaRPr lang="zh-CN" altLang="zh-CN" dirty="0">
              <a:latin typeface="Arial" panose="020B0604020202020204" pitchFamily="34" charset="0"/>
            </a:endParaRPr>
          </a:p>
          <a:p>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ym typeface="+mn-ea"/>
              </a:rPr>
              <a:t>合理的硬件资源和操作系统</a:t>
            </a:r>
            <a:endParaRPr lang="zh-CN" altLang="en-US"/>
          </a:p>
        </p:txBody>
      </p:sp>
      <p:sp>
        <p:nvSpPr>
          <p:cNvPr id="3" name="内容占位符 2"/>
          <p:cNvSpPr>
            <a:spLocks noGrp="1"/>
          </p:cNvSpPr>
          <p:nvPr>
            <p:ph idx="1"/>
          </p:nvPr>
        </p:nvSpPr>
        <p:spPr>
          <a:xfrm>
            <a:off x="838200" y="1825625"/>
            <a:ext cx="10515600" cy="2950845"/>
          </a:xfrm>
        </p:spPr>
        <p:txBody>
          <a:bodyPr/>
          <a:p>
            <a:pPr marL="342900" indent="-342900" algn="l"/>
            <a:r>
              <a:rPr lang="zh-CN" altLang="en-US" dirty="0">
                <a:latin typeface="Arial" panose="020B0604020202020204" pitchFamily="34" charset="0"/>
                <a:sym typeface="+mn-ea"/>
              </a:rPr>
              <a:t>如果你的机器</a:t>
            </a:r>
            <a:r>
              <a:rPr lang="zh-CN" altLang="en-US" dirty="0">
                <a:latin typeface="Arial" panose="020B0604020202020204" pitchFamily="34" charset="0"/>
                <a:sym typeface="+mn-ea"/>
                <a:hlinkClick r:id="rId1" tooltip="内存"/>
              </a:rPr>
              <a:t>内存</a:t>
            </a:r>
            <a:r>
              <a:rPr lang="zh-CN" altLang="en-US" dirty="0">
                <a:latin typeface="Arial" panose="020B0604020202020204" pitchFamily="34" charset="0"/>
                <a:sym typeface="+mn-ea"/>
              </a:rPr>
              <a:t>超过</a:t>
            </a:r>
            <a:r>
              <a:rPr lang="en-US" altLang="zh-CN" dirty="0">
                <a:latin typeface="Arial" panose="020B0604020202020204" pitchFamily="34" charset="0"/>
                <a:sym typeface="+mn-ea"/>
              </a:rPr>
              <a:t>4G</a:t>
            </a:r>
            <a:r>
              <a:rPr lang="zh-CN" altLang="en-US" dirty="0">
                <a:latin typeface="Arial" panose="020B0604020202020204" pitchFamily="34" charset="0"/>
                <a:sym typeface="+mn-ea"/>
              </a:rPr>
              <a:t>，那么毋庸置疑应当采用</a:t>
            </a:r>
            <a:r>
              <a:rPr lang="en-US" altLang="zh-CN">
                <a:latin typeface="Arial" panose="020B0604020202020204" pitchFamily="34" charset="0"/>
                <a:sym typeface="+mn-ea"/>
              </a:rPr>
              <a:t>64</a:t>
            </a:r>
            <a:r>
              <a:rPr lang="zh-CN" altLang="en-US" dirty="0">
                <a:latin typeface="Arial" panose="020B0604020202020204" pitchFamily="34" charset="0"/>
                <a:sym typeface="+mn-ea"/>
              </a:rPr>
              <a:t>位操作系统和</a:t>
            </a:r>
            <a:r>
              <a:rPr lang="en-US" altLang="zh-CN">
                <a:latin typeface="Arial" panose="020B0604020202020204" pitchFamily="34" charset="0"/>
                <a:sym typeface="+mn-ea"/>
              </a:rPr>
              <a:t>64</a:t>
            </a:r>
            <a:r>
              <a:rPr lang="zh-CN" altLang="en-US" dirty="0">
                <a:latin typeface="Arial" panose="020B0604020202020204" pitchFamily="34" charset="0"/>
                <a:sym typeface="+mn-ea"/>
              </a:rPr>
              <a:t>位</a:t>
            </a:r>
            <a:r>
              <a:rPr lang="en-US" altLang="zh-CN" dirty="0" err="1">
                <a:latin typeface="Arial" panose="020B0604020202020204" pitchFamily="34" charset="0"/>
                <a:sym typeface="+mn-ea"/>
              </a:rPr>
              <a:t>mysql</a:t>
            </a:r>
            <a:r>
              <a:rPr lang="en-US" altLang="zh-CN">
                <a:latin typeface="Arial" panose="020B0604020202020204" pitchFamily="34" charset="0"/>
                <a:sym typeface="+mn-ea"/>
              </a:rPr>
              <a:t> </a:t>
            </a:r>
            <a:r>
              <a:rPr lang="en-US" altLang="zh-CN" dirty="0">
                <a:latin typeface="Arial" panose="020B0604020202020204" pitchFamily="34" charset="0"/>
                <a:sym typeface="+mn-ea"/>
              </a:rPr>
              <a:t>5.5.19</a:t>
            </a:r>
            <a:endParaRPr lang="en-US" altLang="zh-CN">
              <a:latin typeface="Arial" panose="020B0604020202020204" pitchFamily="34" charset="0"/>
            </a:endParaRPr>
          </a:p>
          <a:p>
            <a:pPr marL="342900" indent="-342900" algn="l"/>
            <a:endParaRPr lang="zh-CN" altLang="en-US" dirty="0">
              <a:latin typeface="Arial" panose="020B0604020202020204" pitchFamily="34" charset="0"/>
            </a:endParaRPr>
          </a:p>
          <a:p>
            <a:pPr marL="342900" indent="-342900" algn="l"/>
            <a:r>
              <a:rPr lang="zh-CN" altLang="en-US" dirty="0">
                <a:latin typeface="Arial" panose="020B0604020202020204" pitchFamily="34" charset="0"/>
                <a:sym typeface="+mn-ea"/>
              </a:rPr>
              <a:t>读写分离</a:t>
            </a:r>
            <a:endParaRPr lang="zh-CN" altLang="en-US"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如果数据库压力很大，一台机器支撑不了，那么可以用</a:t>
            </a:r>
            <a:r>
              <a:rPr lang="en-US" altLang="zh-CN" dirty="0" err="1">
                <a:latin typeface="Arial" panose="020B0604020202020204" pitchFamily="34" charset="0"/>
                <a:sym typeface="+mn-ea"/>
              </a:rPr>
              <a:t>mysql</a:t>
            </a:r>
            <a:r>
              <a:rPr lang="zh-CN" altLang="en-US" dirty="0">
                <a:latin typeface="Arial" panose="020B0604020202020204" pitchFamily="34" charset="0"/>
                <a:sym typeface="+mn-ea"/>
              </a:rPr>
              <a:t>复制实现多台机器同步，将数据库的压力分散</a:t>
            </a:r>
            <a:endParaRPr lang="zh-CN" altLang="en-US"/>
          </a:p>
        </p:txBody>
      </p:sp>
      <p:pic>
        <p:nvPicPr>
          <p:cNvPr id="571396" name="图片 571395"/>
          <p:cNvPicPr>
            <a:picLocks noChangeAspect="1"/>
          </p:cNvPicPr>
          <p:nvPr/>
        </p:nvPicPr>
        <p:blipFill>
          <a:blip r:embed="rId2"/>
          <a:stretch>
            <a:fillRect/>
          </a:stretch>
        </p:blipFill>
        <p:spPr>
          <a:xfrm>
            <a:off x="2395220" y="4932680"/>
            <a:ext cx="6260465" cy="1717675"/>
          </a:xfrm>
          <a:prstGeom prst="rect">
            <a:avLst/>
          </a:prstGeom>
          <a:noFill/>
          <a:ln w="9525">
            <a:noFill/>
          </a:ln>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ym typeface="+mn-ea"/>
              </a:rPr>
              <a:t>合理的硬件资源和操作系统</a:t>
            </a:r>
            <a:endParaRPr lang="zh-CN" altLang="en-US"/>
          </a:p>
        </p:txBody>
      </p:sp>
      <p:sp>
        <p:nvSpPr>
          <p:cNvPr id="3" name="内容占位符 2"/>
          <p:cNvSpPr>
            <a:spLocks noGrp="1"/>
          </p:cNvSpPr>
          <p:nvPr>
            <p:ph idx="1"/>
          </p:nvPr>
        </p:nvSpPr>
        <p:spPr/>
        <p:txBody>
          <a:bodyPr>
            <a:normAutofit lnSpcReduction="20000"/>
          </a:bodyPr>
          <a:p>
            <a:pPr marL="342900" indent="-342900" algn="l">
              <a:buFont typeface="Wingdings" panose="05000000000000000000" pitchFamily="2" charset="2"/>
              <a:buNone/>
            </a:pPr>
            <a:r>
              <a:rPr lang="en-US" altLang="zh-CN">
                <a:latin typeface="Arial" panose="020B0604020202020204" pitchFamily="34" charset="0"/>
                <a:sym typeface="+mn-ea"/>
              </a:rPr>
              <a:t>Master</a:t>
            </a:r>
            <a:endParaRPr lang="en-US" altLang="zh-CN">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a:t>
            </a:r>
            <a:r>
              <a:rPr lang="en-US" altLang="zh-CN">
                <a:latin typeface="Arial" panose="020B0604020202020204" pitchFamily="34" charset="0"/>
                <a:sym typeface="+mn-ea"/>
              </a:rPr>
              <a:t>Slave1</a:t>
            </a:r>
            <a:endParaRPr lang="en-US" altLang="zh-CN">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a:t>
            </a:r>
            <a:r>
              <a:rPr lang="en-US" altLang="zh-CN">
                <a:latin typeface="Arial" panose="020B0604020202020204" pitchFamily="34" charset="0"/>
                <a:sym typeface="+mn-ea"/>
              </a:rPr>
              <a:t>Slave2</a:t>
            </a:r>
            <a:endParaRPr lang="en-US" altLang="zh-CN">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a:t>
            </a:r>
            <a:r>
              <a:rPr lang="en-US" altLang="zh-CN">
                <a:latin typeface="Arial" panose="020B0604020202020204" pitchFamily="34" charset="0"/>
                <a:sym typeface="+mn-ea"/>
              </a:rPr>
              <a:t>Slave3</a:t>
            </a:r>
            <a:endParaRPr lang="en-US" altLang="zh-CN">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主库</a:t>
            </a:r>
            <a:r>
              <a:rPr lang="en-US" altLang="zh-CN">
                <a:latin typeface="Arial" panose="020B0604020202020204" pitchFamily="34" charset="0"/>
                <a:sym typeface="+mn-ea"/>
              </a:rPr>
              <a:t>master</a:t>
            </a:r>
            <a:r>
              <a:rPr lang="zh-CN" altLang="en-US" dirty="0">
                <a:latin typeface="Arial" panose="020B0604020202020204" pitchFamily="34" charset="0"/>
                <a:sym typeface="+mn-ea"/>
              </a:rPr>
              <a:t>用来写入，</a:t>
            </a:r>
            <a:r>
              <a:rPr lang="en-US" altLang="zh-CN">
                <a:latin typeface="Arial" panose="020B0604020202020204" pitchFamily="34" charset="0"/>
                <a:sym typeface="+mn-ea"/>
              </a:rPr>
              <a:t>slave1—slave3</a:t>
            </a:r>
            <a:r>
              <a:rPr lang="zh-CN" altLang="en-US" dirty="0">
                <a:latin typeface="Arial" panose="020B0604020202020204" pitchFamily="34" charset="0"/>
                <a:sym typeface="+mn-ea"/>
              </a:rPr>
              <a:t>都用来做</a:t>
            </a:r>
            <a:r>
              <a:rPr lang="en-US" altLang="zh-CN">
                <a:latin typeface="Arial" panose="020B0604020202020204" pitchFamily="34" charset="0"/>
                <a:sym typeface="+mn-ea"/>
              </a:rPr>
              <a:t>select</a:t>
            </a:r>
            <a:r>
              <a:rPr lang="zh-CN" altLang="en-US" dirty="0">
                <a:latin typeface="Arial" panose="020B0604020202020204" pitchFamily="34" charset="0"/>
                <a:sym typeface="+mn-ea"/>
              </a:rPr>
              <a:t>，每个数据库</a:t>
            </a:r>
            <a:endParaRPr lang="zh-CN" altLang="en-US"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分担的压力小了很多。</a:t>
            </a:r>
            <a:endParaRPr lang="zh-CN" altLang="en-US"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　 要实现这种方式，需要程序特别设计，写都操作</a:t>
            </a:r>
            <a:r>
              <a:rPr lang="en-US" altLang="zh-CN">
                <a:latin typeface="Arial" panose="020B0604020202020204" pitchFamily="34" charset="0"/>
                <a:sym typeface="+mn-ea"/>
              </a:rPr>
              <a:t>master</a:t>
            </a:r>
            <a:r>
              <a:rPr lang="zh-CN" altLang="en-US" dirty="0">
                <a:latin typeface="Arial" panose="020B0604020202020204" pitchFamily="34" charset="0"/>
                <a:sym typeface="+mn-ea"/>
              </a:rPr>
              <a:t>，读都操作</a:t>
            </a:r>
            <a:endParaRPr lang="zh-CN" altLang="en-US" dirty="0">
              <a:latin typeface="Arial" panose="020B0604020202020204" pitchFamily="34" charset="0"/>
            </a:endParaRPr>
          </a:p>
          <a:p>
            <a:pPr marL="342900" indent="-342900" algn="l">
              <a:buFont typeface="Wingdings" panose="05000000000000000000" pitchFamily="2" charset="2"/>
              <a:buNone/>
            </a:pPr>
            <a:r>
              <a:rPr lang="en-US" altLang="zh-CN">
                <a:latin typeface="Arial" panose="020B0604020202020204" pitchFamily="34" charset="0"/>
                <a:sym typeface="+mn-ea"/>
              </a:rPr>
              <a:t>slave</a:t>
            </a:r>
            <a:r>
              <a:rPr lang="zh-CN" altLang="en-US" dirty="0">
                <a:latin typeface="Arial" panose="020B0604020202020204" pitchFamily="34" charset="0"/>
                <a:sym typeface="+mn-ea"/>
              </a:rPr>
              <a:t>，给程序开发带来了额外负担。当然目前已经有中间件来实现这个</a:t>
            </a:r>
            <a:endParaRPr lang="zh-CN" altLang="en-US"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代理，对程 序来读写哪些数据库是透明的。官方有个</a:t>
            </a:r>
            <a:r>
              <a:rPr lang="en-US" altLang="zh-CN" dirty="0" err="1">
                <a:latin typeface="Arial" panose="020B0604020202020204" pitchFamily="34" charset="0"/>
                <a:sym typeface="+mn-ea"/>
              </a:rPr>
              <a:t>mysql</a:t>
            </a:r>
            <a:r>
              <a:rPr lang="en-US" altLang="zh-CN">
                <a:latin typeface="Arial" panose="020B0604020202020204" pitchFamily="34" charset="0"/>
                <a:sym typeface="+mn-ea"/>
              </a:rPr>
              <a:t>-proxy</a:t>
            </a:r>
            <a:r>
              <a:rPr lang="zh-CN" altLang="en-US" dirty="0">
                <a:latin typeface="Arial" panose="020B0604020202020204" pitchFamily="34" charset="0"/>
                <a:sym typeface="+mn-ea"/>
              </a:rPr>
              <a:t>，但是</a:t>
            </a:r>
            <a:endParaRPr lang="zh-CN" altLang="en-US"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还是</a:t>
            </a:r>
            <a:r>
              <a:rPr lang="en-US" altLang="zh-CN">
                <a:latin typeface="Arial" panose="020B0604020202020204" pitchFamily="34" charset="0"/>
                <a:sym typeface="+mn-ea"/>
              </a:rPr>
              <a:t>alpha</a:t>
            </a:r>
            <a:r>
              <a:rPr lang="zh-CN" altLang="en-US" dirty="0">
                <a:latin typeface="Arial" panose="020B0604020202020204" pitchFamily="34" charset="0"/>
                <a:sym typeface="+mn-ea"/>
              </a:rPr>
              <a:t>版本的。新浪有个</a:t>
            </a:r>
            <a:r>
              <a:rPr lang="en-US" altLang="zh-CN" dirty="0" err="1">
                <a:latin typeface="Arial" panose="020B0604020202020204" pitchFamily="34" charset="0"/>
                <a:sym typeface="+mn-ea"/>
              </a:rPr>
              <a:t>amobe</a:t>
            </a:r>
            <a:r>
              <a:rPr lang="en-US" altLang="zh-CN">
                <a:latin typeface="Arial" panose="020B0604020202020204" pitchFamily="34" charset="0"/>
                <a:sym typeface="+mn-ea"/>
              </a:rPr>
              <a:t> for </a:t>
            </a:r>
            <a:r>
              <a:rPr lang="en-US" altLang="zh-CN" dirty="0" err="1">
                <a:latin typeface="Arial" panose="020B0604020202020204" pitchFamily="34" charset="0"/>
                <a:sym typeface="+mn-ea"/>
              </a:rPr>
              <a:t>mysql</a:t>
            </a:r>
            <a:r>
              <a:rPr lang="zh-CN" altLang="en-US" dirty="0">
                <a:latin typeface="Arial" panose="020B0604020202020204" pitchFamily="34" charset="0"/>
                <a:sym typeface="+mn-ea"/>
              </a:rPr>
              <a:t>，也可达到这个目的，结构</a:t>
            </a:r>
            <a:endParaRPr lang="zh-CN" altLang="en-US" dirty="0">
              <a:latin typeface="Arial" panose="020B0604020202020204" pitchFamily="34" charset="0"/>
            </a:endParaRPr>
          </a:p>
          <a:p>
            <a:pPr marL="342900" indent="-342900" algn="l">
              <a:buFont typeface="Wingdings" panose="05000000000000000000" pitchFamily="2" charset="2"/>
              <a:buNone/>
            </a:pPr>
            <a:r>
              <a:rPr lang="zh-CN" altLang="en-US" dirty="0">
                <a:latin typeface="Arial" panose="020B0604020202020204" pitchFamily="34" charset="0"/>
                <a:sym typeface="+mn-ea"/>
              </a:rPr>
              <a:t>如下　</a:t>
            </a:r>
            <a:endParaRPr lang="zh-CN" altLang="en-US" dirty="0">
              <a:latin typeface="Arial" panose="020B0604020202020204" pitchFamily="34" charset="0"/>
            </a:endParaRPr>
          </a:p>
          <a:p>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ym typeface="+mn-ea"/>
              </a:rPr>
              <a:t>合理的硬件资源和操作系统（读写分离</a:t>
            </a:r>
            <a:r>
              <a:rPr lang="zh-CN" altLang="en-US" b="1" dirty="0">
                <a:sym typeface="+mn-ea"/>
              </a:rPr>
              <a:t>）</a:t>
            </a:r>
            <a:endParaRPr lang="zh-CN" altLang="en-US"/>
          </a:p>
        </p:txBody>
      </p:sp>
      <p:pic>
        <p:nvPicPr>
          <p:cNvPr id="575493" name="内容占位符 575492"/>
          <p:cNvPicPr>
            <a:picLocks noChangeAspect="1"/>
          </p:cNvPicPr>
          <p:nvPr>
            <p:ph idx="1"/>
          </p:nvPr>
        </p:nvPicPr>
        <p:blipFill>
          <a:blip r:embed="rId1"/>
          <a:stretch>
            <a:fillRect/>
          </a:stretch>
        </p:blipFill>
        <p:spPr>
          <a:xfrm>
            <a:off x="2319655" y="2132330"/>
            <a:ext cx="6123940" cy="3030855"/>
          </a:xfrm>
          <a:prstGeom prst="rect">
            <a:avLst/>
          </a:prstGeom>
          <a:noFill/>
          <a:ln w="9525">
            <a:no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MySQL</a:t>
            </a:r>
            <a:r>
              <a:rPr lang="zh-CN" altLang="en-US"/>
              <a:t>优化工作</a:t>
            </a:r>
            <a:endParaRPr lang="zh-CN" altLang="en-US"/>
          </a:p>
        </p:txBody>
      </p:sp>
      <p:sp>
        <p:nvSpPr>
          <p:cNvPr id="3" name="内容占位符 2"/>
          <p:cNvSpPr>
            <a:spLocks noGrp="1"/>
          </p:cNvSpPr>
          <p:nvPr>
            <p:ph idx="1"/>
          </p:nvPr>
        </p:nvSpPr>
        <p:spPr/>
        <p:txBody>
          <a:bodyPr/>
          <a:p>
            <a:pPr fontAlgn="auto"/>
            <a:r>
              <a:rPr lang="en-US" altLang="zh-CN" sz="4000"/>
              <a:t>MySQL</a:t>
            </a:r>
            <a:r>
              <a:rPr lang="zh-CN" altLang="en-US" sz="4000"/>
              <a:t>优化可以从四个方面着手：</a:t>
            </a:r>
            <a:endParaRPr lang="zh-CN" altLang="en-US"/>
          </a:p>
          <a:p>
            <a:pPr fontAlgn="auto"/>
            <a:r>
              <a:rPr lang="en-US" altLang="zh-CN" sz="3500"/>
              <a:t>1.</a:t>
            </a:r>
            <a:r>
              <a:rPr lang="zh-CN" altLang="en-US" sz="3500"/>
              <a:t>数据表的设计</a:t>
            </a:r>
            <a:endParaRPr lang="zh-CN" altLang="en-US" sz="3500"/>
          </a:p>
          <a:p>
            <a:pPr fontAlgn="auto"/>
            <a:r>
              <a:rPr lang="en-US" altLang="zh-CN" sz="3500"/>
              <a:t>2.sql</a:t>
            </a:r>
            <a:r>
              <a:rPr lang="zh-CN" altLang="en-US" sz="3500"/>
              <a:t>语句优化</a:t>
            </a:r>
            <a:endParaRPr lang="zh-CN" altLang="en-US" sz="3500"/>
          </a:p>
          <a:p>
            <a:pPr fontAlgn="auto"/>
            <a:r>
              <a:rPr lang="en-US" altLang="zh-CN" sz="3500"/>
              <a:t>3.</a:t>
            </a:r>
            <a:r>
              <a:rPr lang="zh-CN" altLang="en-US" sz="3500"/>
              <a:t>数据库参数配置</a:t>
            </a:r>
            <a:endParaRPr lang="zh-CN" altLang="en-US" sz="3500"/>
          </a:p>
          <a:p>
            <a:pPr fontAlgn="auto"/>
            <a:r>
              <a:rPr lang="en-US" altLang="zh-CN" sz="3500"/>
              <a:t>4.</a:t>
            </a:r>
            <a:r>
              <a:rPr lang="zh-CN" altLang="en-US" sz="3500"/>
              <a:t>服务器资源和操作系统合理的选择</a:t>
            </a:r>
            <a:endParaRPr lang="zh-CN" altLang="en-US" sz="350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dirty="0">
                <a:sym typeface="+mn-ea"/>
              </a:rPr>
              <a:t>PHP</a:t>
            </a:r>
            <a:r>
              <a:rPr lang="zh-CN" altLang="en-US" b="1" dirty="0">
                <a:sym typeface="+mn-ea"/>
              </a:rPr>
              <a:t>定时完成数据库的备份</a:t>
            </a:r>
            <a:endParaRPr lang="zh-CN" altLang="en-US"/>
          </a:p>
        </p:txBody>
      </p:sp>
      <p:sp>
        <p:nvSpPr>
          <p:cNvPr id="3" name="内容占位符 2"/>
          <p:cNvSpPr>
            <a:spLocks noGrp="1"/>
          </p:cNvSpPr>
          <p:nvPr>
            <p:ph idx="1"/>
          </p:nvPr>
        </p:nvSpPr>
        <p:spPr/>
        <p:txBody>
          <a:bodyPr/>
          <a:p>
            <a:pPr marL="342900" indent="-342900" algn="l"/>
            <a:r>
              <a:rPr lang="zh-CN" altLang="en-US" dirty="0">
                <a:latin typeface="Arial" panose="020B0604020202020204" pitchFamily="34" charset="0"/>
                <a:sym typeface="+mn-ea"/>
              </a:rPr>
              <a:t>项目实际需求，请完成定时备份某个数据库，或者定时备份数据库的某些表的操作</a:t>
            </a:r>
            <a:endParaRPr lang="zh-CN" altLang="en-US"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sym typeface="+mn-ea"/>
              </a:rPr>
              <a:t>windows </a:t>
            </a:r>
            <a:r>
              <a:rPr lang="zh-CN" altLang="en-US" dirty="0">
                <a:latin typeface="Arial" panose="020B0604020202020204" pitchFamily="34" charset="0"/>
                <a:sym typeface="+mn-ea"/>
              </a:rPr>
              <a:t>下每隔</a:t>
            </a:r>
            <a:r>
              <a:rPr lang="en-US" altLang="zh-CN" dirty="0">
                <a:latin typeface="Arial" panose="020B0604020202020204" pitchFamily="34" charset="0"/>
                <a:sym typeface="+mn-ea"/>
              </a:rPr>
              <a:t>1</a:t>
            </a:r>
            <a:r>
              <a:rPr lang="zh-CN" altLang="en-US" dirty="0">
                <a:latin typeface="Arial" panose="020B0604020202020204" pitchFamily="34" charset="0"/>
                <a:sym typeface="+mn-ea"/>
              </a:rPr>
              <a:t>小时，备份一次数据</a:t>
            </a:r>
            <a:r>
              <a:rPr lang="en-US" altLang="zh-CN" dirty="0">
                <a:latin typeface="Arial" panose="020B0604020202020204" pitchFamily="34" charset="0"/>
                <a:sym typeface="+mn-ea"/>
              </a:rPr>
              <a:t>newsdb</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sym typeface="+mn-ea"/>
              </a:rPr>
              <a:t>windows </a:t>
            </a:r>
            <a:r>
              <a:rPr lang="zh-CN" altLang="en-US" dirty="0">
                <a:latin typeface="Arial" panose="020B0604020202020204" pitchFamily="34" charset="0"/>
                <a:sym typeface="+mn-ea"/>
              </a:rPr>
              <a:t>每天晚上</a:t>
            </a:r>
            <a:r>
              <a:rPr lang="en-US" altLang="zh-CN" dirty="0">
                <a:latin typeface="Arial" panose="020B0604020202020204" pitchFamily="34" charset="0"/>
                <a:sym typeface="+mn-ea"/>
              </a:rPr>
              <a:t>2:00   </a:t>
            </a:r>
            <a:r>
              <a:rPr lang="zh-CN" altLang="en-US" dirty="0">
                <a:latin typeface="Arial" panose="020B0604020202020204" pitchFamily="34" charset="0"/>
                <a:sym typeface="+mn-ea"/>
              </a:rPr>
              <a:t>备份 </a:t>
            </a:r>
            <a:r>
              <a:rPr lang="en-US" altLang="zh-CN" dirty="0">
                <a:latin typeface="Arial" panose="020B0604020202020204" pitchFamily="34" charset="0"/>
                <a:sym typeface="+mn-ea"/>
              </a:rPr>
              <a:t>newsdb </a:t>
            </a:r>
            <a:r>
              <a:rPr lang="zh-CN" altLang="en-US" dirty="0">
                <a:latin typeface="Arial" panose="020B0604020202020204" pitchFamily="34" charset="0"/>
                <a:sym typeface="+mn-ea"/>
              </a:rPr>
              <a:t>下 某一张表 </a:t>
            </a:r>
            <a:endParaRPr lang="zh-CN" altLang="en-US" dirty="0">
              <a:latin typeface="Arial" panose="020B0604020202020204" pitchFamily="34" charset="0"/>
            </a:endParaRPr>
          </a:p>
          <a:p>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dirty="0">
                <a:sym typeface="+mn-ea"/>
              </a:rPr>
              <a:t>PHP</a:t>
            </a:r>
            <a:r>
              <a:rPr lang="zh-CN" altLang="en-US" b="1" dirty="0">
                <a:sym typeface="+mn-ea"/>
              </a:rPr>
              <a:t>完成定时发送邮件的功能</a:t>
            </a:r>
            <a:endParaRPr lang="zh-CN" altLang="en-US"/>
          </a:p>
        </p:txBody>
      </p:sp>
      <p:sp>
        <p:nvSpPr>
          <p:cNvPr id="3" name="内容占位符 2"/>
          <p:cNvSpPr>
            <a:spLocks noGrp="1"/>
          </p:cNvSpPr>
          <p:nvPr>
            <p:ph idx="1"/>
          </p:nvPr>
        </p:nvSpPr>
        <p:spPr/>
        <p:txBody>
          <a:bodyPr/>
          <a:p>
            <a:pPr marL="342900" indent="-342900" algn="l"/>
            <a:r>
              <a:rPr lang="zh-CN" altLang="en-US" dirty="0">
                <a:latin typeface="Arial" panose="020B0604020202020204" pitchFamily="34" charset="0"/>
                <a:sym typeface="+mn-ea"/>
              </a:rPr>
              <a:t>项目实际需求，请完成定时发送邮件的任务，</a:t>
            </a:r>
            <a:r>
              <a:rPr lang="zh-CN" altLang="en-US" dirty="0">
                <a:solidFill>
                  <a:srgbClr val="FF0000"/>
                </a:solidFill>
                <a:latin typeface="Arial" panose="020B0604020202020204" pitchFamily="34" charset="0"/>
                <a:sym typeface="+mn-ea"/>
              </a:rPr>
              <a:t>完成代码的设计方案</a:t>
            </a:r>
            <a:endParaRPr lang="zh-CN" altLang="en-US" dirty="0">
              <a:solidFill>
                <a:srgbClr val="FF0000"/>
              </a:solidFill>
              <a:latin typeface="Arial" panose="020B0604020202020204" pitchFamily="34" charset="0"/>
            </a:endParaRPr>
          </a:p>
          <a:p>
            <a:pPr marL="342900" indent="-342900" algn="l"/>
            <a:endParaRPr lang="en-US" altLang="zh-CN" dirty="0">
              <a:solidFill>
                <a:srgbClr val="FF0000"/>
              </a:solidFill>
              <a:latin typeface="Arial" panose="020B0604020202020204" pitchFamily="34" charset="0"/>
            </a:endParaRPr>
          </a:p>
          <a:p>
            <a:pPr marL="342900" indent="-342900" algn="l">
              <a:buFont typeface="Wingdings" panose="05000000000000000000" pitchFamily="2" charset="2"/>
              <a:buNone/>
            </a:pPr>
            <a:r>
              <a:rPr lang="zh-CN" altLang="en-US" dirty="0">
                <a:solidFill>
                  <a:srgbClr val="FF0000"/>
                </a:solidFill>
                <a:latin typeface="Arial" panose="020B0604020202020204" pitchFamily="34" charset="0"/>
                <a:sym typeface="+mn-ea"/>
              </a:rPr>
              <a:t>提示 定时去触发一个</a:t>
            </a:r>
            <a:r>
              <a:rPr lang="en-US" altLang="zh-CN" dirty="0">
                <a:solidFill>
                  <a:srgbClr val="FF0000"/>
                </a:solidFill>
                <a:latin typeface="Arial" panose="020B0604020202020204" pitchFamily="34" charset="0"/>
                <a:sym typeface="+mn-ea"/>
              </a:rPr>
              <a:t>php</a:t>
            </a:r>
            <a:r>
              <a:rPr lang="zh-CN" altLang="en-US" dirty="0">
                <a:solidFill>
                  <a:srgbClr val="FF0000"/>
                </a:solidFill>
                <a:latin typeface="Arial" panose="020B0604020202020204" pitchFamily="34" charset="0"/>
                <a:sym typeface="+mn-ea"/>
              </a:rPr>
              <a:t>代码 </a:t>
            </a:r>
            <a:r>
              <a:rPr lang="en-US" altLang="zh-CN" dirty="0">
                <a:solidFill>
                  <a:srgbClr val="FF0000"/>
                </a:solidFill>
                <a:latin typeface="Arial" panose="020B0604020202020204" pitchFamily="34" charset="0"/>
                <a:sym typeface="+mn-ea"/>
              </a:rPr>
              <a:t>mytask.php</a:t>
            </a:r>
            <a:endParaRPr lang="en-US" altLang="zh-CN" dirty="0">
              <a:solidFill>
                <a:srgbClr val="FF0000"/>
              </a:solidFill>
              <a:latin typeface="Arial" panose="020B0604020202020204" pitchFamily="34" charset="0"/>
            </a:endParaRPr>
          </a:p>
          <a:p>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custDataLst>
              <p:tags r:id="rId1"/>
            </p:custDataLst>
          </p:nvPr>
        </p:nvSpPr>
        <p:spPr/>
        <p:txBody>
          <a:bodyPr>
            <a:normAutofit fontScale="90000"/>
          </a:bodyPr>
          <a:lstStyle/>
          <a:p>
            <a:r>
              <a:rPr lang="zh-CN" altLang="en-US"/>
              <a:t>谢谢观看</a:t>
            </a:r>
            <a:endParaRPr lang="zh-CN" altLang="en-US"/>
          </a:p>
        </p:txBody>
      </p:sp>
      <p:sp>
        <p:nvSpPr>
          <p:cNvPr id="15" name="副标题 14"/>
          <p:cNvSpPr>
            <a:spLocks noGrp="1"/>
          </p:cNvSpPr>
          <p:nvPr>
            <p:ph type="subTitle" idx="1"/>
            <p:custDataLst>
              <p:tags r:id="rId2"/>
            </p:custDataLst>
          </p:nvPr>
        </p:nvSpPr>
        <p:spPr/>
        <p:txBody>
          <a:bodyPr/>
          <a:lstStyle/>
          <a:p>
            <a:r>
              <a:rPr lang="en-US" altLang="zh-CN"/>
              <a:t> </a:t>
            </a:r>
            <a:endParaRPr lang="en-US" altLang="zh-CN"/>
          </a:p>
        </p:txBody>
      </p:sp>
      <p:sp>
        <p:nvSpPr>
          <p:cNvPr id="2" name="文本框 1"/>
          <p:cNvSpPr txBox="1"/>
          <p:nvPr>
            <p:custDataLst>
              <p:tags r:id="rId3"/>
            </p:custDataLst>
          </p:nvPr>
        </p:nvSpPr>
        <p:spPr>
          <a:xfrm>
            <a:off x="-1" y="476249"/>
            <a:ext cx="1757363" cy="570035"/>
          </a:xfrm>
          <a:prstGeom prst="rect">
            <a:avLst/>
          </a:prstGeom>
        </p:spPr>
        <p:txBody>
          <a:bodyPr vert="horz" lIns="91440" tIns="45720" rIns="91440" bIns="45720" rtlCol="0" anchor="ctr">
            <a:normAutofit fontScale="90000"/>
          </a:bodyPr>
          <a:lstStyle>
            <a:lvl1pPr indent="0" algn="ctr">
              <a:lnSpc>
                <a:spcPct val="90000"/>
              </a:lnSpc>
              <a:spcBef>
                <a:spcPts val="1000"/>
              </a:spcBef>
              <a:buFont typeface="Arial" panose="020B0604020202020204" pitchFamily="34" charset="0"/>
              <a:buNone/>
              <a:defRPr sz="3600"/>
            </a:lvl1pPr>
            <a:lvl2pPr marL="685800" indent="-228600">
              <a:lnSpc>
                <a:spcPct val="90000"/>
              </a:lnSpc>
              <a:spcBef>
                <a:spcPts val="500"/>
              </a:spcBef>
              <a:buFont typeface="Arial" panose="020B0604020202020204" pitchFamily="34" charset="0"/>
              <a:buChar char="•"/>
              <a:defRPr sz="2000"/>
            </a:lvl2pPr>
            <a:lvl3pPr marL="1143000" indent="-228600">
              <a:lnSpc>
                <a:spcPct val="90000"/>
              </a:lnSpc>
              <a:spcBef>
                <a:spcPts val="500"/>
              </a:spcBef>
              <a:buFont typeface="Arial" panose="020B0604020202020204" pitchFamily="34" charset="0"/>
              <a:buChar char="•"/>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t>2018</a:t>
            </a:r>
            <a:endParaRPr lang="en-US" altLang="zh-CN"/>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数据库表的设计</a:t>
            </a:r>
            <a:endParaRPr lang="en-US" altLang="zh-CN"/>
          </a:p>
        </p:txBody>
      </p:sp>
      <p:sp>
        <p:nvSpPr>
          <p:cNvPr id="3" name="内容占位符 2"/>
          <p:cNvSpPr>
            <a:spLocks noGrp="1"/>
          </p:cNvSpPr>
          <p:nvPr>
            <p:ph idx="1"/>
          </p:nvPr>
        </p:nvSpPr>
        <p:spPr>
          <a:xfrm>
            <a:off x="838200" y="1431925"/>
            <a:ext cx="10515600" cy="4351338"/>
          </a:xfrm>
        </p:spPr>
        <p:txBody>
          <a:bodyPr>
            <a:noAutofit/>
          </a:bodyPr>
          <a:p>
            <a:pPr algn="l" fontAlgn="auto">
              <a:lnSpc>
                <a:spcPts val="3280"/>
              </a:lnSpc>
              <a:buFont typeface="Wingdings" panose="05000000000000000000" pitchFamily="2" charset="2"/>
              <a:buNone/>
            </a:pPr>
            <a:r>
              <a:rPr lang="zh-CN" altLang="en-US" dirty="0">
                <a:solidFill>
                  <a:srgbClr val="000000"/>
                </a:solidFill>
                <a:latin typeface="Arial" panose="020B0604020202020204" pitchFamily="34" charset="0"/>
                <a:sym typeface="+mn-ea"/>
              </a:rPr>
              <a:t>数据库表设计要遵循</a:t>
            </a:r>
            <a:r>
              <a:rPr lang="en-US" altLang="zh-CN" dirty="0">
                <a:solidFill>
                  <a:srgbClr val="000000"/>
                </a:solidFill>
                <a:latin typeface="Arial" panose="020B0604020202020204" pitchFamily="34" charset="0"/>
                <a:sym typeface="+mn-ea"/>
              </a:rPr>
              <a:t>3</a:t>
            </a:r>
            <a:r>
              <a:rPr lang="zh-CN" altLang="en-US" dirty="0">
                <a:solidFill>
                  <a:srgbClr val="000000"/>
                </a:solidFill>
                <a:latin typeface="Arial" panose="020B0604020202020204" pitchFamily="34" charset="0"/>
                <a:sym typeface="+mn-ea"/>
              </a:rPr>
              <a:t>范式原则： </a:t>
            </a:r>
            <a:endParaRPr lang="zh-CN" altLang="en-US" dirty="0">
              <a:solidFill>
                <a:srgbClr val="000000"/>
              </a:solidFill>
              <a:latin typeface="Arial" panose="020B0604020202020204" pitchFamily="34" charset="0"/>
            </a:endParaRPr>
          </a:p>
          <a:p>
            <a:pPr algn="l" fontAlgn="auto">
              <a:lnSpc>
                <a:spcPts val="3280"/>
              </a:lnSpc>
              <a:buFont typeface="Wingdings" panose="05000000000000000000" pitchFamily="2" charset="2"/>
              <a:buNone/>
            </a:pPr>
            <a:r>
              <a:rPr lang="zh-CN" altLang="en-US" dirty="0">
                <a:solidFill>
                  <a:srgbClr val="000000"/>
                </a:solidFill>
                <a:latin typeface="Arial" panose="020B0604020202020204" pitchFamily="34" charset="0"/>
                <a:sym typeface="+mn-ea"/>
              </a:rPr>
              <a:t>第一范式：</a:t>
            </a:r>
            <a:r>
              <a:rPr lang="en-US" altLang="zh-CN">
                <a:solidFill>
                  <a:srgbClr val="000000"/>
                </a:solidFill>
                <a:latin typeface="Arial" panose="020B0604020202020204" pitchFamily="34" charset="0"/>
                <a:sym typeface="+mn-ea"/>
              </a:rPr>
              <a:t>1NF</a:t>
            </a:r>
            <a:r>
              <a:rPr lang="zh-CN" altLang="en-US" dirty="0">
                <a:solidFill>
                  <a:srgbClr val="000000"/>
                </a:solidFill>
                <a:latin typeface="Arial" panose="020B0604020202020204" pitchFamily="34" charset="0"/>
                <a:sym typeface="+mn-ea"/>
              </a:rPr>
              <a:t>是对属性的原子性约束，要求属性</a:t>
            </a:r>
            <a:r>
              <a:rPr lang="en-US" altLang="zh-CN" dirty="0">
                <a:solidFill>
                  <a:srgbClr val="000000"/>
                </a:solidFill>
                <a:latin typeface="Arial" panose="020B0604020202020204" pitchFamily="34" charset="0"/>
                <a:sym typeface="+mn-ea"/>
              </a:rPr>
              <a:t>(</a:t>
            </a:r>
            <a:r>
              <a:rPr lang="zh-CN" altLang="en-US" dirty="0">
                <a:solidFill>
                  <a:srgbClr val="FF0000"/>
                </a:solidFill>
                <a:latin typeface="Arial" panose="020B0604020202020204" pitchFamily="34" charset="0"/>
                <a:sym typeface="+mn-ea"/>
              </a:rPr>
              <a:t>列</a:t>
            </a:r>
            <a:r>
              <a:rPr lang="en-US" altLang="zh-CN" dirty="0">
                <a:solidFill>
                  <a:srgbClr val="000000"/>
                </a:solidFill>
                <a:latin typeface="Arial" panose="020B0604020202020204" pitchFamily="34" charset="0"/>
                <a:sym typeface="+mn-ea"/>
              </a:rPr>
              <a:t>)</a:t>
            </a:r>
            <a:r>
              <a:rPr lang="zh-CN" altLang="en-US" dirty="0">
                <a:solidFill>
                  <a:srgbClr val="000000"/>
                </a:solidFill>
                <a:latin typeface="Arial" panose="020B0604020202020204" pitchFamily="34" charset="0"/>
                <a:sym typeface="+mn-ea"/>
              </a:rPr>
              <a:t>具有原子性，不可再分解；</a:t>
            </a:r>
            <a:r>
              <a:rPr lang="en-US" altLang="zh-CN">
                <a:solidFill>
                  <a:srgbClr val="000000"/>
                </a:solidFill>
                <a:latin typeface="Arial" panose="020B0604020202020204" pitchFamily="34" charset="0"/>
                <a:sym typeface="+mn-ea"/>
              </a:rPr>
              <a:t>(</a:t>
            </a:r>
            <a:r>
              <a:rPr lang="zh-CN" altLang="en-US" dirty="0">
                <a:solidFill>
                  <a:srgbClr val="000000"/>
                </a:solidFill>
                <a:latin typeface="Arial" panose="020B0604020202020204" pitchFamily="34" charset="0"/>
                <a:sym typeface="+mn-ea"/>
              </a:rPr>
              <a:t>只要是关系型数据库都满足</a:t>
            </a:r>
            <a:r>
              <a:rPr lang="en-US" altLang="zh-CN">
                <a:solidFill>
                  <a:srgbClr val="000000"/>
                </a:solidFill>
                <a:latin typeface="Arial" panose="020B0604020202020204" pitchFamily="34" charset="0"/>
                <a:sym typeface="+mn-ea"/>
              </a:rPr>
              <a:t>1NF) </a:t>
            </a:r>
            <a:endParaRPr lang="en-US" altLang="zh-CN">
              <a:solidFill>
                <a:srgbClr val="000000"/>
              </a:solidFill>
              <a:latin typeface="Arial" panose="020B0604020202020204" pitchFamily="34" charset="0"/>
            </a:endParaRPr>
          </a:p>
          <a:p>
            <a:pPr algn="l" fontAlgn="auto">
              <a:lnSpc>
                <a:spcPts val="3280"/>
              </a:lnSpc>
              <a:buFont typeface="Wingdings" panose="05000000000000000000" pitchFamily="2" charset="2"/>
              <a:buNone/>
            </a:pPr>
            <a:r>
              <a:rPr lang="zh-CN" altLang="en-US" dirty="0">
                <a:solidFill>
                  <a:srgbClr val="000000"/>
                </a:solidFill>
                <a:latin typeface="Arial" panose="020B0604020202020204" pitchFamily="34" charset="0"/>
                <a:sym typeface="+mn-ea"/>
              </a:rPr>
              <a:t>第二范式：</a:t>
            </a:r>
            <a:r>
              <a:rPr lang="en-US" altLang="zh-CN">
                <a:solidFill>
                  <a:srgbClr val="000000"/>
                </a:solidFill>
                <a:latin typeface="Arial" panose="020B0604020202020204" pitchFamily="34" charset="0"/>
                <a:sym typeface="+mn-ea"/>
              </a:rPr>
              <a:t>2NF</a:t>
            </a:r>
            <a:r>
              <a:rPr lang="zh-CN" altLang="en-US" dirty="0">
                <a:solidFill>
                  <a:srgbClr val="000000"/>
                </a:solidFill>
                <a:latin typeface="Arial" panose="020B0604020202020204" pitchFamily="34" charset="0"/>
                <a:sym typeface="+mn-ea"/>
              </a:rPr>
              <a:t>是对记录的惟一性约束，</a:t>
            </a:r>
            <a:r>
              <a:rPr lang="zh-CN" altLang="en-US" dirty="0">
                <a:solidFill>
                  <a:srgbClr val="FF0000"/>
                </a:solidFill>
                <a:latin typeface="Arial" panose="020B0604020202020204" pitchFamily="34" charset="0"/>
                <a:sym typeface="+mn-ea"/>
              </a:rPr>
              <a:t>要求记录有惟一标识</a:t>
            </a:r>
            <a:r>
              <a:rPr lang="zh-CN" altLang="en-US" dirty="0">
                <a:solidFill>
                  <a:srgbClr val="000000"/>
                </a:solidFill>
                <a:latin typeface="Arial" panose="020B0604020202020204" pitchFamily="34" charset="0"/>
                <a:sym typeface="+mn-ea"/>
              </a:rPr>
              <a:t>，即实体的惟一性； </a:t>
            </a:r>
            <a:endParaRPr lang="zh-CN" altLang="en-US" dirty="0">
              <a:solidFill>
                <a:srgbClr val="000000"/>
              </a:solidFill>
              <a:latin typeface="Arial" panose="020B0604020202020204" pitchFamily="34" charset="0"/>
            </a:endParaRPr>
          </a:p>
          <a:p>
            <a:pPr algn="l" fontAlgn="auto">
              <a:lnSpc>
                <a:spcPts val="3280"/>
              </a:lnSpc>
              <a:buFont typeface="Wingdings" panose="05000000000000000000" pitchFamily="2" charset="2"/>
              <a:buNone/>
            </a:pPr>
            <a:r>
              <a:rPr lang="zh-CN" altLang="en-US" dirty="0">
                <a:solidFill>
                  <a:srgbClr val="000000"/>
                </a:solidFill>
                <a:latin typeface="Arial" panose="020B0604020202020204" pitchFamily="34" charset="0"/>
                <a:sym typeface="+mn-ea"/>
              </a:rPr>
              <a:t>第三范式：</a:t>
            </a:r>
            <a:r>
              <a:rPr lang="en-US" altLang="zh-CN">
                <a:solidFill>
                  <a:srgbClr val="000000"/>
                </a:solidFill>
                <a:latin typeface="Arial" panose="020B0604020202020204" pitchFamily="34" charset="0"/>
                <a:sym typeface="+mn-ea"/>
              </a:rPr>
              <a:t>3NF</a:t>
            </a:r>
            <a:r>
              <a:rPr lang="zh-CN" altLang="en-US" dirty="0">
                <a:solidFill>
                  <a:srgbClr val="000000"/>
                </a:solidFill>
                <a:latin typeface="Arial" panose="020B0604020202020204" pitchFamily="34" charset="0"/>
                <a:sym typeface="+mn-ea"/>
              </a:rPr>
              <a:t>是对字段冗余性的约束，它要求字段没有冗余。 没有冗余的数据库设计可以做到。</a:t>
            </a:r>
            <a:endParaRPr lang="zh-CN" altLang="en-US" dirty="0">
              <a:solidFill>
                <a:srgbClr val="000000"/>
              </a:solidFill>
              <a:latin typeface="Arial" panose="020B0604020202020204" pitchFamily="34" charset="0"/>
            </a:endParaRPr>
          </a:p>
          <a:p>
            <a:pPr algn="l" fontAlgn="auto">
              <a:lnSpc>
                <a:spcPts val="3280"/>
              </a:lnSpc>
              <a:buFont typeface="Wingdings" panose="05000000000000000000" pitchFamily="2" charset="2"/>
              <a:buNone/>
            </a:pPr>
            <a:r>
              <a:rPr lang="zh-CN" altLang="en-US" dirty="0">
                <a:solidFill>
                  <a:srgbClr val="000000"/>
                </a:solidFill>
                <a:latin typeface="Arial" panose="020B0604020202020204" pitchFamily="34" charset="0"/>
                <a:sym typeface="+mn-ea"/>
              </a:rPr>
              <a:t>注：，</a:t>
            </a:r>
            <a:r>
              <a:rPr lang="zh-CN" altLang="en-US" dirty="0">
                <a:solidFill>
                  <a:srgbClr val="FF0000"/>
                </a:solidFill>
                <a:latin typeface="Arial" panose="020B0604020202020204" pitchFamily="34" charset="0"/>
                <a:sym typeface="+mn-ea"/>
              </a:rPr>
              <a:t>没有冗余的数据库未必是最好的数据库，有时为了提高运行效率，就必须降低范式标准，适当保留冗余数据。具体做法是： 在概念数据模型设计时遵守第三范式，降低范式标准的工作放到物理数据模型设计时考虑。降低范式就是增加字段，允许冗余</a:t>
            </a:r>
            <a:r>
              <a:rPr lang="zh-CN" altLang="en-US" b="1" dirty="0">
                <a:solidFill>
                  <a:srgbClr val="FF0000"/>
                </a:solidFill>
                <a:latin typeface="Arial" panose="020B0604020202020204" pitchFamily="34" charset="0"/>
                <a:sym typeface="+mn-ea"/>
              </a:rPr>
              <a:t>。</a:t>
            </a:r>
            <a:r>
              <a:rPr lang="zh-CN" altLang="en-US" dirty="0">
                <a:latin typeface="Arial" panose="020B0604020202020204" pitchFamily="34" charset="0"/>
                <a:sym typeface="+mn-ea"/>
              </a:rPr>
              <a:t> </a:t>
            </a:r>
            <a:endParaRPr lang="zh-CN" altLang="en-US" dirty="0">
              <a:latin typeface="Arial" panose="020B0604020202020204" pitchFamily="34" charset="0"/>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数据库表适当冗余举例</a:t>
            </a:r>
            <a:endParaRPr lang="zh-CN" altLang="en-US"/>
          </a:p>
        </p:txBody>
      </p:sp>
      <p:graphicFrame>
        <p:nvGraphicFramePr>
          <p:cNvPr id="5" name="内容占位符 4"/>
          <p:cNvGraphicFramePr/>
          <p:nvPr>
            <p:ph idx="1"/>
          </p:nvPr>
        </p:nvGraphicFramePr>
        <p:xfrm>
          <a:off x="749300" y="2168525"/>
          <a:ext cx="3429000" cy="3787140"/>
        </p:xfrm>
        <a:graphic>
          <a:graphicData uri="http://schemas.openxmlformats.org/drawingml/2006/table">
            <a:tbl>
              <a:tblPr firstRow="1" bandRow="1">
                <a:tableStyleId>{5C22544A-7EE6-4342-B048-85BDC9FD1C3A}</a:tableStyleId>
              </a:tblPr>
              <a:tblGrid>
                <a:gridCol w="1752600"/>
                <a:gridCol w="1676400"/>
              </a:tblGrid>
              <a:tr h="631190">
                <a:tc>
                  <a:txBody>
                    <a:bodyPr/>
                    <a:p>
                      <a:pPr>
                        <a:buNone/>
                      </a:pPr>
                      <a:r>
                        <a:rPr lang="en-US" altLang="zh-CN" sz="2400">
                          <a:solidFill>
                            <a:schemeClr val="tx1"/>
                          </a:solidFill>
                        </a:rPr>
                        <a:t>user_id</a:t>
                      </a:r>
                      <a:endParaRPr lang="en-US" altLang="zh-CN" sz="2400">
                        <a:solidFill>
                          <a:schemeClr val="tx1"/>
                        </a:solidFill>
                      </a:endParaRPr>
                    </a:p>
                  </a:txBody>
                  <a:tcPr/>
                </a:tc>
                <a:tc>
                  <a:txBody>
                    <a:bodyPr/>
                    <a:p>
                      <a:pPr>
                        <a:buNone/>
                      </a:pPr>
                      <a:r>
                        <a:rPr lang="en-US" altLang="zh-CN" sz="2400">
                          <a:solidFill>
                            <a:schemeClr val="tx1"/>
                          </a:solidFill>
                        </a:rPr>
                        <a:t>int(10)</a:t>
                      </a:r>
                      <a:endParaRPr lang="en-US" altLang="zh-CN" sz="2400">
                        <a:solidFill>
                          <a:schemeClr val="tx1"/>
                        </a:solidFill>
                      </a:endParaRPr>
                    </a:p>
                  </a:txBody>
                  <a:tcPr/>
                </a:tc>
              </a:tr>
              <a:tr h="631190">
                <a:tc>
                  <a:txBody>
                    <a:bodyPr/>
                    <a:p>
                      <a:pPr>
                        <a:buNone/>
                      </a:pPr>
                      <a:r>
                        <a:rPr lang="en-US" altLang="zh-CN" sz="2400">
                          <a:solidFill>
                            <a:schemeClr val="tx1"/>
                          </a:solidFill>
                        </a:rPr>
                        <a:t>user_name</a:t>
                      </a:r>
                      <a:endParaRPr lang="en-US" altLang="zh-CN" sz="2400">
                        <a:solidFill>
                          <a:schemeClr val="tx1"/>
                        </a:solidFill>
                      </a:endParaRPr>
                    </a:p>
                  </a:txBody>
                  <a:tcPr/>
                </a:tc>
                <a:tc>
                  <a:txBody>
                    <a:bodyPr/>
                    <a:p>
                      <a:pPr>
                        <a:buNone/>
                      </a:pPr>
                      <a:r>
                        <a:rPr lang="en-US" altLang="zh-CN" sz="2400">
                          <a:solidFill>
                            <a:schemeClr val="tx1"/>
                          </a:solidFill>
                        </a:rPr>
                        <a:t>char(10)</a:t>
                      </a:r>
                      <a:endParaRPr lang="en-US" altLang="zh-CN" sz="2400">
                        <a:solidFill>
                          <a:schemeClr val="tx1"/>
                        </a:solidFill>
                      </a:endParaRPr>
                    </a:p>
                  </a:txBody>
                  <a:tcPr/>
                </a:tc>
              </a:tr>
              <a:tr h="631190">
                <a:tc>
                  <a:txBody>
                    <a:bodyPr/>
                    <a:p>
                      <a:pPr>
                        <a:buNone/>
                      </a:pPr>
                      <a:r>
                        <a:rPr lang="en-US" altLang="zh-CN" sz="2400">
                          <a:solidFill>
                            <a:schemeClr val="tx1"/>
                          </a:solidFill>
                        </a:rPr>
                        <a:t>user_num</a:t>
                      </a:r>
                      <a:endParaRPr lang="en-US" altLang="zh-CN" sz="2400">
                        <a:solidFill>
                          <a:schemeClr val="tx1"/>
                        </a:solidFill>
                      </a:endParaRPr>
                    </a:p>
                  </a:txBody>
                  <a:tcPr/>
                </a:tc>
                <a:tc>
                  <a:txBody>
                    <a:bodyPr/>
                    <a:p>
                      <a:pPr>
                        <a:buNone/>
                      </a:pPr>
                      <a:r>
                        <a:rPr lang="en-US" altLang="zh-CN" sz="2400">
                          <a:solidFill>
                            <a:schemeClr val="tx1"/>
                          </a:solidFill>
                        </a:rPr>
                        <a:t>char(12)</a:t>
                      </a:r>
                      <a:endParaRPr lang="en-US" altLang="zh-CN" sz="2400">
                        <a:solidFill>
                          <a:schemeClr val="tx1"/>
                        </a:solidFill>
                      </a:endParaRPr>
                    </a:p>
                  </a:txBody>
                  <a:tcPr/>
                </a:tc>
              </a:tr>
              <a:tr h="631190">
                <a:tc>
                  <a:txBody>
                    <a:bodyPr/>
                    <a:p>
                      <a:pPr>
                        <a:buNone/>
                      </a:pPr>
                      <a:r>
                        <a:rPr lang="en-US" altLang="zh-CN" sz="2400">
                          <a:solidFill>
                            <a:schemeClr val="tx1"/>
                          </a:solidFill>
                        </a:rPr>
                        <a:t>mobile</a:t>
                      </a:r>
                      <a:endParaRPr lang="en-US" altLang="zh-CN" sz="2400">
                        <a:solidFill>
                          <a:schemeClr val="tx1"/>
                        </a:solidFill>
                      </a:endParaRPr>
                    </a:p>
                  </a:txBody>
                  <a:tcPr/>
                </a:tc>
                <a:tc>
                  <a:txBody>
                    <a:bodyPr/>
                    <a:p>
                      <a:pPr>
                        <a:buNone/>
                      </a:pPr>
                      <a:r>
                        <a:rPr lang="en-US" altLang="zh-CN" sz="2400">
                          <a:solidFill>
                            <a:schemeClr val="tx1"/>
                          </a:solidFill>
                        </a:rPr>
                        <a:t>char(11)</a:t>
                      </a:r>
                      <a:endParaRPr lang="en-US" altLang="zh-CN" sz="2400">
                        <a:solidFill>
                          <a:schemeClr val="tx1"/>
                        </a:solidFill>
                      </a:endParaRPr>
                    </a:p>
                  </a:txBody>
                  <a:tcPr/>
                </a:tc>
              </a:tr>
              <a:tr h="631190">
                <a:tc>
                  <a:txBody>
                    <a:bodyPr/>
                    <a:p>
                      <a:pPr>
                        <a:buNone/>
                      </a:pPr>
                      <a:r>
                        <a:rPr lang="en-US" altLang="zh-CN" sz="2400">
                          <a:solidFill>
                            <a:schemeClr val="tx1"/>
                          </a:solidFill>
                        </a:rPr>
                        <a:t>sex</a:t>
                      </a:r>
                      <a:endParaRPr lang="en-US" altLang="zh-CN" sz="2400">
                        <a:solidFill>
                          <a:schemeClr val="tx1"/>
                        </a:solidFill>
                      </a:endParaRPr>
                    </a:p>
                  </a:txBody>
                  <a:tcPr/>
                </a:tc>
                <a:tc>
                  <a:txBody>
                    <a:bodyPr/>
                    <a:p>
                      <a:pPr>
                        <a:buNone/>
                      </a:pPr>
                      <a:r>
                        <a:rPr lang="en-US" altLang="zh-CN" sz="2400">
                          <a:solidFill>
                            <a:schemeClr val="tx1"/>
                          </a:solidFill>
                        </a:rPr>
                        <a:t>tyint(1)</a:t>
                      </a:r>
                      <a:endParaRPr lang="en-US" altLang="zh-CN" sz="2400">
                        <a:solidFill>
                          <a:schemeClr val="tx1"/>
                        </a:solidFill>
                      </a:endParaRPr>
                    </a:p>
                  </a:txBody>
                  <a:tcPr/>
                </a:tc>
              </a:tr>
              <a:tr h="631190">
                <a:tc>
                  <a:txBody>
                    <a:bodyPr/>
                    <a:p>
                      <a:pPr>
                        <a:buNone/>
                      </a:pPr>
                      <a:r>
                        <a:rPr lang="en-US" altLang="zh-CN" sz="2400">
                          <a:solidFill>
                            <a:schemeClr val="tx1"/>
                          </a:solidFill>
                        </a:rPr>
                        <a:t>school_name</a:t>
                      </a:r>
                      <a:endParaRPr lang="en-US" altLang="zh-CN" sz="2400">
                        <a:solidFill>
                          <a:schemeClr val="tx1"/>
                        </a:solidFill>
                      </a:endParaRPr>
                    </a:p>
                  </a:txBody>
                  <a:tcPr/>
                </a:tc>
                <a:tc>
                  <a:txBody>
                    <a:bodyPr/>
                    <a:p>
                      <a:pPr>
                        <a:buNone/>
                      </a:pPr>
                      <a:r>
                        <a:rPr lang="en-US" altLang="zh-CN" sz="2400">
                          <a:solidFill>
                            <a:schemeClr val="tx1"/>
                          </a:solidFill>
                        </a:rPr>
                        <a:t>varcahr(32)</a:t>
                      </a:r>
                      <a:endParaRPr lang="en-US" altLang="zh-CN" sz="2400">
                        <a:solidFill>
                          <a:schemeClr val="tx1"/>
                        </a:solidFill>
                      </a:endParaRPr>
                    </a:p>
                  </a:txBody>
                  <a:tcPr/>
                </a:tc>
              </a:tr>
            </a:tbl>
          </a:graphicData>
        </a:graphic>
      </p:graphicFrame>
      <p:sp>
        <p:nvSpPr>
          <p:cNvPr id="6" name="文本框 5"/>
          <p:cNvSpPr txBox="1"/>
          <p:nvPr/>
        </p:nvSpPr>
        <p:spPr>
          <a:xfrm>
            <a:off x="782320" y="1551305"/>
            <a:ext cx="3362960" cy="521970"/>
          </a:xfrm>
          <a:prstGeom prst="rect">
            <a:avLst/>
          </a:prstGeom>
          <a:noFill/>
        </p:spPr>
        <p:txBody>
          <a:bodyPr wrap="none" rtlCol="0">
            <a:spAutoFit/>
          </a:bodyPr>
          <a:p>
            <a:r>
              <a:rPr lang="zh-CN" altLang="en-US" sz="2800"/>
              <a:t>学生基础信息</a:t>
            </a:r>
            <a:r>
              <a:rPr lang="en-US" altLang="zh-CN" sz="2800"/>
              <a:t>user</a:t>
            </a:r>
            <a:r>
              <a:rPr lang="zh-CN" altLang="en-US" sz="2800"/>
              <a:t>表</a:t>
            </a:r>
            <a:endParaRPr lang="zh-CN" altLang="en-US" sz="2800"/>
          </a:p>
        </p:txBody>
      </p:sp>
      <p:graphicFrame>
        <p:nvGraphicFramePr>
          <p:cNvPr id="7" name="表格 6"/>
          <p:cNvGraphicFramePr/>
          <p:nvPr/>
        </p:nvGraphicFramePr>
        <p:xfrm>
          <a:off x="7467600" y="2168525"/>
          <a:ext cx="3429000" cy="3787140"/>
        </p:xfrm>
        <a:graphic>
          <a:graphicData uri="http://schemas.openxmlformats.org/drawingml/2006/table">
            <a:tbl>
              <a:tblPr firstRow="1" bandRow="1">
                <a:tableStyleId>{5C22544A-7EE6-4342-B048-85BDC9FD1C3A}</a:tableStyleId>
              </a:tblPr>
              <a:tblGrid>
                <a:gridCol w="1752600"/>
                <a:gridCol w="1676400"/>
              </a:tblGrid>
              <a:tr h="631190">
                <a:tc>
                  <a:txBody>
                    <a:bodyPr/>
                    <a:p>
                      <a:pPr>
                        <a:buNone/>
                      </a:pPr>
                      <a:r>
                        <a:rPr lang="en-US" altLang="zh-CN" sz="2400">
                          <a:solidFill>
                            <a:schemeClr val="tx1"/>
                          </a:solidFill>
                        </a:rPr>
                        <a:t>Course_id</a:t>
                      </a:r>
                      <a:endParaRPr lang="en-US" altLang="zh-CN" sz="2400">
                        <a:solidFill>
                          <a:schemeClr val="tx1"/>
                        </a:solidFill>
                      </a:endParaRPr>
                    </a:p>
                  </a:txBody>
                  <a:tcPr/>
                </a:tc>
                <a:tc>
                  <a:txBody>
                    <a:bodyPr/>
                    <a:p>
                      <a:pPr>
                        <a:buNone/>
                      </a:pPr>
                      <a:r>
                        <a:rPr lang="en-US" altLang="zh-CN" sz="2400">
                          <a:solidFill>
                            <a:schemeClr val="tx1"/>
                          </a:solidFill>
                        </a:rPr>
                        <a:t>int(10)</a:t>
                      </a:r>
                      <a:endParaRPr lang="en-US" altLang="zh-CN" sz="2400">
                        <a:solidFill>
                          <a:schemeClr val="tx1"/>
                        </a:solidFill>
                      </a:endParaRPr>
                    </a:p>
                  </a:txBody>
                  <a:tcPr/>
                </a:tc>
              </a:tr>
              <a:tr h="631190">
                <a:tc>
                  <a:txBody>
                    <a:bodyPr/>
                    <a:p>
                      <a:pPr>
                        <a:buNone/>
                      </a:pPr>
                      <a:r>
                        <a:rPr lang="en-US" altLang="zh-CN" sz="2400">
                          <a:solidFill>
                            <a:schemeClr val="tx1"/>
                          </a:solidFill>
                        </a:rPr>
                        <a:t>user_name</a:t>
                      </a:r>
                      <a:endParaRPr lang="en-US" altLang="zh-CN" sz="2400">
                        <a:solidFill>
                          <a:schemeClr val="tx1"/>
                        </a:solidFill>
                      </a:endParaRPr>
                    </a:p>
                  </a:txBody>
                  <a:tcPr/>
                </a:tc>
                <a:tc>
                  <a:txBody>
                    <a:bodyPr/>
                    <a:p>
                      <a:pPr>
                        <a:buNone/>
                      </a:pPr>
                      <a:r>
                        <a:rPr lang="en-US" altLang="zh-CN" sz="2400">
                          <a:solidFill>
                            <a:schemeClr val="tx1"/>
                          </a:solidFill>
                        </a:rPr>
                        <a:t>char(10)</a:t>
                      </a:r>
                      <a:endParaRPr lang="en-US" altLang="zh-CN" sz="2400">
                        <a:solidFill>
                          <a:schemeClr val="tx1"/>
                        </a:solidFill>
                      </a:endParaRPr>
                    </a:p>
                  </a:txBody>
                  <a:tcPr/>
                </a:tc>
              </a:tr>
              <a:tr h="631190">
                <a:tc>
                  <a:txBody>
                    <a:bodyPr/>
                    <a:p>
                      <a:pPr>
                        <a:buNone/>
                      </a:pPr>
                      <a:r>
                        <a:rPr lang="en-US" altLang="zh-CN" sz="2400">
                          <a:solidFill>
                            <a:schemeClr val="tx1"/>
                          </a:solidFill>
                        </a:rPr>
                        <a:t>Course_room</a:t>
                      </a:r>
                      <a:endParaRPr lang="en-US" altLang="zh-CN" sz="2400">
                        <a:solidFill>
                          <a:schemeClr val="tx1"/>
                        </a:solidFill>
                      </a:endParaRPr>
                    </a:p>
                  </a:txBody>
                  <a:tcPr/>
                </a:tc>
                <a:tc>
                  <a:txBody>
                    <a:bodyPr/>
                    <a:p>
                      <a:pPr>
                        <a:buNone/>
                      </a:pPr>
                      <a:r>
                        <a:rPr lang="en-US" altLang="zh-CN" sz="2400">
                          <a:solidFill>
                            <a:schemeClr val="tx1"/>
                          </a:solidFill>
                        </a:rPr>
                        <a:t>varchar(10)</a:t>
                      </a:r>
                      <a:endParaRPr lang="en-US" altLang="zh-CN" sz="2400">
                        <a:solidFill>
                          <a:schemeClr val="tx1"/>
                        </a:solidFill>
                      </a:endParaRPr>
                    </a:p>
                  </a:txBody>
                  <a:tcPr/>
                </a:tc>
              </a:tr>
              <a:tr h="631190">
                <a:tc>
                  <a:txBody>
                    <a:bodyPr/>
                    <a:p>
                      <a:pPr>
                        <a:buNone/>
                      </a:pPr>
                      <a:r>
                        <a:rPr lang="en-US" altLang="zh-CN" sz="2400">
                          <a:solidFill>
                            <a:schemeClr val="tx1"/>
                          </a:solidFill>
                        </a:rPr>
                        <a:t>teacher</a:t>
                      </a:r>
                      <a:endParaRPr lang="en-US" altLang="zh-CN" sz="2400">
                        <a:solidFill>
                          <a:schemeClr val="tx1"/>
                        </a:solidFill>
                      </a:endParaRPr>
                    </a:p>
                  </a:txBody>
                  <a:tcPr/>
                </a:tc>
                <a:tc>
                  <a:txBody>
                    <a:bodyPr/>
                    <a:p>
                      <a:pPr>
                        <a:buNone/>
                      </a:pPr>
                      <a:r>
                        <a:rPr lang="en-US" altLang="zh-CN" sz="2400">
                          <a:solidFill>
                            <a:schemeClr val="tx1"/>
                          </a:solidFill>
                        </a:rPr>
                        <a:t>char(10)</a:t>
                      </a:r>
                      <a:endParaRPr lang="en-US" altLang="zh-CN" sz="2400">
                        <a:solidFill>
                          <a:schemeClr val="tx1"/>
                        </a:solidFill>
                      </a:endParaRPr>
                    </a:p>
                  </a:txBody>
                  <a:tcPr/>
                </a:tc>
              </a:tr>
              <a:tr h="631190">
                <a:tc>
                  <a:txBody>
                    <a:bodyPr/>
                    <a:p>
                      <a:pPr>
                        <a:buNone/>
                      </a:pPr>
                      <a:r>
                        <a:rPr lang="en-US" altLang="zh-CN" sz="2400">
                          <a:solidFill>
                            <a:schemeClr val="tx1"/>
                          </a:solidFill>
                        </a:rPr>
                        <a:t>Course_name</a:t>
                      </a:r>
                      <a:endParaRPr lang="en-US" altLang="zh-CN" sz="2400">
                        <a:solidFill>
                          <a:schemeClr val="tx1"/>
                        </a:solidFill>
                      </a:endParaRPr>
                    </a:p>
                  </a:txBody>
                  <a:tcPr/>
                </a:tc>
                <a:tc>
                  <a:txBody>
                    <a:bodyPr/>
                    <a:p>
                      <a:pPr>
                        <a:buNone/>
                      </a:pPr>
                      <a:r>
                        <a:rPr lang="en-US" altLang="zh-CN" sz="2400">
                          <a:solidFill>
                            <a:schemeClr val="tx1"/>
                          </a:solidFill>
                        </a:rPr>
                        <a:t>varchar(15)</a:t>
                      </a:r>
                      <a:endParaRPr lang="en-US" altLang="zh-CN" sz="2400">
                        <a:solidFill>
                          <a:schemeClr val="tx1"/>
                        </a:solidFill>
                      </a:endParaRPr>
                    </a:p>
                  </a:txBody>
                  <a:tcPr/>
                </a:tc>
              </a:tr>
              <a:tr h="631190">
                <a:tc>
                  <a:txBody>
                    <a:bodyPr/>
                    <a:p>
                      <a:pPr>
                        <a:buNone/>
                      </a:pPr>
                      <a:r>
                        <a:rPr lang="en-US" altLang="zh-CN" sz="2400">
                          <a:solidFill>
                            <a:schemeClr val="tx1"/>
                          </a:solidFill>
                        </a:rPr>
                        <a:t>Course_time</a:t>
                      </a:r>
                      <a:endParaRPr lang="en-US" altLang="zh-CN" sz="2400">
                        <a:solidFill>
                          <a:schemeClr val="tx1"/>
                        </a:solidFill>
                      </a:endParaRPr>
                    </a:p>
                  </a:txBody>
                  <a:tcPr/>
                </a:tc>
                <a:tc>
                  <a:txBody>
                    <a:bodyPr/>
                    <a:p>
                      <a:pPr>
                        <a:buNone/>
                      </a:pPr>
                      <a:r>
                        <a:rPr lang="en-US" altLang="zh-CN" sz="2400">
                          <a:solidFill>
                            <a:schemeClr val="tx1"/>
                          </a:solidFill>
                        </a:rPr>
                        <a:t>datetime</a:t>
                      </a:r>
                      <a:endParaRPr lang="en-US" altLang="zh-CN" sz="2400">
                        <a:solidFill>
                          <a:schemeClr val="tx1"/>
                        </a:solidFill>
                      </a:endParaRPr>
                    </a:p>
                  </a:txBody>
                  <a:tcPr/>
                </a:tc>
              </a:tr>
            </a:tbl>
          </a:graphicData>
        </a:graphic>
      </p:graphicFrame>
      <p:sp>
        <p:nvSpPr>
          <p:cNvPr id="8" name="文本框 7"/>
          <p:cNvSpPr txBox="1"/>
          <p:nvPr/>
        </p:nvSpPr>
        <p:spPr>
          <a:xfrm>
            <a:off x="7335520" y="1551305"/>
            <a:ext cx="3461385" cy="521970"/>
          </a:xfrm>
          <a:prstGeom prst="rect">
            <a:avLst/>
          </a:prstGeom>
          <a:noFill/>
        </p:spPr>
        <p:txBody>
          <a:bodyPr wrap="none" rtlCol="0">
            <a:spAutoFit/>
          </a:bodyPr>
          <a:p>
            <a:pPr algn="l"/>
            <a:r>
              <a:rPr lang="zh-CN" altLang="en-US" sz="2800"/>
              <a:t>课程表信息Course表</a:t>
            </a:r>
            <a:endParaRPr lang="zh-CN" altLang="en-US" sz="2800"/>
          </a:p>
        </p:txBody>
      </p:sp>
      <p:cxnSp>
        <p:nvCxnSpPr>
          <p:cNvPr id="9" name="直接箭头连接符 8"/>
          <p:cNvCxnSpPr/>
          <p:nvPr/>
        </p:nvCxnSpPr>
        <p:spPr>
          <a:xfrm>
            <a:off x="4140200" y="3021330"/>
            <a:ext cx="3340100" cy="12700"/>
          </a:xfrm>
          <a:prstGeom prst="straightConnector1">
            <a:avLst/>
          </a:prstGeom>
          <a:ln w="104775">
            <a:headEnd type="arrow"/>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a:t>
            </a:r>
            <a:r>
              <a:rPr lang="zh-CN" altLang="en-US"/>
              <a:t>语句的优化</a:t>
            </a:r>
            <a:endParaRPr lang="en-US" altLang="zh-CN"/>
          </a:p>
        </p:txBody>
      </p:sp>
      <p:sp>
        <p:nvSpPr>
          <p:cNvPr id="3" name="内容占位符 2"/>
          <p:cNvSpPr>
            <a:spLocks noGrp="1"/>
          </p:cNvSpPr>
          <p:nvPr>
            <p:ph idx="1"/>
          </p:nvPr>
        </p:nvSpPr>
        <p:spPr/>
        <p:txBody>
          <a:bodyPr/>
          <a:p>
            <a:pPr marL="0" indent="0" algn="l">
              <a:buNone/>
            </a:pPr>
            <a:r>
              <a:rPr lang="en-US" altLang="zh-CN">
                <a:latin typeface="Arial" panose="020B0604020202020204" pitchFamily="34" charset="0"/>
                <a:sym typeface="+mn-ea"/>
              </a:rPr>
              <a:t> </a:t>
            </a:r>
            <a:r>
              <a:rPr lang="en-US" altLang="zh-CN" sz="3600">
                <a:latin typeface="Arial" panose="020B0604020202020204" pitchFamily="34" charset="0"/>
                <a:sym typeface="+mn-ea"/>
              </a:rPr>
              <a:t>SQL</a:t>
            </a:r>
            <a:r>
              <a:rPr lang="zh-CN" altLang="en-US" sz="3600" dirty="0">
                <a:latin typeface="Arial" panose="020B0604020202020204" pitchFamily="34" charset="0"/>
                <a:sym typeface="+mn-ea"/>
              </a:rPr>
              <a:t>优化的一般步骤</a:t>
            </a:r>
            <a:endParaRPr lang="zh-CN" altLang="en-US" dirty="0">
              <a:latin typeface="Arial" panose="020B0604020202020204" pitchFamily="34" charset="0"/>
              <a:sym typeface="+mn-ea"/>
            </a:endParaRPr>
          </a:p>
          <a:p>
            <a:pPr marL="381000" indent="-381000" algn="l">
              <a:buAutoNum type="circleNumDbPlain"/>
            </a:pPr>
            <a:r>
              <a:rPr lang="zh-CN" altLang="en-US" sz="3200" dirty="0">
                <a:latin typeface="Arial" panose="020B0604020202020204" pitchFamily="34" charset="0"/>
                <a:sym typeface="+mn-ea"/>
              </a:rPr>
              <a:t>通过</a:t>
            </a:r>
            <a:r>
              <a:rPr lang="en-US" altLang="zh-CN" sz="3200">
                <a:latin typeface="Arial" panose="020B0604020202020204" pitchFamily="34" charset="0"/>
                <a:sym typeface="+mn-ea"/>
              </a:rPr>
              <a:t>show status</a:t>
            </a:r>
            <a:r>
              <a:rPr lang="zh-CN" altLang="en-US" sz="3200" dirty="0">
                <a:latin typeface="Arial" panose="020B0604020202020204" pitchFamily="34" charset="0"/>
                <a:sym typeface="+mn-ea"/>
              </a:rPr>
              <a:t>命令了解各种</a:t>
            </a:r>
            <a:r>
              <a:rPr lang="en-US" altLang="zh-CN" sz="3200">
                <a:latin typeface="Arial" panose="020B0604020202020204" pitchFamily="34" charset="0"/>
                <a:sym typeface="+mn-ea"/>
              </a:rPr>
              <a:t>SQL</a:t>
            </a:r>
            <a:r>
              <a:rPr lang="zh-CN" altLang="en-US" sz="3200" dirty="0">
                <a:latin typeface="Arial" panose="020B0604020202020204" pitchFamily="34" charset="0"/>
                <a:sym typeface="+mn-ea"/>
              </a:rPr>
              <a:t>的执行频率。</a:t>
            </a:r>
            <a:endParaRPr lang="zh-CN" altLang="en-US" sz="3200" dirty="0">
              <a:latin typeface="Arial" panose="020B0604020202020204" pitchFamily="34" charset="0"/>
            </a:endParaRPr>
          </a:p>
          <a:p>
            <a:pPr marL="381000" indent="-381000" algn="l">
              <a:buAutoNum type="circleNumDbPlain"/>
            </a:pPr>
            <a:r>
              <a:rPr lang="zh-CN" altLang="en-US" sz="3200" dirty="0">
                <a:solidFill>
                  <a:srgbClr val="FF0000"/>
                </a:solidFill>
                <a:latin typeface="Arial" panose="020B0604020202020204" pitchFamily="34" charset="0"/>
                <a:sym typeface="+mn-ea"/>
              </a:rPr>
              <a:t>定位执行效率较低的</a:t>
            </a:r>
            <a:r>
              <a:rPr lang="en-US" altLang="zh-CN" sz="3200">
                <a:solidFill>
                  <a:srgbClr val="FF0000"/>
                </a:solidFill>
                <a:latin typeface="Arial" panose="020B0604020202020204" pitchFamily="34" charset="0"/>
                <a:sym typeface="+mn-ea"/>
              </a:rPr>
              <a:t>SQL</a:t>
            </a:r>
            <a:r>
              <a:rPr lang="zh-CN" altLang="en-US" sz="3200" dirty="0">
                <a:solidFill>
                  <a:srgbClr val="FF0000"/>
                </a:solidFill>
                <a:latin typeface="Arial" panose="020B0604020202020204" pitchFamily="34" charset="0"/>
                <a:sym typeface="+mn-ea"/>
              </a:rPr>
              <a:t>语句</a:t>
            </a:r>
            <a:r>
              <a:rPr lang="en-US" altLang="zh-CN" sz="3200">
                <a:solidFill>
                  <a:srgbClr val="FF0000"/>
                </a:solidFill>
                <a:latin typeface="Arial" panose="020B0604020202020204" pitchFamily="34" charset="0"/>
                <a:sym typeface="+mn-ea"/>
              </a:rPr>
              <a:t>-</a:t>
            </a:r>
            <a:r>
              <a:rPr lang="zh-CN" altLang="en-US" sz="3200" dirty="0">
                <a:solidFill>
                  <a:srgbClr val="FF0000"/>
                </a:solidFill>
                <a:latin typeface="Arial" panose="020B0604020202020204" pitchFamily="34" charset="0"/>
                <a:sym typeface="+mn-ea"/>
              </a:rPr>
              <a:t>（重点</a:t>
            </a:r>
            <a:r>
              <a:rPr lang="en-US" altLang="zh-CN" sz="3200">
                <a:solidFill>
                  <a:srgbClr val="FF0000"/>
                </a:solidFill>
                <a:latin typeface="Arial" panose="020B0604020202020204" pitchFamily="34" charset="0"/>
                <a:sym typeface="+mn-ea"/>
              </a:rPr>
              <a:t>select</a:t>
            </a:r>
            <a:r>
              <a:rPr lang="zh-CN" altLang="en-US" sz="3200" dirty="0">
                <a:solidFill>
                  <a:srgbClr val="FF0000"/>
                </a:solidFill>
                <a:latin typeface="Arial" panose="020B0604020202020204" pitchFamily="34" charset="0"/>
                <a:sym typeface="+mn-ea"/>
              </a:rPr>
              <a:t>）</a:t>
            </a:r>
            <a:endParaRPr lang="zh-CN" altLang="en-US" sz="3200" dirty="0">
              <a:solidFill>
                <a:srgbClr val="FF0000"/>
              </a:solidFill>
              <a:latin typeface="Arial" panose="020B0604020202020204" pitchFamily="34" charset="0"/>
            </a:endParaRPr>
          </a:p>
          <a:p>
            <a:pPr marL="381000" indent="-381000" algn="l">
              <a:buAutoNum type="circleNumDbPlain"/>
            </a:pPr>
            <a:r>
              <a:rPr lang="zh-CN" altLang="en-US" sz="3200" dirty="0">
                <a:latin typeface="Arial" panose="020B0604020202020204" pitchFamily="34" charset="0"/>
                <a:sym typeface="+mn-ea"/>
              </a:rPr>
              <a:t>通过</a:t>
            </a:r>
            <a:r>
              <a:rPr lang="en-US" altLang="zh-CN" sz="3200">
                <a:latin typeface="Arial" panose="020B0604020202020204" pitchFamily="34" charset="0"/>
                <a:sym typeface="+mn-ea"/>
              </a:rPr>
              <a:t>explain</a:t>
            </a:r>
            <a:r>
              <a:rPr lang="zh-CN" altLang="en-US" sz="3200" dirty="0">
                <a:latin typeface="Arial" panose="020B0604020202020204" pitchFamily="34" charset="0"/>
                <a:sym typeface="+mn-ea"/>
              </a:rPr>
              <a:t>分析低效率的</a:t>
            </a:r>
            <a:r>
              <a:rPr lang="en-US" altLang="zh-CN" sz="3200">
                <a:latin typeface="Arial" panose="020B0604020202020204" pitchFamily="34" charset="0"/>
                <a:sym typeface="+mn-ea"/>
              </a:rPr>
              <a:t>SQL</a:t>
            </a:r>
            <a:r>
              <a:rPr lang="zh-CN" altLang="en-US" sz="3200" dirty="0">
                <a:latin typeface="Arial" panose="020B0604020202020204" pitchFamily="34" charset="0"/>
                <a:sym typeface="+mn-ea"/>
              </a:rPr>
              <a:t>语句的执行情况</a:t>
            </a:r>
            <a:endParaRPr lang="zh-CN" altLang="en-US" sz="3200" dirty="0">
              <a:latin typeface="Arial" panose="020B0604020202020204" pitchFamily="34" charset="0"/>
            </a:endParaRPr>
          </a:p>
          <a:p>
            <a:pPr marL="381000" indent="-381000" algn="l">
              <a:buAutoNum type="circleNumDbPlain"/>
            </a:pPr>
            <a:r>
              <a:rPr lang="zh-CN" altLang="en-US" sz="3200" dirty="0">
                <a:latin typeface="Arial" panose="020B0604020202020204" pitchFamily="34" charset="0"/>
                <a:sym typeface="+mn-ea"/>
              </a:rPr>
              <a:t>确定问题并采取相应的优化措施</a:t>
            </a:r>
            <a:endParaRPr lang="zh-CN" altLang="en-US" dirty="0">
              <a:latin typeface="Arial" panose="020B0604020202020204" pitchFamily="34" charset="0"/>
            </a:endParaRPr>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sym typeface="+mn-ea"/>
              </a:rPr>
              <a:t>SQL</a:t>
            </a:r>
            <a:r>
              <a:rPr lang="zh-CN" altLang="en-US" b="1" dirty="0">
                <a:sym typeface="+mn-ea"/>
              </a:rPr>
              <a:t>语句优化</a:t>
            </a:r>
            <a:r>
              <a:rPr lang="en-US" altLang="zh-CN" b="1">
                <a:sym typeface="+mn-ea"/>
              </a:rPr>
              <a:t>-show</a:t>
            </a:r>
            <a:r>
              <a:rPr lang="zh-CN" altLang="en-US" b="1" dirty="0">
                <a:sym typeface="+mn-ea"/>
              </a:rPr>
              <a:t>参数</a:t>
            </a:r>
            <a:endParaRPr lang="zh-CN" altLang="en-US"/>
          </a:p>
        </p:txBody>
      </p:sp>
      <p:sp>
        <p:nvSpPr>
          <p:cNvPr id="3" name="内容占位符 2"/>
          <p:cNvSpPr>
            <a:spLocks noGrp="1"/>
          </p:cNvSpPr>
          <p:nvPr>
            <p:ph idx="1"/>
          </p:nvPr>
        </p:nvSpPr>
        <p:spPr>
          <a:xfrm>
            <a:off x="838200" y="1570990"/>
            <a:ext cx="10515600" cy="4606290"/>
          </a:xfrm>
        </p:spPr>
        <p:txBody>
          <a:bodyPr>
            <a:normAutofit/>
          </a:bodyPr>
          <a:p>
            <a:pPr marL="342900" indent="0" algn="l" fontAlgn="auto">
              <a:lnSpc>
                <a:spcPts val="2500"/>
              </a:lnSpc>
              <a:buNone/>
            </a:pPr>
            <a:r>
              <a:rPr lang="en-US" altLang="zh-CN" dirty="0" err="1">
                <a:latin typeface="Arial" panose="020B0604020202020204" pitchFamily="34" charset="0"/>
                <a:sym typeface="+mn-ea"/>
              </a:rPr>
              <a:t>1.MySQL</a:t>
            </a:r>
            <a:r>
              <a:rPr lang="zh-CN" altLang="en-US" dirty="0">
                <a:latin typeface="Arial" panose="020B0604020202020204" pitchFamily="34" charset="0"/>
                <a:sym typeface="+mn-ea"/>
              </a:rPr>
              <a:t>客户端连接成功后，通过使用</a:t>
            </a:r>
            <a:r>
              <a:rPr lang="en-US" altLang="zh-CN">
                <a:latin typeface="Arial" panose="020B0604020202020204" pitchFamily="34" charset="0"/>
                <a:sym typeface="+mn-ea"/>
              </a:rPr>
              <a:t>show [</a:t>
            </a:r>
            <a:r>
              <a:rPr lang="en-US" altLang="zh-CN" dirty="0" err="1">
                <a:latin typeface="Arial" panose="020B0604020202020204" pitchFamily="34" charset="0"/>
                <a:sym typeface="+mn-ea"/>
              </a:rPr>
              <a:t>session|global</a:t>
            </a:r>
            <a:r>
              <a:rPr lang="en-US" altLang="zh-CN">
                <a:latin typeface="Arial" panose="020B0604020202020204" pitchFamily="34" charset="0"/>
                <a:sym typeface="+mn-ea"/>
              </a:rPr>
              <a:t>] status </a:t>
            </a:r>
            <a:r>
              <a:rPr lang="zh-CN" altLang="en-US" dirty="0">
                <a:latin typeface="Arial" panose="020B0604020202020204" pitchFamily="34" charset="0"/>
                <a:sym typeface="+mn-ea"/>
              </a:rPr>
              <a:t>命令可以提供服务器状态信息。其中的</a:t>
            </a:r>
            <a:r>
              <a:rPr lang="en-US" altLang="zh-CN">
                <a:latin typeface="Arial" panose="020B0604020202020204" pitchFamily="34" charset="0"/>
                <a:sym typeface="+mn-ea"/>
              </a:rPr>
              <a:t>session</a:t>
            </a:r>
            <a:r>
              <a:rPr lang="zh-CN" altLang="en-US" dirty="0">
                <a:latin typeface="Arial" panose="020B0604020202020204" pitchFamily="34" charset="0"/>
                <a:sym typeface="+mn-ea"/>
              </a:rPr>
              <a:t>来表示当前的连接的统计结果，</a:t>
            </a:r>
            <a:r>
              <a:rPr lang="en-US" altLang="zh-CN">
                <a:latin typeface="Arial" panose="020B0604020202020204" pitchFamily="34" charset="0"/>
                <a:sym typeface="+mn-ea"/>
              </a:rPr>
              <a:t>global</a:t>
            </a:r>
            <a:r>
              <a:rPr lang="zh-CN" altLang="en-US" dirty="0">
                <a:latin typeface="Arial" panose="020B0604020202020204" pitchFamily="34" charset="0"/>
                <a:sym typeface="+mn-ea"/>
              </a:rPr>
              <a:t>来表示自数据库上次启动至今的统计结果。默认是</a:t>
            </a:r>
            <a:r>
              <a:rPr lang="en-US" altLang="zh-CN">
                <a:latin typeface="Arial" panose="020B0604020202020204" pitchFamily="34" charset="0"/>
                <a:sym typeface="+mn-ea"/>
              </a:rPr>
              <a:t>session</a:t>
            </a:r>
            <a:r>
              <a:rPr lang="zh-CN" altLang="en-US" dirty="0">
                <a:latin typeface="Arial" panose="020B0604020202020204" pitchFamily="34" charset="0"/>
                <a:sym typeface="+mn-ea"/>
              </a:rPr>
              <a:t>级别的。</a:t>
            </a:r>
            <a:br>
              <a:rPr lang="zh-CN" altLang="en-US" dirty="0">
                <a:latin typeface="Arial" panose="020B0604020202020204" pitchFamily="34" charset="0"/>
                <a:sym typeface="+mn-ea"/>
              </a:rPr>
            </a:br>
            <a:r>
              <a:rPr lang="zh-CN" altLang="en-US" dirty="0">
                <a:latin typeface="Arial" panose="020B0604020202020204" pitchFamily="34" charset="0"/>
                <a:sym typeface="+mn-ea"/>
              </a:rPr>
              <a:t>下面的例子：</a:t>
            </a:r>
            <a:br>
              <a:rPr lang="zh-CN" altLang="en-US" dirty="0">
                <a:latin typeface="Arial" panose="020B0604020202020204" pitchFamily="34" charset="0"/>
                <a:sym typeface="+mn-ea"/>
              </a:rPr>
            </a:br>
            <a:r>
              <a:rPr lang="en-US" altLang="zh-CN">
                <a:latin typeface="Arial" panose="020B0604020202020204" pitchFamily="34" charset="0"/>
                <a:sym typeface="+mn-ea"/>
              </a:rPr>
              <a:t>show status like ‘Com_%’;</a:t>
            </a:r>
            <a:br>
              <a:rPr lang="en-US" altLang="zh-CN">
                <a:latin typeface="Arial" panose="020B0604020202020204" pitchFamily="34" charset="0"/>
                <a:sym typeface="+mn-ea"/>
              </a:rPr>
            </a:br>
            <a:r>
              <a:rPr lang="zh-CN" altLang="en-US" dirty="0">
                <a:latin typeface="Arial" panose="020B0604020202020204" pitchFamily="34" charset="0"/>
                <a:sym typeface="+mn-ea"/>
              </a:rPr>
              <a:t>其中</a:t>
            </a:r>
            <a:r>
              <a:rPr lang="en-US" altLang="zh-CN" dirty="0" err="1">
                <a:latin typeface="Arial" panose="020B0604020202020204" pitchFamily="34" charset="0"/>
                <a:sym typeface="+mn-ea"/>
              </a:rPr>
              <a:t>Com_XXX</a:t>
            </a:r>
            <a:r>
              <a:rPr lang="zh-CN" altLang="en-US" dirty="0">
                <a:latin typeface="Arial" panose="020B0604020202020204" pitchFamily="34" charset="0"/>
                <a:sym typeface="+mn-ea"/>
              </a:rPr>
              <a:t>表示</a:t>
            </a:r>
            <a:r>
              <a:rPr lang="en-US" altLang="zh-CN">
                <a:latin typeface="Arial" panose="020B0604020202020204" pitchFamily="34" charset="0"/>
                <a:sym typeface="+mn-ea"/>
              </a:rPr>
              <a:t>XXX</a:t>
            </a:r>
            <a:r>
              <a:rPr lang="zh-CN" altLang="en-US" dirty="0">
                <a:latin typeface="Arial" panose="020B0604020202020204" pitchFamily="34" charset="0"/>
                <a:sym typeface="+mn-ea"/>
              </a:rPr>
              <a:t>语句所执行的次数。</a:t>
            </a:r>
            <a:br>
              <a:rPr lang="zh-CN" altLang="en-US" dirty="0">
                <a:latin typeface="Arial" panose="020B0604020202020204" pitchFamily="34" charset="0"/>
                <a:sym typeface="+mn-ea"/>
              </a:rPr>
            </a:br>
            <a:r>
              <a:rPr lang="zh-CN" altLang="en-US" dirty="0">
                <a:latin typeface="Arial" panose="020B0604020202020204" pitchFamily="34" charset="0"/>
                <a:sym typeface="+mn-ea"/>
              </a:rPr>
              <a:t>重点注意：</a:t>
            </a:r>
            <a:r>
              <a:rPr lang="en-US" altLang="zh-CN" dirty="0" err="1">
                <a:latin typeface="Arial" panose="020B0604020202020204" pitchFamily="34" charset="0"/>
                <a:sym typeface="+mn-ea"/>
              </a:rPr>
              <a:t>Com_select,Com_insert,Com_update,Com_delete</a:t>
            </a:r>
            <a:r>
              <a:rPr lang="zh-CN" altLang="en-US" dirty="0">
                <a:latin typeface="Arial" panose="020B0604020202020204" pitchFamily="34" charset="0"/>
                <a:sym typeface="+mn-ea"/>
              </a:rPr>
              <a:t>通过这几个参数，可以容易地了解到当前数据库的应用是以插入更新为主还是以查询操作为主，以及各类的</a:t>
            </a:r>
            <a:r>
              <a:rPr lang="en-US" altLang="zh-CN">
                <a:latin typeface="Arial" panose="020B0604020202020204" pitchFamily="34" charset="0"/>
                <a:sym typeface="+mn-ea"/>
              </a:rPr>
              <a:t>SQL</a:t>
            </a:r>
            <a:r>
              <a:rPr lang="zh-CN" altLang="en-US" dirty="0">
                <a:latin typeface="Arial" panose="020B0604020202020204" pitchFamily="34" charset="0"/>
                <a:sym typeface="+mn-ea"/>
              </a:rPr>
              <a:t>大致的执行比例是多少。</a:t>
            </a:r>
            <a:endParaRPr lang="zh-CN" altLang="en-US" dirty="0">
              <a:latin typeface="Arial" panose="020B0604020202020204" pitchFamily="34" charset="0"/>
              <a:sym typeface="+mn-ea"/>
            </a:endParaRPr>
          </a:p>
          <a:p>
            <a:pPr marL="342900" indent="0" algn="l" fontAlgn="auto">
              <a:lnSpc>
                <a:spcPts val="2500"/>
              </a:lnSpc>
              <a:buNone/>
            </a:pPr>
            <a:r>
              <a:rPr lang="en-US" altLang="zh-CN" dirty="0">
                <a:latin typeface="Arial" panose="020B0604020202020204" pitchFamily="34" charset="0"/>
                <a:sym typeface="+mn-ea"/>
              </a:rPr>
              <a:t>2.</a:t>
            </a:r>
            <a:r>
              <a:rPr lang="zh-CN" altLang="en-US" dirty="0">
                <a:latin typeface="Arial" panose="020B0604020202020204" pitchFamily="34" charset="0"/>
                <a:sym typeface="+mn-ea"/>
              </a:rPr>
              <a:t>还有几个常用的参数便于用户了解数据库的基本情况。</a:t>
            </a:r>
            <a:br>
              <a:rPr lang="zh-CN" altLang="en-US" dirty="0">
                <a:latin typeface="Arial" panose="020B0604020202020204" pitchFamily="34" charset="0"/>
                <a:sym typeface="+mn-ea"/>
              </a:rPr>
            </a:br>
            <a:r>
              <a:rPr lang="en-US" altLang="zh-CN">
                <a:latin typeface="Arial" panose="020B0604020202020204" pitchFamily="34" charset="0"/>
                <a:sym typeface="+mn-ea"/>
              </a:rPr>
              <a:t>Connections</a:t>
            </a:r>
            <a:r>
              <a:rPr lang="zh-CN" altLang="en-US" dirty="0">
                <a:latin typeface="Arial" panose="020B0604020202020204" pitchFamily="34" charset="0"/>
                <a:sym typeface="+mn-ea"/>
              </a:rPr>
              <a:t>：试图连接</a:t>
            </a:r>
            <a:r>
              <a:rPr lang="en-US" altLang="zh-CN" dirty="0" err="1">
                <a:latin typeface="Arial" panose="020B0604020202020204" pitchFamily="34" charset="0"/>
                <a:sym typeface="+mn-ea"/>
              </a:rPr>
              <a:t>MySQL</a:t>
            </a:r>
            <a:r>
              <a:rPr lang="zh-CN" altLang="en-US" dirty="0">
                <a:latin typeface="Arial" panose="020B0604020202020204" pitchFamily="34" charset="0"/>
                <a:sym typeface="+mn-ea"/>
              </a:rPr>
              <a:t>服务器的次数</a:t>
            </a:r>
            <a:br>
              <a:rPr lang="zh-CN" altLang="en-US" dirty="0">
                <a:latin typeface="Arial" panose="020B0604020202020204" pitchFamily="34" charset="0"/>
                <a:sym typeface="+mn-ea"/>
              </a:rPr>
            </a:br>
            <a:r>
              <a:rPr lang="en-US" altLang="zh-CN">
                <a:latin typeface="Arial" panose="020B0604020202020204" pitchFamily="34" charset="0"/>
                <a:sym typeface="+mn-ea"/>
              </a:rPr>
              <a:t>Uptime</a:t>
            </a:r>
            <a:r>
              <a:rPr lang="zh-CN" altLang="en-US" dirty="0">
                <a:latin typeface="Arial" panose="020B0604020202020204" pitchFamily="34" charset="0"/>
                <a:sym typeface="+mn-ea"/>
              </a:rPr>
              <a:t>：服务器工作的时间（单位秒）</a:t>
            </a:r>
            <a:br>
              <a:rPr lang="zh-CN" altLang="en-US" dirty="0">
                <a:latin typeface="Arial" panose="020B0604020202020204" pitchFamily="34" charset="0"/>
                <a:sym typeface="+mn-ea"/>
              </a:rPr>
            </a:br>
            <a:r>
              <a:rPr lang="en-US" altLang="zh-CN" dirty="0" err="1">
                <a:latin typeface="Arial" panose="020B0604020202020204" pitchFamily="34" charset="0"/>
                <a:sym typeface="+mn-ea"/>
              </a:rPr>
              <a:t>Slow_queries</a:t>
            </a:r>
            <a:r>
              <a:rPr lang="zh-CN" altLang="en-US" dirty="0">
                <a:latin typeface="Arial" panose="020B0604020202020204" pitchFamily="34" charset="0"/>
                <a:sym typeface="+mn-ea"/>
              </a:rPr>
              <a:t>：慢查询的次数 </a:t>
            </a:r>
            <a:r>
              <a:rPr lang="en-US" altLang="zh-CN" dirty="0">
                <a:latin typeface="Arial" panose="020B0604020202020204" pitchFamily="34" charset="0"/>
                <a:sym typeface="+mn-ea"/>
              </a:rPr>
              <a:t>(</a:t>
            </a:r>
            <a:r>
              <a:rPr lang="zh-CN" altLang="en-US" dirty="0">
                <a:latin typeface="Arial" panose="020B0604020202020204" pitchFamily="34" charset="0"/>
                <a:sym typeface="+mn-ea"/>
              </a:rPr>
              <a:t>默认是慢查询时间</a:t>
            </a:r>
            <a:r>
              <a:rPr lang="en-US" altLang="zh-CN" dirty="0">
                <a:latin typeface="Arial" panose="020B0604020202020204" pitchFamily="34" charset="0"/>
                <a:sym typeface="+mn-ea"/>
              </a:rPr>
              <a:t>10s)</a:t>
            </a:r>
            <a:endParaRPr lang="en-US" altLang="zh-CN" dirty="0">
              <a:latin typeface="Arial" panose="020B0604020202020204" pitchFamily="34" charset="0"/>
            </a:endParaRPr>
          </a:p>
          <a:p>
            <a:pPr indent="0" algn="l" fontAlgn="auto">
              <a:lnSpc>
                <a:spcPts val="2500"/>
              </a:lnSpc>
              <a:buNone/>
            </a:pP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sym typeface="+mn-ea"/>
              </a:rPr>
              <a:t>SQL</a:t>
            </a:r>
            <a:r>
              <a:rPr lang="zh-CN" altLang="en-US" b="1" dirty="0">
                <a:sym typeface="+mn-ea"/>
              </a:rPr>
              <a:t>语句优化</a:t>
            </a:r>
            <a:r>
              <a:rPr lang="en-US" altLang="zh-CN" b="1">
                <a:sym typeface="+mn-ea"/>
              </a:rPr>
              <a:t>-</a:t>
            </a:r>
            <a:r>
              <a:rPr lang="zh-CN" altLang="en-US" b="1" dirty="0">
                <a:sym typeface="+mn-ea"/>
              </a:rPr>
              <a:t>定位慢查询</a:t>
            </a:r>
            <a:endParaRPr lang="zh-CN" altLang="en-US"/>
          </a:p>
        </p:txBody>
      </p:sp>
      <p:sp>
        <p:nvSpPr>
          <p:cNvPr id="3" name="内容占位符 2"/>
          <p:cNvSpPr>
            <a:spLocks noGrp="1"/>
          </p:cNvSpPr>
          <p:nvPr>
            <p:ph idx="1"/>
          </p:nvPr>
        </p:nvSpPr>
        <p:spPr/>
        <p:txBody>
          <a:bodyPr>
            <a:normAutofit lnSpcReduction="10000"/>
          </a:bodyPr>
          <a:p>
            <a:pPr marL="0" indent="0" algn="l">
              <a:buNone/>
            </a:pPr>
            <a:r>
              <a:rPr lang="en-US" altLang="zh-CN" dirty="0">
                <a:latin typeface="Arial" panose="020B0604020202020204" pitchFamily="34" charset="0"/>
                <a:sym typeface="+mn-ea"/>
              </a:rPr>
              <a:t>1.</a:t>
            </a:r>
            <a:r>
              <a:rPr lang="zh-CN" altLang="en-US" dirty="0">
                <a:latin typeface="Arial" panose="020B0604020202020204" pitchFamily="34" charset="0"/>
                <a:sym typeface="+mn-ea"/>
              </a:rPr>
              <a:t>在默认情况下</a:t>
            </a:r>
            <a:r>
              <a:rPr lang="en-US" altLang="zh-CN" dirty="0" err="1">
                <a:latin typeface="Arial" panose="020B0604020202020204" pitchFamily="34" charset="0"/>
                <a:sym typeface="+mn-ea"/>
              </a:rPr>
              <a:t>mysql</a:t>
            </a:r>
            <a:r>
              <a:rPr lang="zh-CN" altLang="en-US" dirty="0">
                <a:latin typeface="Arial" panose="020B0604020202020204" pitchFamily="34" charset="0"/>
                <a:sym typeface="+mn-ea"/>
              </a:rPr>
              <a:t>不记录慢查询日志，需要在启动的时候指定</a:t>
            </a:r>
            <a:endParaRPr lang="zh-CN" altLang="en-US" dirty="0">
              <a:latin typeface="Arial" panose="020B0604020202020204" pitchFamily="34" charset="0"/>
            </a:endParaRPr>
          </a:p>
          <a:p>
            <a:pPr marL="342900" indent="-342900" algn="l">
              <a:buFont typeface="Wingdings" panose="05000000000000000000" pitchFamily="2" charset="2"/>
              <a:buNone/>
            </a:pPr>
            <a:r>
              <a:rPr lang="en-US" altLang="zh-CN">
                <a:latin typeface="Arial" panose="020B0604020202020204" pitchFamily="34" charset="0"/>
                <a:sym typeface="+mn-ea"/>
              </a:rPr>
              <a:t>bin\</a:t>
            </a:r>
            <a:r>
              <a:rPr lang="en-US" altLang="zh-CN" dirty="0" err="1">
                <a:latin typeface="Arial" panose="020B0604020202020204" pitchFamily="34" charset="0"/>
                <a:sym typeface="+mn-ea"/>
              </a:rPr>
              <a:t>mysqld.exe</a:t>
            </a:r>
            <a:r>
              <a:rPr lang="en-US" altLang="zh-CN">
                <a:latin typeface="Arial" panose="020B0604020202020204" pitchFamily="34" charset="0"/>
                <a:sym typeface="+mn-ea"/>
              </a:rPr>
              <a:t> </a:t>
            </a:r>
            <a:r>
              <a:rPr lang="en-US" altLang="zh-CN" dirty="0">
                <a:latin typeface="Arial" panose="020B0604020202020204" pitchFamily="34" charset="0"/>
                <a:sym typeface="+mn-ea"/>
              </a:rPr>
              <a:t>- -safe-mode  -</a:t>
            </a:r>
            <a:r>
              <a:rPr lang="en-US" altLang="zh-CN">
                <a:latin typeface="Arial" panose="020B0604020202020204" pitchFamily="34" charset="0"/>
                <a:sym typeface="+mn-ea"/>
              </a:rPr>
              <a:t> </a:t>
            </a:r>
            <a:r>
              <a:rPr lang="en-US" altLang="zh-CN" dirty="0">
                <a:latin typeface="Arial" panose="020B0604020202020204" pitchFamily="34" charset="0"/>
                <a:sym typeface="+mn-ea"/>
              </a:rPr>
              <a:t>-slow-query-log [mysql5.5 </a:t>
            </a:r>
            <a:r>
              <a:rPr lang="zh-CN" altLang="en-US" dirty="0">
                <a:latin typeface="Arial" panose="020B0604020202020204" pitchFamily="34" charset="0"/>
                <a:sym typeface="+mn-ea"/>
              </a:rPr>
              <a:t>可以在</a:t>
            </a:r>
            <a:r>
              <a:rPr lang="en-US" altLang="zh-CN" dirty="0">
                <a:latin typeface="Arial" panose="020B0604020202020204" pitchFamily="34" charset="0"/>
                <a:sym typeface="+mn-ea"/>
              </a:rPr>
              <a:t>my.ini</a:t>
            </a:r>
            <a:r>
              <a:rPr lang="zh-CN" altLang="en-US" dirty="0">
                <a:latin typeface="Arial" panose="020B0604020202020204" pitchFamily="34" charset="0"/>
                <a:sym typeface="+mn-ea"/>
              </a:rPr>
              <a:t>指定</a:t>
            </a:r>
            <a:r>
              <a:rPr lang="en-US" altLang="zh-CN" dirty="0">
                <a:latin typeface="Arial" panose="020B0604020202020204" pitchFamily="34" charset="0"/>
                <a:sym typeface="+mn-ea"/>
              </a:rPr>
              <a:t>]</a:t>
            </a:r>
            <a:endParaRPr lang="en-US" altLang="zh-CN" dirty="0">
              <a:latin typeface="Arial" panose="020B0604020202020204" pitchFamily="34" charset="0"/>
            </a:endParaRPr>
          </a:p>
          <a:p>
            <a:pPr marL="342900" indent="-342900" algn="l">
              <a:buFont typeface="Wingdings" panose="05000000000000000000" pitchFamily="2" charset="2"/>
              <a:buNone/>
            </a:pPr>
            <a:r>
              <a:rPr lang="en-US" altLang="zh-CN" dirty="0">
                <a:latin typeface="Arial" panose="020B0604020202020204" pitchFamily="34" charset="0"/>
                <a:sym typeface="+mn-ea"/>
              </a:rPr>
              <a:t>bin\mysqld.exe –log-slow-queries=d:/abc.log [</a:t>
            </a:r>
            <a:r>
              <a:rPr lang="zh-CN" altLang="en-US" dirty="0">
                <a:latin typeface="Arial" panose="020B0604020202020204" pitchFamily="34" charset="0"/>
                <a:sym typeface="+mn-ea"/>
              </a:rPr>
              <a:t>低版本</a:t>
            </a:r>
            <a:r>
              <a:rPr lang="en-US" altLang="zh-CN" dirty="0">
                <a:latin typeface="Arial" panose="020B0604020202020204" pitchFamily="34" charset="0"/>
                <a:sym typeface="+mn-ea"/>
              </a:rPr>
              <a:t>mysql5.0</a:t>
            </a:r>
            <a:r>
              <a:rPr lang="zh-CN" altLang="en-US" dirty="0">
                <a:latin typeface="Arial" panose="020B0604020202020204" pitchFamily="34" charset="0"/>
                <a:sym typeface="+mn-ea"/>
              </a:rPr>
              <a:t>可以在</a:t>
            </a:r>
            <a:r>
              <a:rPr lang="en-US" altLang="zh-CN" dirty="0">
                <a:latin typeface="Arial" panose="020B0604020202020204" pitchFamily="34" charset="0"/>
                <a:sym typeface="+mn-ea"/>
              </a:rPr>
              <a:t>my.ini</a:t>
            </a:r>
            <a:r>
              <a:rPr lang="zh-CN" altLang="en-US" dirty="0">
                <a:latin typeface="Arial" panose="020B0604020202020204" pitchFamily="34" charset="0"/>
                <a:sym typeface="+mn-ea"/>
              </a:rPr>
              <a:t>定</a:t>
            </a:r>
            <a:r>
              <a:rPr lang="en-US" altLang="zh-CN" dirty="0">
                <a:latin typeface="Arial" panose="020B0604020202020204" pitchFamily="34" charset="0"/>
                <a:sym typeface="+mn-ea"/>
              </a:rPr>
              <a:t>]</a:t>
            </a:r>
            <a:endParaRPr lang="en-US" altLang="zh-CN">
              <a:latin typeface="Arial" panose="020B0604020202020204" pitchFamily="34" charset="0"/>
            </a:endParaRPr>
          </a:p>
          <a:p>
            <a:pPr marL="0" indent="0">
              <a:buNone/>
            </a:pPr>
            <a:r>
              <a:rPr lang="en-US" altLang="zh-CN"/>
              <a:t>2.</a:t>
            </a:r>
            <a:r>
              <a:rPr lang="zh-CN" altLang="en-US" dirty="0">
                <a:latin typeface="Arial" panose="020B0604020202020204" pitchFamily="34" charset="0"/>
                <a:sym typeface="+mn-ea"/>
              </a:rPr>
              <a:t>通过慢查询日志定位执行效率较低的</a:t>
            </a:r>
            <a:r>
              <a:rPr lang="en-US" altLang="zh-CN">
                <a:latin typeface="Arial" panose="020B0604020202020204" pitchFamily="34" charset="0"/>
                <a:sym typeface="+mn-ea"/>
              </a:rPr>
              <a:t>SQL</a:t>
            </a:r>
            <a:r>
              <a:rPr lang="zh-CN" altLang="en-US" dirty="0">
                <a:latin typeface="Arial" panose="020B0604020202020204" pitchFamily="34" charset="0"/>
                <a:sym typeface="+mn-ea"/>
              </a:rPr>
              <a:t>语句。慢查询日志记录了所有执行时间超过</a:t>
            </a:r>
            <a:r>
              <a:rPr lang="en-US" altLang="zh-CN" dirty="0" err="1">
                <a:latin typeface="Arial" panose="020B0604020202020204" pitchFamily="34" charset="0"/>
                <a:sym typeface="+mn-ea"/>
              </a:rPr>
              <a:t>long_query_time</a:t>
            </a:r>
            <a:r>
              <a:rPr lang="zh-CN" altLang="en-US" dirty="0">
                <a:latin typeface="Arial" panose="020B0604020202020204" pitchFamily="34" charset="0"/>
                <a:sym typeface="+mn-ea"/>
              </a:rPr>
              <a:t>所设置的</a:t>
            </a:r>
            <a:r>
              <a:rPr lang="en-US" altLang="zh-CN">
                <a:latin typeface="Arial" panose="020B0604020202020204" pitchFamily="34" charset="0"/>
                <a:sym typeface="+mn-ea"/>
              </a:rPr>
              <a:t>SQL</a:t>
            </a:r>
            <a:r>
              <a:rPr lang="zh-CN" altLang="en-US" dirty="0">
                <a:latin typeface="Arial" panose="020B0604020202020204" pitchFamily="34" charset="0"/>
                <a:sym typeface="+mn-ea"/>
              </a:rPr>
              <a:t>语句。</a:t>
            </a:r>
            <a:br>
              <a:rPr lang="zh-CN" altLang="en-US" dirty="0">
                <a:latin typeface="Arial" panose="020B0604020202020204" pitchFamily="34" charset="0"/>
                <a:sym typeface="+mn-ea"/>
              </a:rPr>
            </a:br>
            <a:r>
              <a:rPr lang="en-US" altLang="zh-CN">
                <a:latin typeface="Arial" panose="020B0604020202020204" pitchFamily="34" charset="0"/>
                <a:sym typeface="+mn-ea"/>
              </a:rPr>
              <a:t>show variables like ‘</a:t>
            </a:r>
            <a:r>
              <a:rPr lang="en-US" altLang="zh-CN" dirty="0" err="1">
                <a:latin typeface="Arial" panose="020B0604020202020204" pitchFamily="34" charset="0"/>
                <a:sym typeface="+mn-ea"/>
              </a:rPr>
              <a:t>long_query_time</a:t>
            </a:r>
            <a:r>
              <a:rPr lang="en-US" altLang="zh-CN">
                <a:latin typeface="Arial" panose="020B0604020202020204" pitchFamily="34" charset="0"/>
                <a:sym typeface="+mn-ea"/>
              </a:rPr>
              <a:t>’;</a:t>
            </a:r>
            <a:br>
              <a:rPr lang="en-US" altLang="zh-CN">
                <a:latin typeface="Arial" panose="020B0604020202020204" pitchFamily="34" charset="0"/>
                <a:sym typeface="+mn-ea"/>
              </a:rPr>
            </a:br>
            <a:r>
              <a:rPr lang="en-US" altLang="zh-CN">
                <a:latin typeface="Arial" panose="020B0604020202020204" pitchFamily="34" charset="0"/>
                <a:sym typeface="+mn-ea"/>
              </a:rPr>
              <a:t>set </a:t>
            </a:r>
            <a:r>
              <a:rPr lang="en-US" altLang="zh-CN" dirty="0" err="1">
                <a:latin typeface="Arial" panose="020B0604020202020204" pitchFamily="34" charset="0"/>
                <a:sym typeface="+mn-ea"/>
              </a:rPr>
              <a:t>long_query_time</a:t>
            </a:r>
            <a:r>
              <a:rPr lang="en-US" altLang="zh-CN">
                <a:latin typeface="Arial" panose="020B0604020202020204" pitchFamily="34" charset="0"/>
                <a:sym typeface="+mn-ea"/>
              </a:rPr>
              <a:t>=2;</a:t>
            </a:r>
            <a:endParaRPr lang="en-US" altLang="zh-CN">
              <a:latin typeface="Arial" panose="020B0604020202020204" pitchFamily="34" charset="0"/>
            </a:endParaRPr>
          </a:p>
          <a:p>
            <a:pPr marL="0" indent="0">
              <a:buNone/>
            </a:pPr>
            <a:r>
              <a:rPr lang="en-US" altLang="zh-CN"/>
              <a:t>3.</a:t>
            </a:r>
            <a:r>
              <a:rPr lang="zh-CN" altLang="en-US"/>
              <a:t>测试语句</a:t>
            </a:r>
            <a:r>
              <a:rPr lang="en-US" altLang="zh-CN"/>
              <a:t>:</a:t>
            </a:r>
            <a:endParaRPr lang="zh-CN" altLang="en-US"/>
          </a:p>
          <a:p>
            <a:pPr marL="0" indent="0">
              <a:buNone/>
            </a:pPr>
            <a:r>
              <a:rPr lang="zh-CN" altLang="en-US" dirty="0">
                <a:latin typeface="Arial" panose="020B0604020202020204" pitchFamily="34" charset="0"/>
                <a:sym typeface="+mn-ea"/>
              </a:rPr>
              <a:t>通过慢查询日志定位执行效率较低的</a:t>
            </a:r>
            <a:r>
              <a:rPr lang="en-US" altLang="zh-CN">
                <a:latin typeface="Arial" panose="020B0604020202020204" pitchFamily="34" charset="0"/>
                <a:sym typeface="+mn-ea"/>
              </a:rPr>
              <a:t>SQL</a:t>
            </a:r>
            <a:r>
              <a:rPr lang="zh-CN" altLang="en-US" dirty="0">
                <a:latin typeface="Arial" panose="020B0604020202020204" pitchFamily="34" charset="0"/>
                <a:sym typeface="+mn-ea"/>
              </a:rPr>
              <a:t>语句。慢查询日志记录了所有执行时间超过</a:t>
            </a:r>
            <a:r>
              <a:rPr lang="en-US" altLang="zh-CN" dirty="0" err="1">
                <a:latin typeface="Arial" panose="020B0604020202020204" pitchFamily="34" charset="0"/>
                <a:sym typeface="+mn-ea"/>
              </a:rPr>
              <a:t>long_query_time</a:t>
            </a:r>
            <a:r>
              <a:rPr lang="zh-CN" altLang="en-US" dirty="0">
                <a:latin typeface="Arial" panose="020B0604020202020204" pitchFamily="34" charset="0"/>
                <a:sym typeface="+mn-ea"/>
              </a:rPr>
              <a:t>所设置的</a:t>
            </a:r>
            <a:r>
              <a:rPr lang="en-US" altLang="zh-CN">
                <a:latin typeface="Arial" panose="020B0604020202020204" pitchFamily="34" charset="0"/>
                <a:sym typeface="+mn-ea"/>
              </a:rPr>
              <a:t>SQL</a:t>
            </a:r>
            <a:r>
              <a:rPr lang="zh-CN" altLang="en-US" dirty="0">
                <a:latin typeface="Arial" panose="020B0604020202020204" pitchFamily="34" charset="0"/>
                <a:sym typeface="+mn-ea"/>
              </a:rPr>
              <a:t>语句。</a:t>
            </a:r>
            <a:br>
              <a:rPr lang="zh-CN" altLang="en-US" dirty="0">
                <a:latin typeface="Arial" panose="020B0604020202020204" pitchFamily="34" charset="0"/>
                <a:sym typeface="+mn-ea"/>
              </a:rPr>
            </a:br>
            <a:r>
              <a:rPr lang="en-US" altLang="zh-CN">
                <a:latin typeface="Arial" panose="020B0604020202020204" pitchFamily="34" charset="0"/>
                <a:sym typeface="+mn-ea"/>
              </a:rPr>
              <a:t>show variables like ‘</a:t>
            </a:r>
            <a:r>
              <a:rPr lang="en-US" altLang="zh-CN" dirty="0" err="1">
                <a:latin typeface="Arial" panose="020B0604020202020204" pitchFamily="34" charset="0"/>
                <a:sym typeface="+mn-ea"/>
              </a:rPr>
              <a:t>long_query_time</a:t>
            </a:r>
            <a:r>
              <a:rPr lang="en-US" altLang="zh-CN">
                <a:latin typeface="Arial" panose="020B0604020202020204" pitchFamily="34" charset="0"/>
                <a:sym typeface="+mn-ea"/>
              </a:rPr>
              <a:t>’;</a:t>
            </a:r>
            <a:br>
              <a:rPr lang="en-US" altLang="zh-CN">
                <a:latin typeface="Arial" panose="020B0604020202020204" pitchFamily="34" charset="0"/>
                <a:sym typeface="+mn-ea"/>
              </a:rPr>
            </a:br>
            <a:r>
              <a:rPr lang="en-US" altLang="zh-CN">
                <a:latin typeface="Arial" panose="020B0604020202020204" pitchFamily="34" charset="0"/>
                <a:sym typeface="+mn-ea"/>
              </a:rPr>
              <a:t>set </a:t>
            </a:r>
            <a:r>
              <a:rPr lang="en-US" altLang="zh-CN" dirty="0" err="1">
                <a:latin typeface="Arial" panose="020B0604020202020204" pitchFamily="34" charset="0"/>
                <a:sym typeface="+mn-ea"/>
              </a:rPr>
              <a:t>long_query_time</a:t>
            </a:r>
            <a:r>
              <a:rPr lang="en-US" altLang="zh-CN">
                <a:latin typeface="Arial" panose="020B0604020202020204" pitchFamily="34" charset="0"/>
                <a:sym typeface="+mn-ea"/>
              </a:rPr>
              <a:t>=2;</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sym typeface="+mn-ea"/>
              </a:rPr>
              <a:t>SQL</a:t>
            </a:r>
            <a:r>
              <a:rPr lang="zh-CN" altLang="en-US" b="1" dirty="0">
                <a:sym typeface="+mn-ea"/>
              </a:rPr>
              <a:t>语句优化</a:t>
            </a:r>
            <a:r>
              <a:rPr lang="en-US" altLang="zh-CN" b="1">
                <a:sym typeface="+mn-ea"/>
              </a:rPr>
              <a:t>-explain</a:t>
            </a:r>
            <a:r>
              <a:rPr lang="zh-CN" altLang="en-US" b="1" dirty="0">
                <a:sym typeface="+mn-ea"/>
              </a:rPr>
              <a:t>分析问题			    </a:t>
            </a:r>
            <a:endParaRPr lang="zh-CN" altLang="en-US"/>
          </a:p>
        </p:txBody>
      </p:sp>
      <p:sp>
        <p:nvSpPr>
          <p:cNvPr id="3" name="内容占位符 2"/>
          <p:cNvSpPr>
            <a:spLocks noGrp="1"/>
          </p:cNvSpPr>
          <p:nvPr>
            <p:ph idx="1"/>
          </p:nvPr>
        </p:nvSpPr>
        <p:spPr/>
        <p:txBody>
          <a:bodyPr/>
          <a:p>
            <a:pPr marL="342900" indent="-342900" algn="l"/>
            <a:r>
              <a:rPr lang="en-US" altLang="zh-CN" sz="2800">
                <a:latin typeface="Arial" panose="020B0604020202020204" pitchFamily="34" charset="0"/>
                <a:sym typeface="+mn-ea"/>
              </a:rPr>
              <a:t>Explain select * from </a:t>
            </a:r>
            <a:r>
              <a:rPr lang="en-US" altLang="zh-CN" sz="2800" dirty="0" err="1">
                <a:latin typeface="Arial" panose="020B0604020202020204" pitchFamily="34" charset="0"/>
                <a:sym typeface="+mn-ea"/>
              </a:rPr>
              <a:t>emp</a:t>
            </a:r>
            <a:r>
              <a:rPr lang="en-US" altLang="zh-CN" sz="2800">
                <a:latin typeface="Arial" panose="020B0604020202020204" pitchFamily="34" charset="0"/>
                <a:sym typeface="+mn-ea"/>
              </a:rPr>
              <a:t> where </a:t>
            </a:r>
            <a:r>
              <a:rPr lang="en-US" altLang="zh-CN" sz="2800" dirty="0" err="1">
                <a:latin typeface="Arial" panose="020B0604020202020204" pitchFamily="34" charset="0"/>
                <a:sym typeface="+mn-ea"/>
              </a:rPr>
              <a:t>ename</a:t>
            </a:r>
            <a:r>
              <a:rPr lang="en-US" altLang="zh-CN" sz="2800">
                <a:latin typeface="Arial" panose="020B0604020202020204" pitchFamily="34" charset="0"/>
                <a:sym typeface="+mn-ea"/>
              </a:rPr>
              <a:t>=“</a:t>
            </a:r>
            <a:r>
              <a:rPr lang="en-US" altLang="zh-CN" sz="2800" dirty="0" err="1">
                <a:latin typeface="Arial" panose="020B0604020202020204" pitchFamily="34" charset="0"/>
                <a:sym typeface="+mn-ea"/>
              </a:rPr>
              <a:t>zrlcHd</a:t>
            </a:r>
            <a:r>
              <a:rPr lang="en-US" altLang="zh-CN" sz="2800">
                <a:latin typeface="Arial" panose="020B0604020202020204" pitchFamily="34" charset="0"/>
                <a:sym typeface="+mn-ea"/>
              </a:rPr>
              <a:t>”</a:t>
            </a:r>
            <a:br>
              <a:rPr lang="en-US" altLang="zh-CN" sz="2800">
                <a:latin typeface="Arial" panose="020B0604020202020204" pitchFamily="34" charset="0"/>
                <a:sym typeface="+mn-ea"/>
              </a:rPr>
            </a:br>
            <a:r>
              <a:rPr lang="zh-CN" altLang="en-US" sz="2800" dirty="0">
                <a:latin typeface="Arial" panose="020B0604020202020204" pitchFamily="34" charset="0"/>
                <a:sym typeface="+mn-ea"/>
              </a:rPr>
              <a:t>会产生如下信息：</a:t>
            </a:r>
            <a:br>
              <a:rPr lang="zh-CN" altLang="en-US" sz="2800" dirty="0">
                <a:latin typeface="Arial" panose="020B0604020202020204" pitchFamily="34" charset="0"/>
                <a:sym typeface="+mn-ea"/>
              </a:rPr>
            </a:br>
            <a:r>
              <a:rPr lang="en-US" altLang="zh-CN" sz="2800" dirty="0" err="1">
                <a:latin typeface="Arial" panose="020B0604020202020204" pitchFamily="34" charset="0"/>
                <a:sym typeface="+mn-ea"/>
              </a:rPr>
              <a:t>select_type</a:t>
            </a:r>
            <a:r>
              <a:rPr lang="en-US" altLang="zh-CN" sz="2800">
                <a:latin typeface="Arial" panose="020B0604020202020204" pitchFamily="34" charset="0"/>
                <a:sym typeface="+mn-ea"/>
              </a:rPr>
              <a:t>:</a:t>
            </a:r>
            <a:r>
              <a:rPr lang="zh-CN" altLang="en-US" sz="2800" dirty="0">
                <a:latin typeface="Arial" panose="020B0604020202020204" pitchFamily="34" charset="0"/>
                <a:sym typeface="+mn-ea"/>
              </a:rPr>
              <a:t>表示查询的类型。</a:t>
            </a:r>
            <a:br>
              <a:rPr lang="zh-CN" altLang="en-US" sz="2800" dirty="0">
                <a:latin typeface="Arial" panose="020B0604020202020204" pitchFamily="34" charset="0"/>
                <a:sym typeface="+mn-ea"/>
              </a:rPr>
            </a:br>
            <a:r>
              <a:rPr lang="en-US" altLang="zh-CN" sz="2800">
                <a:latin typeface="Arial" panose="020B0604020202020204" pitchFamily="34" charset="0"/>
                <a:sym typeface="+mn-ea"/>
              </a:rPr>
              <a:t>table:</a:t>
            </a:r>
            <a:r>
              <a:rPr lang="zh-CN" altLang="en-US" sz="2800" dirty="0">
                <a:latin typeface="Arial" panose="020B0604020202020204" pitchFamily="34" charset="0"/>
                <a:sym typeface="+mn-ea"/>
              </a:rPr>
              <a:t>输出结果集的表</a:t>
            </a:r>
            <a:br>
              <a:rPr lang="zh-CN" altLang="en-US" sz="2800" dirty="0">
                <a:latin typeface="Arial" panose="020B0604020202020204" pitchFamily="34" charset="0"/>
                <a:sym typeface="+mn-ea"/>
              </a:rPr>
            </a:br>
            <a:r>
              <a:rPr lang="en-US" altLang="zh-CN" sz="2800">
                <a:latin typeface="Arial" panose="020B0604020202020204" pitchFamily="34" charset="0"/>
                <a:sym typeface="+mn-ea"/>
              </a:rPr>
              <a:t>type:</a:t>
            </a:r>
            <a:r>
              <a:rPr lang="zh-CN" altLang="en-US" sz="2800" dirty="0">
                <a:latin typeface="Arial" panose="020B0604020202020204" pitchFamily="34" charset="0"/>
                <a:sym typeface="+mn-ea"/>
              </a:rPr>
              <a:t>表示表的连接类型</a:t>
            </a:r>
            <a:br>
              <a:rPr lang="zh-CN" altLang="en-US" sz="2800" dirty="0">
                <a:latin typeface="Arial" panose="020B0604020202020204" pitchFamily="34" charset="0"/>
                <a:sym typeface="+mn-ea"/>
              </a:rPr>
            </a:br>
            <a:r>
              <a:rPr lang="en-US" altLang="zh-CN" sz="2800" dirty="0" err="1">
                <a:latin typeface="Arial" panose="020B0604020202020204" pitchFamily="34" charset="0"/>
                <a:sym typeface="+mn-ea"/>
              </a:rPr>
              <a:t>possible_keys</a:t>
            </a:r>
            <a:r>
              <a:rPr lang="en-US" altLang="zh-CN" sz="2800">
                <a:latin typeface="Arial" panose="020B0604020202020204" pitchFamily="34" charset="0"/>
                <a:sym typeface="+mn-ea"/>
              </a:rPr>
              <a:t>:</a:t>
            </a:r>
            <a:r>
              <a:rPr lang="zh-CN" altLang="en-US" sz="2800" dirty="0">
                <a:latin typeface="Arial" panose="020B0604020202020204" pitchFamily="34" charset="0"/>
                <a:sym typeface="+mn-ea"/>
              </a:rPr>
              <a:t>表示查询时，可能使用的索引</a:t>
            </a:r>
            <a:br>
              <a:rPr lang="zh-CN" altLang="en-US" sz="2800" dirty="0">
                <a:latin typeface="Arial" panose="020B0604020202020204" pitchFamily="34" charset="0"/>
                <a:sym typeface="+mn-ea"/>
              </a:rPr>
            </a:br>
            <a:r>
              <a:rPr lang="en-US" altLang="zh-CN" sz="2800">
                <a:latin typeface="Arial" panose="020B0604020202020204" pitchFamily="34" charset="0"/>
                <a:sym typeface="+mn-ea"/>
              </a:rPr>
              <a:t>key:</a:t>
            </a:r>
            <a:r>
              <a:rPr lang="zh-CN" altLang="en-US" sz="2800" dirty="0">
                <a:latin typeface="Arial" panose="020B0604020202020204" pitchFamily="34" charset="0"/>
                <a:sym typeface="+mn-ea"/>
              </a:rPr>
              <a:t>表示实际使用的索引</a:t>
            </a:r>
            <a:br>
              <a:rPr lang="zh-CN" altLang="en-US" sz="2800" dirty="0">
                <a:latin typeface="Arial" panose="020B0604020202020204" pitchFamily="34" charset="0"/>
                <a:sym typeface="+mn-ea"/>
              </a:rPr>
            </a:br>
            <a:r>
              <a:rPr lang="en-US" altLang="zh-CN" sz="2800" dirty="0" err="1">
                <a:latin typeface="Arial" panose="020B0604020202020204" pitchFamily="34" charset="0"/>
                <a:sym typeface="+mn-ea"/>
              </a:rPr>
              <a:t>key_len</a:t>
            </a:r>
            <a:r>
              <a:rPr lang="en-US" altLang="zh-CN" sz="2800">
                <a:latin typeface="Arial" panose="020B0604020202020204" pitchFamily="34" charset="0"/>
                <a:sym typeface="+mn-ea"/>
              </a:rPr>
              <a:t>:</a:t>
            </a:r>
            <a:r>
              <a:rPr lang="zh-CN" altLang="en-US" sz="2800" dirty="0">
                <a:latin typeface="Arial" panose="020B0604020202020204" pitchFamily="34" charset="0"/>
                <a:sym typeface="+mn-ea"/>
              </a:rPr>
              <a:t>索引字段的长度</a:t>
            </a:r>
            <a:br>
              <a:rPr lang="zh-CN" altLang="en-US" sz="2800" dirty="0">
                <a:latin typeface="Arial" panose="020B0604020202020204" pitchFamily="34" charset="0"/>
                <a:sym typeface="+mn-ea"/>
              </a:rPr>
            </a:br>
            <a:r>
              <a:rPr lang="en-US" altLang="zh-CN" sz="2800">
                <a:latin typeface="Arial" panose="020B0604020202020204" pitchFamily="34" charset="0"/>
                <a:sym typeface="+mn-ea"/>
              </a:rPr>
              <a:t>rows:</a:t>
            </a:r>
            <a:r>
              <a:rPr lang="zh-CN" altLang="en-US" sz="2800" dirty="0">
                <a:latin typeface="Arial" panose="020B0604020202020204" pitchFamily="34" charset="0"/>
                <a:sym typeface="+mn-ea"/>
              </a:rPr>
              <a:t>扫描出的行数</a:t>
            </a:r>
            <a:r>
              <a:rPr lang="en-US" altLang="zh-CN" sz="2800" dirty="0">
                <a:latin typeface="Arial" panose="020B0604020202020204" pitchFamily="34" charset="0"/>
                <a:sym typeface="+mn-ea"/>
              </a:rPr>
              <a:t>(</a:t>
            </a:r>
            <a:r>
              <a:rPr lang="zh-CN" altLang="en-US" sz="2800" dirty="0">
                <a:latin typeface="Arial" panose="020B0604020202020204" pitchFamily="34" charset="0"/>
                <a:sym typeface="+mn-ea"/>
              </a:rPr>
              <a:t>估算的行数</a:t>
            </a:r>
            <a:r>
              <a:rPr lang="en-US" altLang="zh-CN" sz="2800" dirty="0">
                <a:latin typeface="Arial" panose="020B0604020202020204" pitchFamily="34" charset="0"/>
                <a:sym typeface="+mn-ea"/>
              </a:rPr>
              <a:t>)</a:t>
            </a:r>
            <a:br>
              <a:rPr lang="en-US" altLang="zh-CN" sz="2800" dirty="0">
                <a:latin typeface="Arial" panose="020B0604020202020204" pitchFamily="34" charset="0"/>
                <a:sym typeface="+mn-ea"/>
              </a:rPr>
            </a:br>
            <a:r>
              <a:rPr lang="en-US" altLang="zh-CN" sz="2800" dirty="0">
                <a:latin typeface="Arial" panose="020B0604020202020204" pitchFamily="34" charset="0"/>
                <a:sym typeface="+mn-ea"/>
              </a:rPr>
              <a:t>Extra</a:t>
            </a:r>
            <a:r>
              <a:rPr lang="en-US" altLang="zh-CN" sz="2800">
                <a:latin typeface="Arial" panose="020B0604020202020204" pitchFamily="34" charset="0"/>
                <a:sym typeface="+mn-ea"/>
              </a:rPr>
              <a:t>:</a:t>
            </a:r>
            <a:r>
              <a:rPr lang="zh-CN" altLang="en-US" sz="2800" dirty="0">
                <a:latin typeface="Arial" panose="020B0604020202020204" pitchFamily="34" charset="0"/>
                <a:sym typeface="+mn-ea"/>
              </a:rPr>
              <a:t>执行情况的描述和说明</a:t>
            </a:r>
            <a:endParaRPr lang="zh-CN" altLang="en-US" sz="2800" dirty="0">
              <a:latin typeface="Arial" panose="020B0604020202020204" pitchFamily="34" charset="0"/>
            </a:endParaRPr>
          </a:p>
          <a:p>
            <a:pPr marL="342900" indent="-342900" algn="l">
              <a:buFont typeface="Wingdings" panose="05000000000000000000" pitchFamily="2" charset="2"/>
              <a:buNone/>
            </a:pPr>
            <a:endParaRPr lang="zh-CN" altLang="en-US" sz="2800" dirty="0">
              <a:latin typeface="Arial" panose="020B0604020202020204" pitchFamily="34" charset="0"/>
            </a:endParaRPr>
          </a:p>
          <a:p>
            <a:endParaRPr lang="zh-CN" altLang="en-US" sz="2800"/>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5043_1*i*0"/>
  <p:tag name="KSO_WM_TEMPLATE_CATEGORY" val="custom"/>
  <p:tag name="KSO_WM_TEMPLATE_INDEX" val="20185043"/>
  <p:tag name="KSO_WM_UNIT_INDEX" val="0"/>
</p:tagLst>
</file>

<file path=ppt/tags/tag10.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43"/>
  <p:tag name="KSO_WM_TAG_VERSION" val="1.0"/>
  <p:tag name="KSO_WM_BEAUTIFY_FLAG" val="#wm#"/>
  <p:tag name="KSO_WM_TEMPLATE_THUMBS_INDEX" val="1、6、10、16、19、20、23"/>
</p:tagLst>
</file>

<file path=ppt/tags/tag11.xml><?xml version="1.0" encoding="utf-8"?>
<p:tagLst xmlns:p="http://schemas.openxmlformats.org/presentationml/2006/main">
  <p:tag name="KSO_WM_TAG_VERSION" val="1.0"/>
  <p:tag name="KSO_WM_BEAUTIFY_FLAG" val="#wm#"/>
  <p:tag name="KSO_WM_UNIT_TYPE" val="i"/>
  <p:tag name="KSO_WM_UNIT_ID" val="custom20185043_1*i*0"/>
  <p:tag name="KSO_WM_TEMPLATE_CATEGORY" val="custom"/>
  <p:tag name="KSO_WM_TEMPLATE_INDEX" val="20185043"/>
  <p:tag name="KSO_WM_UNIT_INDEX" val="0"/>
</p:tagLst>
</file>

<file path=ppt/tags/tag12.xml><?xml version="1.0" encoding="utf-8"?>
<p:tagLst xmlns:p="http://schemas.openxmlformats.org/presentationml/2006/main">
  <p:tag name="KSO_WM_TEMPLATE_CATEGORY" val="custom"/>
  <p:tag name="KSO_WM_TEMPLATE_INDEX" val="20185043"/>
  <p:tag name="KSO_WM_TAG_VERSION" val="1.0"/>
  <p:tag name="KSO_WM_UNIT_TYPE" val="a"/>
  <p:tag name="KSO_WM_UNIT_INDEX" val="1"/>
  <p:tag name="KSO_WM_UNIT_ID" val="custom20185043_1*a*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黄色简约通用模板"/>
</p:tagLst>
</file>

<file path=ppt/tags/tag13.xml><?xml version="1.0" encoding="utf-8"?>
<p:tagLst xmlns:p="http://schemas.openxmlformats.org/presentationml/2006/main">
  <p:tag name="KSO_WM_TEMPLATE_CATEGORY" val="custom"/>
  <p:tag name="KSO_WM_TEMPLATE_INDEX" val="20185043"/>
  <p:tag name="KSO_WM_TAG_VERSION" val="1.0"/>
  <p:tag name="KSO_WM_SLIDE_ID" val="custom20185043_1"/>
  <p:tag name="KSO_WM_SLIDE_INDEX" val="1"/>
  <p:tag name="KSO_WM_SLIDE_ITEM_CNT" val="2"/>
  <p:tag name="KSO_WM_SLIDE_LAYOUT" val="a_b"/>
  <p:tag name="KSO_WM_SLIDE_LAYOUT_CNT" val="1_1"/>
  <p:tag name="KSO_WM_SLIDE_TYPE" val="title"/>
  <p:tag name="KSO_WM_BEAUTIFY_FLAG" val="#wm#"/>
  <p:tag name="KSO_WM_TEMPLATE_THUMBS_INDEX" val="1"/>
  <p:tag name="KSO_WM_SLIDE_SUBTYPE" val="pureTxt"/>
</p:tagLst>
</file>

<file path=ppt/tags/tag14.xml><?xml version="1.0" encoding="utf-8"?>
<p:tagLst xmlns:p="http://schemas.openxmlformats.org/presentationml/2006/main">
  <p:tag name="KSO_WM_BEAUTIFY_FLAG" val="#wm#"/>
  <p:tag name="KSO_WM_TEMPLATE_CATEGORY" val="custom"/>
  <p:tag name="KSO_WM_TEMPLATE_INDEX" val="20185043"/>
</p:tagLst>
</file>

<file path=ppt/tags/tag15.xml><?xml version="1.0" encoding="utf-8"?>
<p:tagLst xmlns:p="http://schemas.openxmlformats.org/presentationml/2006/main">
  <p:tag name="KSO_WM_BEAUTIFY_FLAG" val="#wm#"/>
  <p:tag name="KSO_WM_TEMPLATE_CATEGORY" val="custom"/>
  <p:tag name="KSO_WM_TEMPLATE_INDEX" val="20185043"/>
</p:tagLst>
</file>

<file path=ppt/tags/tag16.xml><?xml version="1.0" encoding="utf-8"?>
<p:tagLst xmlns:p="http://schemas.openxmlformats.org/presentationml/2006/main">
  <p:tag name="KSO_WM_BEAUTIFY_FLAG" val="#wm#"/>
  <p:tag name="KSO_WM_TEMPLATE_CATEGORY" val="custom"/>
  <p:tag name="KSO_WM_TEMPLATE_INDEX" val="20185043"/>
</p:tagLst>
</file>

<file path=ppt/tags/tag17.xml><?xml version="1.0" encoding="utf-8"?>
<p:tagLst xmlns:p="http://schemas.openxmlformats.org/presentationml/2006/main">
  <p:tag name="KSO_WM_BEAUTIFY_FLAG" val="#wm#"/>
  <p:tag name="KSO_WM_TEMPLATE_CATEGORY" val="custom"/>
  <p:tag name="KSO_WM_TEMPLATE_INDEX" val="20185043"/>
</p:tagLst>
</file>

<file path=ppt/tags/tag18.xml><?xml version="1.0" encoding="utf-8"?>
<p:tagLst xmlns:p="http://schemas.openxmlformats.org/presentationml/2006/main">
  <p:tag name="KSO_WM_BEAUTIFY_FLAG" val="#wm#"/>
  <p:tag name="KSO_WM_TEMPLATE_CATEGORY" val="custom"/>
  <p:tag name="KSO_WM_TEMPLATE_INDEX" val="20185043"/>
</p:tagLst>
</file>

<file path=ppt/tags/tag19.xml><?xml version="1.0" encoding="utf-8"?>
<p:tagLst xmlns:p="http://schemas.openxmlformats.org/presentationml/2006/main">
  <p:tag name="KSO_WM_BEAUTIFY_FLAG" val="#wm#"/>
  <p:tag name="KSO_WM_TEMPLATE_CATEGORY" val="custom"/>
  <p:tag name="KSO_WM_TEMPLATE_INDEX" val="20185043"/>
</p:tagLst>
</file>

<file path=ppt/tags/tag2.xml><?xml version="1.0" encoding="utf-8"?>
<p:tagLst xmlns:p="http://schemas.openxmlformats.org/presentationml/2006/main">
  <p:tag name="KSO_WM_TAG_VERSION" val="1.0"/>
  <p:tag name="KSO_WM_BEAUTIFY_FLAG" val="#wm#"/>
  <p:tag name="KSO_WM_UNIT_TYPE" val="i"/>
  <p:tag name="KSO_WM_UNIT_ID" val="custom20185043_1*i*1"/>
  <p:tag name="KSO_WM_TEMPLATE_CATEGORY" val="custom"/>
  <p:tag name="KSO_WM_TEMPLATE_INDEX" val="20185043"/>
  <p:tag name="KSO_WM_UNIT_INDEX" val="1"/>
</p:tagLst>
</file>

<file path=ppt/tags/tag20.xml><?xml version="1.0" encoding="utf-8"?>
<p:tagLst xmlns:p="http://schemas.openxmlformats.org/presentationml/2006/main">
  <p:tag name="KSO_WM_BEAUTIFY_FLAG" val="#wm#"/>
  <p:tag name="KSO_WM_TEMPLATE_CATEGORY" val="custom"/>
  <p:tag name="KSO_WM_TEMPLATE_INDEX" val="20185043"/>
</p:tagLst>
</file>

<file path=ppt/tags/tag21.xml><?xml version="1.0" encoding="utf-8"?>
<p:tagLst xmlns:p="http://schemas.openxmlformats.org/presentationml/2006/main">
  <p:tag name="KSO_WM_BEAUTIFY_FLAG" val="#wm#"/>
  <p:tag name="KSO_WM_TEMPLATE_CATEGORY" val="custom"/>
  <p:tag name="KSO_WM_TEMPLATE_INDEX" val="20185043"/>
</p:tagLst>
</file>

<file path=ppt/tags/tag22.xml><?xml version="1.0" encoding="utf-8"?>
<p:tagLst xmlns:p="http://schemas.openxmlformats.org/presentationml/2006/main">
  <p:tag name="KSO_WM_BEAUTIFY_FLAG" val="#wm#"/>
  <p:tag name="KSO_WM_TEMPLATE_CATEGORY" val="custom"/>
  <p:tag name="KSO_WM_TEMPLATE_INDEX" val="20185043"/>
</p:tagLst>
</file>

<file path=ppt/tags/tag23.xml><?xml version="1.0" encoding="utf-8"?>
<p:tagLst xmlns:p="http://schemas.openxmlformats.org/presentationml/2006/main">
  <p:tag name="KSO_WM_BEAUTIFY_FLAG" val="#wm#"/>
  <p:tag name="KSO_WM_TEMPLATE_CATEGORY" val="custom"/>
  <p:tag name="KSO_WM_TEMPLATE_INDEX" val="20185043"/>
</p:tagLst>
</file>

<file path=ppt/tags/tag24.xml><?xml version="1.0" encoding="utf-8"?>
<p:tagLst xmlns:p="http://schemas.openxmlformats.org/presentationml/2006/main">
  <p:tag name="KSO_WM_BEAUTIFY_FLAG" val="#wm#"/>
  <p:tag name="KSO_WM_TEMPLATE_CATEGORY" val="custom"/>
  <p:tag name="KSO_WM_TEMPLATE_INDEX" val="20185043"/>
</p:tagLst>
</file>

<file path=ppt/tags/tag25.xml><?xml version="1.0" encoding="utf-8"?>
<p:tagLst xmlns:p="http://schemas.openxmlformats.org/presentationml/2006/main">
  <p:tag name="KSO_WM_BEAUTIFY_FLAG" val="#wm#"/>
  <p:tag name="KSO_WM_TEMPLATE_CATEGORY" val="custom"/>
  <p:tag name="KSO_WM_TEMPLATE_INDEX" val="20185043"/>
</p:tagLst>
</file>

<file path=ppt/tags/tag26.xml><?xml version="1.0" encoding="utf-8"?>
<p:tagLst xmlns:p="http://schemas.openxmlformats.org/presentationml/2006/main">
  <p:tag name="KSO_WM_BEAUTIFY_FLAG" val="#wm#"/>
  <p:tag name="KSO_WM_TEMPLATE_CATEGORY" val="custom"/>
  <p:tag name="KSO_WM_TEMPLATE_INDEX" val="20185043"/>
</p:tagLst>
</file>

<file path=ppt/tags/tag27.xml><?xml version="1.0" encoding="utf-8"?>
<p:tagLst xmlns:p="http://schemas.openxmlformats.org/presentationml/2006/main">
  <p:tag name="KSO_WM_BEAUTIFY_FLAG" val="#wm#"/>
  <p:tag name="KSO_WM_TEMPLATE_CATEGORY" val="custom"/>
  <p:tag name="KSO_WM_TEMPLATE_INDEX" val="20185043"/>
</p:tagLst>
</file>

<file path=ppt/tags/tag28.xml><?xml version="1.0" encoding="utf-8"?>
<p:tagLst xmlns:p="http://schemas.openxmlformats.org/presentationml/2006/main">
  <p:tag name="KSO_WM_BEAUTIFY_FLAG" val="#wm#"/>
  <p:tag name="KSO_WM_TEMPLATE_CATEGORY" val="custom"/>
  <p:tag name="KSO_WM_TEMPLATE_INDEX" val="20185043"/>
</p:tagLst>
</file>

<file path=ppt/tags/tag29.xml><?xml version="1.0" encoding="utf-8"?>
<p:tagLst xmlns:p="http://schemas.openxmlformats.org/presentationml/2006/main">
  <p:tag name="KSO_WM_BEAUTIFY_FLAG" val="#wm#"/>
  <p:tag name="KSO_WM_TEMPLATE_CATEGORY" val="custom"/>
  <p:tag name="KSO_WM_TEMPLATE_INDEX" val="20185043"/>
</p:tagLst>
</file>

<file path=ppt/tags/tag3.xml><?xml version="1.0" encoding="utf-8"?>
<p:tagLst xmlns:p="http://schemas.openxmlformats.org/presentationml/2006/main">
  <p:tag name="KSO_WM_TAG_VERSION" val="1.0"/>
  <p:tag name="KSO_WM_TEMPLATE_CATEGORY" val="custom"/>
  <p:tag name="KSO_WM_TEMPLATE_INDEX" val="20185043"/>
</p:tagLst>
</file>

<file path=ppt/tags/tag30.xml><?xml version="1.0" encoding="utf-8"?>
<p:tagLst xmlns:p="http://schemas.openxmlformats.org/presentationml/2006/main">
  <p:tag name="KSO_WM_BEAUTIFY_FLAG" val="#wm#"/>
  <p:tag name="KSO_WM_TEMPLATE_CATEGORY" val="custom"/>
  <p:tag name="KSO_WM_TEMPLATE_INDEX" val="20185043"/>
</p:tagLst>
</file>

<file path=ppt/tags/tag31.xml><?xml version="1.0" encoding="utf-8"?>
<p:tagLst xmlns:p="http://schemas.openxmlformats.org/presentationml/2006/main">
  <p:tag name="KSO_WM_BEAUTIFY_FLAG" val="#wm#"/>
  <p:tag name="KSO_WM_TEMPLATE_CATEGORY" val="custom"/>
  <p:tag name="KSO_WM_TEMPLATE_INDEX" val="20185043"/>
</p:tagLst>
</file>

<file path=ppt/tags/tag32.xml><?xml version="1.0" encoding="utf-8"?>
<p:tagLst xmlns:p="http://schemas.openxmlformats.org/presentationml/2006/main">
  <p:tag name="KSO_WM_BEAUTIFY_FLAG" val="#wm#"/>
  <p:tag name="KSO_WM_TEMPLATE_CATEGORY" val="custom"/>
  <p:tag name="KSO_WM_TEMPLATE_INDEX" val="20185043"/>
</p:tagLst>
</file>

<file path=ppt/tags/tag33.xml><?xml version="1.0" encoding="utf-8"?>
<p:tagLst xmlns:p="http://schemas.openxmlformats.org/presentationml/2006/main">
  <p:tag name="KSO_WM_BEAUTIFY_FLAG" val="#wm#"/>
  <p:tag name="KSO_WM_TEMPLATE_CATEGORY" val="custom"/>
  <p:tag name="KSO_WM_TEMPLATE_INDEX" val="20185043"/>
</p:tagLst>
</file>

<file path=ppt/tags/tag34.xml><?xml version="1.0" encoding="utf-8"?>
<p:tagLst xmlns:p="http://schemas.openxmlformats.org/presentationml/2006/main">
  <p:tag name="KSO_WM_BEAUTIFY_FLAG" val="#wm#"/>
  <p:tag name="KSO_WM_TEMPLATE_CATEGORY" val="custom"/>
  <p:tag name="KSO_WM_TEMPLATE_INDEX" val="20185043"/>
</p:tagLst>
</file>

<file path=ppt/tags/tag35.xml><?xml version="1.0" encoding="utf-8"?>
<p:tagLst xmlns:p="http://schemas.openxmlformats.org/presentationml/2006/main">
  <p:tag name="KSO_WM_BEAUTIFY_FLAG" val="#wm#"/>
  <p:tag name="KSO_WM_TEMPLATE_CATEGORY" val="custom"/>
  <p:tag name="KSO_WM_TEMPLATE_INDEX" val="20185043"/>
</p:tagLst>
</file>

<file path=ppt/tags/tag36.xml><?xml version="1.0" encoding="utf-8"?>
<p:tagLst xmlns:p="http://schemas.openxmlformats.org/presentationml/2006/main">
  <p:tag name="KSO_WM_BEAUTIFY_FLAG" val="#wm#"/>
  <p:tag name="KSO_WM_TEMPLATE_CATEGORY" val="custom"/>
  <p:tag name="KSO_WM_TEMPLATE_INDEX" val="20185043"/>
</p:tagLst>
</file>

<file path=ppt/tags/tag37.xml><?xml version="1.0" encoding="utf-8"?>
<p:tagLst xmlns:p="http://schemas.openxmlformats.org/presentationml/2006/main">
  <p:tag name="KSO_WM_BEAUTIFY_FLAG" val="#wm#"/>
  <p:tag name="KSO_WM_TEMPLATE_CATEGORY" val="custom"/>
  <p:tag name="KSO_WM_TEMPLATE_INDEX" val="20185043"/>
</p:tagLst>
</file>

<file path=ppt/tags/tag38.xml><?xml version="1.0" encoding="utf-8"?>
<p:tagLst xmlns:p="http://schemas.openxmlformats.org/presentationml/2006/main">
  <p:tag name="KSO_WM_BEAUTIFY_FLAG" val="#wm#"/>
  <p:tag name="KSO_WM_TEMPLATE_CATEGORY" val="custom"/>
  <p:tag name="KSO_WM_TEMPLATE_INDEX" val="20185043"/>
</p:tagLst>
</file>

<file path=ppt/tags/tag39.xml><?xml version="1.0" encoding="utf-8"?>
<p:tagLst xmlns:p="http://schemas.openxmlformats.org/presentationml/2006/main">
  <p:tag name="KSO_WM_BEAUTIFY_FLAG" val="#wm#"/>
  <p:tag name="KSO_WM_TEMPLATE_CATEGORY" val="custom"/>
  <p:tag name="KSO_WM_TEMPLATE_INDEX" val="20185043"/>
</p:tagLst>
</file>

<file path=ppt/tags/tag4.xml><?xml version="1.0" encoding="utf-8"?>
<p:tagLst xmlns:p="http://schemas.openxmlformats.org/presentationml/2006/main">
  <p:tag name="KSO_WM_TAG_VERSION" val="1.0"/>
  <p:tag name="KSO_WM_TEMPLATE_CATEGORY" val="custom"/>
  <p:tag name="KSO_WM_TEMPLATE_INDEX" val="20185043"/>
</p:tagLst>
</file>

<file path=ppt/tags/tag40.xml><?xml version="1.0" encoding="utf-8"?>
<p:tagLst xmlns:p="http://schemas.openxmlformats.org/presentationml/2006/main">
  <p:tag name="KSO_WM_BEAUTIFY_FLAG" val="#wm#"/>
  <p:tag name="KSO_WM_TEMPLATE_CATEGORY" val="custom"/>
  <p:tag name="KSO_WM_TEMPLATE_INDEX" val="20185043"/>
</p:tagLst>
</file>

<file path=ppt/tags/tag41.xml><?xml version="1.0" encoding="utf-8"?>
<p:tagLst xmlns:p="http://schemas.openxmlformats.org/presentationml/2006/main">
  <p:tag name="KSO_WM_BEAUTIFY_FLAG" val="#wm#"/>
  <p:tag name="KSO_WM_TEMPLATE_CATEGORY" val="custom"/>
  <p:tag name="KSO_WM_TEMPLATE_INDEX" val="20185043"/>
</p:tagLst>
</file>

<file path=ppt/tags/tag42.xml><?xml version="1.0" encoding="utf-8"?>
<p:tagLst xmlns:p="http://schemas.openxmlformats.org/presentationml/2006/main">
  <p:tag name="KSO_WM_BEAUTIFY_FLAG" val="#wm#"/>
  <p:tag name="KSO_WM_TEMPLATE_CATEGORY" val="custom"/>
  <p:tag name="KSO_WM_TEMPLATE_INDEX" val="20185043"/>
</p:tagLst>
</file>

<file path=ppt/tags/tag43.xml><?xml version="1.0" encoding="utf-8"?>
<p:tagLst xmlns:p="http://schemas.openxmlformats.org/presentationml/2006/main">
  <p:tag name="KSO_WM_BEAUTIFY_FLAG" val="#wm#"/>
  <p:tag name="KSO_WM_TEMPLATE_CATEGORY" val="custom"/>
  <p:tag name="KSO_WM_TEMPLATE_INDEX" val="20185043"/>
</p:tagLst>
</file>

<file path=ppt/tags/tag44.xml><?xml version="1.0" encoding="utf-8"?>
<p:tagLst xmlns:p="http://schemas.openxmlformats.org/presentationml/2006/main">
  <p:tag name="KSO_WM_TEMPLATE_CATEGORY" val="custom"/>
  <p:tag name="KSO_WM_TEMPLATE_INDEX" val="20185043"/>
  <p:tag name="KSO_WM_TAG_VERSION" val="1.0"/>
  <p:tag name="KSO_WM_UNIT_TYPE" val="a"/>
  <p:tag name="KSO_WM_UNIT_INDEX" val="1"/>
  <p:tag name="KSO_WM_UNIT_ID" val="custom20185043_1*a*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黄色简约通用模板"/>
</p:tagLst>
</file>

<file path=ppt/tags/tag45.xml><?xml version="1.0" encoding="utf-8"?>
<p:tagLst xmlns:p="http://schemas.openxmlformats.org/presentationml/2006/main">
  <p:tag name="KSO_WM_TEMPLATE_CATEGORY" val="custom"/>
  <p:tag name="KSO_WM_TEMPLATE_INDEX" val="20185043"/>
  <p:tag name="KSO_WM_TAG_VERSION" val="1.0"/>
  <p:tag name="KSO_WM_UNIT_TYPE" val="b"/>
  <p:tag name="KSO_WM_UNIT_INDEX" val="1"/>
  <p:tag name="KSO_WM_UNIT_ID" val="custom20185043_1*b*1"/>
  <p:tag name="KSO_WM_UNIT_LAYERLEVEL" val="1"/>
  <p:tag name="KSO_WM_UNIT_VALUE" val="40"/>
  <p:tag name="KSO_WM_UNIT_ISCONTENTSTITLE" val="0"/>
  <p:tag name="KSO_WM_UNIT_HIGHLIGHT" val="0"/>
  <p:tag name="KSO_WM_UNIT_COMPATIBLE" val="0"/>
  <p:tag name="KSO_WM_UNIT_CLEAR" val="0"/>
  <p:tag name="KSO_WM_BEAUTIFY_FLAG" val="#wm#"/>
  <p:tag name="KSO_WM_UNIT_PRESET_TEXT" val="Lorem ipsum dolor sit amet, consectetur"/>
</p:tagLst>
</file>

<file path=ppt/tags/tag46.xml><?xml version="1.0" encoding="utf-8"?>
<p:tagLst xmlns:p="http://schemas.openxmlformats.org/presentationml/2006/main">
  <p:tag name="KSO_WM_TEMPLATE_CATEGORY" val="custom"/>
  <p:tag name="KSO_WM_TEMPLATE_INDEX" val="20185043"/>
  <p:tag name="KSO_WM_UNIT_TYPE" val="c"/>
  <p:tag name="KSO_WM_UNIT_INDEX" val="1"/>
  <p:tag name="KSO_WM_UNIT_ID" val="custom20185043_1*c*1"/>
  <p:tag name="KSO_WM_UNIT_LAYERLEVEL" val="1"/>
  <p:tag name="KSO_WM_UNIT_VALUE" val="3"/>
  <p:tag name="KSO_WM_UNIT_HIGHLIGHT" val="0"/>
  <p:tag name="KSO_WM_UNIT_COMPATIBLE" val="1"/>
  <p:tag name="KSO_WM_UNIT_CLEAR" val="0"/>
  <p:tag name="KSO_WM_BEAUTIFY_FLAG" val="#wm#"/>
  <p:tag name="KSO_WM_TAG_VERSION" val="1.0"/>
  <p:tag name="KSO_WM_UNIT_PRESET_TEXT" val="2018"/>
</p:tagLst>
</file>

<file path=ppt/tags/tag47.xml><?xml version="1.0" encoding="utf-8"?>
<p:tagLst xmlns:p="http://schemas.openxmlformats.org/presentationml/2006/main">
  <p:tag name="KSO_WM_TEMPLATE_CATEGORY" val="custom"/>
  <p:tag name="KSO_WM_TEMPLATE_INDEX" val="20185043"/>
  <p:tag name="KSO_WM_TAG_VERSION" val="1.0"/>
  <p:tag name="KSO_WM_SLIDE_ID" val="custom20185043_1"/>
  <p:tag name="KSO_WM_SLIDE_INDEX" val="1"/>
  <p:tag name="KSO_WM_SLIDE_ITEM_CNT" val="2"/>
  <p:tag name="KSO_WM_SLIDE_LAYOUT" val="a_b_c"/>
  <p:tag name="KSO_WM_SLIDE_LAYOUT_CNT" val="1_1_1"/>
  <p:tag name="KSO_WM_SLIDE_TYPE" val="title"/>
  <p:tag name="KSO_WM_BEAUTIFY_FLAG" val="#wm#"/>
  <p:tag name="KSO_WM_TEMPLATE_THUMBS_INDEX" val="1、6、10、16、19、20、23、"/>
  <p:tag name="KSO_WM_SLIDE_SUBTYPE" val="pureTxt"/>
</p:tagLst>
</file>

<file path=ppt/tags/tag5.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43"/>
  <p:tag name="KSO_WM_TAG_VERSION" val="1.0"/>
  <p:tag name="KSO_WM_BEAUTIFY_FLAG" val="#wm#"/>
  <p:tag name="KSO_WM_TEMPLATE_THUMBS_INDEX" val="1"/>
</p:tagLst>
</file>

<file path=ppt/tags/tag6.xml><?xml version="1.0" encoding="utf-8"?>
<p:tagLst xmlns:p="http://schemas.openxmlformats.org/presentationml/2006/main">
  <p:tag name="KSO_WM_TAG_VERSION" val="1.0"/>
  <p:tag name="KSO_WM_BEAUTIFY_FLAG" val="#wm#"/>
  <p:tag name="KSO_WM_UNIT_TYPE" val="i"/>
  <p:tag name="KSO_WM_UNIT_ID" val="custom20185043_1*i*0"/>
  <p:tag name="KSO_WM_TEMPLATE_CATEGORY" val="custom"/>
  <p:tag name="KSO_WM_TEMPLATE_INDEX" val="20185043"/>
  <p:tag name="KSO_WM_UNIT_INDEX" val="0"/>
</p:tagLst>
</file>

<file path=ppt/tags/tag7.xml><?xml version="1.0" encoding="utf-8"?>
<p:tagLst xmlns:p="http://schemas.openxmlformats.org/presentationml/2006/main">
  <p:tag name="KSO_WM_TAG_VERSION" val="1.0"/>
  <p:tag name="KSO_WM_BEAUTIFY_FLAG" val="#wm#"/>
  <p:tag name="KSO_WM_UNIT_TYPE" val="i"/>
  <p:tag name="KSO_WM_UNIT_ID" val="custom20185043_1*i*1"/>
  <p:tag name="KSO_WM_TEMPLATE_CATEGORY" val="custom"/>
  <p:tag name="KSO_WM_TEMPLATE_INDEX" val="20185043"/>
  <p:tag name="KSO_WM_UNIT_INDEX" val="1"/>
</p:tagLst>
</file>

<file path=ppt/tags/tag8.xml><?xml version="1.0" encoding="utf-8"?>
<p:tagLst xmlns:p="http://schemas.openxmlformats.org/presentationml/2006/main">
  <p:tag name="KSO_WM_TAG_VERSION" val="1.0"/>
  <p:tag name="KSO_WM_TEMPLATE_CATEGORY" val="custom"/>
  <p:tag name="KSO_WM_TEMPLATE_INDEX" val="20185043"/>
</p:tagLst>
</file>

<file path=ppt/tags/tag9.xml><?xml version="1.0" encoding="utf-8"?>
<p:tagLst xmlns:p="http://schemas.openxmlformats.org/presentationml/2006/main">
  <p:tag name="KSO_WM_TAG_VERSION" val="1.0"/>
  <p:tag name="KSO_WM_TEMPLATE_CATEGORY" val="custom"/>
  <p:tag name="KSO_WM_TEMPLATE_INDEX" val="20185043"/>
</p:tagLst>
</file>

<file path=ppt/theme/theme1.xml><?xml version="1.0" encoding="utf-8"?>
<a:theme xmlns:a="http://schemas.openxmlformats.org/drawingml/2006/main" name="Office 主题">
  <a:themeElements>
    <a:clrScheme name="自定义 116">
      <a:dk1>
        <a:srgbClr val="404040"/>
      </a:dk1>
      <a:lt1>
        <a:srgbClr val="FFFFFF"/>
      </a:lt1>
      <a:dk2>
        <a:srgbClr val="FFC100"/>
      </a:dk2>
      <a:lt2>
        <a:srgbClr val="FFFFFF"/>
      </a:lt2>
      <a:accent1>
        <a:srgbClr val="FFC100"/>
      </a:accent1>
      <a:accent2>
        <a:srgbClr val="FFC100"/>
      </a:accent2>
      <a:accent3>
        <a:srgbClr val="FFC100"/>
      </a:accent3>
      <a:accent4>
        <a:srgbClr val="FFC1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16">
      <a:dk1>
        <a:srgbClr val="404040"/>
      </a:dk1>
      <a:lt1>
        <a:srgbClr val="FFFFFF"/>
      </a:lt1>
      <a:dk2>
        <a:srgbClr val="FFC100"/>
      </a:dk2>
      <a:lt2>
        <a:srgbClr val="FFFFFF"/>
      </a:lt2>
      <a:accent1>
        <a:srgbClr val="FFC100"/>
      </a:accent1>
      <a:accent2>
        <a:srgbClr val="FFC100"/>
      </a:accent2>
      <a:accent3>
        <a:srgbClr val="FFC100"/>
      </a:accent3>
      <a:accent4>
        <a:srgbClr val="FFC1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6315</Words>
  <Application>WPS 演示</Application>
  <PresentationFormat>宽屏</PresentationFormat>
  <Paragraphs>298</Paragraphs>
  <Slides>32</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Arial</vt:lpstr>
      <vt:lpstr>宋体</vt:lpstr>
      <vt:lpstr>Wingdings</vt:lpstr>
      <vt:lpstr>黑体</vt:lpstr>
      <vt:lpstr>华文新魏</vt:lpstr>
      <vt:lpstr>微软雅黑</vt:lpstr>
      <vt:lpstr>Arial Unicode MS</vt:lpstr>
      <vt:lpstr>Calibri</vt:lpstr>
      <vt:lpstr>Office 主题</vt:lpstr>
      <vt:lpstr>1_Office 主题</vt:lpstr>
      <vt:lpstr>MySQL优化</vt:lpstr>
      <vt:lpstr>MySQL优化背景：</vt:lpstr>
      <vt:lpstr>MySQL优化工作</vt:lpstr>
      <vt:lpstr>数据库表的设计</vt:lpstr>
      <vt:lpstr>数据库表适当冗余举例</vt:lpstr>
      <vt:lpstr>SQL语句的优化</vt:lpstr>
      <vt:lpstr>SQL语句优化-show参数</vt:lpstr>
      <vt:lpstr>SQL语句优化-定位慢查询</vt:lpstr>
      <vt:lpstr>SQL语句优化-explain分析问题			    </vt:lpstr>
      <vt:lpstr>建立适当的索引		 </vt:lpstr>
      <vt:lpstr>哪些列上适合添加索引		</vt:lpstr>
      <vt:lpstr>索引的类型			</vt:lpstr>
      <vt:lpstr>索引的使用			</vt:lpstr>
      <vt:lpstr>索引的使用			</vt:lpstr>
      <vt:lpstr>索引的使用			</vt:lpstr>
      <vt:lpstr>常用SQL优化			</vt:lpstr>
      <vt:lpstr>常用SQL优化			</vt:lpstr>
      <vt:lpstr>选择合适的存储引擎			</vt:lpstr>
      <vt:lpstr>选择合适的数据类型			</vt:lpstr>
      <vt:lpstr>对表进行水平划分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黄色简约通用模板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liulijie</cp:lastModifiedBy>
  <cp:revision>11</cp:revision>
  <dcterms:created xsi:type="dcterms:W3CDTF">2018-03-08T09:39:00Z</dcterms:created>
  <dcterms:modified xsi:type="dcterms:W3CDTF">2018-07-16T14:22:47Z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