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0" r:id="rId5"/>
    <p:sldId id="275" r:id="rId6"/>
    <p:sldId id="262" r:id="rId7"/>
    <p:sldId id="261" r:id="rId8"/>
    <p:sldId id="263" r:id="rId9"/>
    <p:sldId id="288" r:id="rId10"/>
    <p:sldId id="284" r:id="rId11"/>
    <p:sldId id="265" r:id="rId12"/>
    <p:sldId id="26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8"/>
      </p:cViewPr>
      <p:guideLst>
        <p:guide orient="horz" pos="2156"/>
        <p:guide pos="295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3FC1-B3A8-4D11-9391-6BC9E97F75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5B48-2DF6-492A-83A9-3B792FCE62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3FC1-B3A8-4D11-9391-6BC9E97F75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5B48-2DF6-492A-83A9-3B792FCE62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3FC1-B3A8-4D11-9391-6BC9E97F75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5B48-2DF6-492A-83A9-3B792FCE62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3FC1-B3A8-4D11-9391-6BC9E97F75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5B48-2DF6-492A-83A9-3B792FCE62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3FC1-B3A8-4D11-9391-6BC9E97F75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5B48-2DF6-492A-83A9-3B792FCE62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3FC1-B3A8-4D11-9391-6BC9E97F75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5B48-2DF6-492A-83A9-3B792FCE62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3FC1-B3A8-4D11-9391-6BC9E97F75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5B48-2DF6-492A-83A9-3B792FCE62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3FC1-B3A8-4D11-9391-6BC9E97F75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5B48-2DF6-492A-83A9-3B792FCE62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3FC1-B3A8-4D11-9391-6BC9E97F75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5B48-2DF6-492A-83A9-3B792FCE62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3FC1-B3A8-4D11-9391-6BC9E97F75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5B48-2DF6-492A-83A9-3B792FCE62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3FC1-B3A8-4D11-9391-6BC9E97F75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5B48-2DF6-492A-83A9-3B792FCE62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33FC1-B3A8-4D11-9391-6BC9E97F75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35B48-2DF6-492A-83A9-3B792FCE62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755113"/>
            <a:ext cx="5406390" cy="2497455"/>
          </a:xfrm>
        </p:spPr>
        <p:txBody>
          <a:bodyPr>
            <a:normAutofit fontScale="90000"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sym typeface="+mn-ea"/>
              </a:rPr>
              <a:t>哈尔滨师范大学</a:t>
            </a:r>
            <a:r>
              <a:rPr lang="en-US" altLang="zh-CN" sz="2800" b="1" dirty="0" smtClean="0">
                <a:solidFill>
                  <a:srgbClr val="0070C0"/>
                </a:solidFill>
                <a:sym typeface="+mn-ea"/>
              </a:rPr>
              <a:t>2017</a:t>
            </a:r>
            <a:r>
              <a:rPr lang="zh-CN" altLang="en-US" sz="2800" b="1" dirty="0" smtClean="0">
                <a:solidFill>
                  <a:srgbClr val="0070C0"/>
                </a:solidFill>
                <a:sym typeface="+mn-ea"/>
              </a:rPr>
              <a:t>年招聘教师面试</a:t>
            </a:r>
            <a:br>
              <a:rPr lang="zh-CN" sz="2800" b="1" dirty="0">
                <a:solidFill>
                  <a:srgbClr val="0070C0"/>
                </a:solidFill>
                <a:sym typeface="+mn-ea"/>
              </a:rPr>
            </a:br>
            <a:br>
              <a:rPr lang="en-US" altLang="zh-CN" sz="2800" b="1" dirty="0" smtClean="0">
                <a:solidFill>
                  <a:srgbClr val="0070C0"/>
                </a:solidFill>
                <a:sym typeface="+mn-ea"/>
              </a:rPr>
            </a:br>
            <a:r>
              <a:rPr lang="zh-CN" altLang="en-US" sz="2800" b="1" dirty="0" smtClean="0">
                <a:solidFill>
                  <a:srgbClr val="0070C0"/>
                </a:solidFill>
                <a:sym typeface="+mn-ea"/>
              </a:rPr>
              <a:t>人力资源管理 教师</a:t>
            </a:r>
            <a:br>
              <a:rPr lang="zh-CN" altLang="en-US" sz="2800" b="1" dirty="0" smtClean="0">
                <a:solidFill>
                  <a:schemeClr val="tx1"/>
                </a:solidFill>
                <a:sym typeface="+mn-ea"/>
              </a:rPr>
            </a:br>
            <a:br>
              <a:rPr lang="zh-CN" altLang="en-US" sz="2800" b="1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800" b="1" dirty="0" smtClean="0">
                <a:solidFill>
                  <a:schemeClr val="tx1"/>
                </a:solidFill>
                <a:sym typeface="+mn-ea"/>
              </a:rPr>
              <a:t>孟梓涵  </a:t>
            </a:r>
            <a:r>
              <a:rPr lang="en-US" altLang="zh-CN" sz="2800" b="1" dirty="0" smtClean="0">
                <a:solidFill>
                  <a:schemeClr val="tx1"/>
                </a:solidFill>
                <a:sym typeface="+mn-ea"/>
              </a:rPr>
              <a:t>019102</a:t>
            </a:r>
            <a:endParaRPr lang="zh-CN" altLang="en-US" sz="2800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1585" y="4596795"/>
            <a:ext cx="4535488" cy="431279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2017</a:t>
            </a:r>
            <a:r>
              <a:rPr lang="zh-CN" altLang="en-US" sz="2400" dirty="0" smtClean="0">
                <a:solidFill>
                  <a:schemeClr val="tx1"/>
                </a:solidFill>
              </a:rPr>
              <a:t>年</a:t>
            </a:r>
            <a:r>
              <a:rPr lang="en-US" altLang="zh-CN" sz="2400" dirty="0" smtClean="0">
                <a:solidFill>
                  <a:schemeClr val="tx1"/>
                </a:solidFill>
              </a:rPr>
              <a:t>5</a:t>
            </a:r>
            <a:r>
              <a:rPr lang="zh-CN" altLang="en-US" sz="2400" dirty="0" smtClean="0">
                <a:solidFill>
                  <a:schemeClr val="tx1"/>
                </a:solidFill>
              </a:rPr>
              <a:t>月</a:t>
            </a:r>
            <a:r>
              <a:rPr lang="en-US" altLang="zh-CN" sz="2400" dirty="0" smtClean="0">
                <a:solidFill>
                  <a:schemeClr val="tx1"/>
                </a:solidFill>
              </a:rPr>
              <a:t>22</a:t>
            </a:r>
            <a:r>
              <a:rPr lang="zh-CN" altLang="en-US" sz="2400" dirty="0" smtClean="0">
                <a:solidFill>
                  <a:schemeClr val="tx1"/>
                </a:solidFill>
              </a:rPr>
              <a:t>日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972175"/>
            <a:ext cx="10858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>
          <a:xfrm>
            <a:off x="971600" y="1268760"/>
            <a:ext cx="5900420" cy="3479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200" dirty="0" smtClean="0"/>
              <a:t> </a:t>
            </a:r>
            <a:endParaRPr lang="zh-CN" altLang="en-US" sz="27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700" dirty="0" smtClean="0"/>
              <a:t>1</a:t>
            </a:r>
            <a:r>
              <a:rPr lang="zh-CN" altLang="en-US" sz="2700" dirty="0" smtClean="0"/>
              <a:t>、强制分布法的定义</a:t>
            </a:r>
            <a:endParaRPr lang="en-US" altLang="zh-CN" sz="27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700" dirty="0" smtClean="0"/>
              <a:t>2</a:t>
            </a:r>
            <a:r>
              <a:rPr lang="zh-CN" altLang="en-US" sz="2700" dirty="0" smtClean="0"/>
              <a:t>、强制分布法的应用案例</a:t>
            </a:r>
            <a:endParaRPr lang="zh-CN" altLang="en-US" sz="27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700" dirty="0" smtClean="0"/>
              <a:t>3</a:t>
            </a:r>
            <a:r>
              <a:rPr lang="zh-CN" altLang="en-US" sz="2700" dirty="0" smtClean="0"/>
              <a:t>、</a:t>
            </a:r>
            <a:r>
              <a:rPr lang="zh-CN" altLang="en-US" sz="2700" dirty="0" smtClean="0"/>
              <a:t>强制分布法的优点与缺点</a:t>
            </a:r>
            <a:endParaRPr lang="zh-CN" altLang="en-US" sz="27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、强制分布法的适用条件</a:t>
            </a:r>
            <a:endParaRPr kumimoji="0" lang="zh-CN" alt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825589" y="367031"/>
            <a:ext cx="6410707" cy="7921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0070C0"/>
                </a:solidFill>
                <a:sym typeface="+mn-ea"/>
              </a:rPr>
              <a:t>总结</a:t>
            </a:r>
            <a:endParaRPr lang="zh-CN" altLang="en-US" sz="3200" b="1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611560" y="1124744"/>
            <a:ext cx="8155632" cy="1587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5"/>
          <p:cNvSpPr txBox="1"/>
          <p:nvPr/>
        </p:nvSpPr>
        <p:spPr>
          <a:xfrm>
            <a:off x="2051720" y="1844824"/>
            <a:ext cx="4815742" cy="193899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1" hangingPunct="1"/>
            <a:r>
              <a:rPr lang="zh-CN" altLang="en-US" sz="4000" b="1" dirty="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rPr>
              <a:t>谢谢您的宝贵时间</a:t>
            </a:r>
            <a:r>
              <a:rPr lang="zh-CN" altLang="en-US" sz="4000" b="1" dirty="0" smtClean="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rPr>
              <a:t>！</a:t>
            </a:r>
            <a:endParaRPr lang="en-US" altLang="zh-CN" sz="4000" b="1" dirty="0" smtClean="0">
              <a:solidFill>
                <a:schemeClr val="tx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lvl="0" algn="ctr" eaLnBrk="1" hangingPunct="1"/>
            <a:endParaRPr lang="en-US" altLang="zh-CN" sz="4000" b="1" dirty="0" smtClean="0">
              <a:solidFill>
                <a:schemeClr val="tx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lvl="0" algn="ctr" eaLnBrk="1" hangingPunct="1"/>
            <a:r>
              <a:rPr lang="zh-CN" altLang="en-US" sz="4000" b="1" dirty="0" smtClean="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zh-CN" altLang="en-US" sz="4000" b="1" dirty="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rPr>
              <a:t>我将继续努力！</a:t>
            </a:r>
            <a:endParaRPr lang="zh-CN" altLang="en-US" sz="4000" b="1" dirty="0">
              <a:solidFill>
                <a:schemeClr val="tx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538917" y="1349916"/>
            <a:ext cx="8064896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思考：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从人力资源管理的角度讲，造成孙区长这类员工“无欲则刚”   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的原因是什么？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52830" y="2726690"/>
            <a:ext cx="4046220" cy="2449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l="12075" t="34299" r="19452"/>
          <a:stretch>
            <a:fillRect/>
          </a:stretch>
        </p:blipFill>
        <p:spPr bwMode="auto">
          <a:xfrm>
            <a:off x="5448935" y="2726690"/>
            <a:ext cx="2265045" cy="2448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 txBox="1"/>
          <p:nvPr/>
        </p:nvSpPr>
        <p:spPr>
          <a:xfrm>
            <a:off x="467544" y="188640"/>
            <a:ext cx="3084394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今天学什么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611560" y="980728"/>
            <a:ext cx="8155632" cy="1587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2811439"/>
            <a:ext cx="1269242" cy="8598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</a:rPr>
              <a:t>人力资源管理</a:t>
            </a:r>
            <a:endParaRPr lang="zh-CN" alt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1565474" y="1364775"/>
            <a:ext cx="586854" cy="4285397"/>
          </a:xfrm>
          <a:prstGeom prst="leftBrace">
            <a:avLst>
              <a:gd name="adj1" fmla="val 8333"/>
              <a:gd name="adj2" fmla="val 458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" name="圆角矩形 5"/>
          <p:cNvSpPr/>
          <p:nvPr/>
        </p:nvSpPr>
        <p:spPr>
          <a:xfrm>
            <a:off x="2165976" y="1173707"/>
            <a:ext cx="2265528" cy="423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规划、战略</a:t>
            </a:r>
            <a:endParaRPr lang="zh-CN" altLang="en-US" b="1" dirty="0"/>
          </a:p>
        </p:txBody>
      </p:sp>
      <p:sp>
        <p:nvSpPr>
          <p:cNvPr id="7" name="圆角矩形 6"/>
          <p:cNvSpPr/>
          <p:nvPr/>
        </p:nvSpPr>
        <p:spPr>
          <a:xfrm>
            <a:off x="2154602" y="2049438"/>
            <a:ext cx="2265528" cy="423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招聘与配置</a:t>
            </a:r>
            <a:endParaRPr lang="zh-CN" altLang="en-US" b="1" dirty="0"/>
          </a:p>
        </p:txBody>
      </p:sp>
      <p:sp>
        <p:nvSpPr>
          <p:cNvPr id="8" name="圆角矩形 7"/>
          <p:cNvSpPr/>
          <p:nvPr/>
        </p:nvSpPr>
        <p:spPr>
          <a:xfrm>
            <a:off x="2154603" y="2854656"/>
            <a:ext cx="2265528" cy="423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培训与开发</a:t>
            </a:r>
            <a:endParaRPr lang="zh-CN" altLang="en-US" b="1" dirty="0"/>
          </a:p>
        </p:txBody>
      </p:sp>
      <p:sp>
        <p:nvSpPr>
          <p:cNvPr id="9" name="圆角矩形 8"/>
          <p:cNvSpPr/>
          <p:nvPr/>
        </p:nvSpPr>
        <p:spPr>
          <a:xfrm>
            <a:off x="2154602" y="4601571"/>
            <a:ext cx="2265528" cy="423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薪酬管理</a:t>
            </a:r>
            <a:endParaRPr lang="zh-CN" altLang="en-US" b="1" dirty="0"/>
          </a:p>
        </p:txBody>
      </p:sp>
      <p:sp>
        <p:nvSpPr>
          <p:cNvPr id="10" name="圆角矩形 9"/>
          <p:cNvSpPr/>
          <p:nvPr/>
        </p:nvSpPr>
        <p:spPr>
          <a:xfrm>
            <a:off x="2181898" y="3769057"/>
            <a:ext cx="2265528" cy="42308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</a:rPr>
              <a:t>绩效管理</a:t>
            </a:r>
            <a:endParaRPr lang="zh-CN" alt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81898" y="5379492"/>
            <a:ext cx="2265528" cy="423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劳动关系</a:t>
            </a:r>
            <a:endParaRPr lang="zh-CN" altLang="en-US" b="1" dirty="0"/>
          </a:p>
        </p:txBody>
      </p:sp>
      <p:sp>
        <p:nvSpPr>
          <p:cNvPr id="12" name="左大括号 11"/>
          <p:cNvSpPr/>
          <p:nvPr/>
        </p:nvSpPr>
        <p:spPr>
          <a:xfrm>
            <a:off x="4458799" y="3084394"/>
            <a:ext cx="696035" cy="1733266"/>
          </a:xfrm>
          <a:prstGeom prst="leftBrace">
            <a:avLst>
              <a:gd name="adj1" fmla="val 8333"/>
              <a:gd name="adj2" fmla="val 523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3" name="圆角矩形 12"/>
          <p:cNvSpPr/>
          <p:nvPr/>
        </p:nvSpPr>
        <p:spPr>
          <a:xfrm>
            <a:off x="5145738" y="2802340"/>
            <a:ext cx="1865193" cy="423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绩效管理含义</a:t>
            </a:r>
            <a:endParaRPr lang="zh-CN" altLang="en-US" b="1" dirty="0"/>
          </a:p>
        </p:txBody>
      </p:sp>
      <p:sp>
        <p:nvSpPr>
          <p:cNvPr id="14" name="圆角矩形 13"/>
          <p:cNvSpPr/>
          <p:nvPr/>
        </p:nvSpPr>
        <p:spPr>
          <a:xfrm>
            <a:off x="5173032" y="4562901"/>
            <a:ext cx="1824251" cy="42308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</a:rPr>
              <a:t>绩效管理方法</a:t>
            </a:r>
            <a:endParaRPr lang="zh-CN" alt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120717" y="3719015"/>
            <a:ext cx="1865193" cy="423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绩效管理流程</a:t>
            </a:r>
            <a:endParaRPr lang="zh-CN" altLang="en-US" b="1" dirty="0"/>
          </a:p>
        </p:txBody>
      </p:sp>
      <p:sp>
        <p:nvSpPr>
          <p:cNvPr id="16" name="圆角矩形 15"/>
          <p:cNvSpPr/>
          <p:nvPr/>
        </p:nvSpPr>
        <p:spPr>
          <a:xfrm>
            <a:off x="7495427" y="4437112"/>
            <a:ext cx="1109022" cy="64807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</a:rPr>
              <a:t>强制分布法</a:t>
            </a:r>
            <a:endParaRPr lang="zh-CN" alt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7" name="直接箭头连接符 16"/>
          <p:cNvCxnSpPr>
            <a:stCxn id="14" idx="3"/>
            <a:endCxn id="16" idx="1"/>
          </p:cNvCxnSpPr>
          <p:nvPr/>
        </p:nvCxnSpPr>
        <p:spPr>
          <a:xfrm flipV="1">
            <a:off x="6997283" y="4761148"/>
            <a:ext cx="498144" cy="13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/>
          <p:nvPr/>
        </p:nvSpPr>
        <p:spPr>
          <a:xfrm>
            <a:off x="467544" y="188640"/>
            <a:ext cx="3084394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强制分布法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611560" y="980728"/>
            <a:ext cx="8155632" cy="1587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32000" y="1485900"/>
            <a:ext cx="4965700" cy="4526280"/>
          </a:xfrm>
        </p:spPr>
        <p:txBody>
          <a:bodyPr/>
          <a:lstStyle/>
          <a:p>
            <a:pPr marL="0" indent="0">
              <a:buNone/>
            </a:pPr>
            <a:r>
              <a:rPr lang="zh-CN" dirty="0"/>
              <a:t>主讲</a:t>
            </a:r>
            <a:r>
              <a:rPr lang="zh-CN" altLang="en-US" dirty="0" smtClean="0"/>
              <a:t>内</a:t>
            </a:r>
            <a:r>
              <a:rPr lang="zh-CN" altLang="en-US" dirty="0"/>
              <a:t>容：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1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、强制分布法的定义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2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、强制分布法的应用案例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3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、强制分布法的优点与缺点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4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、强制分布法的适用条件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21" name="标题 1"/>
          <p:cNvSpPr txBox="1"/>
          <p:nvPr/>
        </p:nvSpPr>
        <p:spPr>
          <a:xfrm>
            <a:off x="467544" y="188640"/>
            <a:ext cx="3084394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强制分布法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611560" y="980728"/>
            <a:ext cx="8155632" cy="1587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773614" y="188640"/>
            <a:ext cx="6120680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强制分布法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611560" y="980728"/>
            <a:ext cx="8155632" cy="1587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49122" y="1841019"/>
            <a:ext cx="4896544" cy="317754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强制分布法于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世纪</a:t>
            </a:r>
            <a:r>
              <a:rPr lang="en-US" altLang="zh-CN" dirty="0" smtClean="0"/>
              <a:t>80</a:t>
            </a:r>
            <a:r>
              <a:rPr lang="zh-CN" altLang="en-US" dirty="0" smtClean="0"/>
              <a:t>年代由美国通用电气公司 </a:t>
            </a:r>
            <a:r>
              <a:rPr lang="en-US" altLang="zh-CN" dirty="0" smtClean="0"/>
              <a:t>CEO</a:t>
            </a:r>
            <a:r>
              <a:rPr lang="zh-CN" altLang="en-US" dirty="0" smtClean="0"/>
              <a:t>杰克</a:t>
            </a:r>
            <a:r>
              <a:rPr lang="en-US" altLang="zh-CN" dirty="0" smtClean="0"/>
              <a:t>·</a:t>
            </a:r>
            <a:r>
              <a:rPr lang="zh-CN" altLang="en-US" dirty="0" smtClean="0"/>
              <a:t>韦尔奇提出的</a:t>
            </a:r>
            <a:r>
              <a:rPr lang="en-US" altLang="zh-CN" dirty="0" smtClean="0"/>
              <a:t>“</a:t>
            </a:r>
            <a:r>
              <a:rPr lang="zh-CN" altLang="en-US" dirty="0" smtClean="0"/>
              <a:t>活动力曲线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发展而来。</a:t>
            </a:r>
            <a:endParaRPr lang="zh-CN" altLang="en-US" dirty="0" smtClean="0"/>
          </a:p>
          <a:p>
            <a:pPr>
              <a:lnSpc>
                <a:spcPct val="125000"/>
              </a:lnSpc>
            </a:pPr>
            <a:r>
              <a:rPr lang="en-US" altLang="zh-CN" dirty="0" smtClean="0"/>
              <a:t>        旨在用其优点来修正绩效考核过程中出现的</a:t>
            </a:r>
            <a:r>
              <a:rPr lang="en-US" altLang="zh-CN" b="1" dirty="0" smtClean="0">
                <a:solidFill>
                  <a:srgbClr val="C00000"/>
                </a:solidFill>
              </a:rPr>
              <a:t>普遍满意仁慈效应</a:t>
            </a:r>
            <a:r>
              <a:rPr lang="en-US" altLang="zh-CN" dirty="0" smtClean="0"/>
              <a:t>和</a:t>
            </a:r>
            <a:r>
              <a:rPr lang="en-US" altLang="zh-CN" b="1" dirty="0" smtClean="0">
                <a:solidFill>
                  <a:srgbClr val="C00000"/>
                </a:solidFill>
              </a:rPr>
              <a:t>考核结果趋中效应</a:t>
            </a:r>
            <a:r>
              <a:rPr lang="en-US" altLang="zh-CN" dirty="0" smtClean="0"/>
              <a:t>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        </a:t>
            </a:r>
            <a:endParaRPr lang="zh-CN" altLang="en-US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        目前至少有</a:t>
            </a:r>
            <a:r>
              <a:rPr lang="en-US" altLang="zh-CN" dirty="0" smtClean="0"/>
              <a:t>30%</a:t>
            </a:r>
            <a:r>
              <a:rPr lang="zh-CN" altLang="en-US" dirty="0" smtClean="0"/>
              <a:t>的世界</a:t>
            </a:r>
            <a:r>
              <a:rPr lang="en-US" altLang="zh-CN" dirty="0" smtClean="0"/>
              <a:t>500</a:t>
            </a:r>
            <a:r>
              <a:rPr lang="zh-CN" altLang="en-US" dirty="0" smtClean="0"/>
              <a:t>强公司采用强制分布分法作为公司员工绩效考核标准</a:t>
            </a:r>
            <a:r>
              <a:rPr lang="zh-CN" altLang="en-US" dirty="0" smtClean="0">
                <a:sym typeface="+mn-ea"/>
              </a:rPr>
              <a:t>（</a:t>
            </a:r>
            <a:r>
              <a:rPr lang="en-US" altLang="zh-CN" dirty="0" smtClean="0">
                <a:sym typeface="+mn-ea"/>
              </a:rPr>
              <a:t>Dick Grote</a:t>
            </a:r>
            <a:r>
              <a:rPr lang="zh-CN" altLang="en-US" dirty="0" smtClean="0">
                <a:sym typeface="+mn-ea"/>
              </a:rPr>
              <a:t>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08050" y="2171065"/>
            <a:ext cx="1950720" cy="2516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21"/>
          <p:cNvSpPr/>
          <p:nvPr/>
        </p:nvSpPr>
        <p:spPr>
          <a:xfrm>
            <a:off x="899795" y="1340485"/>
            <a:ext cx="6229350" cy="2520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4" name="虚尾箭头 73"/>
          <p:cNvSpPr/>
          <p:nvPr/>
        </p:nvSpPr>
        <p:spPr>
          <a:xfrm rot="10800000">
            <a:off x="7028598" y="2276872"/>
            <a:ext cx="2115402" cy="196527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标题 1"/>
          <p:cNvSpPr>
            <a:spLocks noGrp="1"/>
          </p:cNvSpPr>
          <p:nvPr/>
        </p:nvSpPr>
        <p:spPr>
          <a:xfrm>
            <a:off x="825589" y="367031"/>
            <a:ext cx="6410707" cy="7921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0070C0"/>
                </a:solidFill>
                <a:sym typeface="+mn-ea"/>
              </a:rPr>
              <a:t>1</a:t>
            </a:r>
            <a:r>
              <a:rPr lang="zh-CN" altLang="en-US" sz="3200" b="1" dirty="0" smtClean="0">
                <a:solidFill>
                  <a:srgbClr val="0070C0"/>
                </a:solidFill>
                <a:sym typeface="+mn-ea"/>
              </a:rPr>
              <a:t>、强制分布法的定义</a:t>
            </a:r>
            <a:endParaRPr lang="zh-CN" altLang="en-US" sz="3200" b="1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76" name="Line 7"/>
          <p:cNvSpPr>
            <a:spLocks noChangeShapeType="1"/>
          </p:cNvSpPr>
          <p:nvPr/>
        </p:nvSpPr>
        <p:spPr bwMode="auto">
          <a:xfrm>
            <a:off x="611560" y="1124744"/>
            <a:ext cx="8155632" cy="1587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8" name="Group 22"/>
          <p:cNvGrpSpPr/>
          <p:nvPr/>
        </p:nvGrpSpPr>
        <p:grpSpPr>
          <a:xfrm rot="10800000">
            <a:off x="735812" y="1273413"/>
            <a:ext cx="1413927" cy="1473272"/>
            <a:chOff x="4204494" y="1809751"/>
            <a:chExt cx="1096958" cy="1143000"/>
          </a:xfrm>
        </p:grpSpPr>
        <p:sp>
          <p:nvSpPr>
            <p:cNvPr id="79" name="Trapezoid 26"/>
            <p:cNvSpPr/>
            <p:nvPr/>
          </p:nvSpPr>
          <p:spPr>
            <a:xfrm rot="5400000">
              <a:off x="4658521" y="2310604"/>
              <a:ext cx="1143000" cy="141293"/>
            </a:xfrm>
            <a:prstGeom prst="trapezoid">
              <a:avLst>
                <a:gd name="adj" fmla="val 10154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0" name="Isosceles Triangle 27"/>
            <p:cNvSpPr/>
            <p:nvPr/>
          </p:nvSpPr>
          <p:spPr>
            <a:xfrm rot="16200000">
              <a:off x="4321173" y="1832771"/>
              <a:ext cx="863600" cy="1096958"/>
            </a:xfrm>
            <a:prstGeom prst="triangle">
              <a:avLst>
                <a:gd name="adj" fmla="val 5122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wrap="none" bIns="243840" rtlCol="0" anchor="ctr"/>
            <a:lstStyle/>
            <a:p>
              <a:pPr algn="ctr"/>
              <a:endParaRPr lang="zh-CN" altLang="en-US" sz="2400" b="1" dirty="0"/>
            </a:p>
          </p:txBody>
        </p:sp>
      </p:grpSp>
      <p:sp>
        <p:nvSpPr>
          <p:cNvPr id="82" name="TextBox 24"/>
          <p:cNvSpPr txBox="1"/>
          <p:nvPr/>
        </p:nvSpPr>
        <p:spPr>
          <a:xfrm>
            <a:off x="1619672" y="1619215"/>
            <a:ext cx="526856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强制分布法（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Forced Ranking Method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也称为“强制正态分布法”、“硬性分配法”，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该方法是根据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正态分布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，预先确定评价等级以及各等级在总数中所占的百分比，然后按照被考核者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绩效的优劣程度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将其列入其中某一等级。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3328" y="1801504"/>
            <a:ext cx="723331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定义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308304" y="2852936"/>
            <a:ext cx="1419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考核结果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分类方法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43930" y="3861048"/>
            <a:ext cx="5541010" cy="2576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ldLvl="0" animBg="1"/>
      <p:bldP spid="74" grpId="0" animBg="1"/>
      <p:bldP spid="82" grpId="0"/>
      <p:bldP spid="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3"/>
          <p:cNvGrpSpPr/>
          <p:nvPr/>
        </p:nvGrpSpPr>
        <p:grpSpPr>
          <a:xfrm>
            <a:off x="2659898" y="3926681"/>
            <a:ext cx="2183209" cy="2278988"/>
            <a:chOff x="4231275" y="2877563"/>
            <a:chExt cx="1866163" cy="1948034"/>
          </a:xfrm>
        </p:grpSpPr>
        <p:sp>
          <p:nvSpPr>
            <p:cNvPr id="6" name="Freeform 5"/>
            <p:cNvSpPr/>
            <p:nvPr/>
          </p:nvSpPr>
          <p:spPr bwMode="auto">
            <a:xfrm>
              <a:off x="4231275" y="2877563"/>
              <a:ext cx="1866163" cy="1073947"/>
            </a:xfrm>
            <a:custGeom>
              <a:avLst/>
              <a:gdLst/>
              <a:ahLst/>
              <a:cxnLst>
                <a:cxn ang="0">
                  <a:pos x="517" y="0"/>
                </a:cxn>
                <a:cxn ang="0">
                  <a:pos x="517" y="0"/>
                </a:cxn>
                <a:cxn ang="0">
                  <a:pos x="0" y="892"/>
                </a:cxn>
                <a:cxn ang="0">
                  <a:pos x="0" y="892"/>
                </a:cxn>
                <a:cxn ang="0">
                  <a:pos x="1034" y="891"/>
                </a:cxn>
                <a:cxn ang="0">
                  <a:pos x="1550" y="0"/>
                </a:cxn>
                <a:cxn ang="0">
                  <a:pos x="1550" y="0"/>
                </a:cxn>
                <a:cxn ang="0">
                  <a:pos x="1550" y="0"/>
                </a:cxn>
                <a:cxn ang="0">
                  <a:pos x="517" y="0"/>
                </a:cxn>
              </a:cxnLst>
              <a:rect l="0" t="0" r="r" b="b"/>
              <a:pathLst>
                <a:path w="1550" h="892">
                  <a:moveTo>
                    <a:pt x="517" y="0"/>
                  </a:moveTo>
                  <a:lnTo>
                    <a:pt x="517" y="0"/>
                  </a:lnTo>
                  <a:lnTo>
                    <a:pt x="0" y="892"/>
                  </a:lnTo>
                  <a:lnTo>
                    <a:pt x="0" y="892"/>
                  </a:lnTo>
                  <a:lnTo>
                    <a:pt x="1034" y="891"/>
                  </a:lnTo>
                  <a:lnTo>
                    <a:pt x="1550" y="0"/>
                  </a:lnTo>
                  <a:lnTo>
                    <a:pt x="1550" y="0"/>
                  </a:lnTo>
                  <a:lnTo>
                    <a:pt x="1550" y="0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7" name="Freeform 8"/>
            <p:cNvSpPr/>
            <p:nvPr/>
          </p:nvSpPr>
          <p:spPr bwMode="auto">
            <a:xfrm>
              <a:off x="4291474" y="2877563"/>
              <a:ext cx="1687975" cy="971609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0" y="807"/>
                </a:cxn>
                <a:cxn ang="0">
                  <a:pos x="0" y="807"/>
                </a:cxn>
                <a:cxn ang="0">
                  <a:pos x="934" y="805"/>
                </a:cxn>
                <a:cxn ang="0">
                  <a:pos x="1402" y="0"/>
                </a:cxn>
                <a:cxn ang="0">
                  <a:pos x="1402" y="0"/>
                </a:cxn>
                <a:cxn ang="0">
                  <a:pos x="1402" y="0"/>
                </a:cxn>
                <a:cxn ang="0">
                  <a:pos x="467" y="0"/>
                </a:cxn>
              </a:cxnLst>
              <a:rect l="0" t="0" r="r" b="b"/>
              <a:pathLst>
                <a:path w="1402" h="807">
                  <a:moveTo>
                    <a:pt x="467" y="0"/>
                  </a:moveTo>
                  <a:lnTo>
                    <a:pt x="467" y="0"/>
                  </a:lnTo>
                  <a:lnTo>
                    <a:pt x="0" y="807"/>
                  </a:lnTo>
                  <a:lnTo>
                    <a:pt x="0" y="807"/>
                  </a:lnTo>
                  <a:lnTo>
                    <a:pt x="934" y="805"/>
                  </a:lnTo>
                  <a:lnTo>
                    <a:pt x="1402" y="0"/>
                  </a:lnTo>
                  <a:lnTo>
                    <a:pt x="1402" y="0"/>
                  </a:lnTo>
                  <a:lnTo>
                    <a:pt x="1402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8" name="Freeform 11"/>
            <p:cNvSpPr/>
            <p:nvPr/>
          </p:nvSpPr>
          <p:spPr bwMode="auto">
            <a:xfrm>
              <a:off x="4291474" y="3849172"/>
              <a:ext cx="1687975" cy="976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67" y="811"/>
                </a:cxn>
                <a:cxn ang="0">
                  <a:pos x="467" y="811"/>
                </a:cxn>
                <a:cxn ang="0">
                  <a:pos x="467" y="811"/>
                </a:cxn>
                <a:cxn ang="0">
                  <a:pos x="1402" y="811"/>
                </a:cxn>
                <a:cxn ang="0">
                  <a:pos x="1402" y="811"/>
                </a:cxn>
                <a:cxn ang="0">
                  <a:pos x="935" y="0"/>
                </a:cxn>
                <a:cxn ang="0">
                  <a:pos x="0" y="0"/>
                </a:cxn>
              </a:cxnLst>
              <a:rect l="0" t="0" r="r" b="b"/>
              <a:pathLst>
                <a:path w="1402" h="811">
                  <a:moveTo>
                    <a:pt x="0" y="0"/>
                  </a:moveTo>
                  <a:lnTo>
                    <a:pt x="0" y="0"/>
                  </a:lnTo>
                  <a:lnTo>
                    <a:pt x="467" y="811"/>
                  </a:lnTo>
                  <a:lnTo>
                    <a:pt x="467" y="811"/>
                  </a:lnTo>
                  <a:lnTo>
                    <a:pt x="467" y="811"/>
                  </a:lnTo>
                  <a:lnTo>
                    <a:pt x="1402" y="811"/>
                  </a:lnTo>
                  <a:lnTo>
                    <a:pt x="1402" y="811"/>
                  </a:lnTo>
                  <a:lnTo>
                    <a:pt x="9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</p:grpSp>
      <p:grpSp>
        <p:nvGrpSpPr>
          <p:cNvPr id="9" name="Group 41"/>
          <p:cNvGrpSpPr/>
          <p:nvPr/>
        </p:nvGrpSpPr>
        <p:grpSpPr>
          <a:xfrm>
            <a:off x="755576" y="2663235"/>
            <a:ext cx="2632528" cy="2519845"/>
            <a:chOff x="2603499" y="1797596"/>
            <a:chExt cx="2250232" cy="2153914"/>
          </a:xfrm>
        </p:grpSpPr>
        <p:sp>
          <p:nvSpPr>
            <p:cNvPr id="10" name="Freeform 7"/>
            <p:cNvSpPr/>
            <p:nvPr/>
          </p:nvSpPr>
          <p:spPr bwMode="auto">
            <a:xfrm>
              <a:off x="3610023" y="1797596"/>
              <a:ext cx="1243708" cy="2153914"/>
            </a:xfrm>
            <a:custGeom>
              <a:avLst/>
              <a:gdLst/>
              <a:ahLst/>
              <a:cxnLst>
                <a:cxn ang="0">
                  <a:pos x="516" y="0"/>
                </a:cxn>
                <a:cxn ang="0">
                  <a:pos x="0" y="895"/>
                </a:cxn>
                <a:cxn ang="0">
                  <a:pos x="516" y="1789"/>
                </a:cxn>
                <a:cxn ang="0">
                  <a:pos x="1033" y="897"/>
                </a:cxn>
                <a:cxn ang="0">
                  <a:pos x="516" y="0"/>
                </a:cxn>
              </a:cxnLst>
              <a:rect l="0" t="0" r="r" b="b"/>
              <a:pathLst>
                <a:path w="1033" h="1789">
                  <a:moveTo>
                    <a:pt x="516" y="0"/>
                  </a:moveTo>
                  <a:lnTo>
                    <a:pt x="0" y="895"/>
                  </a:lnTo>
                  <a:lnTo>
                    <a:pt x="516" y="1789"/>
                  </a:lnTo>
                  <a:lnTo>
                    <a:pt x="1033" y="897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2603499" y="1901138"/>
              <a:ext cx="1687975" cy="971609"/>
            </a:xfrm>
            <a:custGeom>
              <a:avLst/>
              <a:gdLst/>
              <a:ahLst/>
              <a:cxnLst>
                <a:cxn ang="0">
                  <a:pos x="468" y="0"/>
                </a:cxn>
                <a:cxn ang="0">
                  <a:pos x="468" y="0"/>
                </a:cxn>
                <a:cxn ang="0">
                  <a:pos x="0" y="807"/>
                </a:cxn>
                <a:cxn ang="0">
                  <a:pos x="0" y="807"/>
                </a:cxn>
                <a:cxn ang="0">
                  <a:pos x="934" y="805"/>
                </a:cxn>
                <a:cxn ang="0">
                  <a:pos x="1402" y="0"/>
                </a:cxn>
                <a:cxn ang="0">
                  <a:pos x="1402" y="0"/>
                </a:cxn>
                <a:cxn ang="0">
                  <a:pos x="1402" y="0"/>
                </a:cxn>
                <a:cxn ang="0">
                  <a:pos x="468" y="0"/>
                </a:cxn>
              </a:cxnLst>
              <a:rect l="0" t="0" r="r" b="b"/>
              <a:pathLst>
                <a:path w="1402" h="807">
                  <a:moveTo>
                    <a:pt x="468" y="0"/>
                  </a:moveTo>
                  <a:lnTo>
                    <a:pt x="468" y="0"/>
                  </a:lnTo>
                  <a:lnTo>
                    <a:pt x="0" y="807"/>
                  </a:lnTo>
                  <a:lnTo>
                    <a:pt x="0" y="807"/>
                  </a:lnTo>
                  <a:lnTo>
                    <a:pt x="934" y="805"/>
                  </a:lnTo>
                  <a:lnTo>
                    <a:pt x="1402" y="0"/>
                  </a:lnTo>
                  <a:lnTo>
                    <a:pt x="1402" y="0"/>
                  </a:lnTo>
                  <a:lnTo>
                    <a:pt x="1402" y="0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3728013" y="1901138"/>
              <a:ext cx="1125718" cy="1948034"/>
            </a:xfrm>
            <a:custGeom>
              <a:avLst/>
              <a:gdLst/>
              <a:ahLst/>
              <a:cxnLst>
                <a:cxn ang="0">
                  <a:pos x="468" y="0"/>
                </a:cxn>
                <a:cxn ang="0">
                  <a:pos x="0" y="809"/>
                </a:cxn>
                <a:cxn ang="0">
                  <a:pos x="468" y="1618"/>
                </a:cxn>
                <a:cxn ang="0">
                  <a:pos x="935" y="811"/>
                </a:cxn>
                <a:cxn ang="0">
                  <a:pos x="468" y="0"/>
                </a:cxn>
              </a:cxnLst>
              <a:rect l="0" t="0" r="r" b="b"/>
              <a:pathLst>
                <a:path w="935" h="1618">
                  <a:moveTo>
                    <a:pt x="468" y="0"/>
                  </a:moveTo>
                  <a:lnTo>
                    <a:pt x="0" y="809"/>
                  </a:lnTo>
                  <a:lnTo>
                    <a:pt x="468" y="1618"/>
                  </a:lnTo>
                  <a:lnTo>
                    <a:pt x="935" y="811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</p:grpSp>
      <p:grpSp>
        <p:nvGrpSpPr>
          <p:cNvPr id="13" name="Group 42"/>
          <p:cNvGrpSpPr/>
          <p:nvPr/>
        </p:nvGrpSpPr>
        <p:grpSpPr>
          <a:xfrm>
            <a:off x="2659898" y="1643466"/>
            <a:ext cx="2701545" cy="2283215"/>
            <a:chOff x="4231275" y="925917"/>
            <a:chExt cx="2309226" cy="1951646"/>
          </a:xfrm>
        </p:grpSpPr>
        <p:sp>
          <p:nvSpPr>
            <p:cNvPr id="14" name="Freeform 6"/>
            <p:cNvSpPr/>
            <p:nvPr/>
          </p:nvSpPr>
          <p:spPr bwMode="auto">
            <a:xfrm>
              <a:off x="4231275" y="1797596"/>
              <a:ext cx="1866163" cy="107996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517" y="897"/>
                </a:cxn>
                <a:cxn ang="0">
                  <a:pos x="517" y="897"/>
                </a:cxn>
                <a:cxn ang="0">
                  <a:pos x="517" y="897"/>
                </a:cxn>
                <a:cxn ang="0">
                  <a:pos x="1550" y="897"/>
                </a:cxn>
                <a:cxn ang="0">
                  <a:pos x="1550" y="897"/>
                </a:cxn>
                <a:cxn ang="0">
                  <a:pos x="1034" y="0"/>
                </a:cxn>
                <a:cxn ang="0">
                  <a:pos x="1" y="0"/>
                </a:cxn>
              </a:cxnLst>
              <a:rect l="0" t="0" r="r" b="b"/>
              <a:pathLst>
                <a:path w="1550" h="897">
                  <a:moveTo>
                    <a:pt x="1" y="0"/>
                  </a:moveTo>
                  <a:lnTo>
                    <a:pt x="0" y="0"/>
                  </a:lnTo>
                  <a:lnTo>
                    <a:pt x="517" y="897"/>
                  </a:lnTo>
                  <a:lnTo>
                    <a:pt x="517" y="897"/>
                  </a:lnTo>
                  <a:lnTo>
                    <a:pt x="517" y="897"/>
                  </a:lnTo>
                  <a:lnTo>
                    <a:pt x="1550" y="897"/>
                  </a:lnTo>
                  <a:lnTo>
                    <a:pt x="1550" y="897"/>
                  </a:lnTo>
                  <a:lnTo>
                    <a:pt x="103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15" name="Freeform 10"/>
            <p:cNvSpPr/>
            <p:nvPr/>
          </p:nvSpPr>
          <p:spPr bwMode="auto">
            <a:xfrm>
              <a:off x="4291474" y="1901138"/>
              <a:ext cx="1687975" cy="976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67" y="811"/>
                </a:cxn>
                <a:cxn ang="0">
                  <a:pos x="467" y="811"/>
                </a:cxn>
                <a:cxn ang="0">
                  <a:pos x="467" y="811"/>
                </a:cxn>
                <a:cxn ang="0">
                  <a:pos x="1402" y="811"/>
                </a:cxn>
                <a:cxn ang="0">
                  <a:pos x="1402" y="811"/>
                </a:cxn>
                <a:cxn ang="0">
                  <a:pos x="934" y="0"/>
                </a:cxn>
                <a:cxn ang="0">
                  <a:pos x="0" y="0"/>
                </a:cxn>
              </a:cxnLst>
              <a:rect l="0" t="0" r="r" b="b"/>
              <a:pathLst>
                <a:path w="1402" h="811">
                  <a:moveTo>
                    <a:pt x="0" y="0"/>
                  </a:moveTo>
                  <a:lnTo>
                    <a:pt x="0" y="0"/>
                  </a:lnTo>
                  <a:lnTo>
                    <a:pt x="467" y="811"/>
                  </a:lnTo>
                  <a:lnTo>
                    <a:pt x="467" y="811"/>
                  </a:lnTo>
                  <a:lnTo>
                    <a:pt x="467" y="811"/>
                  </a:lnTo>
                  <a:lnTo>
                    <a:pt x="1402" y="811"/>
                  </a:lnTo>
                  <a:lnTo>
                    <a:pt x="1402" y="811"/>
                  </a:lnTo>
                  <a:lnTo>
                    <a:pt x="9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5417191" y="925917"/>
              <a:ext cx="1123310" cy="1948034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0" y="810"/>
                </a:cxn>
                <a:cxn ang="0">
                  <a:pos x="467" y="1618"/>
                </a:cxn>
                <a:cxn ang="0">
                  <a:pos x="933" y="811"/>
                </a:cxn>
                <a:cxn ang="0">
                  <a:pos x="467" y="0"/>
                </a:cxn>
              </a:cxnLst>
              <a:rect l="0" t="0" r="r" b="b"/>
              <a:pathLst>
                <a:path w="933" h="1618">
                  <a:moveTo>
                    <a:pt x="467" y="0"/>
                  </a:moveTo>
                  <a:lnTo>
                    <a:pt x="0" y="810"/>
                  </a:lnTo>
                  <a:lnTo>
                    <a:pt x="467" y="1618"/>
                  </a:lnTo>
                  <a:lnTo>
                    <a:pt x="933" y="811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</p:grpSp>
      <p:grpSp>
        <p:nvGrpSpPr>
          <p:cNvPr id="17" name="Group 27"/>
          <p:cNvGrpSpPr/>
          <p:nvPr/>
        </p:nvGrpSpPr>
        <p:grpSpPr>
          <a:xfrm>
            <a:off x="2321852" y="3615397"/>
            <a:ext cx="614116" cy="898639"/>
            <a:chOff x="3942320" y="2611484"/>
            <a:chExt cx="524934" cy="768138"/>
          </a:xfrm>
        </p:grpSpPr>
        <p:sp>
          <p:nvSpPr>
            <p:cNvPr id="18" name="Freeform 14"/>
            <p:cNvSpPr/>
            <p:nvPr/>
          </p:nvSpPr>
          <p:spPr bwMode="auto">
            <a:xfrm>
              <a:off x="4038639" y="2700578"/>
              <a:ext cx="406944" cy="532158"/>
            </a:xfrm>
            <a:custGeom>
              <a:avLst/>
              <a:gdLst/>
              <a:ahLst/>
              <a:cxnLst>
                <a:cxn ang="0">
                  <a:pos x="0" y="149"/>
                </a:cxn>
                <a:cxn ang="0">
                  <a:pos x="114" y="340"/>
                </a:cxn>
                <a:cxn ang="0">
                  <a:pos x="178" y="163"/>
                </a:cxn>
                <a:cxn ang="0">
                  <a:pos x="228" y="143"/>
                </a:cxn>
                <a:cxn ang="0">
                  <a:pos x="241" y="33"/>
                </a:cxn>
                <a:cxn ang="0">
                  <a:pos x="160" y="30"/>
                </a:cxn>
                <a:cxn ang="0">
                  <a:pos x="137" y="94"/>
                </a:cxn>
                <a:cxn ang="0">
                  <a:pos x="0" y="149"/>
                </a:cxn>
              </a:cxnLst>
              <a:rect l="0" t="0" r="r" b="b"/>
              <a:pathLst>
                <a:path w="260" h="340">
                  <a:moveTo>
                    <a:pt x="0" y="149"/>
                  </a:moveTo>
                  <a:cubicBezTo>
                    <a:pt x="114" y="340"/>
                    <a:pt x="114" y="340"/>
                    <a:pt x="114" y="340"/>
                  </a:cubicBezTo>
                  <a:cubicBezTo>
                    <a:pt x="155" y="293"/>
                    <a:pt x="184" y="217"/>
                    <a:pt x="178" y="163"/>
                  </a:cubicBezTo>
                  <a:cubicBezTo>
                    <a:pt x="195" y="167"/>
                    <a:pt x="213" y="161"/>
                    <a:pt x="228" y="143"/>
                  </a:cubicBezTo>
                  <a:cubicBezTo>
                    <a:pt x="254" y="113"/>
                    <a:pt x="260" y="64"/>
                    <a:pt x="241" y="33"/>
                  </a:cubicBezTo>
                  <a:cubicBezTo>
                    <a:pt x="222" y="1"/>
                    <a:pt x="186" y="0"/>
                    <a:pt x="160" y="30"/>
                  </a:cubicBezTo>
                  <a:cubicBezTo>
                    <a:pt x="144" y="48"/>
                    <a:pt x="137" y="71"/>
                    <a:pt x="137" y="94"/>
                  </a:cubicBezTo>
                  <a:cubicBezTo>
                    <a:pt x="100" y="77"/>
                    <a:pt x="41" y="102"/>
                    <a:pt x="0" y="149"/>
                  </a:cubicBezTo>
                  <a:close/>
                </a:path>
              </a:pathLst>
            </a:custGeom>
            <a:solidFill>
              <a:srgbClr val="F8E9B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19" name="Freeform 15"/>
            <p:cNvSpPr/>
            <p:nvPr/>
          </p:nvSpPr>
          <p:spPr bwMode="auto">
            <a:xfrm>
              <a:off x="4038639" y="2700578"/>
              <a:ext cx="406944" cy="532158"/>
            </a:xfrm>
            <a:custGeom>
              <a:avLst/>
              <a:gdLst/>
              <a:ahLst/>
              <a:cxnLst>
                <a:cxn ang="0">
                  <a:pos x="0" y="149"/>
                </a:cxn>
                <a:cxn ang="0">
                  <a:pos x="114" y="340"/>
                </a:cxn>
                <a:cxn ang="0">
                  <a:pos x="178" y="163"/>
                </a:cxn>
                <a:cxn ang="0">
                  <a:pos x="228" y="143"/>
                </a:cxn>
                <a:cxn ang="0">
                  <a:pos x="241" y="33"/>
                </a:cxn>
                <a:cxn ang="0">
                  <a:pos x="160" y="30"/>
                </a:cxn>
                <a:cxn ang="0">
                  <a:pos x="137" y="94"/>
                </a:cxn>
                <a:cxn ang="0">
                  <a:pos x="0" y="149"/>
                </a:cxn>
              </a:cxnLst>
              <a:rect l="0" t="0" r="r" b="b"/>
              <a:pathLst>
                <a:path w="260" h="340">
                  <a:moveTo>
                    <a:pt x="0" y="149"/>
                  </a:moveTo>
                  <a:cubicBezTo>
                    <a:pt x="114" y="340"/>
                    <a:pt x="114" y="340"/>
                    <a:pt x="114" y="340"/>
                  </a:cubicBezTo>
                  <a:cubicBezTo>
                    <a:pt x="155" y="293"/>
                    <a:pt x="184" y="217"/>
                    <a:pt x="178" y="163"/>
                  </a:cubicBezTo>
                  <a:cubicBezTo>
                    <a:pt x="195" y="167"/>
                    <a:pt x="213" y="161"/>
                    <a:pt x="228" y="143"/>
                  </a:cubicBezTo>
                  <a:cubicBezTo>
                    <a:pt x="254" y="113"/>
                    <a:pt x="260" y="64"/>
                    <a:pt x="241" y="33"/>
                  </a:cubicBezTo>
                  <a:cubicBezTo>
                    <a:pt x="222" y="1"/>
                    <a:pt x="186" y="0"/>
                    <a:pt x="160" y="30"/>
                  </a:cubicBezTo>
                  <a:cubicBezTo>
                    <a:pt x="144" y="48"/>
                    <a:pt x="137" y="71"/>
                    <a:pt x="137" y="94"/>
                  </a:cubicBezTo>
                  <a:cubicBezTo>
                    <a:pt x="100" y="77"/>
                    <a:pt x="41" y="102"/>
                    <a:pt x="0" y="149"/>
                  </a:cubicBezTo>
                  <a:close/>
                </a:path>
              </a:pathLst>
            </a:custGeom>
            <a:solidFill>
              <a:srgbClr val="F8E9B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20" name="Freeform 16"/>
            <p:cNvSpPr/>
            <p:nvPr/>
          </p:nvSpPr>
          <p:spPr bwMode="auto">
            <a:xfrm>
              <a:off x="4226459" y="2997961"/>
              <a:ext cx="240795" cy="381661"/>
            </a:xfrm>
            <a:custGeom>
              <a:avLst/>
              <a:gdLst/>
              <a:ahLst/>
              <a:cxnLst>
                <a:cxn ang="0">
                  <a:pos x="95" y="117"/>
                </a:cxn>
                <a:cxn ang="0">
                  <a:pos x="131" y="102"/>
                </a:cxn>
                <a:cxn ang="0">
                  <a:pos x="141" y="23"/>
                </a:cxn>
                <a:cxn ang="0">
                  <a:pos x="83" y="21"/>
                </a:cxn>
                <a:cxn ang="0">
                  <a:pos x="67" y="66"/>
                </a:cxn>
                <a:cxn ang="0">
                  <a:pos x="55" y="65"/>
                </a:cxn>
                <a:cxn ang="0">
                  <a:pos x="0" y="164"/>
                </a:cxn>
                <a:cxn ang="0">
                  <a:pos x="48" y="244"/>
                </a:cxn>
                <a:cxn ang="0">
                  <a:pos x="95" y="117"/>
                </a:cxn>
              </a:cxnLst>
              <a:rect l="0" t="0" r="r" b="b"/>
              <a:pathLst>
                <a:path w="154" h="244">
                  <a:moveTo>
                    <a:pt x="95" y="117"/>
                  </a:moveTo>
                  <a:cubicBezTo>
                    <a:pt x="107" y="119"/>
                    <a:pt x="120" y="114"/>
                    <a:pt x="131" y="102"/>
                  </a:cubicBezTo>
                  <a:cubicBezTo>
                    <a:pt x="150" y="81"/>
                    <a:pt x="154" y="45"/>
                    <a:pt x="141" y="23"/>
                  </a:cubicBezTo>
                  <a:cubicBezTo>
                    <a:pt x="127" y="0"/>
                    <a:pt x="101" y="0"/>
                    <a:pt x="83" y="21"/>
                  </a:cubicBezTo>
                  <a:cubicBezTo>
                    <a:pt x="72" y="33"/>
                    <a:pt x="67" y="50"/>
                    <a:pt x="67" y="66"/>
                  </a:cubicBezTo>
                  <a:cubicBezTo>
                    <a:pt x="64" y="65"/>
                    <a:pt x="59" y="65"/>
                    <a:pt x="55" y="65"/>
                  </a:cubicBezTo>
                  <a:cubicBezTo>
                    <a:pt x="44" y="100"/>
                    <a:pt x="20" y="142"/>
                    <a:pt x="0" y="164"/>
                  </a:cubicBezTo>
                  <a:cubicBezTo>
                    <a:pt x="48" y="244"/>
                    <a:pt x="48" y="244"/>
                    <a:pt x="48" y="244"/>
                  </a:cubicBezTo>
                  <a:cubicBezTo>
                    <a:pt x="80" y="207"/>
                    <a:pt x="99" y="155"/>
                    <a:pt x="95" y="117"/>
                  </a:cubicBezTo>
                  <a:close/>
                </a:path>
              </a:pathLst>
            </a:custGeom>
            <a:solidFill>
              <a:srgbClr val="F8E9B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21" name="Freeform 17"/>
            <p:cNvSpPr/>
            <p:nvPr/>
          </p:nvSpPr>
          <p:spPr bwMode="auto">
            <a:xfrm>
              <a:off x="3942320" y="2611484"/>
              <a:ext cx="294975" cy="304606"/>
            </a:xfrm>
            <a:custGeom>
              <a:avLst/>
              <a:gdLst/>
              <a:ahLst/>
              <a:cxnLst>
                <a:cxn ang="0">
                  <a:pos x="129" y="116"/>
                </a:cxn>
                <a:cxn ang="0">
                  <a:pos x="165" y="102"/>
                </a:cxn>
                <a:cxn ang="0">
                  <a:pos x="174" y="23"/>
                </a:cxn>
                <a:cxn ang="0">
                  <a:pos x="116" y="21"/>
                </a:cxn>
                <a:cxn ang="0">
                  <a:pos x="99" y="69"/>
                </a:cxn>
                <a:cxn ang="0">
                  <a:pos x="0" y="109"/>
                </a:cxn>
                <a:cxn ang="0">
                  <a:pos x="52" y="195"/>
                </a:cxn>
                <a:cxn ang="0">
                  <a:pos x="128" y="141"/>
                </a:cxn>
                <a:cxn ang="0">
                  <a:pos x="129" y="116"/>
                </a:cxn>
              </a:cxnLst>
              <a:rect l="0" t="0" r="r" b="b"/>
              <a:pathLst>
                <a:path w="188" h="195">
                  <a:moveTo>
                    <a:pt x="129" y="116"/>
                  </a:moveTo>
                  <a:cubicBezTo>
                    <a:pt x="141" y="118"/>
                    <a:pt x="154" y="114"/>
                    <a:pt x="165" y="102"/>
                  </a:cubicBezTo>
                  <a:cubicBezTo>
                    <a:pt x="184" y="80"/>
                    <a:pt x="188" y="45"/>
                    <a:pt x="174" y="23"/>
                  </a:cubicBezTo>
                  <a:cubicBezTo>
                    <a:pt x="161" y="1"/>
                    <a:pt x="135" y="0"/>
                    <a:pt x="116" y="21"/>
                  </a:cubicBezTo>
                  <a:cubicBezTo>
                    <a:pt x="105" y="34"/>
                    <a:pt x="99" y="52"/>
                    <a:pt x="99" y="69"/>
                  </a:cubicBezTo>
                  <a:cubicBezTo>
                    <a:pt x="72" y="56"/>
                    <a:pt x="32" y="72"/>
                    <a:pt x="0" y="109"/>
                  </a:cubicBezTo>
                  <a:cubicBezTo>
                    <a:pt x="52" y="195"/>
                    <a:pt x="52" y="195"/>
                    <a:pt x="52" y="195"/>
                  </a:cubicBezTo>
                  <a:cubicBezTo>
                    <a:pt x="71" y="173"/>
                    <a:pt x="102" y="150"/>
                    <a:pt x="128" y="141"/>
                  </a:cubicBezTo>
                  <a:cubicBezTo>
                    <a:pt x="129" y="132"/>
                    <a:pt x="130" y="123"/>
                    <a:pt x="129" y="116"/>
                  </a:cubicBezTo>
                  <a:close/>
                </a:path>
              </a:pathLst>
            </a:custGeom>
            <a:solidFill>
              <a:srgbClr val="F8E9B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</p:grpSp>
      <p:grpSp>
        <p:nvGrpSpPr>
          <p:cNvPr id="22" name="Group 34"/>
          <p:cNvGrpSpPr/>
          <p:nvPr/>
        </p:nvGrpSpPr>
        <p:grpSpPr>
          <a:xfrm>
            <a:off x="3420500" y="3087201"/>
            <a:ext cx="638061" cy="543689"/>
            <a:chOff x="4881422" y="2159993"/>
            <a:chExt cx="545402" cy="464735"/>
          </a:xfrm>
        </p:grpSpPr>
        <p:sp>
          <p:nvSpPr>
            <p:cNvPr id="23" name="Freeform 19"/>
            <p:cNvSpPr/>
            <p:nvPr/>
          </p:nvSpPr>
          <p:spPr bwMode="auto">
            <a:xfrm>
              <a:off x="4968108" y="2571753"/>
              <a:ext cx="108358" cy="529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3" y="0"/>
                </a:cxn>
                <a:cxn ang="0">
                  <a:pos x="5" y="13"/>
                </a:cxn>
                <a:cxn ang="0">
                  <a:pos x="9" y="19"/>
                </a:cxn>
                <a:cxn ang="0">
                  <a:pos x="43" y="34"/>
                </a:cxn>
                <a:cxn ang="0">
                  <a:pos x="50" y="34"/>
                </a:cxn>
                <a:cxn ang="0">
                  <a:pos x="64" y="19"/>
                </a:cxn>
                <a:cxn ang="0">
                  <a:pos x="60" y="13"/>
                </a:cxn>
                <a:cxn ang="0">
                  <a:pos x="30" y="0"/>
                </a:cxn>
              </a:cxnLst>
              <a:rect l="0" t="0" r="r" b="b"/>
              <a:pathLst>
                <a:path w="69" h="34">
                  <a:moveTo>
                    <a:pt x="30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3"/>
                    <a:pt x="5" y="13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4" y="28"/>
                    <a:pt x="31" y="34"/>
                    <a:pt x="43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61" y="34"/>
                    <a:pt x="69" y="28"/>
                    <a:pt x="64" y="19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55" y="3"/>
                    <a:pt x="42" y="0"/>
                    <a:pt x="30" y="0"/>
                  </a:cubicBezTo>
                  <a:close/>
                </a:path>
              </a:pathLst>
            </a:custGeom>
            <a:solidFill>
              <a:srgbClr val="F8E9B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24" name="Freeform 20"/>
            <p:cNvSpPr/>
            <p:nvPr/>
          </p:nvSpPr>
          <p:spPr bwMode="auto">
            <a:xfrm>
              <a:off x="5024695" y="2507942"/>
              <a:ext cx="137253" cy="116786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18" y="0"/>
                </a:cxn>
                <a:cxn ang="0">
                  <a:pos x="6" y="14"/>
                </a:cxn>
                <a:cxn ang="0">
                  <a:pos x="32" y="60"/>
                </a:cxn>
                <a:cxn ang="0">
                  <a:pos x="61" y="75"/>
                </a:cxn>
                <a:cxn ang="0">
                  <a:pos x="68" y="75"/>
                </a:cxn>
                <a:cxn ang="0">
                  <a:pos x="83" y="60"/>
                </a:cxn>
                <a:cxn ang="0">
                  <a:pos x="57" y="14"/>
                </a:cxn>
                <a:cxn ang="0">
                  <a:pos x="25" y="0"/>
                </a:cxn>
              </a:cxnLst>
              <a:rect l="0" t="0" r="r" b="b"/>
              <a:pathLst>
                <a:path w="88" h="75">
                  <a:moveTo>
                    <a:pt x="25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6" y="0"/>
                    <a:pt x="0" y="5"/>
                    <a:pt x="6" y="14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7" y="69"/>
                    <a:pt x="49" y="75"/>
                    <a:pt x="61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80" y="75"/>
                    <a:pt x="88" y="69"/>
                    <a:pt x="83" y="60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1" y="5"/>
                    <a:pt x="36" y="0"/>
                    <a:pt x="25" y="0"/>
                  </a:cubicBezTo>
                  <a:close/>
                </a:path>
              </a:pathLst>
            </a:custGeom>
            <a:solidFill>
              <a:srgbClr val="F8E9B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25" name="Freeform 21"/>
            <p:cNvSpPr/>
            <p:nvPr/>
          </p:nvSpPr>
          <p:spPr bwMode="auto">
            <a:xfrm>
              <a:off x="5092117" y="2456171"/>
              <a:ext cx="156517" cy="168557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7" y="0"/>
                </a:cxn>
                <a:cxn ang="0">
                  <a:pos x="5" y="18"/>
                </a:cxn>
                <a:cxn ang="0">
                  <a:pos x="48" y="92"/>
                </a:cxn>
                <a:cxn ang="0">
                  <a:pos x="80" y="108"/>
                </a:cxn>
                <a:cxn ang="0">
                  <a:pos x="85" y="108"/>
                </a:cxn>
                <a:cxn ang="0">
                  <a:pos x="95" y="92"/>
                </a:cxn>
                <a:cxn ang="0">
                  <a:pos x="52" y="18"/>
                </a:cxn>
                <a:cxn ang="0">
                  <a:pos x="22" y="0"/>
                </a:cxn>
              </a:cxnLst>
              <a:rect l="0" t="0" r="r" b="b"/>
              <a:pathLst>
                <a:path w="100" h="108">
                  <a:moveTo>
                    <a:pt x="22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5" y="0"/>
                    <a:pt x="0" y="9"/>
                    <a:pt x="5" y="18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54" y="101"/>
                    <a:pt x="68" y="108"/>
                    <a:pt x="80" y="108"/>
                  </a:cubicBezTo>
                  <a:cubicBezTo>
                    <a:pt x="85" y="108"/>
                    <a:pt x="85" y="108"/>
                    <a:pt x="85" y="108"/>
                  </a:cubicBezTo>
                  <a:cubicBezTo>
                    <a:pt x="97" y="108"/>
                    <a:pt x="100" y="101"/>
                    <a:pt x="95" y="92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47" y="9"/>
                    <a:pt x="34" y="0"/>
                    <a:pt x="22" y="0"/>
                  </a:cubicBezTo>
                  <a:close/>
                </a:path>
              </a:pathLst>
            </a:custGeom>
            <a:solidFill>
              <a:srgbClr val="F8E9B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26" name="Freeform 22"/>
            <p:cNvSpPr/>
            <p:nvPr/>
          </p:nvSpPr>
          <p:spPr bwMode="auto">
            <a:xfrm>
              <a:off x="5142684" y="2397176"/>
              <a:ext cx="191433" cy="227552"/>
            </a:xfrm>
            <a:custGeom>
              <a:avLst/>
              <a:gdLst/>
              <a:ahLst/>
              <a:cxnLst>
                <a:cxn ang="0">
                  <a:pos x="52" y="17"/>
                </a:cxn>
                <a:cxn ang="0">
                  <a:pos x="21" y="0"/>
                </a:cxn>
                <a:cxn ang="0">
                  <a:pos x="16" y="0"/>
                </a:cxn>
                <a:cxn ang="0">
                  <a:pos x="5" y="17"/>
                </a:cxn>
                <a:cxn ang="0">
                  <a:pos x="70" y="129"/>
                </a:cxn>
                <a:cxn ang="0">
                  <a:pos x="101" y="146"/>
                </a:cxn>
                <a:cxn ang="0">
                  <a:pos x="105" y="146"/>
                </a:cxn>
                <a:cxn ang="0">
                  <a:pos x="117" y="129"/>
                </a:cxn>
                <a:cxn ang="0">
                  <a:pos x="52" y="17"/>
                </a:cxn>
              </a:cxnLst>
              <a:rect l="0" t="0" r="r" b="b"/>
              <a:pathLst>
                <a:path w="122" h="146">
                  <a:moveTo>
                    <a:pt x="52" y="17"/>
                  </a:moveTo>
                  <a:cubicBezTo>
                    <a:pt x="46" y="8"/>
                    <a:pt x="32" y="0"/>
                    <a:pt x="2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5" y="0"/>
                    <a:pt x="0" y="8"/>
                    <a:pt x="5" y="17"/>
                  </a:cubicBezTo>
                  <a:cubicBezTo>
                    <a:pt x="70" y="129"/>
                    <a:pt x="70" y="129"/>
                    <a:pt x="70" y="129"/>
                  </a:cubicBezTo>
                  <a:cubicBezTo>
                    <a:pt x="75" y="138"/>
                    <a:pt x="89" y="146"/>
                    <a:pt x="101" y="146"/>
                  </a:cubicBezTo>
                  <a:cubicBezTo>
                    <a:pt x="105" y="146"/>
                    <a:pt x="105" y="146"/>
                    <a:pt x="105" y="146"/>
                  </a:cubicBezTo>
                  <a:cubicBezTo>
                    <a:pt x="117" y="146"/>
                    <a:pt x="122" y="138"/>
                    <a:pt x="117" y="129"/>
                  </a:cubicBezTo>
                  <a:lnTo>
                    <a:pt x="52" y="17"/>
                  </a:lnTo>
                  <a:close/>
                </a:path>
              </a:pathLst>
            </a:custGeom>
            <a:solidFill>
              <a:srgbClr val="F8E9B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27" name="Freeform 23"/>
            <p:cNvSpPr/>
            <p:nvPr/>
          </p:nvSpPr>
          <p:spPr bwMode="auto">
            <a:xfrm>
              <a:off x="5199272" y="2334569"/>
              <a:ext cx="227552" cy="290159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15" y="0"/>
                </a:cxn>
                <a:cxn ang="0">
                  <a:pos x="5" y="17"/>
                </a:cxn>
                <a:cxn ang="0">
                  <a:pos x="93" y="169"/>
                </a:cxn>
                <a:cxn ang="0">
                  <a:pos x="124" y="186"/>
                </a:cxn>
                <a:cxn ang="0">
                  <a:pos x="128" y="186"/>
                </a:cxn>
                <a:cxn ang="0">
                  <a:pos x="140" y="169"/>
                </a:cxn>
                <a:cxn ang="0">
                  <a:pos x="52" y="17"/>
                </a:cxn>
                <a:cxn ang="0">
                  <a:pos x="20" y="0"/>
                </a:cxn>
              </a:cxnLst>
              <a:rect l="0" t="0" r="r" b="b"/>
              <a:pathLst>
                <a:path w="145" h="186">
                  <a:moveTo>
                    <a:pt x="2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4" y="0"/>
                    <a:pt x="0" y="8"/>
                    <a:pt x="5" y="17"/>
                  </a:cubicBezTo>
                  <a:cubicBezTo>
                    <a:pt x="93" y="169"/>
                    <a:pt x="93" y="169"/>
                    <a:pt x="93" y="169"/>
                  </a:cubicBezTo>
                  <a:cubicBezTo>
                    <a:pt x="98" y="178"/>
                    <a:pt x="112" y="186"/>
                    <a:pt x="124" y="186"/>
                  </a:cubicBezTo>
                  <a:cubicBezTo>
                    <a:pt x="128" y="186"/>
                    <a:pt x="128" y="186"/>
                    <a:pt x="128" y="186"/>
                  </a:cubicBezTo>
                  <a:cubicBezTo>
                    <a:pt x="139" y="186"/>
                    <a:pt x="145" y="178"/>
                    <a:pt x="140" y="169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47" y="8"/>
                    <a:pt x="31" y="0"/>
                    <a:pt x="20" y="0"/>
                  </a:cubicBezTo>
                  <a:close/>
                </a:path>
              </a:pathLst>
            </a:custGeom>
            <a:solidFill>
              <a:srgbClr val="F8E9B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28" name="Freeform 24"/>
            <p:cNvSpPr/>
            <p:nvPr/>
          </p:nvSpPr>
          <p:spPr bwMode="auto">
            <a:xfrm>
              <a:off x="4881422" y="2159993"/>
              <a:ext cx="362397" cy="313034"/>
            </a:xfrm>
            <a:custGeom>
              <a:avLst/>
              <a:gdLst/>
              <a:ahLst/>
              <a:cxnLst>
                <a:cxn ang="0">
                  <a:pos x="182" y="9"/>
                </a:cxn>
                <a:cxn ang="0">
                  <a:pos x="158" y="2"/>
                </a:cxn>
                <a:cxn ang="0">
                  <a:pos x="98" y="25"/>
                </a:cxn>
                <a:cxn ang="0">
                  <a:pos x="99" y="42"/>
                </a:cxn>
                <a:cxn ang="0">
                  <a:pos x="119" y="50"/>
                </a:cxn>
                <a:cxn ang="0">
                  <a:pos x="125" y="49"/>
                </a:cxn>
                <a:cxn ang="0">
                  <a:pos x="147" y="41"/>
                </a:cxn>
                <a:cxn ang="0">
                  <a:pos x="7" y="175"/>
                </a:cxn>
                <a:cxn ang="0">
                  <a:pos x="7" y="192"/>
                </a:cxn>
                <a:cxn ang="0">
                  <a:pos x="28" y="200"/>
                </a:cxn>
                <a:cxn ang="0">
                  <a:pos x="34" y="200"/>
                </a:cxn>
                <a:cxn ang="0">
                  <a:pos x="181" y="67"/>
                </a:cxn>
                <a:cxn ang="0">
                  <a:pos x="188" y="79"/>
                </a:cxn>
                <a:cxn ang="0">
                  <a:pos x="215" y="92"/>
                </a:cxn>
                <a:cxn ang="0">
                  <a:pos x="226" y="79"/>
                </a:cxn>
                <a:cxn ang="0">
                  <a:pos x="190" y="17"/>
                </a:cxn>
                <a:cxn ang="0">
                  <a:pos x="190" y="17"/>
                </a:cxn>
                <a:cxn ang="0">
                  <a:pos x="182" y="9"/>
                </a:cxn>
              </a:cxnLst>
              <a:rect l="0" t="0" r="r" b="b"/>
              <a:pathLst>
                <a:path w="231" h="200">
                  <a:moveTo>
                    <a:pt x="182" y="9"/>
                  </a:moveTo>
                  <a:cubicBezTo>
                    <a:pt x="175" y="3"/>
                    <a:pt x="164" y="0"/>
                    <a:pt x="158" y="2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1" y="27"/>
                    <a:pt x="91" y="35"/>
                    <a:pt x="99" y="42"/>
                  </a:cubicBezTo>
                  <a:cubicBezTo>
                    <a:pt x="104" y="47"/>
                    <a:pt x="112" y="50"/>
                    <a:pt x="119" y="50"/>
                  </a:cubicBezTo>
                  <a:cubicBezTo>
                    <a:pt x="121" y="50"/>
                    <a:pt x="123" y="50"/>
                    <a:pt x="125" y="49"/>
                  </a:cubicBezTo>
                  <a:cubicBezTo>
                    <a:pt x="147" y="41"/>
                    <a:pt x="147" y="41"/>
                    <a:pt x="147" y="41"/>
                  </a:cubicBezTo>
                  <a:cubicBezTo>
                    <a:pt x="117" y="135"/>
                    <a:pt x="8" y="174"/>
                    <a:pt x="7" y="175"/>
                  </a:cubicBezTo>
                  <a:cubicBezTo>
                    <a:pt x="0" y="177"/>
                    <a:pt x="0" y="185"/>
                    <a:pt x="7" y="192"/>
                  </a:cubicBezTo>
                  <a:cubicBezTo>
                    <a:pt x="13" y="197"/>
                    <a:pt x="21" y="200"/>
                    <a:pt x="28" y="200"/>
                  </a:cubicBezTo>
                  <a:cubicBezTo>
                    <a:pt x="30" y="200"/>
                    <a:pt x="32" y="200"/>
                    <a:pt x="34" y="200"/>
                  </a:cubicBezTo>
                  <a:cubicBezTo>
                    <a:pt x="39" y="198"/>
                    <a:pt x="141" y="160"/>
                    <a:pt x="181" y="67"/>
                  </a:cubicBezTo>
                  <a:cubicBezTo>
                    <a:pt x="188" y="79"/>
                    <a:pt x="188" y="79"/>
                    <a:pt x="188" y="79"/>
                  </a:cubicBezTo>
                  <a:cubicBezTo>
                    <a:pt x="192" y="86"/>
                    <a:pt x="206" y="92"/>
                    <a:pt x="215" y="92"/>
                  </a:cubicBezTo>
                  <a:cubicBezTo>
                    <a:pt x="224" y="92"/>
                    <a:pt x="231" y="86"/>
                    <a:pt x="226" y="79"/>
                  </a:cubicBezTo>
                  <a:cubicBezTo>
                    <a:pt x="190" y="17"/>
                    <a:pt x="190" y="17"/>
                    <a:pt x="190" y="17"/>
                  </a:cubicBezTo>
                  <a:cubicBezTo>
                    <a:pt x="190" y="17"/>
                    <a:pt x="190" y="17"/>
                    <a:pt x="190" y="17"/>
                  </a:cubicBezTo>
                  <a:cubicBezTo>
                    <a:pt x="189" y="14"/>
                    <a:pt x="186" y="11"/>
                    <a:pt x="182" y="9"/>
                  </a:cubicBezTo>
                  <a:close/>
                </a:path>
              </a:pathLst>
            </a:custGeom>
            <a:solidFill>
              <a:srgbClr val="F8E9B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</p:grpSp>
      <p:sp>
        <p:nvSpPr>
          <p:cNvPr id="29" name="TextBox 38"/>
          <p:cNvSpPr txBox="1"/>
          <p:nvPr/>
        </p:nvSpPr>
        <p:spPr>
          <a:xfrm>
            <a:off x="1263491" y="3010645"/>
            <a:ext cx="958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</a:rPr>
              <a:t>强制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2000" b="1" dirty="0" smtClean="0">
                <a:solidFill>
                  <a:schemeClr val="bg1"/>
                </a:solidFill>
              </a:rPr>
              <a:t>分布法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0" name="TextBox 39"/>
          <p:cNvSpPr txBox="1"/>
          <p:nvPr/>
        </p:nvSpPr>
        <p:spPr>
          <a:xfrm>
            <a:off x="4062207" y="2440899"/>
            <a:ext cx="1167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</a:rPr>
              <a:t>优点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TextBox 40"/>
          <p:cNvSpPr txBox="1"/>
          <p:nvPr/>
        </p:nvSpPr>
        <p:spPr>
          <a:xfrm>
            <a:off x="3264691" y="5292451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</a:rPr>
              <a:t>缺点</a:t>
            </a:r>
            <a:endParaRPr 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Text Placeholder 3"/>
          <p:cNvSpPr txBox="1"/>
          <p:nvPr/>
        </p:nvSpPr>
        <p:spPr>
          <a:xfrm>
            <a:off x="4662748" y="4437112"/>
            <a:ext cx="4481252" cy="142808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>
              <a:spcBef>
                <a:spcPct val="20000"/>
              </a:spcBef>
              <a:defRPr/>
            </a:pP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cs typeface="+mj-cs"/>
              </a:rPr>
              <a:t>缺点：</a:t>
            </a:r>
            <a:endParaRPr lang="zh-CN" altLang="en-US" sz="2800" b="1" dirty="0" smtClean="0">
              <a:solidFill>
                <a:schemeClr val="accent3">
                  <a:lumMod val="50000"/>
                </a:schemeClr>
              </a:solidFill>
              <a:cs typeface="+mj-cs"/>
            </a:endParaRPr>
          </a:p>
          <a:p>
            <a:pPr algn="l">
              <a:spcBef>
                <a:spcPct val="20000"/>
              </a:spcBef>
              <a:defRPr/>
            </a:pPr>
            <a:r>
              <a:rPr lang="en-US" altLang="zh-CN" sz="1800" b="1" dirty="0" smtClean="0">
                <a:solidFill>
                  <a:schemeClr val="tx1">
                    <a:lumMod val="50000"/>
                  </a:schemeClr>
                </a:solidFill>
                <a:cs typeface="+mj-cs"/>
              </a:rPr>
              <a:t>1</a:t>
            </a:r>
            <a:r>
              <a:rPr lang="zh-CN" altLang="en-US" sz="1800" b="1" dirty="0" smtClean="0">
                <a:solidFill>
                  <a:schemeClr val="tx1">
                    <a:lumMod val="50000"/>
                  </a:schemeClr>
                </a:solidFill>
                <a:cs typeface="+mj-cs"/>
              </a:rPr>
              <a:t>、人数受限，业绩必须满足正态分布；</a:t>
            </a:r>
            <a:endParaRPr lang="zh-CN" altLang="en-US" sz="1800" b="1" dirty="0" smtClean="0">
              <a:solidFill>
                <a:schemeClr val="tx1">
                  <a:lumMod val="50000"/>
                </a:schemeClr>
              </a:solidFill>
              <a:cs typeface="+mj-cs"/>
            </a:endParaRPr>
          </a:p>
          <a:p>
            <a:pPr algn="l">
              <a:spcBef>
                <a:spcPct val="20000"/>
              </a:spcBef>
              <a:defRPr/>
            </a:pPr>
            <a:r>
              <a:rPr lang="en-US" altLang="zh-CN" sz="1800" b="1" dirty="0" smtClean="0">
                <a:solidFill>
                  <a:schemeClr val="tx1">
                    <a:lumMod val="50000"/>
                  </a:schemeClr>
                </a:solidFill>
                <a:cs typeface="+mj-cs"/>
              </a:rPr>
              <a:t>2</a:t>
            </a:r>
            <a:r>
              <a:rPr lang="zh-CN" altLang="en-US" sz="1800" b="1" dirty="0" smtClean="0">
                <a:solidFill>
                  <a:schemeClr val="tx1">
                    <a:lumMod val="50000"/>
                  </a:schemeClr>
                </a:solidFill>
                <a:cs typeface="+mj-cs"/>
              </a:rPr>
              <a:t>、分类有限，难以具体比较员工差别；</a:t>
            </a:r>
            <a:endParaRPr lang="zh-CN" altLang="en-US" sz="1800" b="1" dirty="0" smtClean="0">
              <a:solidFill>
                <a:schemeClr val="tx1">
                  <a:lumMod val="50000"/>
                </a:schemeClr>
              </a:solidFill>
              <a:cs typeface="+mj-cs"/>
            </a:endParaRPr>
          </a:p>
          <a:p>
            <a:pPr algn="l">
              <a:spcBef>
                <a:spcPct val="20000"/>
              </a:spcBef>
              <a:defRPr/>
            </a:pPr>
            <a:r>
              <a:rPr lang="en-US" altLang="zh-CN" sz="1800" b="1" dirty="0" smtClean="0">
                <a:solidFill>
                  <a:schemeClr val="tx1">
                    <a:lumMod val="50000"/>
                  </a:schemeClr>
                </a:solidFill>
                <a:cs typeface="+mj-cs"/>
              </a:rPr>
              <a:t>3</a:t>
            </a:r>
            <a:r>
              <a:rPr lang="zh-CN" altLang="en-US" sz="1800" b="1" dirty="0" smtClean="0">
                <a:solidFill>
                  <a:schemeClr val="tx1">
                    <a:lumMod val="50000"/>
                  </a:schemeClr>
                </a:solidFill>
                <a:cs typeface="+mj-cs"/>
              </a:rPr>
              <a:t>、难以保证公平性，员工抵触情绪大；</a:t>
            </a:r>
            <a:endParaRPr lang="zh-CN" altLang="en-US" sz="1800" b="1" dirty="0">
              <a:solidFill>
                <a:schemeClr val="tx1">
                  <a:lumMod val="50000"/>
                </a:schemeClr>
              </a:solidFill>
              <a:cs typeface="+mj-cs"/>
            </a:endParaRPr>
          </a:p>
        </p:txBody>
      </p:sp>
      <p:sp>
        <p:nvSpPr>
          <p:cNvPr id="33" name="Text Placeholder 3"/>
          <p:cNvSpPr txBox="1"/>
          <p:nvPr/>
        </p:nvSpPr>
        <p:spPr>
          <a:xfrm>
            <a:off x="1000417" y="1237422"/>
            <a:ext cx="2960124" cy="130302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>
              <a:spcBef>
                <a:spcPct val="20000"/>
              </a:spcBef>
              <a:defRPr/>
            </a:pP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优点：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spcBef>
                <a:spcPct val="20000"/>
              </a:spcBef>
              <a:defRPr/>
            </a:pP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1、等级清晰，操作简便；</a:t>
            </a:r>
            <a:endParaRPr lang="zh-CN" altLang="en-US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spcBef>
                <a:spcPct val="20000"/>
              </a:spcBef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、正负激励刺激性强；</a:t>
            </a:r>
            <a:endParaRPr lang="zh-CN" altLang="en-US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spcBef>
                <a:spcPct val="20000"/>
              </a:spcBef>
              <a:defRPr/>
            </a:pP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、强制区分，优化考核过程。</a:t>
            </a:r>
            <a:endParaRPr lang="zh-CN" altLang="en-US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4" name="铅笔"/>
          <p:cNvSpPr/>
          <p:nvPr/>
        </p:nvSpPr>
        <p:spPr>
          <a:xfrm rot="1860000">
            <a:off x="3499199" y="4248204"/>
            <a:ext cx="337820" cy="675640"/>
          </a:xfrm>
          <a:custGeom>
            <a:avLst/>
            <a:gdLst>
              <a:gd name="connsiteX0" fmla="*/ 68824 w 586846"/>
              <a:gd name="connsiteY0" fmla="*/ 1723528 h 2207149"/>
              <a:gd name="connsiteX1" fmla="*/ 229234 w 586846"/>
              <a:gd name="connsiteY1" fmla="*/ 1999898 h 2207149"/>
              <a:gd name="connsiteX2" fmla="*/ 395081 w 586846"/>
              <a:gd name="connsiteY2" fmla="*/ 1968031 h 2207149"/>
              <a:gd name="connsiteX3" fmla="*/ 530795 w 586846"/>
              <a:gd name="connsiteY3" fmla="*/ 1725944 h 2207149"/>
              <a:gd name="connsiteX4" fmla="*/ 306023 w 586846"/>
              <a:gd name="connsiteY4" fmla="*/ 76465 h 2207149"/>
              <a:gd name="connsiteX5" fmla="*/ 306023 w 586846"/>
              <a:gd name="connsiteY5" fmla="*/ 1514740 h 2207149"/>
              <a:gd name="connsiteX6" fmla="*/ 529167 w 586846"/>
              <a:gd name="connsiteY6" fmla="*/ 1514740 h 2207149"/>
              <a:gd name="connsiteX7" fmla="*/ 529167 w 586846"/>
              <a:gd name="connsiteY7" fmla="*/ 155048 h 2207149"/>
              <a:gd name="connsiteX8" fmla="*/ 450584 w 586846"/>
              <a:gd name="connsiteY8" fmla="*/ 76465 h 2207149"/>
              <a:gd name="connsiteX9" fmla="*/ 136262 w 586846"/>
              <a:gd name="connsiteY9" fmla="*/ 76465 h 2207149"/>
              <a:gd name="connsiteX10" fmla="*/ 57679 w 586846"/>
              <a:gd name="connsiteY10" fmla="*/ 155048 h 2207149"/>
              <a:gd name="connsiteX11" fmla="*/ 57679 w 586846"/>
              <a:gd name="connsiteY11" fmla="*/ 1514740 h 2207149"/>
              <a:gd name="connsiteX12" fmla="*/ 280823 w 586846"/>
              <a:gd name="connsiteY12" fmla="*/ 1514740 h 2207149"/>
              <a:gd name="connsiteX13" fmla="*/ 280823 w 586846"/>
              <a:gd name="connsiteY13" fmla="*/ 76465 h 2207149"/>
              <a:gd name="connsiteX14" fmla="*/ 97810 w 586846"/>
              <a:gd name="connsiteY14" fmla="*/ 0 h 2207149"/>
              <a:gd name="connsiteX15" fmla="*/ 489036 w 586846"/>
              <a:gd name="connsiteY15" fmla="*/ 0 h 2207149"/>
              <a:gd name="connsiteX16" fmla="*/ 586846 w 586846"/>
              <a:gd name="connsiteY16" fmla="*/ 97810 h 2207149"/>
              <a:gd name="connsiteX17" fmla="*/ 586846 w 586846"/>
              <a:gd name="connsiteY17" fmla="*/ 1690953 h 2207149"/>
              <a:gd name="connsiteX18" fmla="*/ 586517 w 586846"/>
              <a:gd name="connsiteY18" fmla="*/ 1690953 h 2207149"/>
              <a:gd name="connsiteX19" fmla="*/ 586514 w 586846"/>
              <a:gd name="connsiteY19" fmla="*/ 1691828 h 2207149"/>
              <a:gd name="connsiteX20" fmla="*/ 586823 w 586846"/>
              <a:gd name="connsiteY20" fmla="*/ 1691829 h 2207149"/>
              <a:gd name="connsiteX21" fmla="*/ 586812 w 586846"/>
              <a:gd name="connsiteY21" fmla="*/ 1694880 h 2207149"/>
              <a:gd name="connsiteX22" fmla="*/ 299633 w 586846"/>
              <a:gd name="connsiteY22" fmla="*/ 2207149 h 2207149"/>
              <a:gd name="connsiteX23" fmla="*/ 23 w 586846"/>
              <a:gd name="connsiteY23" fmla="*/ 1690953 h 2207149"/>
              <a:gd name="connsiteX24" fmla="*/ 0 w 586846"/>
              <a:gd name="connsiteY24" fmla="*/ 1690953 h 2207149"/>
              <a:gd name="connsiteX25" fmla="*/ 0 w 586846"/>
              <a:gd name="connsiteY25" fmla="*/ 97810 h 2207149"/>
              <a:gd name="connsiteX26" fmla="*/ 97810 w 586846"/>
              <a:gd name="connsiteY26" fmla="*/ 0 h 220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86846" h="2207149">
                <a:moveTo>
                  <a:pt x="68824" y="1723528"/>
                </a:moveTo>
                <a:lnTo>
                  <a:pt x="229234" y="1999898"/>
                </a:lnTo>
                <a:lnTo>
                  <a:pt x="395081" y="1968031"/>
                </a:lnTo>
                <a:lnTo>
                  <a:pt x="530795" y="1725944"/>
                </a:lnTo>
                <a:close/>
                <a:moveTo>
                  <a:pt x="306023" y="76465"/>
                </a:moveTo>
                <a:lnTo>
                  <a:pt x="306023" y="1514740"/>
                </a:lnTo>
                <a:lnTo>
                  <a:pt x="529167" y="1514740"/>
                </a:lnTo>
                <a:lnTo>
                  <a:pt x="529167" y="155048"/>
                </a:lnTo>
                <a:cubicBezTo>
                  <a:pt x="529167" y="111648"/>
                  <a:pt x="493984" y="76465"/>
                  <a:pt x="450584" y="76465"/>
                </a:cubicBezTo>
                <a:close/>
                <a:moveTo>
                  <a:pt x="136262" y="76465"/>
                </a:moveTo>
                <a:cubicBezTo>
                  <a:pt x="92862" y="76465"/>
                  <a:pt x="57679" y="111648"/>
                  <a:pt x="57679" y="155048"/>
                </a:cubicBezTo>
                <a:lnTo>
                  <a:pt x="57679" y="1514740"/>
                </a:lnTo>
                <a:lnTo>
                  <a:pt x="280823" y="1514740"/>
                </a:lnTo>
                <a:lnTo>
                  <a:pt x="280823" y="76465"/>
                </a:lnTo>
                <a:close/>
                <a:moveTo>
                  <a:pt x="97810" y="0"/>
                </a:moveTo>
                <a:lnTo>
                  <a:pt x="489036" y="0"/>
                </a:lnTo>
                <a:cubicBezTo>
                  <a:pt x="543055" y="0"/>
                  <a:pt x="586846" y="43791"/>
                  <a:pt x="586846" y="97810"/>
                </a:cubicBezTo>
                <a:lnTo>
                  <a:pt x="586846" y="1690953"/>
                </a:lnTo>
                <a:lnTo>
                  <a:pt x="586517" y="1690953"/>
                </a:lnTo>
                <a:lnTo>
                  <a:pt x="586514" y="1691828"/>
                </a:lnTo>
                <a:lnTo>
                  <a:pt x="586823" y="1691829"/>
                </a:lnTo>
                <a:lnTo>
                  <a:pt x="586812" y="1694880"/>
                </a:lnTo>
                <a:lnTo>
                  <a:pt x="299633" y="2207149"/>
                </a:lnTo>
                <a:lnTo>
                  <a:pt x="23" y="1690953"/>
                </a:lnTo>
                <a:lnTo>
                  <a:pt x="0" y="1690953"/>
                </a:lnTo>
                <a:lnTo>
                  <a:pt x="0" y="97810"/>
                </a:lnTo>
                <a:cubicBezTo>
                  <a:pt x="0" y="43791"/>
                  <a:pt x="43791" y="0"/>
                  <a:pt x="97810" y="0"/>
                </a:cubicBezTo>
                <a:close/>
              </a:path>
            </a:pathLst>
          </a:cu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" name="标题 1"/>
          <p:cNvSpPr>
            <a:spLocks noGrp="1"/>
          </p:cNvSpPr>
          <p:nvPr/>
        </p:nvSpPr>
        <p:spPr>
          <a:xfrm>
            <a:off x="825589" y="367031"/>
            <a:ext cx="6410707" cy="7921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0070C0"/>
                </a:solidFill>
                <a:sym typeface="+mn-ea"/>
              </a:rPr>
              <a:t>3</a:t>
            </a:r>
            <a:r>
              <a:rPr lang="zh-CN" altLang="en-US" sz="3200" b="1" dirty="0" smtClean="0">
                <a:solidFill>
                  <a:srgbClr val="0070C0"/>
                </a:solidFill>
                <a:sym typeface="+mn-ea"/>
              </a:rPr>
              <a:t>、强制分布法的优缺点</a:t>
            </a:r>
            <a:endParaRPr lang="zh-CN" altLang="en-US" sz="3200" b="1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>
            <a:off x="611560" y="1124744"/>
            <a:ext cx="8155632" cy="1587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11505" y="1159510"/>
            <a:ext cx="7503160" cy="1219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华三背景介绍：</a:t>
            </a:r>
            <a:endParaRPr lang="zh-CN" altLang="en-US" sz="2000" b="1"/>
          </a:p>
          <a:p>
            <a:r>
              <a:rPr lang="zh-CN" altLang="en-US"/>
              <a:t>杭州华三通信技术有限公司，成立于</a:t>
            </a:r>
            <a:r>
              <a:rPr lang="en-US" altLang="zh-CN"/>
              <a:t>2003</a:t>
            </a:r>
            <a:r>
              <a:rPr lang="zh-CN" altLang="en-US"/>
              <a:t>年，是从华为分离出来的一支，</a:t>
            </a:r>
            <a:endParaRPr lang="zh-CN" altLang="en-US"/>
          </a:p>
          <a:p>
            <a:r>
              <a:rPr lang="zh-CN" altLang="en-US"/>
              <a:t>从最初的</a:t>
            </a:r>
            <a:r>
              <a:rPr lang="en-US" altLang="zh-CN"/>
              <a:t>1000</a:t>
            </a:r>
            <a:r>
              <a:rPr lang="zh-CN" altLang="en-US"/>
              <a:t>人发展到今天的</a:t>
            </a:r>
            <a:r>
              <a:rPr lang="en-US" altLang="zh-CN"/>
              <a:t>5000</a:t>
            </a:r>
            <a:r>
              <a:rPr lang="zh-CN" altLang="en-US"/>
              <a:t>人规模，</a:t>
            </a:r>
            <a:r>
              <a:rPr lang="en-US" altLang="zh-CN"/>
              <a:t>38</a:t>
            </a:r>
            <a:r>
              <a:rPr lang="zh-CN" altLang="en-US"/>
              <a:t>个分支机构（办事处）。</a:t>
            </a:r>
            <a:endParaRPr lang="zh-CN" altLang="en-US"/>
          </a:p>
          <a:p>
            <a:r>
              <a:rPr lang="en-US" altLang="zh-CN"/>
              <a:t>2015</a:t>
            </a:r>
            <a:r>
              <a:rPr lang="zh-CN" altLang="en-US"/>
              <a:t>年销售额达到</a:t>
            </a:r>
            <a:r>
              <a:rPr lang="en-US" altLang="zh-CN"/>
              <a:t>120</a:t>
            </a:r>
            <a:r>
              <a:rPr lang="zh-CN" altLang="en-US"/>
              <a:t>亿元，为杭州利税</a:t>
            </a:r>
            <a:r>
              <a:rPr lang="en-US" altLang="zh-CN"/>
              <a:t>20</a:t>
            </a:r>
            <a:r>
              <a:rPr lang="zh-CN" altLang="en-US"/>
              <a:t>亿元。</a:t>
            </a:r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611505" y="2464435"/>
          <a:ext cx="8114030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465"/>
                <a:gridCol w="3968115"/>
                <a:gridCol w="2584450"/>
              </a:tblGrid>
              <a:tr h="7340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强制分布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分层管理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（按领导人就职期考核，周期</a:t>
                      </a:r>
                      <a:r>
                        <a:rPr lang="en-US" altLang="zh-CN"/>
                        <a:t>4</a:t>
                      </a:r>
                      <a:r>
                        <a:rPr lang="zh-CN" altLang="en-US"/>
                        <a:t>年）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内在驱动力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zh-CN"/>
                        <a:t>人性假设理论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5% </a:t>
                      </a:r>
                      <a:r>
                        <a:rPr lang="zh-CN" altLang="en-US"/>
                        <a:t>重点激励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升职、加薪、股票、期权</a:t>
                      </a:r>
                      <a:r>
                        <a:rPr lang="en-US" altLang="zh-CN" sz="1600"/>
                        <a:t>……</a:t>
                      </a:r>
                      <a:endParaRPr lang="en-US" altLang="zh-CN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利益、荣誉、成就感、使命感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中间部分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/>
                        <a:t>    </a:t>
                      </a:r>
                      <a:r>
                        <a:rPr lang="zh-CN" altLang="en-US" sz="1600"/>
                        <a:t>任期四年带团队的数据进行绩效考核，通过产出，投入，人均利润等数据进行全国排名。再区分优劣。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无法用浮动躲避高压考核，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r>
                        <a:rPr lang="zh-CN" altLang="en-US" sz="1400"/>
                        <a:t>只能不断提高。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5% 末尾淘汰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/>
                        <a:t>    </a:t>
                      </a:r>
                      <a:r>
                        <a:rPr lang="zh-CN" altLang="en-US" sz="1600"/>
                        <a:t>每季度排名，末尾</a:t>
                      </a:r>
                      <a:r>
                        <a:rPr lang="en-US" altLang="zh-CN" sz="1600"/>
                        <a:t>2</a:t>
                      </a:r>
                      <a:r>
                        <a:rPr lang="zh-CN" altLang="en-US" sz="1600"/>
                        <a:t>名黄牌警告，连续</a:t>
                      </a:r>
                      <a:r>
                        <a:rPr lang="en-US" altLang="zh-CN" sz="1600"/>
                        <a:t>2</a:t>
                      </a:r>
                      <a:r>
                        <a:rPr lang="zh-CN" altLang="en-US" sz="1600"/>
                        <a:t>个季度黄牌的负责人到杭州总部述职。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人性的贪婪和恐惧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75" name="标题 1"/>
          <p:cNvSpPr>
            <a:spLocks noGrp="1"/>
          </p:cNvSpPr>
          <p:nvPr/>
        </p:nvSpPr>
        <p:spPr>
          <a:xfrm>
            <a:off x="825500" y="367030"/>
            <a:ext cx="7476490" cy="7924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0070C0"/>
                </a:solidFill>
                <a:sym typeface="+mn-ea"/>
              </a:rPr>
              <a:t>2</a:t>
            </a:r>
            <a:r>
              <a:rPr lang="zh-CN" altLang="en-US" sz="3200" b="1" dirty="0" smtClean="0">
                <a:solidFill>
                  <a:srgbClr val="0070C0"/>
                </a:solidFill>
                <a:sym typeface="+mn-ea"/>
              </a:rPr>
              <a:t>、应用案例：华三 （</a:t>
            </a:r>
            <a:r>
              <a:rPr lang="en-US" altLang="zh-CN" sz="3200" b="1" dirty="0" smtClean="0">
                <a:solidFill>
                  <a:srgbClr val="0070C0"/>
                </a:solidFill>
                <a:sym typeface="+mn-ea"/>
              </a:rPr>
              <a:t>H3C</a:t>
            </a:r>
            <a:r>
              <a:rPr lang="zh-CN" altLang="en-US" sz="3200" b="1" dirty="0" smtClean="0">
                <a:solidFill>
                  <a:srgbClr val="0070C0"/>
                </a:solidFill>
                <a:sym typeface="+mn-ea"/>
              </a:rPr>
              <a:t>）    </a:t>
            </a:r>
            <a:r>
              <a:rPr lang="zh-CN" altLang="en-US" sz="1800">
                <a:sym typeface="+mn-ea"/>
              </a:rPr>
              <a:t>（副总面谈，</a:t>
            </a:r>
            <a:r>
              <a:rPr lang="en-US" altLang="zh-CN" sz="1800">
                <a:sym typeface="+mn-ea"/>
              </a:rPr>
              <a:t>2016</a:t>
            </a:r>
            <a:r>
              <a:rPr lang="zh-CN" altLang="en-US" sz="1800">
                <a:sym typeface="+mn-ea"/>
              </a:rPr>
              <a:t>）</a:t>
            </a:r>
            <a:endParaRPr lang="zh-CN" altLang="en-US" sz="1800" b="1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76" name="Line 7"/>
          <p:cNvSpPr>
            <a:spLocks noChangeShapeType="1"/>
          </p:cNvSpPr>
          <p:nvPr/>
        </p:nvSpPr>
        <p:spPr bwMode="auto">
          <a:xfrm>
            <a:off x="611560" y="1124744"/>
            <a:ext cx="8155632" cy="1587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05" y="5385435"/>
            <a:ext cx="822833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结论：强制分布法，是应用正态分布规律，将人员区分开来，针对每个部分人员</a:t>
            </a:r>
            <a:endParaRPr lang="zh-CN" altLang="en-US" b="1"/>
          </a:p>
          <a:p>
            <a:r>
              <a:rPr lang="zh-CN" altLang="en-US" b="1"/>
              <a:t>的特性，实施有针对性的人员管理与激励，以提高组织整体绩效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1"/>
          <p:cNvSpPr>
            <a:spLocks noGrp="1"/>
          </p:cNvSpPr>
          <p:nvPr/>
        </p:nvSpPr>
        <p:spPr>
          <a:xfrm>
            <a:off x="825589" y="367031"/>
            <a:ext cx="6410707" cy="7921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0070C0"/>
                </a:solidFill>
                <a:sym typeface="+mn-ea"/>
              </a:rPr>
              <a:t>4</a:t>
            </a:r>
            <a:r>
              <a:rPr lang="zh-CN" altLang="en-US" sz="3200" b="1" dirty="0" smtClean="0">
                <a:solidFill>
                  <a:srgbClr val="0070C0"/>
                </a:solidFill>
                <a:sym typeface="+mn-ea"/>
              </a:rPr>
              <a:t>、强制分布法的适用条件</a:t>
            </a:r>
            <a:endParaRPr lang="zh-CN" altLang="en-US" sz="3200" b="1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 flipV="1">
            <a:off x="611505" y="1113155"/>
            <a:ext cx="8155940" cy="1143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83615" y="2361565"/>
            <a:ext cx="513080" cy="106108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生产部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29105" y="2353310"/>
            <a:ext cx="521335" cy="10693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销售部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484755" y="2407285"/>
            <a:ext cx="182880" cy="1015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财务部</a:t>
            </a:r>
            <a:endParaRPr lang="zh-CN" altLang="en-US" sz="1200" dirty="0" smtClean="0"/>
          </a:p>
        </p:txBody>
      </p:sp>
      <p:sp>
        <p:nvSpPr>
          <p:cNvPr id="9" name="圆角矩形 8"/>
          <p:cNvSpPr/>
          <p:nvPr/>
        </p:nvSpPr>
        <p:spPr>
          <a:xfrm>
            <a:off x="2799715" y="2407285"/>
            <a:ext cx="182880" cy="1015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人力部</a:t>
            </a:r>
            <a:endParaRPr lang="zh-CN" altLang="en-US" sz="1200" dirty="0" smtClean="0"/>
          </a:p>
        </p:txBody>
      </p:sp>
      <p:sp>
        <p:nvSpPr>
          <p:cNvPr id="10" name="圆角矩形 9"/>
          <p:cNvSpPr/>
          <p:nvPr/>
        </p:nvSpPr>
        <p:spPr>
          <a:xfrm>
            <a:off x="3203575" y="2407285"/>
            <a:ext cx="182880" cy="1015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办公室</a:t>
            </a:r>
            <a:endParaRPr lang="zh-CN" altLang="en-US" sz="1200" dirty="0" smtClean="0"/>
          </a:p>
        </p:txBody>
      </p:sp>
      <p:sp>
        <p:nvSpPr>
          <p:cNvPr id="11" name="圆角矩形 10"/>
          <p:cNvSpPr/>
          <p:nvPr/>
        </p:nvSpPr>
        <p:spPr>
          <a:xfrm>
            <a:off x="2355850" y="2184400"/>
            <a:ext cx="1120775" cy="14071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3917236" y="1537826"/>
            <a:ext cx="4634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问题一：将人数少的部门打包考核可以吗？ 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17236" y="2184375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问题二：让几个部门的上级领导考核可以吗？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484120" y="1532890"/>
            <a:ext cx="811530" cy="193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副总</a:t>
            </a:r>
            <a:endParaRPr lang="zh-CN" altLang="en-US" sz="12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3917618" y="2782282"/>
            <a:ext cx="4600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问题三（课后作业）：强制分布的比例是在</a:t>
            </a:r>
            <a:endParaRPr lang="zh-CN" altLang="en-US" b="1" dirty="0" smtClean="0"/>
          </a:p>
          <a:p>
            <a:r>
              <a:rPr lang="zh-CN" altLang="en-US" b="1" dirty="0" smtClean="0"/>
              <a:t>                各个部门是固定不变的吗？以学校</a:t>
            </a:r>
            <a:endParaRPr lang="zh-CN" altLang="en-US" b="1" dirty="0" smtClean="0"/>
          </a:p>
          <a:p>
            <a:r>
              <a:rPr lang="zh-CN" altLang="en-US" b="1" dirty="0" smtClean="0"/>
              <a:t>                 奖学金评定为例进行分析。</a:t>
            </a:r>
            <a:endParaRPr lang="zh-CN" altLang="en-US" b="1" dirty="0"/>
          </a:p>
        </p:txBody>
      </p:sp>
      <p:cxnSp>
        <p:nvCxnSpPr>
          <p:cNvPr id="5" name="肘形连接符 4"/>
          <p:cNvCxnSpPr>
            <a:stCxn id="17" idx="2"/>
            <a:endCxn id="10" idx="0"/>
          </p:cNvCxnSpPr>
          <p:nvPr/>
        </p:nvCxnSpPr>
        <p:spPr>
          <a:xfrm rot="5400000" flipV="1">
            <a:off x="2752090" y="1864360"/>
            <a:ext cx="680720" cy="4051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7" idx="2"/>
            <a:endCxn id="8" idx="0"/>
          </p:cNvCxnSpPr>
          <p:nvPr/>
        </p:nvCxnSpPr>
        <p:spPr>
          <a:xfrm rot="5400000">
            <a:off x="2392680" y="1910080"/>
            <a:ext cx="680720" cy="3136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2"/>
            <a:endCxn id="9" idx="0"/>
          </p:cNvCxnSpPr>
          <p:nvPr/>
        </p:nvCxnSpPr>
        <p:spPr>
          <a:xfrm>
            <a:off x="2889885" y="1726565"/>
            <a:ext cx="1270" cy="680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11505" y="4483100"/>
            <a:ext cx="8331835" cy="916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适用条件：</a:t>
            </a:r>
            <a:r>
              <a:rPr lang="en-US" altLang="zh-CN" b="1"/>
              <a:t>1</a:t>
            </a:r>
            <a:r>
              <a:rPr lang="zh-CN" altLang="en-US" b="1"/>
              <a:t>、人员实际绩效水平符合正态分布（人数 </a:t>
            </a:r>
            <a:r>
              <a:rPr lang="en-US" altLang="zh-CN" b="1"/>
              <a:t>&gt; 20</a:t>
            </a:r>
            <a:r>
              <a:rPr lang="zh-CN" altLang="en-US" b="1"/>
              <a:t>人的独立部门组织）；</a:t>
            </a:r>
            <a:endParaRPr lang="zh-CN" altLang="en-US" b="1"/>
          </a:p>
          <a:p>
            <a:r>
              <a:rPr lang="en-US" altLang="zh-CN" b="1"/>
              <a:t>                      2</a:t>
            </a:r>
            <a:r>
              <a:rPr lang="zh-CN" altLang="en-US" b="1"/>
              <a:t>、组织文化基础；</a:t>
            </a:r>
            <a:endParaRPr lang="zh-CN" altLang="en-US" b="1"/>
          </a:p>
          <a:p>
            <a:r>
              <a:rPr lang="zh-CN" altLang="en-US" b="1"/>
              <a:t>                      </a:t>
            </a:r>
            <a:r>
              <a:rPr lang="en-US" altLang="zh-CN" b="1"/>
              <a:t>3</a:t>
            </a:r>
            <a:r>
              <a:rPr lang="zh-CN" altLang="en-US" b="1"/>
              <a:t>、组织制度保证。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/>
      <p:bldP spid="13" grpId="0"/>
      <p:bldP spid="17" grpId="0" animBg="1"/>
      <p:bldP spid="19" grpId="0"/>
      <p:bldP spid="22" grpId="0"/>
    </p:bldLst>
  </p:timing>
</p:sld>
</file>

<file path=ppt/tags/tag1.xml><?xml version="1.0" encoding="utf-8"?>
<p:tagLst xmlns:p="http://schemas.openxmlformats.org/presentationml/2006/main">
  <p:tag name="KSO_WM_TEMPLATE_CATEGORY" val="custom"/>
  <p:tag name="KSO_WM_TEMPLATE_INDEX" val="16033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1380</Words>
  <Application>WPS 演示</Application>
  <PresentationFormat>全屏显示(4:3)</PresentationFormat>
  <Paragraphs>158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Britannic Bold</vt:lpstr>
      <vt:lpstr>微软雅黑</vt:lpstr>
      <vt:lpstr>方正兰亭黑_GBK</vt:lpstr>
      <vt:lpstr>Calibri</vt:lpstr>
      <vt:lpstr>黑体</vt:lpstr>
      <vt:lpstr>Office 主题</vt:lpstr>
      <vt:lpstr>哈尔滨师范大学2017年招聘教师面试  人力资源管理 教师  孟梓涵  019102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MengZihan</dc:creator>
  <cp:lastModifiedBy>thinkpad</cp:lastModifiedBy>
  <cp:revision>71</cp:revision>
  <dcterms:created xsi:type="dcterms:W3CDTF">2017-05-19T00:54:00Z</dcterms:created>
  <dcterms:modified xsi:type="dcterms:W3CDTF">2017-05-21T04:32:59Z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