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75" r:id="rId3"/>
    <p:sldId id="259" r:id="rId4"/>
    <p:sldId id="260" r:id="rId5"/>
    <p:sldId id="262" r:id="rId6"/>
    <p:sldId id="289" r:id="rId7"/>
    <p:sldId id="261" r:id="rId8"/>
    <p:sldId id="290" r:id="rId9"/>
    <p:sldId id="298" r:id="rId10"/>
    <p:sldId id="299" r:id="rId11"/>
    <p:sldId id="297" r:id="rId12"/>
    <p:sldId id="301" r:id="rId13"/>
    <p:sldId id="263" r:id="rId14"/>
    <p:sldId id="304" r:id="rId15"/>
    <p:sldId id="305" r:id="rId16"/>
    <p:sldId id="266" r:id="rId17"/>
    <p:sldId id="291" r:id="rId18"/>
    <p:sldId id="296" r:id="rId19"/>
    <p:sldId id="265"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678" y="306"/>
      </p:cViewPr>
      <p:guideLst>
        <p:guide orient="horz" pos="2156"/>
        <p:guide pos="295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E133FC1-B3A8-4D11-9391-6BC9E97F75B8}" type="datetimeFigureOut">
              <a:rPr lang="zh-CN" altLang="en-US" smtClean="0"/>
              <a:pPr/>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535B48-2DF6-492A-83A9-3B792FCE623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133FC1-B3A8-4D11-9391-6BC9E97F75B8}" type="datetimeFigureOut">
              <a:rPr lang="zh-CN" altLang="en-US" smtClean="0"/>
              <a:pPr/>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535B48-2DF6-492A-83A9-3B792FCE623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133FC1-B3A8-4D11-9391-6BC9E97F75B8}" type="datetimeFigureOut">
              <a:rPr lang="zh-CN" altLang="en-US" smtClean="0"/>
              <a:pPr/>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535B48-2DF6-492A-83A9-3B792FCE623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133FC1-B3A8-4D11-9391-6BC9E97F75B8}" type="datetimeFigureOut">
              <a:rPr lang="zh-CN" altLang="en-US" smtClean="0"/>
              <a:pPr/>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535B48-2DF6-492A-83A9-3B792FCE623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E133FC1-B3A8-4D11-9391-6BC9E97F75B8}" type="datetimeFigureOut">
              <a:rPr lang="zh-CN" altLang="en-US" smtClean="0"/>
              <a:pPr/>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535B48-2DF6-492A-83A9-3B792FCE623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133FC1-B3A8-4D11-9391-6BC9E97F75B8}" type="datetimeFigureOut">
              <a:rPr lang="zh-CN" altLang="en-US" smtClean="0"/>
              <a:pPr/>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535B48-2DF6-492A-83A9-3B792FCE623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133FC1-B3A8-4D11-9391-6BC9E97F75B8}" type="datetimeFigureOut">
              <a:rPr lang="zh-CN" altLang="en-US" smtClean="0"/>
              <a:pPr/>
              <a:t>2017/11/23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535B48-2DF6-492A-83A9-3B792FCE623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133FC1-B3A8-4D11-9391-6BC9E97F75B8}" type="datetimeFigureOut">
              <a:rPr lang="zh-CN" altLang="en-US" smtClean="0"/>
              <a:pPr/>
              <a:t>2017/11/23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535B48-2DF6-492A-83A9-3B792FCE623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133FC1-B3A8-4D11-9391-6BC9E97F75B8}" type="datetimeFigureOut">
              <a:rPr lang="zh-CN" altLang="en-US" smtClean="0"/>
              <a:pPr/>
              <a:t>2017/11/23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535B48-2DF6-492A-83A9-3B792FCE623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E133FC1-B3A8-4D11-9391-6BC9E97F75B8}" type="datetimeFigureOut">
              <a:rPr lang="zh-CN" altLang="en-US" smtClean="0"/>
              <a:pPr/>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535B48-2DF6-492A-83A9-3B792FCE623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E133FC1-B3A8-4D11-9391-6BC9E97F75B8}" type="datetimeFigureOut">
              <a:rPr lang="zh-CN" altLang="en-US" smtClean="0"/>
              <a:pPr/>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535B48-2DF6-492A-83A9-3B792FCE623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33FC1-B3A8-4D11-9391-6BC9E97F75B8}" type="datetimeFigureOut">
              <a:rPr lang="zh-CN" altLang="en-US" smtClean="0"/>
              <a:pPr/>
              <a:t>2017/11/23</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35B48-2DF6-492A-83A9-3B792FCE623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4000" r="-24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1755113"/>
            <a:ext cx="5406390" cy="2497455"/>
          </a:xfrm>
        </p:spPr>
        <p:txBody>
          <a:bodyPr>
            <a:normAutofit/>
          </a:bodyPr>
          <a:lstStyle/>
          <a:p>
            <a:r>
              <a:rPr lang="en-US" altLang="zh-CN" sz="2800" b="1" dirty="0" smtClean="0">
                <a:solidFill>
                  <a:srgbClr val="0070C0"/>
                </a:solidFill>
                <a:sym typeface="+mn-ea"/>
              </a:rPr>
              <a:t>2017</a:t>
            </a:r>
            <a:r>
              <a:rPr lang="zh-CN" altLang="en-US" sz="2800" b="1" dirty="0" smtClean="0">
                <a:solidFill>
                  <a:srgbClr val="0070C0"/>
                </a:solidFill>
                <a:sym typeface="+mn-ea"/>
              </a:rPr>
              <a:t>级教师岗前培训微课</a:t>
            </a:r>
            <a:r>
              <a:rPr lang="en-US" altLang="zh-CN" sz="2800" b="1" dirty="0" smtClean="0">
                <a:solidFill>
                  <a:srgbClr val="0070C0"/>
                </a:solidFill>
                <a:sym typeface="+mn-ea"/>
              </a:rPr>
              <a:t/>
            </a:r>
            <a:br>
              <a:rPr lang="en-US" altLang="zh-CN" sz="2800" b="1" dirty="0" smtClean="0">
                <a:solidFill>
                  <a:srgbClr val="0070C0"/>
                </a:solidFill>
                <a:sym typeface="+mn-ea"/>
              </a:rPr>
            </a:br>
            <a:r>
              <a:rPr lang="en-US" altLang="zh-CN" sz="2800" b="1" dirty="0" smtClean="0">
                <a:solidFill>
                  <a:srgbClr val="0070C0"/>
                </a:solidFill>
                <a:sym typeface="+mn-ea"/>
              </a:rPr>
              <a:t/>
            </a:r>
            <a:br>
              <a:rPr lang="en-US" altLang="zh-CN" sz="2800" b="1" dirty="0" smtClean="0">
                <a:solidFill>
                  <a:srgbClr val="0070C0"/>
                </a:solidFill>
                <a:sym typeface="+mn-ea"/>
              </a:rPr>
            </a:br>
            <a:r>
              <a:rPr lang="zh-CN" altLang="en-US" sz="2800" b="1" dirty="0" smtClean="0">
                <a:solidFill>
                  <a:srgbClr val="0070C0"/>
                </a:solidFill>
                <a:sym typeface="+mn-ea"/>
              </a:rPr>
              <a:t>管理学院</a:t>
            </a:r>
            <a:r>
              <a:rPr lang="zh-CN" altLang="en-US" sz="2800" b="1" dirty="0" smtClean="0">
                <a:solidFill>
                  <a:schemeClr val="tx1"/>
                </a:solidFill>
                <a:sym typeface="+mn-ea"/>
              </a:rPr>
              <a:t/>
            </a:r>
            <a:br>
              <a:rPr lang="zh-CN" altLang="en-US" sz="2800" b="1" dirty="0" smtClean="0">
                <a:solidFill>
                  <a:schemeClr val="tx1"/>
                </a:solidFill>
                <a:sym typeface="+mn-ea"/>
              </a:rPr>
            </a:br>
            <a:r>
              <a:rPr lang="zh-CN" altLang="en-US" sz="2800" b="1" dirty="0" smtClean="0">
                <a:solidFill>
                  <a:schemeClr val="tx1"/>
                </a:solidFill>
                <a:sym typeface="+mn-ea"/>
              </a:rPr>
              <a:t/>
            </a:r>
            <a:br>
              <a:rPr lang="zh-CN" altLang="en-US" sz="2800" b="1" dirty="0" smtClean="0">
                <a:solidFill>
                  <a:schemeClr val="tx1"/>
                </a:solidFill>
                <a:sym typeface="+mn-ea"/>
              </a:rPr>
            </a:br>
            <a:r>
              <a:rPr lang="zh-CN" altLang="en-US" sz="2800" b="1" dirty="0" smtClean="0">
                <a:solidFill>
                  <a:schemeClr val="tx1"/>
                </a:solidFill>
                <a:sym typeface="+mn-ea"/>
              </a:rPr>
              <a:t>孟梓涵</a:t>
            </a:r>
            <a:endParaRPr lang="zh-CN" altLang="en-US" sz="2800" dirty="0">
              <a:sym typeface="+mn-ea"/>
            </a:endParaRPr>
          </a:p>
        </p:txBody>
      </p:sp>
      <p:sp>
        <p:nvSpPr>
          <p:cNvPr id="3" name="副标题 2"/>
          <p:cNvSpPr>
            <a:spLocks noGrp="1"/>
          </p:cNvSpPr>
          <p:nvPr>
            <p:ph type="subTitle" idx="1"/>
          </p:nvPr>
        </p:nvSpPr>
        <p:spPr>
          <a:xfrm>
            <a:off x="451585" y="4596795"/>
            <a:ext cx="4535488" cy="431279"/>
          </a:xfrm>
        </p:spPr>
        <p:txBody>
          <a:bodyPr>
            <a:normAutofit lnSpcReduction="10000"/>
          </a:bodyPr>
          <a:lstStyle/>
          <a:p>
            <a:r>
              <a:rPr lang="en-US" altLang="zh-CN" sz="2400" dirty="0">
                <a:solidFill>
                  <a:schemeClr val="tx1"/>
                </a:solidFill>
              </a:rPr>
              <a:t>2017</a:t>
            </a:r>
            <a:r>
              <a:rPr lang="zh-CN" altLang="en-US" sz="2400" dirty="0" smtClean="0">
                <a:solidFill>
                  <a:schemeClr val="tx1"/>
                </a:solidFill>
              </a:rPr>
              <a:t>年</a:t>
            </a:r>
            <a:r>
              <a:rPr lang="en-US" altLang="zh-CN" sz="2400" dirty="0" smtClean="0">
                <a:solidFill>
                  <a:schemeClr val="tx1"/>
                </a:solidFill>
              </a:rPr>
              <a:t>11</a:t>
            </a:r>
            <a:r>
              <a:rPr lang="zh-CN" altLang="en-US" sz="2400" dirty="0" smtClean="0">
                <a:solidFill>
                  <a:schemeClr val="tx1"/>
                </a:solidFill>
              </a:rPr>
              <a:t>月</a:t>
            </a:r>
            <a:endParaRPr lang="zh-CN" altLang="en-US" sz="2400" dirty="0">
              <a:solidFill>
                <a:schemeClr val="tx1"/>
              </a:solidFill>
            </a:endParaRPr>
          </a:p>
        </p:txBody>
      </p:sp>
      <p:pic>
        <p:nvPicPr>
          <p:cNvPr id="3074" name="Picture 2"/>
          <p:cNvPicPr>
            <a:picLocks noChangeAspect="1" noChangeArrowheads="1"/>
          </p:cNvPicPr>
          <p:nvPr/>
        </p:nvPicPr>
        <p:blipFill>
          <a:blip r:embed="rId4" cstate="print"/>
          <a:srcRect/>
          <a:stretch>
            <a:fillRect/>
          </a:stretch>
        </p:blipFill>
        <p:spPr bwMode="auto">
          <a:xfrm>
            <a:off x="0" y="5972175"/>
            <a:ext cx="1085850" cy="88582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nvSpPr>
        <p:spPr>
          <a:xfrm>
            <a:off x="825589" y="367031"/>
            <a:ext cx="6410707" cy="792163"/>
          </a:xfrm>
          <a:prstGeom prst="rect">
            <a:avLst/>
          </a:prstGeom>
          <a:noFill/>
          <a:ln>
            <a:noFill/>
          </a:ln>
          <a:effectLst/>
        </p:spPr>
        <p:txBody>
          <a:bodyPr vert="horz" wrap="square" lIns="91440" tIns="45720" rIns="91440" bIns="45720" numCol="1" anchor="ctr" anchorCtr="0" compatLnSpc="1"/>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a:lstStyle>
          <a:p>
            <a:r>
              <a:rPr lang="zh-CN" altLang="en-US" sz="3200" b="1" dirty="0" smtClean="0">
                <a:solidFill>
                  <a:srgbClr val="0070C0"/>
                </a:solidFill>
                <a:sym typeface="+mn-ea"/>
              </a:rPr>
              <a:t>员工绩效的特征</a:t>
            </a:r>
            <a:endParaRPr lang="zh-CN" altLang="en-US" sz="3200" b="1" dirty="0">
              <a:solidFill>
                <a:srgbClr val="0070C0"/>
              </a:solidFill>
              <a:sym typeface="+mn-ea"/>
            </a:endParaRPr>
          </a:p>
        </p:txBody>
      </p:sp>
      <p:sp>
        <p:nvSpPr>
          <p:cNvPr id="76" name="Line 7"/>
          <p:cNvSpPr>
            <a:spLocks noChangeShapeType="1"/>
          </p:cNvSpPr>
          <p:nvPr/>
        </p:nvSpPr>
        <p:spPr bwMode="auto">
          <a:xfrm>
            <a:off x="611560" y="1124744"/>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sp>
        <p:nvSpPr>
          <p:cNvPr id="13" name="TextBox 12"/>
          <p:cNvSpPr txBox="1"/>
          <p:nvPr/>
        </p:nvSpPr>
        <p:spPr>
          <a:xfrm>
            <a:off x="611560" y="2348880"/>
            <a:ext cx="6849189" cy="1631216"/>
          </a:xfrm>
          <a:prstGeom prst="rect">
            <a:avLst/>
          </a:prstGeom>
          <a:noFill/>
        </p:spPr>
        <p:txBody>
          <a:bodyPr wrap="square" rtlCol="0">
            <a:spAutoFit/>
          </a:bodyPr>
          <a:lstStyle/>
          <a:p>
            <a:r>
              <a:rPr lang="en-US" altLang="zh-CN" sz="2000" b="1" dirty="0" smtClean="0"/>
              <a:t>1</a:t>
            </a:r>
            <a:r>
              <a:rPr lang="zh-CN" altLang="en-US" sz="2000" b="1" dirty="0" smtClean="0"/>
              <a:t>、员工个人绩效的基本特征</a:t>
            </a:r>
            <a:endParaRPr lang="en-US" altLang="zh-CN" sz="2000" b="1" dirty="0" smtClean="0"/>
          </a:p>
          <a:p>
            <a:endParaRPr lang="en-US" altLang="zh-CN" sz="2000" b="1" dirty="0" smtClean="0"/>
          </a:p>
          <a:p>
            <a:r>
              <a:rPr lang="zh-CN" altLang="en-US" sz="2000" b="1" dirty="0" smtClean="0"/>
              <a:t>           可衡量性、  多因性、  </a:t>
            </a:r>
            <a:r>
              <a:rPr lang="zh-CN" altLang="en-US" sz="2000" b="1" dirty="0" smtClean="0">
                <a:solidFill>
                  <a:srgbClr val="FF0000"/>
                </a:solidFill>
              </a:rPr>
              <a:t>多维性</a:t>
            </a:r>
            <a:endParaRPr lang="en-US" altLang="zh-CN" sz="2000" b="1" dirty="0" smtClean="0">
              <a:solidFill>
                <a:srgbClr val="FF0000"/>
              </a:solidFill>
            </a:endParaRPr>
          </a:p>
          <a:p>
            <a:endParaRPr lang="en-US" altLang="zh-CN" sz="2000" b="1" dirty="0" smtClean="0"/>
          </a:p>
          <a:p>
            <a:endParaRPr lang="en-US" altLang="zh-CN" sz="2000"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67544" y="476672"/>
            <a:ext cx="8058982" cy="5184576"/>
          </a:xfrm>
          <a:prstGeom prst="rect">
            <a:avLst/>
          </a:prstGeom>
          <a:noFill/>
          <a:ln w="9525">
            <a:noFill/>
            <a:miter lim="800000"/>
            <a:headEnd/>
            <a:tailEnd/>
          </a:ln>
        </p:spPr>
      </p:pic>
      <p:sp>
        <p:nvSpPr>
          <p:cNvPr id="5" name="椭圆 4"/>
          <p:cNvSpPr/>
          <p:nvPr/>
        </p:nvSpPr>
        <p:spPr>
          <a:xfrm>
            <a:off x="5364088" y="1700808"/>
            <a:ext cx="129614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64088" y="3140968"/>
            <a:ext cx="129614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436096" y="5085184"/>
            <a:ext cx="165618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nvSpPr>
        <p:spPr>
          <a:xfrm>
            <a:off x="825589" y="367031"/>
            <a:ext cx="6410707" cy="792163"/>
          </a:xfrm>
          <a:prstGeom prst="rect">
            <a:avLst/>
          </a:prstGeom>
          <a:noFill/>
          <a:ln>
            <a:noFill/>
          </a:ln>
          <a:effectLst/>
        </p:spPr>
        <p:txBody>
          <a:bodyPr vert="horz" wrap="square" lIns="91440" tIns="45720" rIns="91440" bIns="45720" numCol="1" anchor="ctr" anchorCtr="0" compatLnSpc="1"/>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a:lstStyle>
          <a:p>
            <a:r>
              <a:rPr lang="zh-CN" altLang="en-US" sz="3200" b="1" dirty="0" smtClean="0">
                <a:solidFill>
                  <a:srgbClr val="0070C0"/>
                </a:solidFill>
                <a:sym typeface="+mn-ea"/>
              </a:rPr>
              <a:t>员工绩效的特征</a:t>
            </a:r>
            <a:endParaRPr lang="zh-CN" altLang="en-US" sz="3200" b="1" dirty="0">
              <a:solidFill>
                <a:srgbClr val="0070C0"/>
              </a:solidFill>
              <a:sym typeface="+mn-ea"/>
            </a:endParaRPr>
          </a:p>
        </p:txBody>
      </p:sp>
      <p:sp>
        <p:nvSpPr>
          <p:cNvPr id="76" name="Line 7"/>
          <p:cNvSpPr>
            <a:spLocks noChangeShapeType="1"/>
          </p:cNvSpPr>
          <p:nvPr/>
        </p:nvSpPr>
        <p:spPr bwMode="auto">
          <a:xfrm>
            <a:off x="611560" y="1124744"/>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sp>
        <p:nvSpPr>
          <p:cNvPr id="13" name="TextBox 12"/>
          <p:cNvSpPr txBox="1"/>
          <p:nvPr/>
        </p:nvSpPr>
        <p:spPr>
          <a:xfrm>
            <a:off x="611560" y="2348880"/>
            <a:ext cx="6849189" cy="1631216"/>
          </a:xfrm>
          <a:prstGeom prst="rect">
            <a:avLst/>
          </a:prstGeom>
          <a:noFill/>
        </p:spPr>
        <p:txBody>
          <a:bodyPr wrap="square" rtlCol="0">
            <a:spAutoFit/>
          </a:bodyPr>
          <a:lstStyle/>
          <a:p>
            <a:r>
              <a:rPr lang="en-US" altLang="zh-CN" sz="2000" b="1" dirty="0" smtClean="0"/>
              <a:t>1</a:t>
            </a:r>
            <a:r>
              <a:rPr lang="zh-CN" altLang="en-US" sz="2000" b="1" dirty="0" smtClean="0"/>
              <a:t>、员工个人绩效的基本特征</a:t>
            </a:r>
            <a:endParaRPr lang="en-US" altLang="zh-CN" sz="2000" b="1" dirty="0" smtClean="0"/>
          </a:p>
          <a:p>
            <a:endParaRPr lang="en-US" altLang="zh-CN" sz="2000" b="1" dirty="0" smtClean="0"/>
          </a:p>
          <a:p>
            <a:r>
              <a:rPr lang="zh-CN" altLang="en-US" sz="2000" b="1" dirty="0" smtClean="0"/>
              <a:t>           可衡量性、  多因性、  多维性、</a:t>
            </a:r>
            <a:r>
              <a:rPr lang="zh-CN" altLang="en-US" sz="2000" b="1" dirty="0" smtClean="0">
                <a:solidFill>
                  <a:srgbClr val="FF0000"/>
                </a:solidFill>
              </a:rPr>
              <a:t>动态性</a:t>
            </a:r>
            <a:endParaRPr lang="en-US" altLang="zh-CN" sz="2000" b="1" dirty="0" smtClean="0">
              <a:solidFill>
                <a:srgbClr val="FF0000"/>
              </a:solidFill>
            </a:endParaRPr>
          </a:p>
          <a:p>
            <a:endParaRPr lang="en-US" altLang="zh-CN" sz="2000" b="1" dirty="0" smtClean="0"/>
          </a:p>
          <a:p>
            <a:endParaRPr lang="en-US" altLang="zh-CN" sz="2000" b="1" dirty="0" smtClean="0"/>
          </a:p>
        </p:txBody>
      </p:sp>
      <p:grpSp>
        <p:nvGrpSpPr>
          <p:cNvPr id="7" name="组合 6"/>
          <p:cNvGrpSpPr/>
          <p:nvPr/>
        </p:nvGrpSpPr>
        <p:grpSpPr>
          <a:xfrm>
            <a:off x="755576" y="4509120"/>
            <a:ext cx="5076056" cy="1304181"/>
            <a:chOff x="1115616" y="4869160"/>
            <a:chExt cx="5076056" cy="1304181"/>
          </a:xfrm>
        </p:grpSpPr>
        <p:pic>
          <p:nvPicPr>
            <p:cNvPr id="4098" name="Picture 2" descr="https://timgsa.baidu.com/timg?image&amp;quality=80&amp;size=b9999_10000&amp;sec=1511356964594&amp;di=20395d60ef8a8957d398474df7d5d12a&amp;imgtype=0&amp;src=http%3A%2F%2Fwximg1.artimg.net%2Fnews%2F201410%2F2014101516432192587.jpg"/>
            <p:cNvPicPr>
              <a:picLocks noChangeAspect="1" noChangeArrowheads="1"/>
            </p:cNvPicPr>
            <p:nvPr/>
          </p:nvPicPr>
          <p:blipFill>
            <a:blip r:embed="rId2" cstate="print"/>
            <a:srcRect t="49845"/>
            <a:stretch>
              <a:fillRect/>
            </a:stretch>
          </p:blipFill>
          <p:spPr bwMode="auto">
            <a:xfrm>
              <a:off x="1115616" y="4869160"/>
              <a:ext cx="3810000" cy="1304181"/>
            </a:xfrm>
            <a:prstGeom prst="rect">
              <a:avLst/>
            </a:prstGeom>
            <a:noFill/>
          </p:spPr>
        </p:pic>
        <p:pic>
          <p:nvPicPr>
            <p:cNvPr id="6" name="Picture 2" descr="https://timgsa.baidu.com/timg?image&amp;quality=80&amp;size=b9999_10000&amp;sec=1511356964594&amp;di=20395d60ef8a8957d398474df7d5d12a&amp;imgtype=0&amp;src=http%3A%2F%2Fwximg1.artimg.net%2Fnews%2F201410%2F2014101516432192587.jpg"/>
            <p:cNvPicPr>
              <a:picLocks noChangeAspect="1" noChangeArrowheads="1"/>
            </p:cNvPicPr>
            <p:nvPr/>
          </p:nvPicPr>
          <p:blipFill>
            <a:blip r:embed="rId2" cstate="print"/>
            <a:srcRect l="68829" b="50155"/>
            <a:stretch>
              <a:fillRect/>
            </a:stretch>
          </p:blipFill>
          <p:spPr bwMode="auto">
            <a:xfrm>
              <a:off x="5004048" y="4869160"/>
              <a:ext cx="1187624" cy="1296144"/>
            </a:xfrm>
            <a:prstGeom prst="rect">
              <a:avLst/>
            </a:prstGeom>
            <a:noFill/>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3"/>
          <p:cNvGrpSpPr/>
          <p:nvPr/>
        </p:nvGrpSpPr>
        <p:grpSpPr>
          <a:xfrm>
            <a:off x="4283968" y="4276855"/>
            <a:ext cx="2030401" cy="2125324"/>
            <a:chOff x="4231275" y="2877563"/>
            <a:chExt cx="1866163" cy="1948034"/>
          </a:xfrm>
        </p:grpSpPr>
        <p:sp>
          <p:nvSpPr>
            <p:cNvPr id="6" name="Freeform 5"/>
            <p:cNvSpPr/>
            <p:nvPr/>
          </p:nvSpPr>
          <p:spPr bwMode="auto">
            <a:xfrm>
              <a:off x="4231275" y="2877563"/>
              <a:ext cx="1866163" cy="1073947"/>
            </a:xfrm>
            <a:custGeom>
              <a:avLst/>
              <a:gdLst/>
              <a:ahLst/>
              <a:cxnLst>
                <a:cxn ang="0">
                  <a:pos x="517" y="0"/>
                </a:cxn>
                <a:cxn ang="0">
                  <a:pos x="517" y="0"/>
                </a:cxn>
                <a:cxn ang="0">
                  <a:pos x="0" y="892"/>
                </a:cxn>
                <a:cxn ang="0">
                  <a:pos x="0" y="892"/>
                </a:cxn>
                <a:cxn ang="0">
                  <a:pos x="1034" y="891"/>
                </a:cxn>
                <a:cxn ang="0">
                  <a:pos x="1550" y="0"/>
                </a:cxn>
                <a:cxn ang="0">
                  <a:pos x="1550" y="0"/>
                </a:cxn>
                <a:cxn ang="0">
                  <a:pos x="1550" y="0"/>
                </a:cxn>
                <a:cxn ang="0">
                  <a:pos x="517" y="0"/>
                </a:cxn>
              </a:cxnLst>
              <a:rect l="0" t="0" r="r" b="b"/>
              <a:pathLst>
                <a:path w="1550" h="892">
                  <a:moveTo>
                    <a:pt x="517" y="0"/>
                  </a:moveTo>
                  <a:lnTo>
                    <a:pt x="517" y="0"/>
                  </a:lnTo>
                  <a:lnTo>
                    <a:pt x="0" y="892"/>
                  </a:lnTo>
                  <a:lnTo>
                    <a:pt x="0" y="892"/>
                  </a:lnTo>
                  <a:lnTo>
                    <a:pt x="1034" y="891"/>
                  </a:lnTo>
                  <a:lnTo>
                    <a:pt x="1550" y="0"/>
                  </a:lnTo>
                  <a:lnTo>
                    <a:pt x="1550" y="0"/>
                  </a:lnTo>
                  <a:lnTo>
                    <a:pt x="1550" y="0"/>
                  </a:lnTo>
                  <a:lnTo>
                    <a:pt x="517" y="0"/>
                  </a:lnTo>
                  <a:close/>
                </a:path>
              </a:pathLst>
            </a:custGeom>
            <a:solidFill>
              <a:schemeClr val="accent3">
                <a:lumMod val="50000"/>
              </a:schemeClr>
            </a:solidFill>
            <a:ln w="9525">
              <a:noFill/>
              <a:round/>
            </a:ln>
          </p:spPr>
          <p:txBody>
            <a:bodyPr vert="horz" wrap="square" lIns="121920" tIns="60960" rIns="121920" bIns="60960" numCol="1" anchor="t" anchorCtr="0" compatLnSpc="1"/>
            <a:lstStyle/>
            <a:p>
              <a:endParaRPr lang="en-US" sz="3200"/>
            </a:p>
          </p:txBody>
        </p:sp>
        <p:sp>
          <p:nvSpPr>
            <p:cNvPr id="7" name="Freeform 8"/>
            <p:cNvSpPr/>
            <p:nvPr/>
          </p:nvSpPr>
          <p:spPr bwMode="auto">
            <a:xfrm>
              <a:off x="4291474" y="2877563"/>
              <a:ext cx="1687975" cy="971609"/>
            </a:xfrm>
            <a:custGeom>
              <a:avLst/>
              <a:gdLst/>
              <a:ahLst/>
              <a:cxnLst>
                <a:cxn ang="0">
                  <a:pos x="467" y="0"/>
                </a:cxn>
                <a:cxn ang="0">
                  <a:pos x="467" y="0"/>
                </a:cxn>
                <a:cxn ang="0">
                  <a:pos x="0" y="807"/>
                </a:cxn>
                <a:cxn ang="0">
                  <a:pos x="0" y="807"/>
                </a:cxn>
                <a:cxn ang="0">
                  <a:pos x="934" y="805"/>
                </a:cxn>
                <a:cxn ang="0">
                  <a:pos x="1402" y="0"/>
                </a:cxn>
                <a:cxn ang="0">
                  <a:pos x="1402" y="0"/>
                </a:cxn>
                <a:cxn ang="0">
                  <a:pos x="1402" y="0"/>
                </a:cxn>
                <a:cxn ang="0">
                  <a:pos x="467" y="0"/>
                </a:cxn>
              </a:cxnLst>
              <a:rect l="0" t="0" r="r" b="b"/>
              <a:pathLst>
                <a:path w="1402" h="807">
                  <a:moveTo>
                    <a:pt x="467" y="0"/>
                  </a:moveTo>
                  <a:lnTo>
                    <a:pt x="467" y="0"/>
                  </a:lnTo>
                  <a:lnTo>
                    <a:pt x="0" y="807"/>
                  </a:lnTo>
                  <a:lnTo>
                    <a:pt x="0" y="807"/>
                  </a:lnTo>
                  <a:lnTo>
                    <a:pt x="934" y="805"/>
                  </a:lnTo>
                  <a:lnTo>
                    <a:pt x="1402" y="0"/>
                  </a:lnTo>
                  <a:lnTo>
                    <a:pt x="1402" y="0"/>
                  </a:lnTo>
                  <a:lnTo>
                    <a:pt x="1402" y="0"/>
                  </a:lnTo>
                  <a:lnTo>
                    <a:pt x="467" y="0"/>
                  </a:lnTo>
                  <a:close/>
                </a:path>
              </a:pathLst>
            </a:custGeom>
            <a:solidFill>
              <a:schemeClr val="accent3">
                <a:lumMod val="75000"/>
              </a:schemeClr>
            </a:solidFill>
            <a:ln w="9525">
              <a:noFill/>
              <a:round/>
            </a:ln>
          </p:spPr>
          <p:txBody>
            <a:bodyPr vert="horz" wrap="square" lIns="121920" tIns="60960" rIns="121920" bIns="60960" numCol="1" anchor="t" anchorCtr="0" compatLnSpc="1"/>
            <a:lstStyle/>
            <a:p>
              <a:endParaRPr lang="en-US" sz="3200"/>
            </a:p>
          </p:txBody>
        </p:sp>
        <p:sp>
          <p:nvSpPr>
            <p:cNvPr id="8" name="Freeform 11"/>
            <p:cNvSpPr/>
            <p:nvPr/>
          </p:nvSpPr>
          <p:spPr bwMode="auto">
            <a:xfrm>
              <a:off x="4291474" y="3849172"/>
              <a:ext cx="1687975" cy="976425"/>
            </a:xfrm>
            <a:custGeom>
              <a:avLst/>
              <a:gdLst/>
              <a:ahLst/>
              <a:cxnLst>
                <a:cxn ang="0">
                  <a:pos x="0" y="0"/>
                </a:cxn>
                <a:cxn ang="0">
                  <a:pos x="0" y="0"/>
                </a:cxn>
                <a:cxn ang="0">
                  <a:pos x="467" y="811"/>
                </a:cxn>
                <a:cxn ang="0">
                  <a:pos x="467" y="811"/>
                </a:cxn>
                <a:cxn ang="0">
                  <a:pos x="467" y="811"/>
                </a:cxn>
                <a:cxn ang="0">
                  <a:pos x="1402" y="811"/>
                </a:cxn>
                <a:cxn ang="0">
                  <a:pos x="1402" y="811"/>
                </a:cxn>
                <a:cxn ang="0">
                  <a:pos x="935" y="0"/>
                </a:cxn>
                <a:cxn ang="0">
                  <a:pos x="0" y="0"/>
                </a:cxn>
              </a:cxnLst>
              <a:rect l="0" t="0" r="r" b="b"/>
              <a:pathLst>
                <a:path w="1402" h="811">
                  <a:moveTo>
                    <a:pt x="0" y="0"/>
                  </a:moveTo>
                  <a:lnTo>
                    <a:pt x="0" y="0"/>
                  </a:lnTo>
                  <a:lnTo>
                    <a:pt x="467" y="811"/>
                  </a:lnTo>
                  <a:lnTo>
                    <a:pt x="467" y="811"/>
                  </a:lnTo>
                  <a:lnTo>
                    <a:pt x="467" y="811"/>
                  </a:lnTo>
                  <a:lnTo>
                    <a:pt x="1402" y="811"/>
                  </a:lnTo>
                  <a:lnTo>
                    <a:pt x="1402" y="811"/>
                  </a:lnTo>
                  <a:lnTo>
                    <a:pt x="935" y="0"/>
                  </a:lnTo>
                  <a:lnTo>
                    <a:pt x="0" y="0"/>
                  </a:lnTo>
                  <a:close/>
                </a:path>
              </a:pathLst>
            </a:custGeom>
            <a:solidFill>
              <a:schemeClr val="accent3"/>
            </a:solidFill>
            <a:ln w="9525">
              <a:noFill/>
              <a:round/>
            </a:ln>
          </p:spPr>
          <p:txBody>
            <a:bodyPr vert="horz" wrap="square" lIns="121920" tIns="60960" rIns="121920" bIns="60960" numCol="1" anchor="t" anchorCtr="0" compatLnSpc="1"/>
            <a:lstStyle/>
            <a:p>
              <a:endParaRPr lang="en-US" sz="3200"/>
            </a:p>
          </p:txBody>
        </p:sp>
      </p:grpSp>
      <p:grpSp>
        <p:nvGrpSpPr>
          <p:cNvPr id="9" name="Group 41"/>
          <p:cNvGrpSpPr/>
          <p:nvPr/>
        </p:nvGrpSpPr>
        <p:grpSpPr>
          <a:xfrm>
            <a:off x="755576" y="4175403"/>
            <a:ext cx="2448272" cy="2349941"/>
            <a:chOff x="2603499" y="1797596"/>
            <a:chExt cx="2250232" cy="2153914"/>
          </a:xfrm>
        </p:grpSpPr>
        <p:sp>
          <p:nvSpPr>
            <p:cNvPr id="10" name="Freeform 7"/>
            <p:cNvSpPr/>
            <p:nvPr/>
          </p:nvSpPr>
          <p:spPr bwMode="auto">
            <a:xfrm>
              <a:off x="3610023" y="1797596"/>
              <a:ext cx="1243708" cy="2153914"/>
            </a:xfrm>
            <a:custGeom>
              <a:avLst/>
              <a:gdLst/>
              <a:ahLst/>
              <a:cxnLst>
                <a:cxn ang="0">
                  <a:pos x="516" y="0"/>
                </a:cxn>
                <a:cxn ang="0">
                  <a:pos x="0" y="895"/>
                </a:cxn>
                <a:cxn ang="0">
                  <a:pos x="516" y="1789"/>
                </a:cxn>
                <a:cxn ang="0">
                  <a:pos x="1033" y="897"/>
                </a:cxn>
                <a:cxn ang="0">
                  <a:pos x="516" y="0"/>
                </a:cxn>
              </a:cxnLst>
              <a:rect l="0" t="0" r="r" b="b"/>
              <a:pathLst>
                <a:path w="1033" h="1789">
                  <a:moveTo>
                    <a:pt x="516" y="0"/>
                  </a:moveTo>
                  <a:lnTo>
                    <a:pt x="0" y="895"/>
                  </a:lnTo>
                  <a:lnTo>
                    <a:pt x="516" y="1789"/>
                  </a:lnTo>
                  <a:lnTo>
                    <a:pt x="1033" y="897"/>
                  </a:lnTo>
                  <a:lnTo>
                    <a:pt x="51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3200"/>
            </a:p>
          </p:txBody>
        </p:sp>
        <p:sp>
          <p:nvSpPr>
            <p:cNvPr id="11" name="Freeform 9"/>
            <p:cNvSpPr/>
            <p:nvPr/>
          </p:nvSpPr>
          <p:spPr bwMode="auto">
            <a:xfrm>
              <a:off x="2603499" y="1901138"/>
              <a:ext cx="1687975" cy="971609"/>
            </a:xfrm>
            <a:custGeom>
              <a:avLst/>
              <a:gdLst/>
              <a:ahLst/>
              <a:cxnLst>
                <a:cxn ang="0">
                  <a:pos x="468" y="0"/>
                </a:cxn>
                <a:cxn ang="0">
                  <a:pos x="468" y="0"/>
                </a:cxn>
                <a:cxn ang="0">
                  <a:pos x="0" y="807"/>
                </a:cxn>
                <a:cxn ang="0">
                  <a:pos x="0" y="807"/>
                </a:cxn>
                <a:cxn ang="0">
                  <a:pos x="934" y="805"/>
                </a:cxn>
                <a:cxn ang="0">
                  <a:pos x="1402" y="0"/>
                </a:cxn>
                <a:cxn ang="0">
                  <a:pos x="1402" y="0"/>
                </a:cxn>
                <a:cxn ang="0">
                  <a:pos x="1402" y="0"/>
                </a:cxn>
                <a:cxn ang="0">
                  <a:pos x="468" y="0"/>
                </a:cxn>
              </a:cxnLst>
              <a:rect l="0" t="0" r="r" b="b"/>
              <a:pathLst>
                <a:path w="1402" h="807">
                  <a:moveTo>
                    <a:pt x="468" y="0"/>
                  </a:moveTo>
                  <a:lnTo>
                    <a:pt x="468" y="0"/>
                  </a:lnTo>
                  <a:lnTo>
                    <a:pt x="0" y="807"/>
                  </a:lnTo>
                  <a:lnTo>
                    <a:pt x="0" y="807"/>
                  </a:lnTo>
                  <a:lnTo>
                    <a:pt x="934" y="805"/>
                  </a:lnTo>
                  <a:lnTo>
                    <a:pt x="1402" y="0"/>
                  </a:lnTo>
                  <a:lnTo>
                    <a:pt x="1402" y="0"/>
                  </a:lnTo>
                  <a:lnTo>
                    <a:pt x="1402" y="0"/>
                  </a:lnTo>
                  <a:lnTo>
                    <a:pt x="468" y="0"/>
                  </a:lnTo>
                  <a:close/>
                </a:path>
              </a:pathLst>
            </a:custGeom>
            <a:solidFill>
              <a:schemeClr val="accent1"/>
            </a:solidFill>
            <a:ln w="9525">
              <a:noFill/>
              <a:round/>
            </a:ln>
          </p:spPr>
          <p:txBody>
            <a:bodyPr vert="horz" wrap="square" lIns="121920" tIns="60960" rIns="121920" bIns="60960" numCol="1" anchor="t" anchorCtr="0" compatLnSpc="1"/>
            <a:lstStyle/>
            <a:p>
              <a:endParaRPr lang="en-US" sz="3200"/>
            </a:p>
          </p:txBody>
        </p:sp>
        <p:sp>
          <p:nvSpPr>
            <p:cNvPr id="12" name="Freeform 12"/>
            <p:cNvSpPr/>
            <p:nvPr/>
          </p:nvSpPr>
          <p:spPr bwMode="auto">
            <a:xfrm>
              <a:off x="3728013" y="1901138"/>
              <a:ext cx="1125718" cy="1948034"/>
            </a:xfrm>
            <a:custGeom>
              <a:avLst/>
              <a:gdLst/>
              <a:ahLst/>
              <a:cxnLst>
                <a:cxn ang="0">
                  <a:pos x="468" y="0"/>
                </a:cxn>
                <a:cxn ang="0">
                  <a:pos x="0" y="809"/>
                </a:cxn>
                <a:cxn ang="0">
                  <a:pos x="468" y="1618"/>
                </a:cxn>
                <a:cxn ang="0">
                  <a:pos x="935" y="811"/>
                </a:cxn>
                <a:cxn ang="0">
                  <a:pos x="468" y="0"/>
                </a:cxn>
              </a:cxnLst>
              <a:rect l="0" t="0" r="r" b="b"/>
              <a:pathLst>
                <a:path w="935" h="1618">
                  <a:moveTo>
                    <a:pt x="468" y="0"/>
                  </a:moveTo>
                  <a:lnTo>
                    <a:pt x="0" y="809"/>
                  </a:lnTo>
                  <a:lnTo>
                    <a:pt x="468" y="1618"/>
                  </a:lnTo>
                  <a:lnTo>
                    <a:pt x="935" y="811"/>
                  </a:lnTo>
                  <a:lnTo>
                    <a:pt x="468"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3200"/>
            </a:p>
          </p:txBody>
        </p:sp>
      </p:grpSp>
      <p:grpSp>
        <p:nvGrpSpPr>
          <p:cNvPr id="13" name="Group 42"/>
          <p:cNvGrpSpPr/>
          <p:nvPr/>
        </p:nvGrpSpPr>
        <p:grpSpPr>
          <a:xfrm>
            <a:off x="2483768" y="3212976"/>
            <a:ext cx="2512458" cy="2129266"/>
            <a:chOff x="4231275" y="925917"/>
            <a:chExt cx="2309226" cy="1951646"/>
          </a:xfrm>
        </p:grpSpPr>
        <p:sp>
          <p:nvSpPr>
            <p:cNvPr id="14" name="Freeform 6"/>
            <p:cNvSpPr/>
            <p:nvPr/>
          </p:nvSpPr>
          <p:spPr bwMode="auto">
            <a:xfrm>
              <a:off x="4231275" y="1797596"/>
              <a:ext cx="1866163" cy="1079967"/>
            </a:xfrm>
            <a:custGeom>
              <a:avLst/>
              <a:gdLst/>
              <a:ahLst/>
              <a:cxnLst>
                <a:cxn ang="0">
                  <a:pos x="1" y="0"/>
                </a:cxn>
                <a:cxn ang="0">
                  <a:pos x="0" y="0"/>
                </a:cxn>
                <a:cxn ang="0">
                  <a:pos x="517" y="897"/>
                </a:cxn>
                <a:cxn ang="0">
                  <a:pos x="517" y="897"/>
                </a:cxn>
                <a:cxn ang="0">
                  <a:pos x="517" y="897"/>
                </a:cxn>
                <a:cxn ang="0">
                  <a:pos x="1550" y="897"/>
                </a:cxn>
                <a:cxn ang="0">
                  <a:pos x="1550" y="897"/>
                </a:cxn>
                <a:cxn ang="0">
                  <a:pos x="1034" y="0"/>
                </a:cxn>
                <a:cxn ang="0">
                  <a:pos x="1" y="0"/>
                </a:cxn>
              </a:cxnLst>
              <a:rect l="0" t="0" r="r" b="b"/>
              <a:pathLst>
                <a:path w="1550" h="897">
                  <a:moveTo>
                    <a:pt x="1" y="0"/>
                  </a:moveTo>
                  <a:lnTo>
                    <a:pt x="0" y="0"/>
                  </a:lnTo>
                  <a:lnTo>
                    <a:pt x="517" y="897"/>
                  </a:lnTo>
                  <a:lnTo>
                    <a:pt x="517" y="897"/>
                  </a:lnTo>
                  <a:lnTo>
                    <a:pt x="517" y="897"/>
                  </a:lnTo>
                  <a:lnTo>
                    <a:pt x="1550" y="897"/>
                  </a:lnTo>
                  <a:lnTo>
                    <a:pt x="1550" y="897"/>
                  </a:lnTo>
                  <a:lnTo>
                    <a:pt x="1034" y="0"/>
                  </a:lnTo>
                  <a:lnTo>
                    <a:pt x="1" y="0"/>
                  </a:lnTo>
                  <a:close/>
                </a:path>
              </a:pathLst>
            </a:custGeom>
            <a:solidFill>
              <a:schemeClr val="accent2">
                <a:lumMod val="50000"/>
              </a:schemeClr>
            </a:solidFill>
            <a:ln w="9525">
              <a:noFill/>
              <a:round/>
            </a:ln>
          </p:spPr>
          <p:txBody>
            <a:bodyPr vert="horz" wrap="square" lIns="121920" tIns="60960" rIns="121920" bIns="60960" numCol="1" anchor="t" anchorCtr="0" compatLnSpc="1"/>
            <a:lstStyle/>
            <a:p>
              <a:endParaRPr lang="en-US" sz="3200"/>
            </a:p>
          </p:txBody>
        </p:sp>
        <p:sp>
          <p:nvSpPr>
            <p:cNvPr id="15" name="Freeform 10"/>
            <p:cNvSpPr/>
            <p:nvPr/>
          </p:nvSpPr>
          <p:spPr bwMode="auto">
            <a:xfrm>
              <a:off x="4291474" y="1901138"/>
              <a:ext cx="1687975" cy="976425"/>
            </a:xfrm>
            <a:custGeom>
              <a:avLst/>
              <a:gdLst/>
              <a:ahLst/>
              <a:cxnLst>
                <a:cxn ang="0">
                  <a:pos x="0" y="0"/>
                </a:cxn>
                <a:cxn ang="0">
                  <a:pos x="0" y="0"/>
                </a:cxn>
                <a:cxn ang="0">
                  <a:pos x="467" y="811"/>
                </a:cxn>
                <a:cxn ang="0">
                  <a:pos x="467" y="811"/>
                </a:cxn>
                <a:cxn ang="0">
                  <a:pos x="467" y="811"/>
                </a:cxn>
                <a:cxn ang="0">
                  <a:pos x="1402" y="811"/>
                </a:cxn>
                <a:cxn ang="0">
                  <a:pos x="1402" y="811"/>
                </a:cxn>
                <a:cxn ang="0">
                  <a:pos x="934" y="0"/>
                </a:cxn>
                <a:cxn ang="0">
                  <a:pos x="0" y="0"/>
                </a:cxn>
              </a:cxnLst>
              <a:rect l="0" t="0" r="r" b="b"/>
              <a:pathLst>
                <a:path w="1402" h="811">
                  <a:moveTo>
                    <a:pt x="0" y="0"/>
                  </a:moveTo>
                  <a:lnTo>
                    <a:pt x="0" y="0"/>
                  </a:lnTo>
                  <a:lnTo>
                    <a:pt x="467" y="811"/>
                  </a:lnTo>
                  <a:lnTo>
                    <a:pt x="467" y="811"/>
                  </a:lnTo>
                  <a:lnTo>
                    <a:pt x="467" y="811"/>
                  </a:lnTo>
                  <a:lnTo>
                    <a:pt x="1402" y="811"/>
                  </a:lnTo>
                  <a:lnTo>
                    <a:pt x="1402" y="811"/>
                  </a:lnTo>
                  <a:lnTo>
                    <a:pt x="934" y="0"/>
                  </a:lnTo>
                  <a:lnTo>
                    <a:pt x="0" y="0"/>
                  </a:lnTo>
                  <a:close/>
                </a:path>
              </a:pathLst>
            </a:custGeom>
            <a:solidFill>
              <a:schemeClr val="accent2">
                <a:lumMod val="75000"/>
              </a:schemeClr>
            </a:solidFill>
            <a:ln w="9525">
              <a:noFill/>
              <a:round/>
            </a:ln>
          </p:spPr>
          <p:txBody>
            <a:bodyPr vert="horz" wrap="square" lIns="121920" tIns="60960" rIns="121920" bIns="60960" numCol="1" anchor="t" anchorCtr="0" compatLnSpc="1"/>
            <a:lstStyle/>
            <a:p>
              <a:endParaRPr lang="en-US" sz="3200"/>
            </a:p>
          </p:txBody>
        </p:sp>
        <p:sp>
          <p:nvSpPr>
            <p:cNvPr id="16" name="Freeform 13"/>
            <p:cNvSpPr/>
            <p:nvPr/>
          </p:nvSpPr>
          <p:spPr bwMode="auto">
            <a:xfrm>
              <a:off x="5417191" y="925917"/>
              <a:ext cx="1123310" cy="1948034"/>
            </a:xfrm>
            <a:custGeom>
              <a:avLst/>
              <a:gdLst/>
              <a:ahLst/>
              <a:cxnLst>
                <a:cxn ang="0">
                  <a:pos x="467" y="0"/>
                </a:cxn>
                <a:cxn ang="0">
                  <a:pos x="0" y="810"/>
                </a:cxn>
                <a:cxn ang="0">
                  <a:pos x="467" y="1618"/>
                </a:cxn>
                <a:cxn ang="0">
                  <a:pos x="933" y="811"/>
                </a:cxn>
                <a:cxn ang="0">
                  <a:pos x="467" y="0"/>
                </a:cxn>
              </a:cxnLst>
              <a:rect l="0" t="0" r="r" b="b"/>
              <a:pathLst>
                <a:path w="933" h="1618">
                  <a:moveTo>
                    <a:pt x="467" y="0"/>
                  </a:moveTo>
                  <a:lnTo>
                    <a:pt x="0" y="810"/>
                  </a:lnTo>
                  <a:lnTo>
                    <a:pt x="467" y="1618"/>
                  </a:lnTo>
                  <a:lnTo>
                    <a:pt x="933" y="811"/>
                  </a:lnTo>
                  <a:lnTo>
                    <a:pt x="467" y="0"/>
                  </a:lnTo>
                  <a:close/>
                </a:path>
              </a:pathLst>
            </a:custGeom>
            <a:solidFill>
              <a:schemeClr val="accent2"/>
            </a:solidFill>
            <a:ln w="9525">
              <a:noFill/>
              <a:round/>
            </a:ln>
          </p:spPr>
          <p:txBody>
            <a:bodyPr vert="horz" wrap="square" lIns="121920" tIns="60960" rIns="121920" bIns="60960" numCol="1" anchor="t" anchorCtr="0" compatLnSpc="1"/>
            <a:lstStyle/>
            <a:p>
              <a:endParaRPr lang="en-US" sz="3200"/>
            </a:p>
          </p:txBody>
        </p:sp>
      </p:grpSp>
      <p:sp>
        <p:nvSpPr>
          <p:cNvPr id="29" name="TextBox 38"/>
          <p:cNvSpPr txBox="1"/>
          <p:nvPr/>
        </p:nvSpPr>
        <p:spPr>
          <a:xfrm>
            <a:off x="2051721" y="5049766"/>
            <a:ext cx="1131820" cy="707886"/>
          </a:xfrm>
          <a:prstGeom prst="rect">
            <a:avLst/>
          </a:prstGeom>
          <a:noFill/>
        </p:spPr>
        <p:txBody>
          <a:bodyPr wrap="square" rtlCol="0">
            <a:spAutoFit/>
          </a:bodyPr>
          <a:lstStyle/>
          <a:p>
            <a:pPr algn="ctr"/>
            <a:r>
              <a:rPr lang="zh-CN" altLang="en-US" sz="2000" b="1" dirty="0" smtClean="0">
                <a:solidFill>
                  <a:schemeClr val="bg1"/>
                </a:solidFill>
              </a:rPr>
              <a:t>该不该做</a:t>
            </a:r>
            <a:endParaRPr lang="en-US" sz="2000" b="1" dirty="0">
              <a:solidFill>
                <a:schemeClr val="bg1"/>
              </a:solidFill>
            </a:endParaRPr>
          </a:p>
        </p:txBody>
      </p:sp>
      <p:sp>
        <p:nvSpPr>
          <p:cNvPr id="33" name="Text Placeholder 3"/>
          <p:cNvSpPr txBox="1"/>
          <p:nvPr/>
        </p:nvSpPr>
        <p:spPr>
          <a:xfrm>
            <a:off x="755576" y="1340768"/>
            <a:ext cx="3240360" cy="235160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200000"/>
              </a:lnSpc>
            </a:pPr>
            <a:r>
              <a:rPr lang="zh-CN" altLang="en-US" sz="2000" b="1" dirty="0" smtClean="0"/>
              <a:t>第一，责任和目标因素    </a:t>
            </a:r>
            <a:endParaRPr lang="en-US" altLang="zh-CN" sz="2000" b="1" dirty="0" smtClean="0"/>
          </a:p>
          <a:p>
            <a:pPr algn="l">
              <a:lnSpc>
                <a:spcPct val="200000"/>
              </a:lnSpc>
            </a:pPr>
            <a:r>
              <a:rPr lang="zh-CN" altLang="en-US" sz="2000" b="1" dirty="0" smtClean="0"/>
              <a:t>第二，能力因素</a:t>
            </a:r>
            <a:endParaRPr lang="en-US" altLang="zh-CN" sz="2000" b="1" dirty="0" smtClean="0"/>
          </a:p>
          <a:p>
            <a:pPr algn="l">
              <a:lnSpc>
                <a:spcPct val="200000"/>
              </a:lnSpc>
            </a:pPr>
            <a:r>
              <a:rPr lang="zh-CN" altLang="en-US" sz="2000" b="1" dirty="0" smtClean="0"/>
              <a:t>第三，动机因素</a:t>
            </a:r>
            <a:endParaRPr lang="en-US" altLang="zh-CN" sz="2000" b="1" dirty="0" smtClean="0"/>
          </a:p>
          <a:p>
            <a:pPr algn="l">
              <a:lnSpc>
                <a:spcPct val="200000"/>
              </a:lnSpc>
            </a:pPr>
            <a:r>
              <a:rPr lang="zh-CN" altLang="en-US" sz="2000" b="1" dirty="0" smtClean="0"/>
              <a:t>第四，客观条件</a:t>
            </a:r>
            <a:endParaRPr lang="zh-CN" altLang="en-US" sz="1200" b="1" dirty="0" smtClean="0">
              <a:solidFill>
                <a:schemeClr val="tx1">
                  <a:lumMod val="50000"/>
                </a:schemeClr>
              </a:solidFill>
              <a:latin typeface="宋体" panose="02010600030101010101" pitchFamily="2" charset="-122"/>
              <a:ea typeface="宋体" panose="02010600030101010101" pitchFamily="2" charset="-122"/>
              <a:sym typeface="+mn-ea"/>
            </a:endParaRPr>
          </a:p>
        </p:txBody>
      </p:sp>
      <p:sp>
        <p:nvSpPr>
          <p:cNvPr id="35" name="标题 1"/>
          <p:cNvSpPr>
            <a:spLocks noGrp="1"/>
          </p:cNvSpPr>
          <p:nvPr/>
        </p:nvSpPr>
        <p:spPr>
          <a:xfrm>
            <a:off x="825589" y="367031"/>
            <a:ext cx="6410707" cy="792163"/>
          </a:xfrm>
          <a:prstGeom prst="rect">
            <a:avLst/>
          </a:prstGeom>
          <a:noFill/>
          <a:ln>
            <a:noFill/>
          </a:ln>
          <a:effectLst/>
        </p:spPr>
        <p:txBody>
          <a:bodyPr vert="horz" wrap="square" lIns="91440" tIns="45720" rIns="91440" bIns="45720" numCol="1" anchor="ctr" anchorCtr="0" compatLnSpc="1"/>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a:lstStyle>
          <a:p>
            <a:r>
              <a:rPr lang="zh-CN" altLang="en-US" sz="3200" b="1" dirty="0" smtClean="0">
                <a:solidFill>
                  <a:srgbClr val="0070C0"/>
                </a:solidFill>
                <a:sym typeface="+mn-ea"/>
              </a:rPr>
              <a:t>影响员工个人绩效的因素</a:t>
            </a:r>
            <a:endParaRPr lang="zh-CN" altLang="en-US" sz="3200" b="1" dirty="0">
              <a:solidFill>
                <a:srgbClr val="0070C0"/>
              </a:solidFill>
              <a:sym typeface="+mn-ea"/>
            </a:endParaRPr>
          </a:p>
        </p:txBody>
      </p:sp>
      <p:sp>
        <p:nvSpPr>
          <p:cNvPr id="36" name="Line 7"/>
          <p:cNvSpPr>
            <a:spLocks noChangeShapeType="1"/>
          </p:cNvSpPr>
          <p:nvPr/>
        </p:nvSpPr>
        <p:spPr bwMode="auto">
          <a:xfrm>
            <a:off x="611560" y="1124744"/>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grpSp>
        <p:nvGrpSpPr>
          <p:cNvPr id="37" name="Group 41"/>
          <p:cNvGrpSpPr/>
          <p:nvPr/>
        </p:nvGrpSpPr>
        <p:grpSpPr>
          <a:xfrm>
            <a:off x="5076056" y="3140968"/>
            <a:ext cx="2448272" cy="2349941"/>
            <a:chOff x="2603499" y="1797596"/>
            <a:chExt cx="2250232" cy="2153914"/>
          </a:xfrm>
        </p:grpSpPr>
        <p:sp>
          <p:nvSpPr>
            <p:cNvPr id="38" name="Freeform 7"/>
            <p:cNvSpPr/>
            <p:nvPr/>
          </p:nvSpPr>
          <p:spPr bwMode="auto">
            <a:xfrm>
              <a:off x="3610023" y="1797596"/>
              <a:ext cx="1243708" cy="2153914"/>
            </a:xfrm>
            <a:custGeom>
              <a:avLst/>
              <a:gdLst/>
              <a:ahLst/>
              <a:cxnLst>
                <a:cxn ang="0">
                  <a:pos x="516" y="0"/>
                </a:cxn>
                <a:cxn ang="0">
                  <a:pos x="0" y="895"/>
                </a:cxn>
                <a:cxn ang="0">
                  <a:pos x="516" y="1789"/>
                </a:cxn>
                <a:cxn ang="0">
                  <a:pos x="1033" y="897"/>
                </a:cxn>
                <a:cxn ang="0">
                  <a:pos x="516" y="0"/>
                </a:cxn>
              </a:cxnLst>
              <a:rect l="0" t="0" r="r" b="b"/>
              <a:pathLst>
                <a:path w="1033" h="1789">
                  <a:moveTo>
                    <a:pt x="516" y="0"/>
                  </a:moveTo>
                  <a:lnTo>
                    <a:pt x="0" y="895"/>
                  </a:lnTo>
                  <a:lnTo>
                    <a:pt x="516" y="1789"/>
                  </a:lnTo>
                  <a:lnTo>
                    <a:pt x="1033" y="897"/>
                  </a:lnTo>
                  <a:lnTo>
                    <a:pt x="516" y="0"/>
                  </a:lnTo>
                  <a:close/>
                </a:path>
              </a:pathLst>
            </a:custGeom>
            <a:solidFill>
              <a:schemeClr val="accent1">
                <a:lumMod val="50000"/>
              </a:schemeClr>
            </a:solidFill>
            <a:ln w="9525">
              <a:noFill/>
              <a:round/>
            </a:ln>
          </p:spPr>
          <p:txBody>
            <a:bodyPr vert="horz" wrap="square" lIns="121920" tIns="60960" rIns="121920" bIns="60960" numCol="1" anchor="t" anchorCtr="0" compatLnSpc="1"/>
            <a:lstStyle/>
            <a:p>
              <a:endParaRPr lang="en-US" sz="3200"/>
            </a:p>
          </p:txBody>
        </p:sp>
        <p:sp>
          <p:nvSpPr>
            <p:cNvPr id="39" name="Freeform 9"/>
            <p:cNvSpPr/>
            <p:nvPr/>
          </p:nvSpPr>
          <p:spPr bwMode="auto">
            <a:xfrm>
              <a:off x="2603499" y="1901138"/>
              <a:ext cx="1687975" cy="971609"/>
            </a:xfrm>
            <a:custGeom>
              <a:avLst/>
              <a:gdLst/>
              <a:ahLst/>
              <a:cxnLst>
                <a:cxn ang="0">
                  <a:pos x="468" y="0"/>
                </a:cxn>
                <a:cxn ang="0">
                  <a:pos x="468" y="0"/>
                </a:cxn>
                <a:cxn ang="0">
                  <a:pos x="0" y="807"/>
                </a:cxn>
                <a:cxn ang="0">
                  <a:pos x="0" y="807"/>
                </a:cxn>
                <a:cxn ang="0">
                  <a:pos x="934" y="805"/>
                </a:cxn>
                <a:cxn ang="0">
                  <a:pos x="1402" y="0"/>
                </a:cxn>
                <a:cxn ang="0">
                  <a:pos x="1402" y="0"/>
                </a:cxn>
                <a:cxn ang="0">
                  <a:pos x="1402" y="0"/>
                </a:cxn>
                <a:cxn ang="0">
                  <a:pos x="468" y="0"/>
                </a:cxn>
              </a:cxnLst>
              <a:rect l="0" t="0" r="r" b="b"/>
              <a:pathLst>
                <a:path w="1402" h="807">
                  <a:moveTo>
                    <a:pt x="468" y="0"/>
                  </a:moveTo>
                  <a:lnTo>
                    <a:pt x="468" y="0"/>
                  </a:lnTo>
                  <a:lnTo>
                    <a:pt x="0" y="807"/>
                  </a:lnTo>
                  <a:lnTo>
                    <a:pt x="0" y="807"/>
                  </a:lnTo>
                  <a:lnTo>
                    <a:pt x="934" y="805"/>
                  </a:lnTo>
                  <a:lnTo>
                    <a:pt x="1402" y="0"/>
                  </a:lnTo>
                  <a:lnTo>
                    <a:pt x="1402" y="0"/>
                  </a:lnTo>
                  <a:lnTo>
                    <a:pt x="1402" y="0"/>
                  </a:lnTo>
                  <a:lnTo>
                    <a:pt x="468" y="0"/>
                  </a:lnTo>
                  <a:close/>
                </a:path>
              </a:pathLst>
            </a:custGeom>
            <a:solidFill>
              <a:schemeClr val="accent1"/>
            </a:solidFill>
            <a:ln w="9525">
              <a:noFill/>
              <a:round/>
            </a:ln>
          </p:spPr>
          <p:txBody>
            <a:bodyPr vert="horz" wrap="square" lIns="121920" tIns="60960" rIns="121920" bIns="60960" numCol="1" anchor="t" anchorCtr="0" compatLnSpc="1"/>
            <a:lstStyle/>
            <a:p>
              <a:endParaRPr lang="en-US" sz="3200"/>
            </a:p>
          </p:txBody>
        </p:sp>
        <p:sp>
          <p:nvSpPr>
            <p:cNvPr id="40" name="Freeform 12"/>
            <p:cNvSpPr/>
            <p:nvPr/>
          </p:nvSpPr>
          <p:spPr bwMode="auto">
            <a:xfrm>
              <a:off x="3728013" y="1901138"/>
              <a:ext cx="1125718" cy="1948034"/>
            </a:xfrm>
            <a:custGeom>
              <a:avLst/>
              <a:gdLst/>
              <a:ahLst/>
              <a:cxnLst>
                <a:cxn ang="0">
                  <a:pos x="468" y="0"/>
                </a:cxn>
                <a:cxn ang="0">
                  <a:pos x="0" y="809"/>
                </a:cxn>
                <a:cxn ang="0">
                  <a:pos x="468" y="1618"/>
                </a:cxn>
                <a:cxn ang="0">
                  <a:pos x="935" y="811"/>
                </a:cxn>
                <a:cxn ang="0">
                  <a:pos x="468" y="0"/>
                </a:cxn>
              </a:cxnLst>
              <a:rect l="0" t="0" r="r" b="b"/>
              <a:pathLst>
                <a:path w="935" h="1618">
                  <a:moveTo>
                    <a:pt x="468" y="0"/>
                  </a:moveTo>
                  <a:lnTo>
                    <a:pt x="0" y="809"/>
                  </a:lnTo>
                  <a:lnTo>
                    <a:pt x="468" y="1618"/>
                  </a:lnTo>
                  <a:lnTo>
                    <a:pt x="935" y="811"/>
                  </a:lnTo>
                  <a:lnTo>
                    <a:pt x="468" y="0"/>
                  </a:lnTo>
                  <a:close/>
                </a:path>
              </a:pathLst>
            </a:custGeom>
            <a:solidFill>
              <a:schemeClr val="accent1">
                <a:lumMod val="75000"/>
              </a:schemeClr>
            </a:solidFill>
            <a:ln w="9525">
              <a:noFill/>
              <a:round/>
            </a:ln>
          </p:spPr>
          <p:txBody>
            <a:bodyPr vert="horz" wrap="square" lIns="121920" tIns="60960" rIns="121920" bIns="60960" numCol="1" anchor="t" anchorCtr="0" compatLnSpc="1"/>
            <a:lstStyle/>
            <a:p>
              <a:endParaRPr lang="en-US" sz="3200"/>
            </a:p>
          </p:txBody>
        </p:sp>
      </p:grpSp>
      <p:sp>
        <p:nvSpPr>
          <p:cNvPr id="46" name="TextBox 38"/>
          <p:cNvSpPr txBox="1"/>
          <p:nvPr/>
        </p:nvSpPr>
        <p:spPr>
          <a:xfrm>
            <a:off x="5580112" y="3501008"/>
            <a:ext cx="1131820" cy="707886"/>
          </a:xfrm>
          <a:prstGeom prst="rect">
            <a:avLst/>
          </a:prstGeom>
          <a:noFill/>
        </p:spPr>
        <p:txBody>
          <a:bodyPr wrap="square" rtlCol="0">
            <a:spAutoFit/>
          </a:bodyPr>
          <a:lstStyle/>
          <a:p>
            <a:pPr algn="ctr"/>
            <a:r>
              <a:rPr lang="zh-CN" altLang="en-US" sz="2000" b="1" dirty="0" smtClean="0">
                <a:solidFill>
                  <a:schemeClr val="bg1"/>
                </a:solidFill>
              </a:rPr>
              <a:t>让不让做</a:t>
            </a:r>
            <a:endParaRPr lang="en-US" sz="2000" b="1" dirty="0">
              <a:solidFill>
                <a:schemeClr val="bg1"/>
              </a:solidFill>
            </a:endParaRPr>
          </a:p>
        </p:txBody>
      </p:sp>
      <p:sp>
        <p:nvSpPr>
          <p:cNvPr id="47" name="TextBox 38"/>
          <p:cNvSpPr txBox="1"/>
          <p:nvPr/>
        </p:nvSpPr>
        <p:spPr>
          <a:xfrm>
            <a:off x="3707904" y="4077072"/>
            <a:ext cx="1131820" cy="707886"/>
          </a:xfrm>
          <a:prstGeom prst="rect">
            <a:avLst/>
          </a:prstGeom>
          <a:noFill/>
        </p:spPr>
        <p:txBody>
          <a:bodyPr wrap="square" rtlCol="0">
            <a:spAutoFit/>
          </a:bodyPr>
          <a:lstStyle/>
          <a:p>
            <a:pPr algn="ctr"/>
            <a:r>
              <a:rPr lang="zh-CN" altLang="en-US" sz="2000" b="1" dirty="0" smtClean="0">
                <a:solidFill>
                  <a:schemeClr val="bg1"/>
                </a:solidFill>
              </a:rPr>
              <a:t>能不能做</a:t>
            </a:r>
            <a:endParaRPr lang="en-US" sz="2000" b="1" dirty="0">
              <a:solidFill>
                <a:schemeClr val="bg1"/>
              </a:solidFill>
            </a:endParaRPr>
          </a:p>
        </p:txBody>
      </p:sp>
      <p:sp>
        <p:nvSpPr>
          <p:cNvPr id="48" name="TextBox 38"/>
          <p:cNvSpPr txBox="1"/>
          <p:nvPr/>
        </p:nvSpPr>
        <p:spPr>
          <a:xfrm>
            <a:off x="4716017" y="5625830"/>
            <a:ext cx="1131820" cy="707886"/>
          </a:xfrm>
          <a:prstGeom prst="rect">
            <a:avLst/>
          </a:prstGeom>
          <a:noFill/>
        </p:spPr>
        <p:txBody>
          <a:bodyPr wrap="square" rtlCol="0">
            <a:spAutoFit/>
          </a:bodyPr>
          <a:lstStyle/>
          <a:p>
            <a:pPr algn="ctr"/>
            <a:r>
              <a:rPr lang="zh-CN" altLang="en-US" sz="2000" b="1" dirty="0" smtClean="0"/>
              <a:t>想不想做</a:t>
            </a:r>
            <a:endParaRPr lang="en-US" sz="2000" b="1" dirty="0"/>
          </a:p>
        </p:txBody>
      </p:sp>
      <p:grpSp>
        <p:nvGrpSpPr>
          <p:cNvPr id="34" name="组合 33"/>
          <p:cNvGrpSpPr/>
          <p:nvPr/>
        </p:nvGrpSpPr>
        <p:grpSpPr>
          <a:xfrm>
            <a:off x="3995936" y="1484784"/>
            <a:ext cx="2808312" cy="432048"/>
            <a:chOff x="3419872" y="1484784"/>
            <a:chExt cx="2808312" cy="432048"/>
          </a:xfrm>
        </p:grpSpPr>
        <p:sp>
          <p:nvSpPr>
            <p:cNvPr id="26" name="圆角矩形 25"/>
            <p:cNvSpPr/>
            <p:nvPr/>
          </p:nvSpPr>
          <p:spPr>
            <a:xfrm>
              <a:off x="3635896" y="1484784"/>
              <a:ext cx="2592288" cy="432048"/>
            </a:xfrm>
            <a:prstGeom prst="roundRect">
              <a:avLst/>
            </a:prstGeom>
            <a:gradFill>
              <a:gsLst>
                <a:gs pos="0">
                  <a:srgbClr val="5E9EFF"/>
                </a:gs>
                <a:gs pos="39999">
                  <a:srgbClr val="85C2FF"/>
                </a:gs>
                <a:gs pos="70000">
                  <a:srgbClr val="C4D6EB"/>
                </a:gs>
                <a:gs pos="100000">
                  <a:srgbClr val="FFEBFA"/>
                </a:gs>
              </a:gsLst>
              <a:lin ang="3600000" scaled="0"/>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战略、组织文化、职位</a:t>
              </a:r>
              <a:endParaRPr lang="zh-CN" altLang="en-US" dirty="0">
                <a:solidFill>
                  <a:schemeClr val="tx1"/>
                </a:solidFill>
              </a:endParaRPr>
            </a:p>
          </p:txBody>
        </p:sp>
        <p:sp>
          <p:nvSpPr>
            <p:cNvPr id="30" name="等腰三角形 29"/>
            <p:cNvSpPr/>
            <p:nvPr/>
          </p:nvSpPr>
          <p:spPr>
            <a:xfrm rot="16200000">
              <a:off x="3347864" y="1556792"/>
              <a:ext cx="432048" cy="288032"/>
            </a:xfrm>
            <a:prstGeom prst="triangle">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3335164" y="2120156"/>
            <a:ext cx="2821012" cy="444748"/>
            <a:chOff x="3623196" y="2120156"/>
            <a:chExt cx="2821012" cy="444748"/>
          </a:xfrm>
        </p:grpSpPr>
        <p:sp>
          <p:nvSpPr>
            <p:cNvPr id="27" name="圆角矩形 26"/>
            <p:cNvSpPr/>
            <p:nvPr/>
          </p:nvSpPr>
          <p:spPr>
            <a:xfrm>
              <a:off x="3851920" y="2132856"/>
              <a:ext cx="2592288" cy="432048"/>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招聘、配置、培训开发</a:t>
              </a:r>
              <a:endParaRPr lang="zh-CN" altLang="en-US" dirty="0">
                <a:solidFill>
                  <a:schemeClr val="tx1"/>
                </a:solidFill>
              </a:endParaRPr>
            </a:p>
          </p:txBody>
        </p:sp>
        <p:sp>
          <p:nvSpPr>
            <p:cNvPr id="31" name="等腰三角形 30"/>
            <p:cNvSpPr/>
            <p:nvPr/>
          </p:nvSpPr>
          <p:spPr>
            <a:xfrm rot="16200000">
              <a:off x="3551188" y="2192164"/>
              <a:ext cx="432048" cy="288032"/>
            </a:xfrm>
            <a:prstGeom prst="triangl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2627784" y="2768228"/>
            <a:ext cx="2965029" cy="432048"/>
            <a:chOff x="3839219" y="2768228"/>
            <a:chExt cx="2965029" cy="432048"/>
          </a:xfrm>
        </p:grpSpPr>
        <p:sp>
          <p:nvSpPr>
            <p:cNvPr id="28" name="圆角矩形 27"/>
            <p:cNvSpPr/>
            <p:nvPr/>
          </p:nvSpPr>
          <p:spPr>
            <a:xfrm>
              <a:off x="4067944" y="2780928"/>
              <a:ext cx="2736304" cy="402917"/>
            </a:xfrm>
            <a:prstGeom prst="roundRect">
              <a:avLst/>
            </a:prstGeom>
            <a:gradFill>
              <a:gsLst>
                <a:gs pos="0">
                  <a:srgbClr val="DDEBCF"/>
                </a:gs>
                <a:gs pos="50000">
                  <a:srgbClr val="9CB86E"/>
                </a:gs>
                <a:gs pos="100000">
                  <a:srgbClr val="156B13"/>
                </a:gs>
              </a:gsLst>
              <a:lin ang="7200000" scaled="0"/>
            </a:gra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激励、忠诚度</a:t>
              </a:r>
              <a:endParaRPr lang="zh-CN" altLang="en-US" dirty="0">
                <a:solidFill>
                  <a:schemeClr val="tx1"/>
                </a:solidFill>
              </a:endParaRPr>
            </a:p>
          </p:txBody>
        </p:sp>
        <p:sp>
          <p:nvSpPr>
            <p:cNvPr id="32" name="等腰三角形 31"/>
            <p:cNvSpPr/>
            <p:nvPr/>
          </p:nvSpPr>
          <p:spPr>
            <a:xfrm rot="16200000">
              <a:off x="3767211" y="2840236"/>
              <a:ext cx="432048" cy="288032"/>
            </a:xfrm>
            <a:prstGeom prst="triangle">
              <a:avLst/>
            </a:prstGeom>
            <a:solidFill>
              <a:schemeClr val="accent3">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1000"/>
                            </p:stCondLst>
                            <p:childTnLst>
                              <p:par>
                                <p:cTn id="14" presetID="2" presetClass="entr" presetSubtype="4" accel="50000" decel="5000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 accel="50000" decel="5000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8" accel="50000" decel="5000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0-#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accel="50000" decel="5000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0-#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1+#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1+#ppt_w/2"/>
                                          </p:val>
                                        </p:tav>
                                        <p:tav tm="100000">
                                          <p:val>
                                            <p:strVal val="#ppt_x"/>
                                          </p:val>
                                        </p:tav>
                                      </p:tavLst>
                                    </p:anim>
                                    <p:anim calcmode="lin" valueType="num">
                                      <p:cBhvr additive="base">
                                        <p:cTn id="56"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additive="base">
                                        <p:cTn id="61" dur="500" fill="hold"/>
                                        <p:tgtEl>
                                          <p:spTgt spid="42"/>
                                        </p:tgtEl>
                                        <p:attrNameLst>
                                          <p:attrName>ppt_x</p:attrName>
                                        </p:attrNameLst>
                                      </p:cBhvr>
                                      <p:tavLst>
                                        <p:tav tm="0">
                                          <p:val>
                                            <p:strVal val="1+#ppt_w/2"/>
                                          </p:val>
                                        </p:tav>
                                        <p:tav tm="100000">
                                          <p:val>
                                            <p:strVal val="#ppt_x"/>
                                          </p:val>
                                        </p:tav>
                                      </p:tavLst>
                                    </p:anim>
                                    <p:anim calcmode="lin" valueType="num">
                                      <p:cBhvr additive="base">
                                        <p:cTn id="62"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46"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timgsa.baidu.com/timg?image&amp;quality=80&amp;size=b9999_10000&amp;sec=1511356844929&amp;di=392729c7c93d53e61602a3ac6cd43eb0&amp;imgtype=0&amp;src=http%3A%2F%2Fwww.liuxue86.com%2Fuploadfile%2F2014%2F0526%2F20140526100835593.png"/>
          <p:cNvPicPr>
            <a:picLocks noChangeAspect="1" noChangeArrowheads="1"/>
          </p:cNvPicPr>
          <p:nvPr/>
        </p:nvPicPr>
        <p:blipFill>
          <a:blip r:embed="rId2" cstate="print"/>
          <a:srcRect b="6703"/>
          <a:stretch>
            <a:fillRect/>
          </a:stretch>
        </p:blipFill>
        <p:spPr bwMode="auto">
          <a:xfrm>
            <a:off x="0" y="4344554"/>
            <a:ext cx="2627784" cy="2513446"/>
          </a:xfrm>
          <a:prstGeom prst="rect">
            <a:avLst/>
          </a:prstGeom>
          <a:noFill/>
        </p:spPr>
      </p:pic>
      <p:sp>
        <p:nvSpPr>
          <p:cNvPr id="5" name="内容占位符 2"/>
          <p:cNvSpPr txBox="1"/>
          <p:nvPr/>
        </p:nvSpPr>
        <p:spPr>
          <a:xfrm>
            <a:off x="2051720" y="1988840"/>
            <a:ext cx="4620260" cy="2538095"/>
          </a:xfrm>
          <a:prstGeom prst="rect">
            <a:avLst/>
          </a:prstGeom>
        </p:spPr>
        <p:txBody>
          <a:bodyPr vert="horz" lIns="91440" tIns="45720" rIns="91440" bIns="45720" rtlCol="0">
            <a:normAutofit fontScale="92500" lnSpcReduction="10000"/>
          </a:bodyPr>
          <a:lstStyle/>
          <a:p>
            <a:pPr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lang="en-US" altLang="zh-CN" sz="2700" dirty="0" smtClean="0"/>
              <a:t>1</a:t>
            </a:r>
            <a:r>
              <a:rPr lang="zh-CN" altLang="en-US" sz="2700" dirty="0" smtClean="0"/>
              <a:t>、绩效</a:t>
            </a:r>
            <a:endParaRPr lang="en-US" altLang="zh-CN" sz="2700" dirty="0" smtClean="0"/>
          </a:p>
          <a:p>
            <a:pPr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lang="en-US" altLang="zh-CN" sz="2700" dirty="0" smtClean="0"/>
              <a:t>2</a:t>
            </a:r>
            <a:r>
              <a:rPr lang="zh-CN" altLang="en-US" sz="2700" dirty="0" smtClean="0"/>
              <a:t>、组织绩效与个人绩效</a:t>
            </a:r>
            <a:endParaRPr lang="en-US" altLang="zh-CN" sz="2700" dirty="0" smtClean="0"/>
          </a:p>
          <a:p>
            <a:pPr marL="342900" marR="0" lvl="0" indent="-342900" algn="l" defTabSz="914400" rtl="0" eaLnBrk="1" fontAlgn="auto" latinLnBrk="0" hangingPunct="1">
              <a:lnSpc>
                <a:spcPct val="150000"/>
              </a:lnSpc>
              <a:spcBef>
                <a:spcPct val="20000"/>
              </a:spcBef>
              <a:spcAft>
                <a:spcPts val="0"/>
              </a:spcAft>
              <a:buClrTx/>
              <a:buSzTx/>
              <a:defRPr/>
            </a:pPr>
            <a:r>
              <a:rPr lang="en-US" altLang="zh-CN" sz="2700" dirty="0" smtClean="0"/>
              <a:t>3</a:t>
            </a:r>
            <a:r>
              <a:rPr lang="zh-CN" altLang="en-US" sz="2700" dirty="0" smtClean="0"/>
              <a:t>、员工个人绩效的特征</a:t>
            </a:r>
          </a:p>
          <a:p>
            <a:pPr marL="342900" marR="0" lvl="0" indent="-342900" algn="l" defTabSz="914400" rtl="0" eaLnBrk="1" fontAlgn="auto" latinLnBrk="0" hangingPunct="1">
              <a:lnSpc>
                <a:spcPct val="150000"/>
              </a:lnSpc>
              <a:spcBef>
                <a:spcPct val="20000"/>
              </a:spcBef>
              <a:spcAft>
                <a:spcPts val="0"/>
              </a:spcAft>
              <a:buClrTx/>
              <a:buSzTx/>
              <a:defRPr/>
            </a:pPr>
            <a:r>
              <a:rPr lang="en-US" altLang="zh-CN" sz="2700" dirty="0" smtClean="0"/>
              <a:t>4</a:t>
            </a:r>
            <a:r>
              <a:rPr lang="zh-CN" altLang="en-US" sz="2700" dirty="0" smtClean="0"/>
              <a:t>、影响员工个人绩效的因素</a:t>
            </a:r>
            <a:endParaRPr lang="en-US" altLang="zh-CN" sz="2700" dirty="0" smtClean="0"/>
          </a:p>
          <a:p>
            <a:pPr marL="342900" marR="0" lvl="0" indent="-342900" algn="l" defTabSz="914400" rtl="0" eaLnBrk="1" fontAlgn="auto" latinLnBrk="0" hangingPunct="1">
              <a:lnSpc>
                <a:spcPct val="100000"/>
              </a:lnSpc>
              <a:spcBef>
                <a:spcPct val="20000"/>
              </a:spcBef>
              <a:spcAft>
                <a:spcPts val="0"/>
              </a:spcAft>
              <a:buClrTx/>
              <a:buSzTx/>
              <a:defRPr/>
            </a:pPr>
            <a:endParaRPr kumimoji="0" lang="zh-CN" altLang="en-US" sz="27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标题 1"/>
          <p:cNvSpPr>
            <a:spLocks noGrp="1"/>
          </p:cNvSpPr>
          <p:nvPr/>
        </p:nvSpPr>
        <p:spPr>
          <a:xfrm>
            <a:off x="825589" y="367031"/>
            <a:ext cx="6410707" cy="792163"/>
          </a:xfrm>
          <a:prstGeom prst="rect">
            <a:avLst/>
          </a:prstGeom>
          <a:noFill/>
          <a:ln>
            <a:noFill/>
          </a:ln>
          <a:effectLst/>
        </p:spPr>
        <p:txBody>
          <a:bodyPr vert="horz" wrap="square" lIns="91440" tIns="45720" rIns="91440" bIns="45720" numCol="1" anchor="ctr" anchorCtr="0" compatLnSpc="1"/>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a:lstStyle>
          <a:p>
            <a:r>
              <a:rPr lang="zh-CN" altLang="en-US" sz="3200" b="1" dirty="0" smtClean="0">
                <a:solidFill>
                  <a:srgbClr val="0070C0"/>
                </a:solidFill>
                <a:sym typeface="+mn-ea"/>
              </a:rPr>
              <a:t>小结</a:t>
            </a:r>
            <a:endParaRPr lang="zh-CN" altLang="en-US" sz="3200" b="1" dirty="0">
              <a:solidFill>
                <a:srgbClr val="0070C0"/>
              </a:solidFill>
              <a:sym typeface="+mn-ea"/>
            </a:endParaRPr>
          </a:p>
        </p:txBody>
      </p:sp>
      <p:sp>
        <p:nvSpPr>
          <p:cNvPr id="7" name="Line 7"/>
          <p:cNvSpPr>
            <a:spLocks noChangeShapeType="1"/>
          </p:cNvSpPr>
          <p:nvPr/>
        </p:nvSpPr>
        <p:spPr bwMode="auto">
          <a:xfrm>
            <a:off x="611560" y="1124744"/>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timgsa.baidu.com/timg?image&amp;quality=80&amp;size=b9999_10000&amp;sec=1511355899991&amp;di=af35c07f9205b343217d93f17d89f2a7&amp;imgtype=0&amp;src=http%3A%2F%2Fa0.att.hudong.com%2F27%2F01%2F01300534375266135092018815081.jpg"/>
          <p:cNvPicPr>
            <a:picLocks noChangeAspect="1" noChangeArrowheads="1"/>
          </p:cNvPicPr>
          <p:nvPr/>
        </p:nvPicPr>
        <p:blipFill>
          <a:blip r:embed="rId2" cstate="print"/>
          <a:srcRect/>
          <a:stretch>
            <a:fillRect/>
          </a:stretch>
        </p:blipFill>
        <p:spPr bwMode="auto">
          <a:xfrm>
            <a:off x="251520" y="1052736"/>
            <a:ext cx="1224136" cy="1224136"/>
          </a:xfrm>
          <a:prstGeom prst="rect">
            <a:avLst/>
          </a:prstGeom>
          <a:noFill/>
        </p:spPr>
      </p:pic>
      <p:pic>
        <p:nvPicPr>
          <p:cNvPr id="10" name="Picture 2"/>
          <p:cNvPicPr>
            <a:picLocks noChangeAspect="1" noChangeArrowheads="1"/>
          </p:cNvPicPr>
          <p:nvPr/>
        </p:nvPicPr>
        <p:blipFill>
          <a:blip r:embed="rId3" cstate="print"/>
          <a:srcRect t="11218"/>
          <a:stretch>
            <a:fillRect/>
          </a:stretch>
        </p:blipFill>
        <p:spPr bwMode="auto">
          <a:xfrm>
            <a:off x="3275856" y="2204864"/>
            <a:ext cx="2952328" cy="3989128"/>
          </a:xfrm>
          <a:prstGeom prst="rect">
            <a:avLst/>
          </a:prstGeom>
          <a:noFill/>
          <a:ln w="9525">
            <a:noFill/>
            <a:miter lim="800000"/>
            <a:headEnd/>
            <a:tailEnd/>
          </a:ln>
        </p:spPr>
      </p:pic>
      <p:sp>
        <p:nvSpPr>
          <p:cNvPr id="21" name="标题 1"/>
          <p:cNvSpPr txBox="1"/>
          <p:nvPr/>
        </p:nvSpPr>
        <p:spPr>
          <a:xfrm>
            <a:off x="467544" y="188640"/>
            <a:ext cx="6984776" cy="792163"/>
          </a:xfrm>
          <a:prstGeom prst="rect">
            <a:avLst/>
          </a:prstGeom>
        </p:spPr>
        <p:txBody>
          <a:bodyPr vert="horz" lIns="91440" tIns="45720" rIns="91440" bIns="45720" rtlCol="0" anchor="ctr">
            <a:normAutofit/>
          </a:bodyPr>
          <a:lstStyle/>
          <a:p>
            <a:r>
              <a:rPr lang="zh-CN" altLang="en-US" sz="3200" b="1" dirty="0" smtClean="0">
                <a:solidFill>
                  <a:srgbClr val="0070C0"/>
                </a:solidFill>
                <a:sym typeface="+mn-ea"/>
              </a:rPr>
              <a:t>思考题</a:t>
            </a:r>
            <a:endParaRPr lang="zh-CN" altLang="en-US" sz="3200" b="1" dirty="0">
              <a:solidFill>
                <a:srgbClr val="0070C0"/>
              </a:solidFill>
              <a:sym typeface="+mn-ea"/>
            </a:endParaRPr>
          </a:p>
        </p:txBody>
      </p:sp>
      <p:sp>
        <p:nvSpPr>
          <p:cNvPr id="22" name="Line 7"/>
          <p:cNvSpPr>
            <a:spLocks noChangeShapeType="1"/>
          </p:cNvSpPr>
          <p:nvPr/>
        </p:nvSpPr>
        <p:spPr bwMode="auto">
          <a:xfrm>
            <a:off x="611560" y="980728"/>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sp>
        <p:nvSpPr>
          <p:cNvPr id="9" name="TextBox 8"/>
          <p:cNvSpPr txBox="1"/>
          <p:nvPr/>
        </p:nvSpPr>
        <p:spPr>
          <a:xfrm>
            <a:off x="1259632" y="1124744"/>
            <a:ext cx="6711004" cy="1569660"/>
          </a:xfrm>
          <a:prstGeom prst="rect">
            <a:avLst/>
          </a:prstGeom>
          <a:noFill/>
        </p:spPr>
        <p:txBody>
          <a:bodyPr wrap="none" rtlCol="0">
            <a:spAutoFit/>
          </a:bodyPr>
          <a:lstStyle/>
          <a:p>
            <a:pPr>
              <a:lnSpc>
                <a:spcPct val="150000"/>
              </a:lnSpc>
            </a:pPr>
            <a:r>
              <a:rPr lang="zh-CN" altLang="en-US" sz="2400" dirty="0" smtClean="0"/>
              <a:t>          在周莹的团队中，运营总监</a:t>
            </a:r>
            <a:r>
              <a:rPr lang="en-US" altLang="zh-CN" sz="2400" dirty="0" smtClean="0"/>
              <a:t>COO   </a:t>
            </a:r>
            <a:r>
              <a:rPr lang="zh-CN" altLang="en-US" sz="2400" dirty="0" smtClean="0"/>
              <a:t>王世均  和</a:t>
            </a:r>
            <a:endParaRPr lang="en-US" altLang="zh-CN" sz="2400" dirty="0" smtClean="0"/>
          </a:p>
          <a:p>
            <a:pPr>
              <a:lnSpc>
                <a:spcPct val="150000"/>
              </a:lnSpc>
            </a:pPr>
            <a:r>
              <a:rPr lang="zh-CN" altLang="en-US" sz="2400" dirty="0" smtClean="0"/>
              <a:t> 保安队队长  韩三春 的工作如何评价？</a:t>
            </a:r>
          </a:p>
          <a:p>
            <a:endParaRPr lang="zh-CN" altLang="en-US" sz="2400" dirty="0"/>
          </a:p>
        </p:txBody>
      </p:sp>
      <p:pic>
        <p:nvPicPr>
          <p:cNvPr id="2050" name="Picture 2" descr="https://timgsa.baidu.com/timg?image&amp;quality=80&amp;size=b9999_10000&amp;sec=1511356096021&amp;di=719fffb5f8f4ee6d10a0488549bb735c&amp;imgtype=0&amp;src=http%3A%2F%2Fthumb109.hellorf.com%2Fpreview%2F169531208.jpg"/>
          <p:cNvPicPr>
            <a:picLocks noChangeAspect="1" noChangeArrowheads="1"/>
          </p:cNvPicPr>
          <p:nvPr/>
        </p:nvPicPr>
        <p:blipFill>
          <a:blip r:embed="rId4" cstate="print"/>
          <a:srcRect/>
          <a:stretch>
            <a:fillRect/>
          </a:stretch>
        </p:blipFill>
        <p:spPr bwMode="auto">
          <a:xfrm>
            <a:off x="1259633" y="4797152"/>
            <a:ext cx="1324204" cy="2060848"/>
          </a:xfrm>
          <a:prstGeom prst="rect">
            <a:avLst/>
          </a:prstGeom>
          <a:noFill/>
        </p:spPr>
      </p:pic>
      <p:pic>
        <p:nvPicPr>
          <p:cNvPr id="2055" name="Picture 7" descr="C:\Users\Administrator\Desktop\timg.jpg"/>
          <p:cNvPicPr>
            <a:picLocks noChangeAspect="1" noChangeArrowheads="1"/>
          </p:cNvPicPr>
          <p:nvPr/>
        </p:nvPicPr>
        <p:blipFill>
          <a:blip r:embed="rId5" cstate="print"/>
          <a:srcRect l="10468" r="5792" b="5278"/>
          <a:stretch>
            <a:fillRect/>
          </a:stretch>
        </p:blipFill>
        <p:spPr bwMode="auto">
          <a:xfrm>
            <a:off x="6876256" y="4473771"/>
            <a:ext cx="1872208" cy="226759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5"/>
          <p:cNvSpPr txBox="1"/>
          <p:nvPr/>
        </p:nvSpPr>
        <p:spPr>
          <a:xfrm>
            <a:off x="2070721" y="1844824"/>
            <a:ext cx="4777740" cy="1938020"/>
          </a:xfrm>
          <a:prstGeom prst="rect">
            <a:avLst/>
          </a:prstGeom>
          <a:noFill/>
          <a:ln w="9525">
            <a:noFill/>
          </a:ln>
        </p:spPr>
        <p:txBody>
          <a:bodyPr wrap="none">
            <a:spAutoFit/>
          </a:bodyPr>
          <a:lstStyle/>
          <a:p>
            <a:pPr lvl="0" algn="ctr" eaLnBrk="1" hangingPunct="1"/>
            <a:r>
              <a:rPr lang="zh-CN" altLang="en-US" sz="4000" b="1" dirty="0">
                <a:solidFill>
                  <a:schemeClr val="tx1"/>
                </a:solidFill>
                <a:latin typeface="方正兰亭黑_GBK" pitchFamily="2" charset="-122"/>
                <a:ea typeface="方正兰亭黑_GBK" pitchFamily="2" charset="-122"/>
              </a:rPr>
              <a:t>感谢您的宝贵时间</a:t>
            </a:r>
            <a:r>
              <a:rPr lang="zh-CN" altLang="en-US" sz="4000" b="1" dirty="0" smtClean="0">
                <a:solidFill>
                  <a:schemeClr val="tx1"/>
                </a:solidFill>
                <a:latin typeface="方正兰亭黑_GBK" pitchFamily="2" charset="-122"/>
                <a:ea typeface="方正兰亭黑_GBK" pitchFamily="2" charset="-122"/>
              </a:rPr>
              <a:t>！</a:t>
            </a:r>
            <a:endParaRPr lang="en-US" altLang="zh-CN" sz="4000" b="1" dirty="0" smtClean="0">
              <a:solidFill>
                <a:schemeClr val="tx1"/>
              </a:solidFill>
              <a:latin typeface="方正兰亭黑_GBK" pitchFamily="2" charset="-122"/>
              <a:ea typeface="方正兰亭黑_GBK" pitchFamily="2" charset="-122"/>
            </a:endParaRPr>
          </a:p>
          <a:p>
            <a:pPr lvl="0" algn="ctr" eaLnBrk="1" hangingPunct="1"/>
            <a:endParaRPr lang="en-US" altLang="zh-CN" sz="4000" b="1" dirty="0" smtClean="0">
              <a:solidFill>
                <a:schemeClr val="tx1"/>
              </a:solidFill>
              <a:latin typeface="方正兰亭黑_GBK" pitchFamily="2" charset="-122"/>
              <a:ea typeface="方正兰亭黑_GBK" pitchFamily="2" charset="-122"/>
            </a:endParaRPr>
          </a:p>
          <a:p>
            <a:pPr lvl="0" algn="ctr" eaLnBrk="1" hangingPunct="1"/>
            <a:r>
              <a:rPr lang="zh-CN" altLang="en-US" sz="4000" b="1" dirty="0" smtClean="0">
                <a:solidFill>
                  <a:schemeClr val="tx1"/>
                </a:solidFill>
                <a:latin typeface="方正兰亭黑_GBK" pitchFamily="2" charset="-122"/>
                <a:ea typeface="方正兰亭黑_GBK" pitchFamily="2" charset="-122"/>
              </a:rPr>
              <a:t> </a:t>
            </a:r>
            <a:r>
              <a:rPr lang="zh-CN" altLang="en-US" sz="4000" b="1" dirty="0">
                <a:solidFill>
                  <a:schemeClr val="tx1"/>
                </a:solidFill>
                <a:latin typeface="方正兰亭黑_GBK" pitchFamily="2" charset="-122"/>
                <a:ea typeface="方正兰亭黑_GBK" pitchFamily="2" charset="-122"/>
              </a:rPr>
              <a:t>我将继续努力！</a:t>
            </a:r>
          </a:p>
        </p:txBody>
      </p:sp>
      <p:pic>
        <p:nvPicPr>
          <p:cNvPr id="6146" name="Picture 2" descr="https://ss1.bdstatic.com/70cFvXSh_Q1YnxGkpoWK1HF6hhy/it/u=3838047680,705584133&amp;fm=27&amp;gp=0.jpg"/>
          <p:cNvPicPr>
            <a:picLocks noChangeAspect="1" noChangeArrowheads="1"/>
          </p:cNvPicPr>
          <p:nvPr/>
        </p:nvPicPr>
        <p:blipFill>
          <a:blip r:embed="rId2" cstate="print"/>
          <a:srcRect/>
          <a:stretch>
            <a:fillRect/>
          </a:stretch>
        </p:blipFill>
        <p:spPr bwMode="auto">
          <a:xfrm>
            <a:off x="683568" y="4149080"/>
            <a:ext cx="2376264" cy="194853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nvSpPr>
        <p:spPr>
          <a:xfrm>
            <a:off x="825589" y="367031"/>
            <a:ext cx="6410707" cy="792163"/>
          </a:xfrm>
          <a:prstGeom prst="rect">
            <a:avLst/>
          </a:prstGeom>
          <a:noFill/>
          <a:ln>
            <a:noFill/>
          </a:ln>
          <a:effectLst/>
        </p:spPr>
        <p:txBody>
          <a:bodyPr vert="horz" wrap="square" lIns="91440" tIns="45720" rIns="91440" bIns="45720" numCol="1" anchor="ctr" anchorCtr="0" compatLnSpc="1"/>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a:lstStyle>
          <a:p>
            <a:r>
              <a:rPr lang="zh-CN" altLang="en-US" sz="3200" b="1" dirty="0" smtClean="0">
                <a:solidFill>
                  <a:srgbClr val="0070C0"/>
                </a:solidFill>
                <a:sym typeface="+mn-ea"/>
              </a:rPr>
              <a:t>绩效管理的基本原理</a:t>
            </a:r>
            <a:endParaRPr lang="zh-CN" altLang="en-US" sz="3200" b="1" dirty="0">
              <a:solidFill>
                <a:srgbClr val="0070C0"/>
              </a:solidFill>
              <a:sym typeface="+mn-ea"/>
            </a:endParaRPr>
          </a:p>
        </p:txBody>
      </p:sp>
      <p:sp>
        <p:nvSpPr>
          <p:cNvPr id="76" name="Line 7"/>
          <p:cNvSpPr>
            <a:spLocks noChangeShapeType="1"/>
          </p:cNvSpPr>
          <p:nvPr/>
        </p:nvSpPr>
        <p:spPr bwMode="auto">
          <a:xfrm>
            <a:off x="611560" y="1124744"/>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sp>
        <p:nvSpPr>
          <p:cNvPr id="7" name="Rectangle 21"/>
          <p:cNvSpPr/>
          <p:nvPr/>
        </p:nvSpPr>
        <p:spPr>
          <a:xfrm>
            <a:off x="899795" y="1340485"/>
            <a:ext cx="6229350" cy="36726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1" name="TextBox 24"/>
          <p:cNvSpPr txBox="1"/>
          <p:nvPr/>
        </p:nvSpPr>
        <p:spPr>
          <a:xfrm>
            <a:off x="1691680" y="1484784"/>
            <a:ext cx="5268567" cy="923330"/>
          </a:xfrm>
          <a:prstGeom prst="rect">
            <a:avLst/>
          </a:prstGeom>
          <a:noFill/>
        </p:spPr>
        <p:txBody>
          <a:bodyPr wrap="square" rtlCol="0">
            <a:spAutoFit/>
          </a:bodyPr>
          <a:lstStyle/>
          <a:p>
            <a:endParaRPr lang="en-US" altLang="zh-CN" dirty="0" smtClean="0"/>
          </a:p>
          <a:p>
            <a:endParaRPr lang="en-US" altLang="zh-CN" dirty="0" smtClean="0"/>
          </a:p>
          <a:p>
            <a:endParaRPr lang="zh-CN" altLang="en-US" dirty="0"/>
          </a:p>
        </p:txBody>
      </p:sp>
      <p:sp>
        <p:nvSpPr>
          <p:cNvPr id="16" name="折角形 15"/>
          <p:cNvSpPr/>
          <p:nvPr/>
        </p:nvSpPr>
        <p:spPr>
          <a:xfrm>
            <a:off x="1115616" y="1916832"/>
            <a:ext cx="5760640" cy="2952328"/>
          </a:xfrm>
          <a:prstGeom prst="foldedCorner">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rPr>
              <a:t>赫尔曼</a:t>
            </a:r>
            <a:r>
              <a:rPr lang="en-US" altLang="zh-CN" b="1" dirty="0" smtClean="0">
                <a:solidFill>
                  <a:schemeClr val="tx1"/>
                </a:solidFill>
              </a:rPr>
              <a:t>·</a:t>
            </a:r>
            <a:r>
              <a:rPr lang="zh-CN" altLang="en-US" b="1" dirty="0" smtClean="0">
                <a:solidFill>
                  <a:schemeClr val="tx1"/>
                </a:solidFill>
              </a:rPr>
              <a:t>阿吉斯：</a:t>
            </a:r>
            <a:r>
              <a:rPr lang="zh-CN" altLang="en-US" dirty="0" smtClean="0">
                <a:solidFill>
                  <a:schemeClr val="tx1"/>
                </a:solidFill>
              </a:rPr>
              <a:t>识别、衡量以及开发个人和团队绩效，并且使这些绩效与组织的战略目标保持一致的一个持续性过程。</a:t>
            </a:r>
            <a:endParaRPr lang="en-US" altLang="zh-CN" dirty="0" smtClean="0">
              <a:solidFill>
                <a:schemeClr val="tx1"/>
              </a:solidFill>
            </a:endParaRPr>
          </a:p>
          <a:p>
            <a:endParaRPr lang="en-US" altLang="zh-CN" dirty="0" smtClean="0">
              <a:solidFill>
                <a:schemeClr val="tx1"/>
              </a:solidFill>
            </a:endParaRPr>
          </a:p>
          <a:p>
            <a:r>
              <a:rPr lang="zh-CN" altLang="en-US" b="1" dirty="0" smtClean="0">
                <a:solidFill>
                  <a:schemeClr val="tx1"/>
                </a:solidFill>
              </a:rPr>
              <a:t>雷蒙德</a:t>
            </a:r>
            <a:r>
              <a:rPr lang="en-US" altLang="zh-CN" b="1" dirty="0" smtClean="0">
                <a:solidFill>
                  <a:schemeClr val="tx1"/>
                </a:solidFill>
              </a:rPr>
              <a:t>·</a:t>
            </a:r>
            <a:r>
              <a:rPr lang="zh-CN" altLang="en-US" b="1" dirty="0" smtClean="0">
                <a:solidFill>
                  <a:schemeClr val="tx1"/>
                </a:solidFill>
              </a:rPr>
              <a:t>诺伊： </a:t>
            </a:r>
            <a:r>
              <a:rPr lang="zh-CN" altLang="en-US" dirty="0" smtClean="0">
                <a:solidFill>
                  <a:schemeClr val="tx1"/>
                </a:solidFill>
              </a:rPr>
              <a:t>管理者为确保员工的工作活动和产出与组织目标保持一致而实施的管理过程</a:t>
            </a:r>
            <a:endParaRPr lang="en-US" altLang="zh-CN" dirty="0">
              <a:solidFill>
                <a:schemeClr val="tx1"/>
              </a:solidFill>
            </a:endParaRPr>
          </a:p>
        </p:txBody>
      </p:sp>
      <p:grpSp>
        <p:nvGrpSpPr>
          <p:cNvPr id="8" name="Group 22"/>
          <p:cNvGrpSpPr/>
          <p:nvPr/>
        </p:nvGrpSpPr>
        <p:grpSpPr>
          <a:xfrm rot="10800000">
            <a:off x="735812" y="1273413"/>
            <a:ext cx="1413927" cy="1473272"/>
            <a:chOff x="4204494" y="1809751"/>
            <a:chExt cx="1096958" cy="1143000"/>
          </a:xfrm>
        </p:grpSpPr>
        <p:sp>
          <p:nvSpPr>
            <p:cNvPr id="9" name="Trapezoid 26"/>
            <p:cNvSpPr/>
            <p:nvPr/>
          </p:nvSpPr>
          <p:spPr>
            <a:xfrm rot="5400000">
              <a:off x="4658521" y="2310604"/>
              <a:ext cx="1143000" cy="141293"/>
            </a:xfrm>
            <a:prstGeom prst="trapezoid">
              <a:avLst>
                <a:gd name="adj" fmla="val 10154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Isosceles Triangle 27"/>
            <p:cNvSpPr/>
            <p:nvPr/>
          </p:nvSpPr>
          <p:spPr>
            <a:xfrm rot="16200000">
              <a:off x="4321173" y="1832771"/>
              <a:ext cx="863600" cy="1096958"/>
            </a:xfrm>
            <a:prstGeom prst="triangle">
              <a:avLst>
                <a:gd name="adj" fmla="val 51226"/>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243840" rtlCol="0" anchor="ctr"/>
            <a:lstStyle/>
            <a:p>
              <a:pPr algn="ctr"/>
              <a:endParaRPr lang="zh-CN" altLang="en-US" sz="2400" b="1" dirty="0"/>
            </a:p>
          </p:txBody>
        </p:sp>
      </p:grpSp>
      <p:sp>
        <p:nvSpPr>
          <p:cNvPr id="12" name="TextBox 11"/>
          <p:cNvSpPr txBox="1"/>
          <p:nvPr/>
        </p:nvSpPr>
        <p:spPr>
          <a:xfrm>
            <a:off x="723328" y="1801504"/>
            <a:ext cx="723331" cy="396240"/>
          </a:xfrm>
          <a:prstGeom prst="rect">
            <a:avLst/>
          </a:prstGeom>
          <a:noFill/>
        </p:spPr>
        <p:txBody>
          <a:bodyPr wrap="square" rtlCol="0">
            <a:spAutoFit/>
          </a:bodyPr>
          <a:lstStyle/>
          <a:p>
            <a:r>
              <a:rPr lang="zh-CN" altLang="en-US" sz="2000" dirty="0" smtClean="0">
                <a:solidFill>
                  <a:schemeClr val="bg1"/>
                </a:solidFill>
              </a:rPr>
              <a:t>定义</a:t>
            </a:r>
            <a:endParaRPr lang="zh-CN" altLang="en-US" sz="2000" dirty="0">
              <a:solidFill>
                <a:schemeClr val="bg1"/>
              </a:solidFill>
            </a:endParaRPr>
          </a:p>
        </p:txBody>
      </p:sp>
      <p:sp>
        <p:nvSpPr>
          <p:cNvPr id="17" name="TextBox 16"/>
          <p:cNvSpPr txBox="1"/>
          <p:nvPr/>
        </p:nvSpPr>
        <p:spPr>
          <a:xfrm>
            <a:off x="1043608" y="4293096"/>
            <a:ext cx="6984776" cy="646331"/>
          </a:xfrm>
          <a:prstGeom prst="rect">
            <a:avLst/>
          </a:prstGeom>
          <a:solidFill>
            <a:schemeClr val="accent2">
              <a:lumMod val="40000"/>
              <a:lumOff val="60000"/>
            </a:schemeClr>
          </a:solidFill>
        </p:spPr>
        <p:txBody>
          <a:bodyPr wrap="square" rtlCol="0">
            <a:spAutoFit/>
          </a:bodyPr>
          <a:lstStyle/>
          <a:p>
            <a:r>
              <a:rPr lang="zh-CN" altLang="en-US" dirty="0" smtClean="0"/>
              <a:t>第一，绩效管理的目的是确保组织的战略目标得以实现，他 的出发点就是努力确保员工个人及其团队的绩效与组织的目标保持一致</a:t>
            </a:r>
            <a:endParaRPr lang="en-US" altLang="zh-CN" dirty="0" smtClean="0"/>
          </a:p>
        </p:txBody>
      </p:sp>
      <p:sp>
        <p:nvSpPr>
          <p:cNvPr id="18" name="TextBox 17"/>
          <p:cNvSpPr txBox="1"/>
          <p:nvPr/>
        </p:nvSpPr>
        <p:spPr>
          <a:xfrm>
            <a:off x="1043608" y="5301208"/>
            <a:ext cx="6984776" cy="646331"/>
          </a:xfrm>
          <a:prstGeom prst="rect">
            <a:avLst/>
          </a:prstGeom>
          <a:solidFill>
            <a:schemeClr val="accent2">
              <a:lumMod val="40000"/>
              <a:lumOff val="60000"/>
            </a:schemeClr>
          </a:solidFill>
        </p:spPr>
        <p:txBody>
          <a:bodyPr wrap="square" rtlCol="0">
            <a:spAutoFit/>
          </a:bodyPr>
          <a:lstStyle/>
          <a:p>
            <a:r>
              <a:rPr lang="zh-CN" altLang="en-US" dirty="0" smtClean="0"/>
              <a:t>第二，绩效管理不是某种可以在短时期内一次性完成的活动，他是一个持续的过程。</a:t>
            </a:r>
            <a:endParaRPr lang="en-US" altLang="zh-CN" dirty="0" smtClean="0"/>
          </a:p>
        </p:txBody>
      </p:sp>
      <p:sp>
        <p:nvSpPr>
          <p:cNvPr id="2" name="TextBox 16"/>
          <p:cNvSpPr txBox="1"/>
          <p:nvPr/>
        </p:nvSpPr>
        <p:spPr>
          <a:xfrm>
            <a:off x="1080438" y="4282301"/>
            <a:ext cx="6984776" cy="646331"/>
          </a:xfrm>
          <a:prstGeom prst="rect">
            <a:avLst/>
          </a:prstGeom>
          <a:solidFill>
            <a:schemeClr val="accent2">
              <a:lumMod val="40000"/>
              <a:lumOff val="60000"/>
            </a:schemeClr>
          </a:solidFill>
        </p:spPr>
        <p:txBody>
          <a:bodyPr wrap="square" rtlCol="0">
            <a:spAutoFit/>
          </a:bodyPr>
          <a:lstStyle/>
          <a:p>
            <a:r>
              <a:rPr lang="zh-CN" altLang="en-US" dirty="0" smtClean="0"/>
              <a:t>第一，绩效管理的目的是确保组织的战略目标得以实现，他 的出发点就是努力确保员工个人及其团队的绩效与组织的目标保持一致</a:t>
            </a:r>
            <a:endParaRPr lang="en-US" altLang="zh-CN" dirty="0" smtClean="0"/>
          </a:p>
        </p:txBody>
      </p:sp>
      <p:sp>
        <p:nvSpPr>
          <p:cNvPr id="3" name="TextBox 17"/>
          <p:cNvSpPr txBox="1"/>
          <p:nvPr/>
        </p:nvSpPr>
        <p:spPr>
          <a:xfrm>
            <a:off x="1080438" y="5290413"/>
            <a:ext cx="6984776" cy="646331"/>
          </a:xfrm>
          <a:prstGeom prst="rect">
            <a:avLst/>
          </a:prstGeom>
          <a:solidFill>
            <a:schemeClr val="accent2">
              <a:lumMod val="40000"/>
              <a:lumOff val="60000"/>
            </a:schemeClr>
          </a:solidFill>
        </p:spPr>
        <p:txBody>
          <a:bodyPr wrap="square" rtlCol="0">
            <a:spAutoFit/>
          </a:bodyPr>
          <a:lstStyle/>
          <a:p>
            <a:r>
              <a:rPr lang="zh-CN" altLang="en-US" dirty="0" smtClean="0"/>
              <a:t>第二，绩效管理不是某种可以在短时期内一次性完成的活动，他是一个持续的过程。</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p:bldP spid="17" grpId="0" animBg="1"/>
      <p:bldP spid="18" grpId="0" animBg="1"/>
      <p:bldP spid="2" grpId="0" bldLvl="0" animBg="1"/>
      <p:bldP spid="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ss1.bdstatic.com/70cFuXSh_Q1YnxGkpoWK1HF6hhy/it/u=2421317234,3168859777&amp;fm=27&amp;gp=0.jpg"/>
          <p:cNvPicPr>
            <a:picLocks noChangeAspect="1" noChangeArrowheads="1"/>
          </p:cNvPicPr>
          <p:nvPr/>
        </p:nvPicPr>
        <p:blipFill>
          <a:blip r:embed="rId2" cstate="print"/>
          <a:srcRect/>
          <a:stretch>
            <a:fillRect/>
          </a:stretch>
        </p:blipFill>
        <p:spPr bwMode="auto">
          <a:xfrm>
            <a:off x="251520" y="4293096"/>
            <a:ext cx="2564904" cy="2564904"/>
          </a:xfrm>
          <a:prstGeom prst="rect">
            <a:avLst/>
          </a:prstGeom>
          <a:noFill/>
        </p:spPr>
      </p:pic>
      <p:sp>
        <p:nvSpPr>
          <p:cNvPr id="21" name="标题 1"/>
          <p:cNvSpPr txBox="1"/>
          <p:nvPr/>
        </p:nvSpPr>
        <p:spPr>
          <a:xfrm>
            <a:off x="467544" y="188640"/>
            <a:ext cx="6984776" cy="792163"/>
          </a:xfrm>
          <a:prstGeom prst="rect">
            <a:avLst/>
          </a:prstGeom>
        </p:spPr>
        <p:txBody>
          <a:bodyPr vert="horz" lIns="91440" tIns="45720" rIns="91440" bIns="45720" rtlCol="0" anchor="ctr">
            <a:normAutofit/>
          </a:bodyPr>
          <a:lstStyle/>
          <a:p>
            <a:r>
              <a:rPr lang="zh-CN" altLang="en-US" sz="3200" b="1" dirty="0" smtClean="0">
                <a:solidFill>
                  <a:srgbClr val="0070C0"/>
                </a:solidFill>
                <a:sym typeface="+mn-ea"/>
              </a:rPr>
              <a:t>绩效管理的目的</a:t>
            </a:r>
            <a:endParaRPr lang="zh-CN" altLang="en-US" sz="3200" b="1" dirty="0">
              <a:solidFill>
                <a:srgbClr val="0070C0"/>
              </a:solidFill>
              <a:sym typeface="+mn-ea"/>
            </a:endParaRPr>
          </a:p>
        </p:txBody>
      </p:sp>
      <p:sp>
        <p:nvSpPr>
          <p:cNvPr id="22" name="Line 7"/>
          <p:cNvSpPr>
            <a:spLocks noChangeShapeType="1"/>
          </p:cNvSpPr>
          <p:nvPr/>
        </p:nvSpPr>
        <p:spPr bwMode="auto">
          <a:xfrm>
            <a:off x="611560" y="980728"/>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sp>
        <p:nvSpPr>
          <p:cNvPr id="5" name="横卷形 4"/>
          <p:cNvSpPr/>
          <p:nvPr/>
        </p:nvSpPr>
        <p:spPr>
          <a:xfrm>
            <a:off x="1259632" y="1268760"/>
            <a:ext cx="6264696" cy="3024336"/>
          </a:xfrm>
          <a:prstGeom prst="horizont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1691680" y="2492896"/>
            <a:ext cx="5616624" cy="1080120"/>
          </a:xfrm>
        </p:spPr>
        <p:txBody>
          <a:bodyPr>
            <a:normAutofit/>
          </a:bodyPr>
          <a:lstStyle/>
          <a:p>
            <a:pPr marL="0" indent="0">
              <a:buNone/>
            </a:pPr>
            <a:r>
              <a:rPr lang="zh-CN" altLang="en-US" sz="2800" dirty="0" smtClean="0"/>
              <a:t>战略目的       管理目的      开发目的</a:t>
            </a:r>
            <a:endParaRPr lang="zh-CN" altLang="en-US" sz="2800" dirty="0"/>
          </a:p>
        </p:txBody>
      </p:sp>
      <p:sp>
        <p:nvSpPr>
          <p:cNvPr id="7" name="下箭头 6"/>
          <p:cNvSpPr/>
          <p:nvPr/>
        </p:nvSpPr>
        <p:spPr>
          <a:xfrm>
            <a:off x="3779912" y="3356992"/>
            <a:ext cx="1512168" cy="2160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员工管理决策的</a:t>
            </a:r>
            <a:endParaRPr lang="en-US" altLang="zh-CN" dirty="0" smtClean="0"/>
          </a:p>
          <a:p>
            <a:pPr algn="ctr"/>
            <a:r>
              <a:rPr lang="zh-CN" altLang="en-US" dirty="0" smtClean="0"/>
              <a:t>依据</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timgsa.baidu.com/timg?image&amp;quality=80&amp;size=b9999_10000&amp;sec=1511356844929&amp;di=392729c7c93d53e61602a3ac6cd43eb0&amp;imgtype=0&amp;src=http%3A%2F%2Fwww.liuxue86.com%2Fuploadfile%2F2014%2F0526%2F20140526100835593.png"/>
          <p:cNvPicPr>
            <a:picLocks noChangeAspect="1" noChangeArrowheads="1"/>
          </p:cNvPicPr>
          <p:nvPr/>
        </p:nvPicPr>
        <p:blipFill>
          <a:blip r:embed="rId2" cstate="print"/>
          <a:srcRect b="6703"/>
          <a:stretch>
            <a:fillRect/>
          </a:stretch>
        </p:blipFill>
        <p:spPr bwMode="auto">
          <a:xfrm>
            <a:off x="0" y="4344554"/>
            <a:ext cx="2627784" cy="2513446"/>
          </a:xfrm>
          <a:prstGeom prst="rect">
            <a:avLst/>
          </a:prstGeom>
          <a:noFill/>
        </p:spPr>
      </p:pic>
      <p:sp>
        <p:nvSpPr>
          <p:cNvPr id="5" name="内容占位符 2"/>
          <p:cNvSpPr txBox="1"/>
          <p:nvPr/>
        </p:nvSpPr>
        <p:spPr>
          <a:xfrm>
            <a:off x="2987824" y="1556792"/>
            <a:ext cx="4620260" cy="2538095"/>
          </a:xfrm>
          <a:prstGeom prst="rect">
            <a:avLst/>
          </a:prstGeom>
        </p:spPr>
        <p:txBody>
          <a:bodyPr vert="horz" lIns="91440" tIns="45720" rIns="91440" bIns="45720" rtlCol="0">
            <a:normAutofit/>
          </a:bodyPr>
          <a:lstStyle/>
          <a:p>
            <a:pPr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2700" dirty="0" smtClean="0"/>
              <a:t>1</a:t>
            </a:r>
            <a:r>
              <a:rPr lang="zh-CN" altLang="en-US" sz="2700" dirty="0" smtClean="0"/>
              <a:t>、组织绩效与个人绩效</a:t>
            </a:r>
            <a:endParaRPr lang="en-US" altLang="zh-CN" sz="2700" dirty="0" smtClean="0"/>
          </a:p>
          <a:p>
            <a:pPr marL="342900" marR="0" lvl="0" indent="-342900" algn="l" defTabSz="914400" rtl="0" eaLnBrk="1" fontAlgn="auto" latinLnBrk="0" hangingPunct="1">
              <a:lnSpc>
                <a:spcPct val="100000"/>
              </a:lnSpc>
              <a:spcBef>
                <a:spcPct val="20000"/>
              </a:spcBef>
              <a:spcAft>
                <a:spcPts val="0"/>
              </a:spcAft>
              <a:buClrTx/>
              <a:buSzTx/>
              <a:defRPr/>
            </a:pPr>
            <a:r>
              <a:rPr lang="en-US" altLang="zh-CN" sz="2700" dirty="0" smtClean="0"/>
              <a:t>2</a:t>
            </a:r>
            <a:r>
              <a:rPr lang="zh-CN" altLang="en-US" sz="2700" dirty="0" smtClean="0"/>
              <a:t>、员工个人绩效的特征</a:t>
            </a:r>
          </a:p>
          <a:p>
            <a:pPr marL="342900" marR="0" lvl="0" indent="-342900" algn="l" defTabSz="914400" rtl="0" eaLnBrk="1" fontAlgn="auto" latinLnBrk="0" hangingPunct="1">
              <a:lnSpc>
                <a:spcPct val="100000"/>
              </a:lnSpc>
              <a:spcBef>
                <a:spcPct val="20000"/>
              </a:spcBef>
              <a:spcAft>
                <a:spcPts val="0"/>
              </a:spcAft>
              <a:buClrTx/>
              <a:buSzTx/>
              <a:defRPr/>
            </a:pPr>
            <a:r>
              <a:rPr lang="en-US" altLang="zh-CN" sz="2700" dirty="0" smtClean="0"/>
              <a:t>3</a:t>
            </a:r>
            <a:r>
              <a:rPr lang="zh-CN" altLang="en-US" sz="2700" dirty="0" smtClean="0"/>
              <a:t>、影响员工个人绩效的因素</a:t>
            </a:r>
            <a:endParaRPr lang="en-US" altLang="zh-CN" sz="2700" dirty="0" smtClean="0"/>
          </a:p>
          <a:p>
            <a:pPr marL="342900" marR="0" lvl="0" indent="-342900" algn="l" defTabSz="914400" rtl="0" eaLnBrk="1" fontAlgn="auto" latinLnBrk="0" hangingPunct="1">
              <a:lnSpc>
                <a:spcPct val="100000"/>
              </a:lnSpc>
              <a:spcBef>
                <a:spcPct val="20000"/>
              </a:spcBef>
              <a:spcAft>
                <a:spcPts val="0"/>
              </a:spcAft>
              <a:buClrTx/>
              <a:buSzTx/>
              <a:defRPr/>
            </a:pPr>
            <a:r>
              <a:rPr lang="en-US" altLang="zh-CN" sz="2700" dirty="0" smtClean="0"/>
              <a:t>4</a:t>
            </a:r>
            <a:r>
              <a:rPr lang="zh-CN" altLang="en-US" sz="2700" dirty="0" smtClean="0"/>
              <a:t>、绩效管理的概念及其目的</a:t>
            </a:r>
            <a:endParaRPr lang="en-US" altLang="zh-CN" sz="2700" dirty="0" smtClean="0"/>
          </a:p>
          <a:p>
            <a:pPr marL="342900" marR="0" lvl="0" indent="-342900" algn="l" defTabSz="914400" rtl="0" eaLnBrk="1" fontAlgn="auto" latinLnBrk="0" hangingPunct="1">
              <a:lnSpc>
                <a:spcPct val="100000"/>
              </a:lnSpc>
              <a:spcBef>
                <a:spcPct val="20000"/>
              </a:spcBef>
              <a:spcAft>
                <a:spcPts val="0"/>
              </a:spcAft>
              <a:buClrTx/>
              <a:buSzTx/>
              <a:defRPr/>
            </a:pPr>
            <a:endParaRPr kumimoji="0" lang="zh-CN" altLang="en-US" sz="27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标题 1"/>
          <p:cNvSpPr>
            <a:spLocks noGrp="1"/>
          </p:cNvSpPr>
          <p:nvPr/>
        </p:nvSpPr>
        <p:spPr>
          <a:xfrm>
            <a:off x="825589" y="367031"/>
            <a:ext cx="6410707" cy="792163"/>
          </a:xfrm>
          <a:prstGeom prst="rect">
            <a:avLst/>
          </a:prstGeom>
          <a:noFill/>
          <a:ln>
            <a:noFill/>
          </a:ln>
          <a:effectLst/>
        </p:spPr>
        <p:txBody>
          <a:bodyPr vert="horz" wrap="square" lIns="91440" tIns="45720" rIns="91440" bIns="45720" numCol="1" anchor="ctr" anchorCtr="0" compatLnSpc="1"/>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a:lstStyle>
          <a:p>
            <a:r>
              <a:rPr lang="zh-CN" altLang="en-US" sz="3200" b="1" dirty="0" smtClean="0">
                <a:solidFill>
                  <a:srgbClr val="0070C0"/>
                </a:solidFill>
                <a:sym typeface="+mn-ea"/>
              </a:rPr>
              <a:t>总结</a:t>
            </a:r>
            <a:endParaRPr lang="zh-CN" altLang="en-US" sz="3200" b="1" dirty="0">
              <a:solidFill>
                <a:srgbClr val="0070C0"/>
              </a:solidFill>
              <a:sym typeface="+mn-ea"/>
            </a:endParaRPr>
          </a:p>
        </p:txBody>
      </p:sp>
      <p:sp>
        <p:nvSpPr>
          <p:cNvPr id="7" name="Line 7"/>
          <p:cNvSpPr>
            <a:spLocks noChangeShapeType="1"/>
          </p:cNvSpPr>
          <p:nvPr/>
        </p:nvSpPr>
        <p:spPr bwMode="auto">
          <a:xfrm>
            <a:off x="611560" y="1124744"/>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412776"/>
            <a:ext cx="7776864" cy="432048"/>
          </a:xfrm>
        </p:spPr>
        <p:txBody>
          <a:bodyPr>
            <a:normAutofit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2400" dirty="0" smtClean="0"/>
              <a:t>1</a:t>
            </a:r>
            <a:r>
              <a:rPr lang="zh-CN" altLang="en-US" sz="2400" dirty="0" smtClean="0"/>
              <a:t>、员工开发的主要方法</a:t>
            </a:r>
            <a:r>
              <a:rPr lang="en-US" altLang="zh-CN" sz="2400" dirty="0" smtClean="0"/>
              <a:t>:</a:t>
            </a:r>
          </a:p>
          <a:p>
            <a:pPr marL="0" indent="0">
              <a:buNone/>
            </a:pPr>
            <a:endParaRPr lang="zh-CN" altLang="en-US" sz="2400" dirty="0"/>
          </a:p>
        </p:txBody>
      </p:sp>
      <p:sp>
        <p:nvSpPr>
          <p:cNvPr id="21" name="标题 1"/>
          <p:cNvSpPr txBox="1"/>
          <p:nvPr/>
        </p:nvSpPr>
        <p:spPr>
          <a:xfrm>
            <a:off x="467544" y="188640"/>
            <a:ext cx="4104456" cy="792163"/>
          </a:xfrm>
          <a:prstGeom prst="rect">
            <a:avLst/>
          </a:prstGeom>
        </p:spPr>
        <p:txBody>
          <a:bodyPr vert="horz" lIns="91440" tIns="45720" rIns="91440" bIns="45720" rtlCol="0" anchor="ctr">
            <a:normAutofit/>
          </a:bodyPr>
          <a:lstStyle/>
          <a:p>
            <a:pPr algn="ctr">
              <a:spcBef>
                <a:spcPct val="0"/>
              </a:spcBef>
              <a:defRPr/>
            </a:pPr>
            <a:r>
              <a:rPr lang="zh-CN" altLang="en-US" sz="3200" b="1" noProof="0" dirty="0" smtClean="0">
                <a:solidFill>
                  <a:srgbClr val="0070C0"/>
                </a:solidFill>
                <a:latin typeface="+mj-lt"/>
                <a:ea typeface="+mj-ea"/>
                <a:cs typeface="+mj-cs"/>
              </a:rPr>
              <a:t>要点回顾</a:t>
            </a:r>
            <a:r>
              <a:rPr lang="en-US" altLang="zh-CN" sz="3200" b="1" noProof="0" dirty="0" smtClean="0">
                <a:solidFill>
                  <a:srgbClr val="0070C0"/>
                </a:solidFill>
                <a:latin typeface="+mj-lt"/>
                <a:ea typeface="+mj-ea"/>
                <a:cs typeface="+mj-cs"/>
              </a:rPr>
              <a:t>:     </a:t>
            </a:r>
            <a:r>
              <a:rPr lang="zh-CN" altLang="en-US" sz="3200" dirty="0" smtClean="0"/>
              <a:t>培训</a:t>
            </a:r>
            <a:endParaRPr kumimoji="0" lang="zh-CN" altLang="en-US" sz="3200" b="1" i="0" u="none" strike="noStrike" kern="1200" cap="none" spc="0" normalizeH="0" baseline="0" noProof="0" dirty="0" smtClean="0">
              <a:ln>
                <a:noFill/>
              </a:ln>
              <a:solidFill>
                <a:srgbClr val="0070C0"/>
              </a:solidFill>
              <a:effectLst/>
              <a:uLnTx/>
              <a:uFillTx/>
              <a:latin typeface="+mj-lt"/>
              <a:ea typeface="+mj-ea"/>
              <a:cs typeface="+mj-cs"/>
            </a:endParaRPr>
          </a:p>
        </p:txBody>
      </p:sp>
      <p:sp>
        <p:nvSpPr>
          <p:cNvPr id="22" name="Line 7"/>
          <p:cNvSpPr>
            <a:spLocks noChangeShapeType="1"/>
          </p:cNvSpPr>
          <p:nvPr/>
        </p:nvSpPr>
        <p:spPr bwMode="auto">
          <a:xfrm>
            <a:off x="611560" y="980728"/>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sp>
        <p:nvSpPr>
          <p:cNvPr id="5" name="矩形 4"/>
          <p:cNvSpPr/>
          <p:nvPr/>
        </p:nvSpPr>
        <p:spPr>
          <a:xfrm>
            <a:off x="1043608" y="1988840"/>
            <a:ext cx="5976664" cy="2252924"/>
          </a:xfrm>
          <a:prstGeom prst="rect">
            <a:avLst/>
          </a:prstGeom>
        </p:spPr>
        <p:txBody>
          <a:bodyPr wrap="square">
            <a:spAutoFit/>
          </a:bodyPr>
          <a:lstStyle/>
          <a:p>
            <a:pPr lvl="0">
              <a:spcBef>
                <a:spcPct val="20000"/>
              </a:spcBef>
              <a:defRPr/>
            </a:pPr>
            <a:endParaRPr lang="en-US" altLang="zh-CN" dirty="0" smtClean="0"/>
          </a:p>
          <a:p>
            <a:pPr>
              <a:lnSpc>
                <a:spcPct val="150000"/>
              </a:lnSpc>
              <a:spcBef>
                <a:spcPct val="20000"/>
              </a:spcBef>
              <a:defRPr/>
            </a:pPr>
            <a:r>
              <a:rPr lang="en-US" altLang="zh-CN" sz="2400" dirty="0" smtClean="0"/>
              <a:t>2</a:t>
            </a:r>
            <a:r>
              <a:rPr lang="zh-CN" altLang="en-US" sz="2400" dirty="0" smtClean="0"/>
              <a:t>、职业生涯开发与管理的意义、</a:t>
            </a:r>
            <a:endParaRPr lang="en-US" altLang="zh-CN" sz="2400" dirty="0" smtClean="0"/>
          </a:p>
          <a:p>
            <a:pPr>
              <a:lnSpc>
                <a:spcPct val="150000"/>
              </a:lnSpc>
              <a:spcBef>
                <a:spcPct val="20000"/>
              </a:spcBef>
              <a:defRPr/>
            </a:pPr>
            <a:r>
              <a:rPr lang="zh-CN" altLang="en-US" sz="2400" dirty="0" smtClean="0"/>
              <a:t>      责任分担、</a:t>
            </a:r>
            <a:endParaRPr lang="en-US" altLang="zh-CN" sz="2400" dirty="0" smtClean="0"/>
          </a:p>
          <a:p>
            <a:pPr>
              <a:lnSpc>
                <a:spcPct val="150000"/>
              </a:lnSpc>
              <a:spcBef>
                <a:spcPct val="20000"/>
              </a:spcBef>
              <a:defRPr/>
            </a:pPr>
            <a:r>
              <a:rPr lang="zh-CN" altLang="en-US" sz="2400" dirty="0" smtClean="0"/>
              <a:t>      关键步骤、</a:t>
            </a:r>
            <a:endParaRPr lang="en-US" altLang="zh-CN" sz="2400" dirty="0" smtClean="0"/>
          </a:p>
        </p:txBody>
      </p:sp>
      <p:sp>
        <p:nvSpPr>
          <p:cNvPr id="6" name="矩形 5"/>
          <p:cNvSpPr/>
          <p:nvPr/>
        </p:nvSpPr>
        <p:spPr>
          <a:xfrm>
            <a:off x="1043608" y="4005064"/>
            <a:ext cx="4572000" cy="812530"/>
          </a:xfrm>
          <a:prstGeom prst="rect">
            <a:avLst/>
          </a:prstGeom>
        </p:spPr>
        <p:txBody>
          <a:bodyPr>
            <a:spAutoFit/>
          </a:bodyPr>
          <a:lstStyle/>
          <a:p>
            <a:pPr lvl="0">
              <a:spcBef>
                <a:spcPct val="20000"/>
              </a:spcBef>
              <a:defRPr/>
            </a:pPr>
            <a:endParaRPr lang="en-US" altLang="zh-CN" dirty="0" smtClean="0"/>
          </a:p>
          <a:p>
            <a:pPr lvl="0">
              <a:spcBef>
                <a:spcPct val="20000"/>
              </a:spcBef>
              <a:defRPr/>
            </a:pPr>
            <a:r>
              <a:rPr lang="en-US" altLang="zh-CN" sz="2400" dirty="0" smtClean="0"/>
              <a:t>3</a:t>
            </a:r>
            <a:r>
              <a:rPr lang="zh-CN" altLang="en-US" sz="2400" dirty="0" smtClean="0"/>
              <a:t>、新员工培训开发</a:t>
            </a:r>
            <a:endParaRPr lang="en-US" altLang="zh-CN" sz="2400" dirty="0" smtClean="0"/>
          </a:p>
        </p:txBody>
      </p:sp>
      <p:sp>
        <p:nvSpPr>
          <p:cNvPr id="7" name="矩形 6"/>
          <p:cNvSpPr/>
          <p:nvPr/>
        </p:nvSpPr>
        <p:spPr>
          <a:xfrm>
            <a:off x="1043608" y="4797152"/>
            <a:ext cx="4572000" cy="812530"/>
          </a:xfrm>
          <a:prstGeom prst="rect">
            <a:avLst/>
          </a:prstGeom>
        </p:spPr>
        <p:txBody>
          <a:bodyPr>
            <a:spAutoFit/>
          </a:bodyPr>
          <a:lstStyle/>
          <a:p>
            <a:pPr lvl="0">
              <a:spcBef>
                <a:spcPct val="20000"/>
              </a:spcBef>
              <a:defRPr/>
            </a:pPr>
            <a:endParaRPr lang="en-US" altLang="zh-CN" dirty="0" smtClean="0"/>
          </a:p>
          <a:p>
            <a:pPr lvl="0">
              <a:spcBef>
                <a:spcPct val="20000"/>
              </a:spcBef>
              <a:defRPr/>
            </a:pPr>
            <a:r>
              <a:rPr lang="en-US" altLang="zh-CN" sz="2400" dirty="0" smtClean="0"/>
              <a:t>4</a:t>
            </a:r>
            <a:r>
              <a:rPr lang="zh-CN" altLang="en-US" sz="2400" dirty="0" smtClean="0"/>
              <a:t>、继任计划</a:t>
            </a:r>
            <a:endParaRPr lang="en-US" altLang="zh-CN" sz="2400" dirty="0" smtClean="0"/>
          </a:p>
        </p:txBody>
      </p:sp>
      <p:sp>
        <p:nvSpPr>
          <p:cNvPr id="8" name="TextBox 7"/>
          <p:cNvSpPr txBox="1"/>
          <p:nvPr/>
        </p:nvSpPr>
        <p:spPr>
          <a:xfrm>
            <a:off x="1619673" y="1916832"/>
            <a:ext cx="6696744" cy="369332"/>
          </a:xfrm>
          <a:prstGeom prst="rect">
            <a:avLst/>
          </a:prstGeom>
          <a:noFill/>
        </p:spPr>
        <p:txBody>
          <a:bodyPr wrap="square" rtlCol="0">
            <a:spAutoFit/>
          </a:bodyPr>
          <a:lstStyle/>
          <a:p>
            <a:pPr lvl="0"/>
            <a:r>
              <a:rPr lang="zh-CN" altLang="zh-CN" b="1" dirty="0" smtClean="0">
                <a:solidFill>
                  <a:srgbClr val="002060"/>
                </a:solidFill>
              </a:rPr>
              <a:t>正规教育法，评价法，工作实践体验法</a:t>
            </a:r>
            <a:r>
              <a:rPr lang="zh-CN" altLang="en-US" b="1" dirty="0" smtClean="0">
                <a:solidFill>
                  <a:srgbClr val="002060"/>
                </a:solidFill>
              </a:rPr>
              <a:t>，</a:t>
            </a:r>
            <a:r>
              <a:rPr lang="zh-CN" altLang="zh-CN" b="1" dirty="0" smtClean="0">
                <a:solidFill>
                  <a:srgbClr val="002060"/>
                </a:solidFill>
              </a:rPr>
              <a:t>开发性人际关系建设法 </a:t>
            </a:r>
          </a:p>
        </p:txBody>
      </p:sp>
      <p:sp>
        <p:nvSpPr>
          <p:cNvPr id="11" name="TextBox 10"/>
          <p:cNvSpPr txBox="1"/>
          <p:nvPr/>
        </p:nvSpPr>
        <p:spPr>
          <a:xfrm>
            <a:off x="3635896" y="3140968"/>
            <a:ext cx="4176464" cy="369332"/>
          </a:xfrm>
          <a:prstGeom prst="rect">
            <a:avLst/>
          </a:prstGeom>
          <a:noFill/>
        </p:spPr>
        <p:txBody>
          <a:bodyPr wrap="square" rtlCol="0">
            <a:spAutoFit/>
          </a:bodyPr>
          <a:lstStyle/>
          <a:p>
            <a:pPr lvl="0"/>
            <a:r>
              <a:rPr lang="zh-CN" altLang="en-US" b="1" dirty="0" smtClean="0">
                <a:solidFill>
                  <a:srgbClr val="002060"/>
                </a:solidFill>
              </a:rPr>
              <a:t>员工本人，直接上级，人力资源部门</a:t>
            </a:r>
            <a:endParaRPr lang="zh-CN" altLang="zh-CN" b="1" dirty="0" smtClean="0">
              <a:solidFill>
                <a:srgbClr val="002060"/>
              </a:solidFill>
            </a:endParaRPr>
          </a:p>
        </p:txBody>
      </p:sp>
      <p:sp>
        <p:nvSpPr>
          <p:cNvPr id="12" name="右箭头 11"/>
          <p:cNvSpPr/>
          <p:nvPr/>
        </p:nvSpPr>
        <p:spPr>
          <a:xfrm>
            <a:off x="3059832" y="3140968"/>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3059832" y="3789040"/>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87624" y="1916832"/>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3644404" y="3789040"/>
            <a:ext cx="5176068" cy="369332"/>
          </a:xfrm>
          <a:prstGeom prst="rect">
            <a:avLst/>
          </a:prstGeom>
          <a:noFill/>
        </p:spPr>
        <p:txBody>
          <a:bodyPr wrap="square" rtlCol="0">
            <a:spAutoFit/>
          </a:bodyPr>
          <a:lstStyle/>
          <a:p>
            <a:pPr lvl="0"/>
            <a:r>
              <a:rPr lang="zh-CN" altLang="en-US" b="1" dirty="0" smtClean="0">
                <a:solidFill>
                  <a:srgbClr val="002060"/>
                </a:solidFill>
              </a:rPr>
              <a:t>自我评估，现实审查，目标设定，制定行动计划</a:t>
            </a:r>
            <a:endParaRPr lang="zh-CN" altLang="zh-CN" b="1" dirty="0" smtClean="0">
              <a:solidFill>
                <a:srgbClr val="002060"/>
              </a:solidFill>
            </a:endParaRPr>
          </a:p>
        </p:txBody>
      </p:sp>
      <p:pic>
        <p:nvPicPr>
          <p:cNvPr id="18434" name="Picture 2" descr="https://timgsa.baidu.com/timg?image&amp;quality=80&amp;size=b9999_10000&amp;sec=1511357217181&amp;di=18ccf45656b1ff3eadec977e2805e585&amp;imgtype=0&amp;src=http%3A%2F%2Fb.hiphotos.baidu.com%2Fexp%2Fw%3D480%2Fsign%3Df8c9f38049c2d562f208d1e5d71390f3%2F18d8bc3eb13533fac37aceceaed3fd1f40345b05.jpg"/>
          <p:cNvPicPr>
            <a:picLocks noChangeAspect="1" noChangeArrowheads="1"/>
          </p:cNvPicPr>
          <p:nvPr/>
        </p:nvPicPr>
        <p:blipFill>
          <a:blip r:embed="rId2" cstate="print"/>
          <a:srcRect/>
          <a:stretch>
            <a:fillRect/>
          </a:stretch>
        </p:blipFill>
        <p:spPr bwMode="auto">
          <a:xfrm>
            <a:off x="4355976" y="4834994"/>
            <a:ext cx="2987824" cy="202300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1000"/>
                                        <p:tgtEl>
                                          <p:spTgt spid="14"/>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1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heckerboard(across)">
                                      <p:cBhvr>
                                        <p:cTn id="25" dur="1000"/>
                                        <p:tgtEl>
                                          <p:spTgt spid="1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heckerboard(across)">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heckerboard(across)">
                                      <p:cBhvr>
                                        <p:cTn id="33" dur="1000"/>
                                        <p:tgtEl>
                                          <p:spTgt spid="13"/>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heckerboard(across)">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checkerboard(across)">
                                      <p:cBhvr>
                                        <p:cTn id="41" dur="1000"/>
                                        <p:tgtEl>
                                          <p:spTgt spid="6"/>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checkerboard(across)">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11" grpId="0"/>
      <p:bldP spid="12" grpId="0" animBg="1"/>
      <p:bldP spid="13" grpId="0" animBg="1"/>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538917" y="1349916"/>
            <a:ext cx="7849507" cy="638924"/>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思考：</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a:t>
            </a:r>
            <a:r>
              <a:rPr lang="zh-CN" altLang="en-US" sz="3200" dirty="0" smtClean="0"/>
              <a:t>、周莹给织布局工人的工钱是怎么算的？</a:t>
            </a:r>
            <a:endParaRPr lang="en-US" altLang="zh-CN" sz="3200" dirty="0" smtClean="0"/>
          </a:p>
        </p:txBody>
      </p:sp>
      <p:sp>
        <p:nvSpPr>
          <p:cNvPr id="9" name="标题 1"/>
          <p:cNvSpPr txBox="1"/>
          <p:nvPr/>
        </p:nvSpPr>
        <p:spPr>
          <a:xfrm>
            <a:off x="467544" y="188640"/>
            <a:ext cx="3084394" cy="7921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none" spc="0" normalizeH="0" baseline="0" noProof="0" dirty="0" smtClean="0">
                <a:ln>
                  <a:noFill/>
                </a:ln>
                <a:solidFill>
                  <a:srgbClr val="0070C0"/>
                </a:solidFill>
                <a:effectLst/>
                <a:uLnTx/>
                <a:uFillTx/>
                <a:latin typeface="+mj-lt"/>
                <a:ea typeface="+mj-ea"/>
                <a:cs typeface="+mj-cs"/>
              </a:rPr>
              <a:t>今天学什么</a:t>
            </a:r>
          </a:p>
        </p:txBody>
      </p:sp>
      <p:sp>
        <p:nvSpPr>
          <p:cNvPr id="10" name="Line 7"/>
          <p:cNvSpPr>
            <a:spLocks noChangeShapeType="1"/>
          </p:cNvSpPr>
          <p:nvPr/>
        </p:nvSpPr>
        <p:spPr bwMode="auto">
          <a:xfrm>
            <a:off x="611560" y="980728"/>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pic>
        <p:nvPicPr>
          <p:cNvPr id="12290" name="Picture 2" descr="http://5b0988e595225.cdn.sohucs.com/images/20170901/a6bda2b2ec4a4c548fc4cf1ae862a043.jpeg"/>
          <p:cNvPicPr>
            <a:picLocks noChangeAspect="1" noChangeArrowheads="1"/>
          </p:cNvPicPr>
          <p:nvPr/>
        </p:nvPicPr>
        <p:blipFill>
          <a:blip r:embed="rId2" cstate="print"/>
          <a:srcRect/>
          <a:stretch>
            <a:fillRect/>
          </a:stretch>
        </p:blipFill>
        <p:spPr bwMode="auto">
          <a:xfrm>
            <a:off x="1835696" y="2852936"/>
            <a:ext cx="5184576" cy="3458073"/>
          </a:xfrm>
          <a:prstGeom prst="rect">
            <a:avLst/>
          </a:prstGeom>
          <a:noFill/>
        </p:spPr>
      </p:pic>
      <p:sp>
        <p:nvSpPr>
          <p:cNvPr id="8" name="矩形 7"/>
          <p:cNvSpPr/>
          <p:nvPr/>
        </p:nvSpPr>
        <p:spPr>
          <a:xfrm>
            <a:off x="1475656" y="1988840"/>
            <a:ext cx="6840760" cy="466281"/>
          </a:xfrm>
          <a:prstGeom prst="rect">
            <a:avLst/>
          </a:prstGeom>
        </p:spPr>
        <p:txBody>
          <a:bodyPr wrap="square">
            <a:spAutoFit/>
          </a:bodyPr>
          <a:lstStyle/>
          <a:p>
            <a:pPr marL="342900" indent="-342900">
              <a:lnSpc>
                <a:spcPct val="90000"/>
              </a:lnSpc>
              <a:spcBef>
                <a:spcPct val="20000"/>
              </a:spcBef>
              <a:defRPr/>
            </a:pPr>
            <a:r>
              <a:rPr lang="en-US" altLang="zh-CN" sz="2700" dirty="0" smtClean="0"/>
              <a:t> 2</a:t>
            </a:r>
            <a:r>
              <a:rPr lang="zh-CN" altLang="en-US" sz="2700" dirty="0" smtClean="0"/>
              <a:t>、周莹茶庄的伙计为什么拼命揽客抢生意？</a:t>
            </a:r>
            <a:endParaRPr lang="en-US" altLang="zh-CN" sz="2700" dirty="0" smtClean="0"/>
          </a:p>
        </p:txBody>
      </p:sp>
      <p:pic>
        <p:nvPicPr>
          <p:cNvPr id="17410" name="Picture 2" descr="https://timgsa.baidu.com/timg?image&amp;quality=80&amp;size=b9999_10000&amp;sec=1511355899991&amp;di=af35c07f9205b343217d93f17d89f2a7&amp;imgtype=0&amp;src=http%3A%2F%2Fa0.att.hudong.com%2F27%2F01%2F01300534375266135092018815081.jpg"/>
          <p:cNvPicPr>
            <a:picLocks noChangeAspect="1" noChangeArrowheads="1"/>
          </p:cNvPicPr>
          <p:nvPr/>
        </p:nvPicPr>
        <p:blipFill>
          <a:blip r:embed="rId3" cstate="print"/>
          <a:srcRect/>
          <a:stretch>
            <a:fillRect/>
          </a:stretch>
        </p:blipFill>
        <p:spPr bwMode="auto">
          <a:xfrm>
            <a:off x="179512" y="1844824"/>
            <a:ext cx="1224136" cy="1224136"/>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diamond(in)">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23528" y="2811439"/>
            <a:ext cx="1269242" cy="85980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50000"/>
                  </a:schemeClr>
                </a:solidFill>
              </a:rPr>
              <a:t>人力资源管理</a:t>
            </a:r>
            <a:endParaRPr lang="zh-CN" altLang="en-US" b="1" dirty="0">
              <a:solidFill>
                <a:schemeClr val="tx1">
                  <a:lumMod val="50000"/>
                </a:schemeClr>
              </a:solidFill>
            </a:endParaRPr>
          </a:p>
        </p:txBody>
      </p:sp>
      <p:sp>
        <p:nvSpPr>
          <p:cNvPr id="5" name="左大括号 4"/>
          <p:cNvSpPr/>
          <p:nvPr/>
        </p:nvSpPr>
        <p:spPr>
          <a:xfrm>
            <a:off x="1565474" y="1364775"/>
            <a:ext cx="586854" cy="4285397"/>
          </a:xfrm>
          <a:prstGeom prst="leftBrace">
            <a:avLst>
              <a:gd name="adj1" fmla="val 8333"/>
              <a:gd name="adj2" fmla="val 458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6" name="圆角矩形 5"/>
          <p:cNvSpPr/>
          <p:nvPr/>
        </p:nvSpPr>
        <p:spPr>
          <a:xfrm>
            <a:off x="2165976" y="1173707"/>
            <a:ext cx="2265528" cy="423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规划、战略</a:t>
            </a:r>
            <a:endParaRPr lang="zh-CN" altLang="en-US" b="1" dirty="0"/>
          </a:p>
        </p:txBody>
      </p:sp>
      <p:sp>
        <p:nvSpPr>
          <p:cNvPr id="7" name="圆角矩形 6"/>
          <p:cNvSpPr/>
          <p:nvPr/>
        </p:nvSpPr>
        <p:spPr>
          <a:xfrm>
            <a:off x="2154602" y="2049438"/>
            <a:ext cx="2265528" cy="423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招聘与配置</a:t>
            </a:r>
            <a:endParaRPr lang="zh-CN" altLang="en-US" b="1" dirty="0"/>
          </a:p>
        </p:txBody>
      </p:sp>
      <p:sp>
        <p:nvSpPr>
          <p:cNvPr id="8" name="圆角矩形 7"/>
          <p:cNvSpPr/>
          <p:nvPr/>
        </p:nvSpPr>
        <p:spPr>
          <a:xfrm>
            <a:off x="2154603" y="2854656"/>
            <a:ext cx="2265528" cy="423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培训与开发</a:t>
            </a:r>
            <a:endParaRPr lang="zh-CN" altLang="en-US" b="1" dirty="0"/>
          </a:p>
        </p:txBody>
      </p:sp>
      <p:sp>
        <p:nvSpPr>
          <p:cNvPr id="9" name="圆角矩形 8"/>
          <p:cNvSpPr/>
          <p:nvPr/>
        </p:nvSpPr>
        <p:spPr>
          <a:xfrm>
            <a:off x="2154602" y="4601571"/>
            <a:ext cx="2265528" cy="423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薪酬管理</a:t>
            </a:r>
            <a:endParaRPr lang="zh-CN" altLang="en-US" b="1" dirty="0"/>
          </a:p>
        </p:txBody>
      </p:sp>
      <p:sp>
        <p:nvSpPr>
          <p:cNvPr id="10" name="圆角矩形 9"/>
          <p:cNvSpPr/>
          <p:nvPr/>
        </p:nvSpPr>
        <p:spPr>
          <a:xfrm>
            <a:off x="2181898" y="3769057"/>
            <a:ext cx="2265528" cy="42308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lumMod val="50000"/>
                  </a:schemeClr>
                </a:solidFill>
              </a:rPr>
              <a:t>绩效管理</a:t>
            </a:r>
            <a:endParaRPr lang="zh-CN" altLang="en-US" b="1" dirty="0">
              <a:solidFill>
                <a:schemeClr val="tx1">
                  <a:lumMod val="50000"/>
                </a:schemeClr>
              </a:solidFill>
            </a:endParaRPr>
          </a:p>
        </p:txBody>
      </p:sp>
      <p:sp>
        <p:nvSpPr>
          <p:cNvPr id="11" name="圆角矩形 10"/>
          <p:cNvSpPr/>
          <p:nvPr/>
        </p:nvSpPr>
        <p:spPr>
          <a:xfrm>
            <a:off x="2181898" y="5379492"/>
            <a:ext cx="2265528" cy="423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劳动关系</a:t>
            </a:r>
            <a:endParaRPr lang="zh-CN" altLang="en-US" b="1" dirty="0"/>
          </a:p>
        </p:txBody>
      </p:sp>
      <p:sp>
        <p:nvSpPr>
          <p:cNvPr id="12" name="左大括号 11"/>
          <p:cNvSpPr/>
          <p:nvPr/>
        </p:nvSpPr>
        <p:spPr>
          <a:xfrm>
            <a:off x="4458799" y="3084394"/>
            <a:ext cx="696035" cy="1733266"/>
          </a:xfrm>
          <a:prstGeom prst="leftBrace">
            <a:avLst>
              <a:gd name="adj1" fmla="val 8333"/>
              <a:gd name="adj2" fmla="val 523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13" name="圆角矩形 12"/>
          <p:cNvSpPr/>
          <p:nvPr/>
        </p:nvSpPr>
        <p:spPr>
          <a:xfrm>
            <a:off x="5145738" y="2780928"/>
            <a:ext cx="2594614" cy="44449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绩效管理的基本原理</a:t>
            </a:r>
            <a:endParaRPr lang="zh-CN" altLang="en-US" b="1" dirty="0">
              <a:solidFill>
                <a:schemeClr val="tx1"/>
              </a:solidFill>
            </a:endParaRPr>
          </a:p>
        </p:txBody>
      </p:sp>
      <p:sp>
        <p:nvSpPr>
          <p:cNvPr id="14" name="圆角矩形 13"/>
          <p:cNvSpPr/>
          <p:nvPr/>
        </p:nvSpPr>
        <p:spPr>
          <a:xfrm>
            <a:off x="5173032" y="4562901"/>
            <a:ext cx="2567320" cy="423081"/>
          </a:xfrm>
          <a:prstGeom prst="roundRect">
            <a:avLst/>
          </a:prstGeom>
          <a:solidFill>
            <a:schemeClr val="tx2">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rPr>
              <a:t>绩效评价与反馈</a:t>
            </a:r>
            <a:endParaRPr lang="zh-CN" altLang="en-US" b="1" dirty="0">
              <a:solidFill>
                <a:schemeClr val="bg1"/>
              </a:solidFill>
            </a:endParaRPr>
          </a:p>
        </p:txBody>
      </p:sp>
      <p:sp>
        <p:nvSpPr>
          <p:cNvPr id="15" name="圆角矩形 14"/>
          <p:cNvSpPr/>
          <p:nvPr/>
        </p:nvSpPr>
        <p:spPr>
          <a:xfrm>
            <a:off x="5148065" y="3645024"/>
            <a:ext cx="2592288" cy="639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绩效管理评价方法</a:t>
            </a:r>
            <a:endParaRPr lang="en-US" altLang="zh-CN" b="1" dirty="0" smtClean="0"/>
          </a:p>
          <a:p>
            <a:pPr algn="ctr"/>
            <a:r>
              <a:rPr lang="zh-CN" altLang="en-US" b="1" dirty="0" smtClean="0"/>
              <a:t>与评价表格设计</a:t>
            </a:r>
            <a:endParaRPr lang="zh-CN" altLang="en-US" b="1" dirty="0"/>
          </a:p>
        </p:txBody>
      </p:sp>
      <p:sp>
        <p:nvSpPr>
          <p:cNvPr id="21" name="标题 1"/>
          <p:cNvSpPr txBox="1"/>
          <p:nvPr/>
        </p:nvSpPr>
        <p:spPr>
          <a:xfrm>
            <a:off x="467544" y="188640"/>
            <a:ext cx="5472608" cy="792163"/>
          </a:xfrm>
          <a:prstGeom prst="rect">
            <a:avLst/>
          </a:prstGeom>
        </p:spPr>
        <p:txBody>
          <a:bodyPr vert="horz" lIns="91440" tIns="45720" rIns="91440" bIns="45720" rtlCol="0" anchor="ctr">
            <a:normAutofit fontScale="92500"/>
          </a:bodyPr>
          <a:lstStyle/>
          <a:p>
            <a:pPr algn="ctr">
              <a:spcBef>
                <a:spcPct val="0"/>
              </a:spcBef>
              <a:defRPr/>
            </a:pPr>
            <a:r>
              <a:rPr lang="en-US" altLang="zh-CN" sz="3200" b="1" dirty="0" smtClean="0"/>
              <a:t>7.1 </a:t>
            </a:r>
            <a:r>
              <a:rPr lang="zh-CN" altLang="en-US" sz="3200" b="1" dirty="0" smtClean="0"/>
              <a:t>绩效与绩效管理的基本原理</a:t>
            </a:r>
            <a:endParaRPr kumimoji="0" lang="zh-CN" altLang="en-US" sz="3200" b="1" i="0" u="none" strike="noStrike" kern="1200" cap="none" spc="0" normalizeH="0" baseline="0" noProof="0" dirty="0" smtClean="0">
              <a:ln>
                <a:noFill/>
              </a:ln>
              <a:solidFill>
                <a:srgbClr val="0070C0"/>
              </a:solidFill>
              <a:effectLst/>
              <a:uLnTx/>
              <a:uFillTx/>
              <a:latin typeface="+mj-lt"/>
              <a:ea typeface="+mj-ea"/>
              <a:cs typeface="+mj-cs"/>
            </a:endParaRPr>
          </a:p>
        </p:txBody>
      </p:sp>
      <p:sp>
        <p:nvSpPr>
          <p:cNvPr id="22" name="Line 7"/>
          <p:cNvSpPr>
            <a:spLocks noChangeShapeType="1"/>
          </p:cNvSpPr>
          <p:nvPr/>
        </p:nvSpPr>
        <p:spPr bwMode="auto">
          <a:xfrm>
            <a:off x="611560" y="980728"/>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73614" y="188640"/>
            <a:ext cx="6120680" cy="792163"/>
          </a:xfrm>
          <a:prstGeom prst="rect">
            <a:avLst/>
          </a:prstGeom>
        </p:spPr>
        <p:txBody>
          <a:bodyPr vert="horz" lIns="91440" tIns="45720" rIns="91440" bIns="45720" rtlCol="0" anchor="ctr">
            <a:normAutofit/>
          </a:bodyPr>
          <a:lstStyle/>
          <a:p>
            <a:r>
              <a:rPr lang="zh-CN" altLang="en-US" sz="3200" dirty="0" smtClean="0"/>
              <a:t>绩效的含义</a:t>
            </a:r>
            <a:endParaRPr lang="en-US" altLang="zh-CN" sz="3200" dirty="0" smtClean="0"/>
          </a:p>
        </p:txBody>
      </p:sp>
      <p:sp>
        <p:nvSpPr>
          <p:cNvPr id="6" name="Line 7"/>
          <p:cNvSpPr>
            <a:spLocks noChangeShapeType="1"/>
          </p:cNvSpPr>
          <p:nvPr/>
        </p:nvSpPr>
        <p:spPr bwMode="auto">
          <a:xfrm>
            <a:off x="611560" y="980728"/>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sp>
        <p:nvSpPr>
          <p:cNvPr id="10" name="Rectangle 21"/>
          <p:cNvSpPr/>
          <p:nvPr/>
        </p:nvSpPr>
        <p:spPr>
          <a:xfrm>
            <a:off x="899795" y="1340485"/>
            <a:ext cx="6229350" cy="40087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11" name="Group 22"/>
          <p:cNvGrpSpPr/>
          <p:nvPr/>
        </p:nvGrpSpPr>
        <p:grpSpPr>
          <a:xfrm rot="10800000">
            <a:off x="735812" y="1273413"/>
            <a:ext cx="1413927" cy="1473272"/>
            <a:chOff x="4204494" y="1809751"/>
            <a:chExt cx="1096958" cy="1143000"/>
          </a:xfrm>
        </p:grpSpPr>
        <p:sp>
          <p:nvSpPr>
            <p:cNvPr id="12" name="Trapezoid 26"/>
            <p:cNvSpPr/>
            <p:nvPr/>
          </p:nvSpPr>
          <p:spPr>
            <a:xfrm rot="5400000">
              <a:off x="4658521" y="2310604"/>
              <a:ext cx="1143000" cy="141293"/>
            </a:xfrm>
            <a:prstGeom prst="trapezoid">
              <a:avLst>
                <a:gd name="adj" fmla="val 10154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Isosceles Triangle 27"/>
            <p:cNvSpPr/>
            <p:nvPr/>
          </p:nvSpPr>
          <p:spPr>
            <a:xfrm rot="16200000">
              <a:off x="4321173" y="1832771"/>
              <a:ext cx="863600" cy="1096958"/>
            </a:xfrm>
            <a:prstGeom prst="triangle">
              <a:avLst>
                <a:gd name="adj" fmla="val 51226"/>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243840" rtlCol="0" anchor="ctr"/>
            <a:lstStyle/>
            <a:p>
              <a:pPr algn="ctr"/>
              <a:endParaRPr lang="zh-CN" altLang="en-US" sz="2400" b="1" dirty="0"/>
            </a:p>
          </p:txBody>
        </p:sp>
      </p:grpSp>
      <p:sp>
        <p:nvSpPr>
          <p:cNvPr id="14" name="TextBox 24"/>
          <p:cNvSpPr txBox="1"/>
          <p:nvPr/>
        </p:nvSpPr>
        <p:spPr>
          <a:xfrm>
            <a:off x="1691680" y="1484784"/>
            <a:ext cx="5268567" cy="4124206"/>
          </a:xfrm>
          <a:prstGeom prst="rect">
            <a:avLst/>
          </a:prstGeom>
          <a:noFill/>
        </p:spPr>
        <p:txBody>
          <a:bodyPr wrap="square" rtlCol="0">
            <a:spAutoFit/>
          </a:bodyPr>
          <a:lstStyle/>
          <a:p>
            <a:endParaRPr lang="en-US" altLang="zh-CN" dirty="0" smtClean="0"/>
          </a:p>
          <a:p>
            <a:endParaRPr lang="en-US" altLang="zh-CN" sz="2000" dirty="0" smtClean="0"/>
          </a:p>
          <a:p>
            <a:r>
              <a:rPr lang="zh-CN" altLang="en-US" sz="2000" dirty="0" smtClean="0"/>
              <a:t>绩效  来源于 </a:t>
            </a:r>
            <a:r>
              <a:rPr lang="en-US" altLang="zh-CN" sz="2000" dirty="0" smtClean="0"/>
              <a:t>performance </a:t>
            </a:r>
            <a:r>
              <a:rPr lang="zh-CN" altLang="en-US" sz="2000" dirty="0" smtClean="0"/>
              <a:t>的中文译法</a:t>
            </a:r>
            <a:endParaRPr lang="en-US" altLang="zh-CN" sz="2000" dirty="0" smtClean="0"/>
          </a:p>
          <a:p>
            <a:endParaRPr lang="en-US" altLang="zh-CN" sz="2000" dirty="0" smtClean="0"/>
          </a:p>
          <a:p>
            <a:r>
              <a:rPr lang="zh-CN" altLang="en-US" sz="2000" dirty="0" smtClean="0"/>
              <a:t>我们常常是指  </a:t>
            </a:r>
            <a:r>
              <a:rPr lang="zh-CN" altLang="en-US" sz="2400" b="1" dirty="0" smtClean="0"/>
              <a:t>行为</a:t>
            </a:r>
            <a:r>
              <a:rPr lang="zh-CN" altLang="en-US" sz="2000" dirty="0" smtClean="0"/>
              <a:t>  和  </a:t>
            </a:r>
            <a:r>
              <a:rPr lang="zh-CN" altLang="en-US" sz="2400" b="1" dirty="0" smtClean="0"/>
              <a:t>结果  </a:t>
            </a:r>
            <a:r>
              <a:rPr lang="zh-CN" altLang="en-US" sz="2000" dirty="0" smtClean="0"/>
              <a:t>两个方面的内容，</a:t>
            </a:r>
            <a:endParaRPr lang="en-US" altLang="zh-CN" sz="2000" dirty="0" smtClean="0"/>
          </a:p>
          <a:p>
            <a:endParaRPr lang="en-US" altLang="zh-CN" sz="2000" dirty="0" smtClean="0"/>
          </a:p>
          <a:p>
            <a:pPr>
              <a:lnSpc>
                <a:spcPct val="150000"/>
              </a:lnSpc>
            </a:pPr>
            <a:r>
              <a:rPr lang="zh-CN" altLang="en-US" sz="2000" dirty="0" smtClean="0"/>
              <a:t>绩效即指员工实施和完成某项工作任务或计划的</a:t>
            </a:r>
            <a:r>
              <a:rPr lang="zh-CN" altLang="en-US" sz="2000" dirty="0" smtClean="0">
                <a:solidFill>
                  <a:srgbClr val="FF0000"/>
                </a:solidFill>
              </a:rPr>
              <a:t>过程</a:t>
            </a:r>
            <a:r>
              <a:rPr lang="zh-CN" altLang="en-US" sz="2000" dirty="0" smtClean="0"/>
              <a:t>以及在这个过程中的</a:t>
            </a:r>
            <a:r>
              <a:rPr lang="zh-CN" altLang="en-US" sz="2000" dirty="0" smtClean="0">
                <a:solidFill>
                  <a:srgbClr val="FF0000"/>
                </a:solidFill>
              </a:rPr>
              <a:t>行为表现</a:t>
            </a:r>
            <a:r>
              <a:rPr lang="zh-CN" altLang="en-US" sz="2000" dirty="0" smtClean="0"/>
              <a:t>，同时也指员工在实施计划或执行任务之后</a:t>
            </a:r>
            <a:r>
              <a:rPr lang="zh-CN" altLang="en-US" sz="2000" dirty="0" smtClean="0">
                <a:solidFill>
                  <a:srgbClr val="FF0000"/>
                </a:solidFill>
              </a:rPr>
              <a:t>实际达成</a:t>
            </a:r>
            <a:r>
              <a:rPr lang="zh-CN" altLang="en-US" sz="2000" dirty="0" smtClean="0"/>
              <a:t>的结果或取得的成绩。</a:t>
            </a:r>
            <a:endParaRPr lang="zh-CN" altLang="en-US" sz="2000" dirty="0"/>
          </a:p>
        </p:txBody>
      </p:sp>
      <p:sp>
        <p:nvSpPr>
          <p:cNvPr id="15" name="TextBox 14"/>
          <p:cNvSpPr txBox="1"/>
          <p:nvPr/>
        </p:nvSpPr>
        <p:spPr>
          <a:xfrm>
            <a:off x="723328" y="1801504"/>
            <a:ext cx="723331" cy="396240"/>
          </a:xfrm>
          <a:prstGeom prst="rect">
            <a:avLst/>
          </a:prstGeom>
          <a:noFill/>
        </p:spPr>
        <p:txBody>
          <a:bodyPr wrap="square" rtlCol="0">
            <a:spAutoFit/>
          </a:bodyPr>
          <a:lstStyle/>
          <a:p>
            <a:r>
              <a:rPr lang="zh-CN" altLang="en-US" sz="2000" dirty="0" smtClean="0">
                <a:solidFill>
                  <a:schemeClr val="bg1"/>
                </a:solidFill>
              </a:rPr>
              <a:t>含义</a:t>
            </a:r>
            <a:endParaRPr lang="zh-CN" altLang="en-US" sz="2000" dirty="0">
              <a:solidFill>
                <a:schemeClr val="bg1"/>
              </a:solidFill>
            </a:endParaRPr>
          </a:p>
        </p:txBody>
      </p:sp>
      <p:sp>
        <p:nvSpPr>
          <p:cNvPr id="16" name="椭圆 15"/>
          <p:cNvSpPr/>
          <p:nvPr/>
        </p:nvSpPr>
        <p:spPr>
          <a:xfrm>
            <a:off x="3275856" y="2636912"/>
            <a:ext cx="936104"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427984" y="2636912"/>
            <a:ext cx="936104"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4" grpId="0"/>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nvSpPr>
        <p:spPr>
          <a:xfrm>
            <a:off x="825589" y="367031"/>
            <a:ext cx="6410707" cy="792163"/>
          </a:xfrm>
          <a:prstGeom prst="rect">
            <a:avLst/>
          </a:prstGeom>
          <a:noFill/>
          <a:ln>
            <a:noFill/>
          </a:ln>
          <a:effectLst/>
        </p:spPr>
        <p:txBody>
          <a:bodyPr vert="horz" wrap="square" lIns="91440" tIns="45720" rIns="91440" bIns="45720" numCol="1" anchor="ctr" anchorCtr="0" compatLnSpc="1"/>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a:lstStyle>
          <a:p>
            <a:r>
              <a:rPr lang="zh-CN" altLang="en-US" sz="3200" b="1" dirty="0" smtClean="0">
                <a:solidFill>
                  <a:srgbClr val="0070C0"/>
                </a:solidFill>
                <a:sym typeface="+mn-ea"/>
              </a:rPr>
              <a:t>组织绩效和员工个人绩效</a:t>
            </a:r>
            <a:endParaRPr lang="zh-CN" altLang="en-US" sz="3200" b="1" dirty="0">
              <a:solidFill>
                <a:srgbClr val="0070C0"/>
              </a:solidFill>
              <a:sym typeface="+mn-ea"/>
            </a:endParaRPr>
          </a:p>
        </p:txBody>
      </p:sp>
      <p:sp>
        <p:nvSpPr>
          <p:cNvPr id="76" name="Line 7"/>
          <p:cNvSpPr>
            <a:spLocks noChangeShapeType="1"/>
          </p:cNvSpPr>
          <p:nvPr/>
        </p:nvSpPr>
        <p:spPr bwMode="auto">
          <a:xfrm>
            <a:off x="611560" y="1124744"/>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sp>
        <p:nvSpPr>
          <p:cNvPr id="13" name="TextBox 12"/>
          <p:cNvSpPr txBox="1"/>
          <p:nvPr/>
        </p:nvSpPr>
        <p:spPr>
          <a:xfrm>
            <a:off x="827584" y="1844824"/>
            <a:ext cx="7992888" cy="1631216"/>
          </a:xfrm>
          <a:prstGeom prst="rect">
            <a:avLst/>
          </a:prstGeom>
          <a:noFill/>
        </p:spPr>
        <p:txBody>
          <a:bodyPr wrap="square" rtlCol="0">
            <a:spAutoFit/>
          </a:bodyPr>
          <a:lstStyle/>
          <a:p>
            <a:r>
              <a:rPr lang="zh-CN" altLang="en-US" sz="2000" dirty="0" smtClean="0"/>
              <a:t>            思考：</a:t>
            </a:r>
            <a:endParaRPr lang="en-US" altLang="zh-CN" sz="2000" dirty="0" smtClean="0"/>
          </a:p>
          <a:p>
            <a:endParaRPr lang="en-US" altLang="zh-CN" sz="2000" dirty="0" smtClean="0"/>
          </a:p>
          <a:p>
            <a:r>
              <a:rPr lang="en-US" altLang="zh-CN" sz="2000" dirty="0" smtClean="0"/>
              <a:t>1</a:t>
            </a:r>
            <a:r>
              <a:rPr lang="zh-CN" altLang="en-US" sz="2000" dirty="0" smtClean="0"/>
              <a:t>、周莹的织布局和茶庄例子里，哪个是组织绩效，哪个是个人绩效？</a:t>
            </a:r>
            <a:endParaRPr lang="en-US" altLang="zh-CN" sz="2000" dirty="0" smtClean="0"/>
          </a:p>
          <a:p>
            <a:endParaRPr lang="en-US" altLang="zh-CN" sz="2000" dirty="0" smtClean="0"/>
          </a:p>
          <a:p>
            <a:endParaRPr lang="en-US" altLang="zh-CN" sz="2000" dirty="0" smtClean="0"/>
          </a:p>
        </p:txBody>
      </p:sp>
      <p:sp>
        <p:nvSpPr>
          <p:cNvPr id="14" name="矩形 13"/>
          <p:cNvSpPr/>
          <p:nvPr/>
        </p:nvSpPr>
        <p:spPr>
          <a:xfrm>
            <a:off x="1403648" y="3356992"/>
            <a:ext cx="4572000" cy="400110"/>
          </a:xfrm>
          <a:prstGeom prst="rect">
            <a:avLst/>
          </a:prstGeom>
        </p:spPr>
        <p:txBody>
          <a:bodyPr>
            <a:spAutoFit/>
          </a:bodyPr>
          <a:lstStyle/>
          <a:p>
            <a:r>
              <a:rPr lang="en-US" altLang="zh-CN" sz="2000" dirty="0" smtClean="0"/>
              <a:t>2</a:t>
            </a:r>
            <a:r>
              <a:rPr lang="zh-CN" altLang="en-US" sz="2000" dirty="0" smtClean="0"/>
              <a:t>、区分这两种绩效有什么好处？</a:t>
            </a:r>
            <a:endParaRPr lang="en-US" altLang="zh-CN" sz="2000" dirty="0" smtClean="0"/>
          </a:p>
        </p:txBody>
      </p:sp>
      <p:sp>
        <p:nvSpPr>
          <p:cNvPr id="15" name="矩形 14"/>
          <p:cNvSpPr/>
          <p:nvPr/>
        </p:nvSpPr>
        <p:spPr>
          <a:xfrm>
            <a:off x="1907704" y="4293096"/>
            <a:ext cx="3392275" cy="400110"/>
          </a:xfrm>
          <a:prstGeom prst="rect">
            <a:avLst/>
          </a:prstGeom>
        </p:spPr>
        <p:txBody>
          <a:bodyPr wrap="none">
            <a:spAutoFit/>
          </a:bodyPr>
          <a:lstStyle/>
          <a:p>
            <a:r>
              <a:rPr lang="en-US" altLang="zh-CN" sz="2000" dirty="0" smtClean="0"/>
              <a:t>3</a:t>
            </a:r>
            <a:r>
              <a:rPr lang="zh-CN" altLang="en-US" sz="2000" dirty="0" smtClean="0"/>
              <a:t>、这两种绩效有什么联系？</a:t>
            </a:r>
            <a:endParaRPr lang="en-US" altLang="zh-CN" sz="2000" dirty="0" smtClean="0"/>
          </a:p>
        </p:txBody>
      </p:sp>
      <p:pic>
        <p:nvPicPr>
          <p:cNvPr id="7" name="Picture 2" descr="https://timgsa.baidu.com/timg?image&amp;quality=80&amp;size=b9999_10000&amp;sec=1511355899991&amp;di=af35c07f9205b343217d93f17d89f2a7&amp;imgtype=0&amp;src=http%3A%2F%2Fa0.att.hudong.com%2F27%2F01%2F01300534375266135092018815081.jpg"/>
          <p:cNvPicPr>
            <a:picLocks noChangeAspect="1" noChangeArrowheads="1"/>
          </p:cNvPicPr>
          <p:nvPr/>
        </p:nvPicPr>
        <p:blipFill>
          <a:blip r:embed="rId2" cstate="print"/>
          <a:srcRect/>
          <a:stretch>
            <a:fillRect/>
          </a:stretch>
        </p:blipFill>
        <p:spPr bwMode="auto">
          <a:xfrm>
            <a:off x="323528" y="1268760"/>
            <a:ext cx="1224136" cy="1224136"/>
          </a:xfrm>
          <a:prstGeom prst="rect">
            <a:avLst/>
          </a:prstGeom>
          <a:noFill/>
        </p:spPr>
      </p:pic>
      <p:sp>
        <p:nvSpPr>
          <p:cNvPr id="8" name="左箭头 7"/>
          <p:cNvSpPr/>
          <p:nvPr/>
        </p:nvSpPr>
        <p:spPr>
          <a:xfrm>
            <a:off x="5292080" y="2924944"/>
            <a:ext cx="2952328" cy="1008112"/>
          </a:xfrm>
          <a:prstGeom prst="leftArrow">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避</a:t>
            </a:r>
            <a:r>
              <a:rPr lang="zh-CN" altLang="en-US" sz="1600" b="1" dirty="0" smtClean="0">
                <a:solidFill>
                  <a:schemeClr val="tx1"/>
                </a:solidFill>
              </a:rPr>
              <a:t>免</a:t>
            </a:r>
            <a:r>
              <a:rPr lang="zh-CN" altLang="en-US" sz="1600" b="1" dirty="0" smtClean="0">
                <a:solidFill>
                  <a:schemeClr val="tx1"/>
                </a:solidFill>
              </a:rPr>
              <a:t>失</a:t>
            </a:r>
            <a:r>
              <a:rPr lang="zh-CN" altLang="en-US" sz="1600" b="1" dirty="0" smtClean="0">
                <a:solidFill>
                  <a:schemeClr val="tx1"/>
                </a:solidFill>
              </a:rPr>
              <a:t>衡，</a:t>
            </a:r>
            <a:r>
              <a:rPr lang="zh-CN" altLang="en-US" sz="1600" b="1" dirty="0" smtClean="0">
                <a:solidFill>
                  <a:schemeClr val="tx1"/>
                </a:solidFill>
              </a:rPr>
              <a:t>过</a:t>
            </a:r>
            <a:r>
              <a:rPr lang="zh-CN" altLang="en-US" sz="1600" b="1" dirty="0" smtClean="0">
                <a:solidFill>
                  <a:schemeClr val="tx1"/>
                </a:solidFill>
              </a:rPr>
              <a:t>于侧重一方，</a:t>
            </a:r>
            <a:endParaRPr lang="en-US" altLang="zh-CN" sz="1600" b="1" dirty="0" smtClean="0">
              <a:solidFill>
                <a:schemeClr val="tx1"/>
              </a:solidFill>
            </a:endParaRPr>
          </a:p>
          <a:p>
            <a:pPr algn="ctr"/>
            <a:r>
              <a:rPr lang="zh-CN" altLang="en-US" sz="1600" b="1" dirty="0" smtClean="0">
                <a:solidFill>
                  <a:schemeClr val="tx1"/>
                </a:solidFill>
              </a:rPr>
              <a:t>而忽</a:t>
            </a:r>
            <a:r>
              <a:rPr lang="zh-CN" altLang="en-US" sz="1600" b="1" dirty="0" smtClean="0">
                <a:solidFill>
                  <a:schemeClr val="tx1"/>
                </a:solidFill>
              </a:rPr>
              <a:t>略另一方</a:t>
            </a:r>
            <a:endParaRPr lang="zh-CN" altLang="en-US" sz="1600" b="1" dirty="0">
              <a:solidFill>
                <a:schemeClr val="tx1"/>
              </a:solidFill>
            </a:endParaRPr>
          </a:p>
        </p:txBody>
      </p:sp>
      <p:sp>
        <p:nvSpPr>
          <p:cNvPr id="9" name="左箭头 8"/>
          <p:cNvSpPr/>
          <p:nvPr/>
        </p:nvSpPr>
        <p:spPr>
          <a:xfrm>
            <a:off x="5292080" y="4077072"/>
            <a:ext cx="2952328" cy="1008112"/>
          </a:xfrm>
          <a:prstGeom prst="leftArrow">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检验组织绩效和个人绩效</a:t>
            </a:r>
            <a:r>
              <a:rPr lang="zh-CN" altLang="en-US" sz="1600" b="1" dirty="0" smtClean="0">
                <a:solidFill>
                  <a:schemeClr val="tx1"/>
                </a:solidFill>
              </a:rPr>
              <a:t>的一</a:t>
            </a:r>
            <a:r>
              <a:rPr lang="zh-CN" altLang="en-US" sz="1600" b="1" dirty="0" smtClean="0">
                <a:solidFill>
                  <a:schemeClr val="tx1"/>
                </a:solidFill>
              </a:rPr>
              <a:t>致性是否合理</a:t>
            </a:r>
            <a:endParaRPr lang="zh-CN" altLang="en-US" sz="1600" b="1" dirty="0">
              <a:solidFill>
                <a:schemeClr val="tx1"/>
              </a:solidFill>
            </a:endParaRPr>
          </a:p>
        </p:txBody>
      </p:sp>
      <p:sp>
        <p:nvSpPr>
          <p:cNvPr id="10" name="云形 9"/>
          <p:cNvSpPr/>
          <p:nvPr/>
        </p:nvSpPr>
        <p:spPr>
          <a:xfrm>
            <a:off x="5076056" y="1196752"/>
            <a:ext cx="2448272" cy="158417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能否在茶庄也推行个人绩效呢？</a:t>
            </a:r>
            <a:endParaRPr lang="zh-CN" altLang="en-US" b="1" dirty="0"/>
          </a:p>
        </p:txBody>
      </p:sp>
      <p:grpSp>
        <p:nvGrpSpPr>
          <p:cNvPr id="24" name="组合 23"/>
          <p:cNvGrpSpPr/>
          <p:nvPr/>
        </p:nvGrpSpPr>
        <p:grpSpPr>
          <a:xfrm>
            <a:off x="3851920" y="1340768"/>
            <a:ext cx="4824536" cy="1152128"/>
            <a:chOff x="3851920" y="1196752"/>
            <a:chExt cx="4824536" cy="1152128"/>
          </a:xfrm>
        </p:grpSpPr>
        <p:sp>
          <p:nvSpPr>
            <p:cNvPr id="11" name="圆角矩形 10"/>
            <p:cNvSpPr/>
            <p:nvPr/>
          </p:nvSpPr>
          <p:spPr>
            <a:xfrm>
              <a:off x="5436096" y="1196752"/>
              <a:ext cx="151216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茶庄总收益</a:t>
              </a:r>
              <a:endParaRPr lang="zh-CN" altLang="en-US" dirty="0"/>
            </a:p>
          </p:txBody>
        </p:sp>
        <p:sp>
          <p:nvSpPr>
            <p:cNvPr id="12" name="圆角矩形 11"/>
            <p:cNvSpPr/>
            <p:nvPr/>
          </p:nvSpPr>
          <p:spPr>
            <a:xfrm>
              <a:off x="3851920" y="1916832"/>
              <a:ext cx="144016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个人引荐量</a:t>
              </a:r>
              <a:endParaRPr lang="zh-CN" altLang="en-US" dirty="0"/>
            </a:p>
          </p:txBody>
        </p:sp>
        <p:sp>
          <p:nvSpPr>
            <p:cNvPr id="16" name="圆角矩形 15"/>
            <p:cNvSpPr/>
            <p:nvPr/>
          </p:nvSpPr>
          <p:spPr>
            <a:xfrm>
              <a:off x="5508104" y="1916832"/>
              <a:ext cx="144016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个人引荐量</a:t>
              </a:r>
              <a:endParaRPr lang="zh-CN" altLang="en-US" dirty="0"/>
            </a:p>
          </p:txBody>
        </p:sp>
        <p:sp>
          <p:nvSpPr>
            <p:cNvPr id="17" name="圆角矩形 16"/>
            <p:cNvSpPr/>
            <p:nvPr/>
          </p:nvSpPr>
          <p:spPr>
            <a:xfrm>
              <a:off x="7236296" y="1916832"/>
              <a:ext cx="144016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个人引荐量</a:t>
              </a:r>
              <a:endParaRPr lang="zh-CN" altLang="en-US" dirty="0"/>
            </a:p>
          </p:txBody>
        </p:sp>
        <p:cxnSp>
          <p:nvCxnSpPr>
            <p:cNvPr id="19" name="直接箭头连接符 18"/>
            <p:cNvCxnSpPr>
              <a:stCxn id="11" idx="2"/>
              <a:endCxn id="12" idx="0"/>
            </p:cNvCxnSpPr>
            <p:nvPr/>
          </p:nvCxnSpPr>
          <p:spPr>
            <a:xfrm flipH="1">
              <a:off x="4572000" y="1628800"/>
              <a:ext cx="162018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6" idx="0"/>
            </p:cNvCxnSpPr>
            <p:nvPr/>
          </p:nvCxnSpPr>
          <p:spPr>
            <a:xfrm>
              <a:off x="6192180" y="1628800"/>
              <a:ext cx="36004"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2"/>
              <a:endCxn id="17" idx="0"/>
            </p:cNvCxnSpPr>
            <p:nvPr/>
          </p:nvCxnSpPr>
          <p:spPr>
            <a:xfrm>
              <a:off x="6192180" y="1628800"/>
              <a:ext cx="1764196"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amond(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xit" presetSubtype="10" fill="hold" grpId="1" nodeType="clickEffect">
                                  <p:stCondLst>
                                    <p:cond delay="0"/>
                                  </p:stCondLst>
                                  <p:childTnLst>
                                    <p:animEffect transition="out" filter="checkerboard(across)">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amond(in)">
                                      <p:cBhvr>
                                        <p:cTn id="22" dur="2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1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1+#ppt_w/2"/>
                                          </p:val>
                                        </p:tav>
                                        <p:tav tm="100000">
                                          <p:val>
                                            <p:strVal val="#ppt_x"/>
                                          </p:val>
                                        </p:tav>
                                      </p:tavLst>
                                    </p:anim>
                                    <p:anim calcmode="lin" valueType="num">
                                      <p:cBhvr additive="base">
                                        <p:cTn id="3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ox(in)">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1+#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8" grpId="0" animBg="1"/>
      <p:bldP spid="9" grpId="0" animBg="1"/>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nvSpPr>
        <p:spPr>
          <a:xfrm>
            <a:off x="825589" y="367031"/>
            <a:ext cx="6410707" cy="792163"/>
          </a:xfrm>
          <a:prstGeom prst="rect">
            <a:avLst/>
          </a:prstGeom>
          <a:noFill/>
          <a:ln>
            <a:noFill/>
          </a:ln>
          <a:effectLst/>
        </p:spPr>
        <p:txBody>
          <a:bodyPr vert="horz" wrap="square" lIns="91440" tIns="45720" rIns="91440" bIns="45720" numCol="1" anchor="ctr" anchorCtr="0" compatLnSpc="1"/>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a:lstStyle>
          <a:p>
            <a:r>
              <a:rPr lang="zh-CN" altLang="en-US" sz="3200" b="1" dirty="0" smtClean="0">
                <a:solidFill>
                  <a:srgbClr val="0070C0"/>
                </a:solidFill>
                <a:sym typeface="+mn-ea"/>
              </a:rPr>
              <a:t>组织绩效和员工个人绩效</a:t>
            </a:r>
            <a:endParaRPr lang="zh-CN" altLang="en-US" sz="3200" b="1" dirty="0">
              <a:solidFill>
                <a:srgbClr val="0070C0"/>
              </a:solidFill>
              <a:sym typeface="+mn-ea"/>
            </a:endParaRPr>
          </a:p>
        </p:txBody>
      </p:sp>
      <p:sp>
        <p:nvSpPr>
          <p:cNvPr id="76" name="Line 7"/>
          <p:cNvSpPr>
            <a:spLocks noChangeShapeType="1"/>
          </p:cNvSpPr>
          <p:nvPr/>
        </p:nvSpPr>
        <p:spPr bwMode="auto">
          <a:xfrm>
            <a:off x="611560" y="1124744"/>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sp>
        <p:nvSpPr>
          <p:cNvPr id="13" name="TextBox 12"/>
          <p:cNvSpPr txBox="1"/>
          <p:nvPr/>
        </p:nvSpPr>
        <p:spPr>
          <a:xfrm>
            <a:off x="1115616" y="1700808"/>
            <a:ext cx="6849189" cy="923330"/>
          </a:xfrm>
          <a:prstGeom prst="rect">
            <a:avLst/>
          </a:prstGeom>
          <a:noFill/>
        </p:spPr>
        <p:txBody>
          <a:bodyPr wrap="square" rtlCol="0">
            <a:spAutoFit/>
          </a:bodyPr>
          <a:lstStyle/>
          <a:p>
            <a:pPr>
              <a:lnSpc>
                <a:spcPct val="150000"/>
              </a:lnSpc>
              <a:buFont typeface="Wingdings" panose="05000000000000000000" pitchFamily="2" charset="2"/>
              <a:buChar char="Ø"/>
            </a:pPr>
            <a:r>
              <a:rPr lang="en-US" altLang="zh-CN" dirty="0" smtClean="0"/>
              <a:t>   </a:t>
            </a:r>
            <a:r>
              <a:rPr lang="zh-CN" altLang="en-US" dirty="0" smtClean="0"/>
              <a:t>组织绩效    指作为一个整体的组织自身的运营效率  以及在多大程度上达成了组织的预定目标。</a:t>
            </a:r>
            <a:endParaRPr lang="en-US" altLang="zh-CN" dirty="0" smtClean="0"/>
          </a:p>
        </p:txBody>
      </p:sp>
      <p:sp>
        <p:nvSpPr>
          <p:cNvPr id="14" name="矩形 13"/>
          <p:cNvSpPr/>
          <p:nvPr/>
        </p:nvSpPr>
        <p:spPr>
          <a:xfrm>
            <a:off x="1115616" y="4507855"/>
            <a:ext cx="6768752" cy="923330"/>
          </a:xfrm>
          <a:prstGeom prst="rect">
            <a:avLst/>
          </a:prstGeom>
        </p:spPr>
        <p:txBody>
          <a:bodyPr wrap="square">
            <a:spAutoFit/>
          </a:bodyPr>
          <a:lstStyle/>
          <a:p>
            <a:pPr>
              <a:lnSpc>
                <a:spcPct val="150000"/>
              </a:lnSpc>
              <a:buFont typeface="Wingdings" panose="05000000000000000000" pitchFamily="2" charset="2"/>
              <a:buChar char="Ø"/>
            </a:pPr>
            <a:r>
              <a:rPr lang="zh-CN" altLang="en-US" dirty="0" smtClean="0"/>
              <a:t>  </a:t>
            </a:r>
            <a:r>
              <a:rPr lang="zh-CN" altLang="en-US" dirty="0" smtClean="0">
                <a:solidFill>
                  <a:srgbClr val="FF0000"/>
                </a:solidFill>
              </a:rPr>
              <a:t>员工个人绩效</a:t>
            </a:r>
            <a:r>
              <a:rPr lang="zh-CN" altLang="en-US" dirty="0" smtClean="0"/>
              <a:t>  指员工履行自己的工作职责并达到组织为他们确定的工作行为标准和工作结果标准的情况。</a:t>
            </a:r>
            <a:endParaRPr lang="en-US" altLang="zh-CN" dirty="0" smtClean="0"/>
          </a:p>
        </p:txBody>
      </p:sp>
      <p:sp>
        <p:nvSpPr>
          <p:cNvPr id="15" name="矩形 14"/>
          <p:cNvSpPr/>
          <p:nvPr/>
        </p:nvSpPr>
        <p:spPr>
          <a:xfrm>
            <a:off x="2267744" y="3212470"/>
            <a:ext cx="1502334" cy="369332"/>
          </a:xfrm>
          <a:prstGeom prst="rect">
            <a:avLst/>
          </a:prstGeom>
        </p:spPr>
        <p:txBody>
          <a:bodyPr wrap="none">
            <a:spAutoFit/>
          </a:bodyPr>
          <a:lstStyle/>
          <a:p>
            <a:pPr>
              <a:buFont typeface="Wingdings" panose="05000000000000000000" pitchFamily="2" charset="2"/>
              <a:buChar char="Ø"/>
            </a:pPr>
            <a:r>
              <a:rPr lang="zh-CN" altLang="en-US" dirty="0" smtClean="0"/>
              <a:t>  部门绩效  </a:t>
            </a:r>
            <a:endParaRPr lang="en-US" altLang="zh-CN" dirty="0" smtClean="0"/>
          </a:p>
        </p:txBody>
      </p:sp>
      <p:sp>
        <p:nvSpPr>
          <p:cNvPr id="16" name="虚尾箭头 15"/>
          <p:cNvSpPr/>
          <p:nvPr/>
        </p:nvSpPr>
        <p:spPr>
          <a:xfrm rot="5400000">
            <a:off x="2879812" y="2528900"/>
            <a:ext cx="360040" cy="576064"/>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虚尾箭头 16"/>
          <p:cNvSpPr/>
          <p:nvPr/>
        </p:nvSpPr>
        <p:spPr>
          <a:xfrm rot="5400000">
            <a:off x="3887924" y="2528900"/>
            <a:ext cx="360040" cy="576064"/>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虚尾箭头 17"/>
          <p:cNvSpPr/>
          <p:nvPr/>
        </p:nvSpPr>
        <p:spPr>
          <a:xfrm rot="5400000">
            <a:off x="4896036" y="2528900"/>
            <a:ext cx="360040" cy="576064"/>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虚尾箭头 18"/>
          <p:cNvSpPr/>
          <p:nvPr/>
        </p:nvSpPr>
        <p:spPr>
          <a:xfrm rot="5400000">
            <a:off x="1583668" y="3680016"/>
            <a:ext cx="360040" cy="576064"/>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虚尾箭头 19"/>
          <p:cNvSpPr/>
          <p:nvPr/>
        </p:nvSpPr>
        <p:spPr>
          <a:xfrm rot="5400000">
            <a:off x="2663788" y="3680016"/>
            <a:ext cx="360040" cy="576064"/>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虚尾箭头 20"/>
          <p:cNvSpPr/>
          <p:nvPr/>
        </p:nvSpPr>
        <p:spPr>
          <a:xfrm rot="5400000">
            <a:off x="3815916" y="3680016"/>
            <a:ext cx="360040" cy="576064"/>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8028384" y="1916832"/>
            <a:ext cx="504056" cy="3240360"/>
          </a:xfrm>
          <a:prstGeom prst="downArrow">
            <a:avLst/>
          </a:prstGeom>
          <a:gradFill>
            <a:gsLst>
              <a:gs pos="0">
                <a:srgbClr val="5E9EFF"/>
              </a:gs>
              <a:gs pos="39999">
                <a:srgbClr val="85C2FF"/>
              </a:gs>
              <a:gs pos="70000">
                <a:srgbClr val="C4D6EB"/>
              </a:gs>
              <a:gs pos="100000">
                <a:srgbClr val="FFEBFA"/>
              </a:gs>
            </a:gsLst>
            <a:lin ang="3600000" scaled="0"/>
          </a:gradFill>
          <a:scene3d>
            <a:camera prst="orthographicFront">
              <a:rot lat="0" lon="21299999"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目标分解</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10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10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10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linds(horizontal)">
                                      <p:cBhvr>
                                        <p:cTn id="38" dur="500"/>
                                        <p:tgtEl>
                                          <p:spTgt spid="2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ppt_x"/>
                                          </p:val>
                                        </p:tav>
                                        <p:tav tm="100000">
                                          <p:val>
                                            <p:strVal val="#ppt_x"/>
                                          </p:val>
                                        </p:tav>
                                      </p:tavLst>
                                    </p:anim>
                                    <p:anim calcmode="lin" valueType="num">
                                      <p:cBhvr additive="base">
                                        <p:cTn id="47"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bldLvl="0" animBg="1"/>
      <p:bldP spid="17" grpId="0" bldLvl="0" animBg="1"/>
      <p:bldP spid="18" grpId="0" bldLvl="0" animBg="1"/>
      <p:bldP spid="19" grpId="0" bldLvl="0" animBg="1"/>
      <p:bldP spid="20" grpId="0" bldLvl="0" animBg="1"/>
      <p:bldP spid="21" grpId="0" bldLvl="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nvSpPr>
        <p:spPr>
          <a:xfrm>
            <a:off x="825589" y="367031"/>
            <a:ext cx="6410707" cy="792163"/>
          </a:xfrm>
          <a:prstGeom prst="rect">
            <a:avLst/>
          </a:prstGeom>
          <a:noFill/>
          <a:ln>
            <a:noFill/>
          </a:ln>
          <a:effectLst/>
        </p:spPr>
        <p:txBody>
          <a:bodyPr vert="horz" wrap="square" lIns="91440" tIns="45720" rIns="91440" bIns="45720" numCol="1" anchor="ctr" anchorCtr="0" compatLnSpc="1"/>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a:lstStyle>
          <a:p>
            <a:r>
              <a:rPr lang="zh-CN" altLang="en-US" sz="3200" b="1" dirty="0" smtClean="0">
                <a:solidFill>
                  <a:srgbClr val="0070C0"/>
                </a:solidFill>
                <a:sym typeface="+mn-ea"/>
              </a:rPr>
              <a:t>员工绩效的特征</a:t>
            </a:r>
            <a:endParaRPr lang="zh-CN" altLang="en-US" sz="3200" b="1" dirty="0">
              <a:solidFill>
                <a:srgbClr val="0070C0"/>
              </a:solidFill>
              <a:sym typeface="+mn-ea"/>
            </a:endParaRPr>
          </a:p>
        </p:txBody>
      </p:sp>
      <p:sp>
        <p:nvSpPr>
          <p:cNvPr id="76" name="Line 7"/>
          <p:cNvSpPr>
            <a:spLocks noChangeShapeType="1"/>
          </p:cNvSpPr>
          <p:nvPr/>
        </p:nvSpPr>
        <p:spPr bwMode="auto">
          <a:xfrm>
            <a:off x="611560" y="1124744"/>
            <a:ext cx="8155632" cy="1587"/>
          </a:xfrm>
          <a:prstGeom prst="line">
            <a:avLst/>
          </a:prstGeom>
          <a:noFill/>
          <a:ln w="38100">
            <a:solidFill>
              <a:srgbClr val="000080"/>
            </a:solidFill>
            <a:round/>
          </a:ln>
          <a:effectLst>
            <a:outerShdw dist="35921" dir="2700000" algn="ctr" rotWithShape="0">
              <a:schemeClr val="bg2"/>
            </a:outerShdw>
          </a:effectLst>
        </p:spPr>
        <p:txBody>
          <a:bodyPr/>
          <a:lstStyle/>
          <a:p>
            <a:pPr>
              <a:spcBef>
                <a:spcPts val="0"/>
              </a:spcBef>
              <a:spcAft>
                <a:spcPts val="0"/>
              </a:spcAft>
              <a:defRPr/>
            </a:pPr>
            <a:endParaRPr lang="zh-CN" altLang="en-US">
              <a:latin typeface="Arial" panose="020B0604020202020204" pitchFamily="34" charset="0"/>
              <a:ea typeface="宋体" panose="02010600030101010101" pitchFamily="2" charset="-122"/>
            </a:endParaRPr>
          </a:p>
        </p:txBody>
      </p:sp>
      <p:sp>
        <p:nvSpPr>
          <p:cNvPr id="13" name="TextBox 12"/>
          <p:cNvSpPr txBox="1"/>
          <p:nvPr/>
        </p:nvSpPr>
        <p:spPr>
          <a:xfrm>
            <a:off x="683568" y="1268760"/>
            <a:ext cx="6849189" cy="1711366"/>
          </a:xfrm>
          <a:prstGeom prst="rect">
            <a:avLst/>
          </a:prstGeom>
          <a:noFill/>
        </p:spPr>
        <p:txBody>
          <a:bodyPr wrap="square" rtlCol="0">
            <a:spAutoFit/>
          </a:bodyPr>
          <a:lstStyle/>
          <a:p>
            <a:pPr>
              <a:lnSpc>
                <a:spcPct val="150000"/>
              </a:lnSpc>
            </a:pPr>
            <a:r>
              <a:rPr lang="en-US" altLang="zh-CN" b="1" dirty="0" smtClean="0"/>
              <a:t>1</a:t>
            </a:r>
            <a:r>
              <a:rPr lang="zh-CN" altLang="en-US" b="1" dirty="0" smtClean="0"/>
              <a:t>、员工个人绩效的基本特征</a:t>
            </a:r>
            <a:endParaRPr lang="en-US" altLang="zh-CN" b="1" dirty="0" smtClean="0"/>
          </a:p>
          <a:p>
            <a:pPr>
              <a:lnSpc>
                <a:spcPct val="150000"/>
              </a:lnSpc>
            </a:pPr>
            <a:r>
              <a:rPr lang="en-US" altLang="zh-CN" b="1" dirty="0" smtClean="0"/>
              <a:t>        </a:t>
            </a:r>
            <a:r>
              <a:rPr lang="zh-CN" altLang="en-US" b="1" dirty="0" smtClean="0"/>
              <a:t>（</a:t>
            </a:r>
            <a:r>
              <a:rPr lang="en-US" altLang="zh-CN" b="1" dirty="0" smtClean="0"/>
              <a:t>1</a:t>
            </a:r>
            <a:r>
              <a:rPr lang="zh-CN" altLang="en-US" b="1" dirty="0" smtClean="0"/>
              <a:t>）可衡量性、</a:t>
            </a:r>
            <a:endParaRPr lang="en-US" altLang="zh-CN" b="1" dirty="0" smtClean="0"/>
          </a:p>
          <a:p>
            <a:pPr>
              <a:lnSpc>
                <a:spcPct val="150000"/>
              </a:lnSpc>
            </a:pPr>
            <a:endParaRPr lang="en-US" altLang="zh-CN" b="1" dirty="0" smtClean="0"/>
          </a:p>
          <a:p>
            <a:pPr>
              <a:lnSpc>
                <a:spcPct val="150000"/>
              </a:lnSpc>
            </a:pPr>
            <a:endParaRPr lang="en-US" altLang="zh-CN" b="1" dirty="0" smtClean="0"/>
          </a:p>
        </p:txBody>
      </p:sp>
      <p:sp>
        <p:nvSpPr>
          <p:cNvPr id="7" name="矩形 6"/>
          <p:cNvSpPr/>
          <p:nvPr/>
        </p:nvSpPr>
        <p:spPr>
          <a:xfrm>
            <a:off x="3059832" y="1772816"/>
            <a:ext cx="1728192" cy="369332"/>
          </a:xfrm>
          <a:prstGeom prst="rect">
            <a:avLst/>
          </a:prstGeom>
        </p:spPr>
        <p:txBody>
          <a:bodyPr wrap="square">
            <a:spAutoFit/>
          </a:bodyPr>
          <a:lstStyle/>
          <a:p>
            <a:r>
              <a:rPr lang="zh-CN" altLang="en-US" b="1" dirty="0" smtClean="0"/>
              <a:t>（</a:t>
            </a:r>
            <a:r>
              <a:rPr lang="en-US" altLang="zh-CN" b="1" dirty="0" smtClean="0"/>
              <a:t>2</a:t>
            </a:r>
            <a:r>
              <a:rPr lang="zh-CN" altLang="en-US" b="1" dirty="0" smtClean="0"/>
              <a:t>）</a:t>
            </a:r>
            <a:r>
              <a:rPr lang="zh-CN" altLang="en-US" b="1" dirty="0" smtClean="0">
                <a:solidFill>
                  <a:srgbClr val="FF0000"/>
                </a:solidFill>
              </a:rPr>
              <a:t>多因性、</a:t>
            </a:r>
            <a:endParaRPr lang="zh-CN" altLang="en-US" b="1" dirty="0">
              <a:solidFill>
                <a:srgbClr val="FF0000"/>
              </a:solidFill>
            </a:endParaRPr>
          </a:p>
        </p:txBody>
      </p:sp>
      <p:sp>
        <p:nvSpPr>
          <p:cNvPr id="17" name="折角形 16"/>
          <p:cNvSpPr/>
          <p:nvPr/>
        </p:nvSpPr>
        <p:spPr>
          <a:xfrm>
            <a:off x="1691680" y="2276872"/>
            <a:ext cx="5976664" cy="2736304"/>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周莹的</a:t>
            </a:r>
            <a:r>
              <a:rPr lang="zh-CN" altLang="en-US" b="1" dirty="0" smtClean="0">
                <a:solidFill>
                  <a:schemeClr val="tx1"/>
                </a:solidFill>
              </a:rPr>
              <a:t>保安队</a:t>
            </a:r>
            <a:r>
              <a:rPr lang="zh-CN" altLang="en-US" dirty="0" smtClean="0">
                <a:solidFill>
                  <a:schemeClr val="tx1"/>
                </a:solidFill>
              </a:rPr>
              <a:t>职员二虎发现，吴家东院现在布匹生意火爆，生产后直接运走销售，很多看</a:t>
            </a:r>
            <a:r>
              <a:rPr lang="zh-CN" altLang="en-US" b="1" dirty="0" smtClean="0">
                <a:solidFill>
                  <a:schemeClr val="tx1"/>
                </a:solidFill>
              </a:rPr>
              <a:t>库房</a:t>
            </a:r>
            <a:r>
              <a:rPr lang="zh-CN" altLang="en-US" dirty="0" smtClean="0">
                <a:solidFill>
                  <a:schemeClr val="tx1"/>
                </a:solidFill>
              </a:rPr>
              <a:t>的伙计都无事可做，而生产组经常加班，若把闲赋的库管员调转到</a:t>
            </a:r>
            <a:r>
              <a:rPr lang="zh-CN" altLang="en-US" b="1" dirty="0" smtClean="0">
                <a:solidFill>
                  <a:schemeClr val="tx1"/>
                </a:solidFill>
              </a:rPr>
              <a:t>生产班</a:t>
            </a:r>
            <a:r>
              <a:rPr lang="zh-CN" altLang="en-US" dirty="0" smtClean="0">
                <a:solidFill>
                  <a:schemeClr val="tx1"/>
                </a:solidFill>
              </a:rPr>
              <a:t>组，对吴家生意应该更有帮助。他想把这个建议告知少奶奶周莹。</a:t>
            </a:r>
            <a:endParaRPr lang="en-US" altLang="zh-CN" dirty="0" smtClean="0">
              <a:solidFill>
                <a:schemeClr val="tx1"/>
              </a:solidFill>
            </a:endParaRPr>
          </a:p>
          <a:p>
            <a:pPr>
              <a:lnSpc>
                <a:spcPct val="150000"/>
              </a:lnSpc>
            </a:pPr>
            <a:r>
              <a:rPr lang="zh-CN" altLang="en-US" dirty="0" smtClean="0">
                <a:solidFill>
                  <a:schemeClr val="tx1"/>
                </a:solidFill>
              </a:rPr>
              <a:t>于是二虎在报告少奶奶之前找到了你，</a:t>
            </a:r>
            <a:r>
              <a:rPr lang="zh-CN" altLang="en-US" b="1" dirty="0" smtClean="0">
                <a:solidFill>
                  <a:schemeClr val="tx1"/>
                </a:solidFill>
              </a:rPr>
              <a:t>请你为他完善计划，请问他遗漏了哪些问题呢？</a:t>
            </a:r>
            <a:endParaRPr lang="zh-CN" altLang="en-US" b="1" dirty="0"/>
          </a:p>
        </p:txBody>
      </p:sp>
      <p:sp>
        <p:nvSpPr>
          <p:cNvPr id="11" name="下箭头 10"/>
          <p:cNvSpPr/>
          <p:nvPr/>
        </p:nvSpPr>
        <p:spPr>
          <a:xfrm>
            <a:off x="4139952" y="4869160"/>
            <a:ext cx="50405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59832" y="5373216"/>
            <a:ext cx="1440160" cy="720080"/>
          </a:xfrm>
          <a:prstGeom prst="ellipse">
            <a:avLst/>
          </a:prstGeom>
          <a:gradFill>
            <a:gsLst>
              <a:gs pos="0">
                <a:schemeClr val="accent1">
                  <a:tint val="66000"/>
                  <a:satMod val="160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利益</a:t>
            </a:r>
            <a:endParaRPr lang="en-US" altLang="zh-CN" sz="1600" dirty="0" smtClean="0">
              <a:solidFill>
                <a:schemeClr val="tx1"/>
              </a:solidFill>
            </a:endParaRPr>
          </a:p>
          <a:p>
            <a:pPr algn="ctr"/>
            <a:r>
              <a:rPr lang="zh-CN" altLang="en-US" sz="1600" dirty="0" smtClean="0">
                <a:solidFill>
                  <a:schemeClr val="tx1"/>
                </a:solidFill>
              </a:rPr>
              <a:t>相关方</a:t>
            </a:r>
            <a:endParaRPr lang="zh-CN" altLang="en-US" sz="1600" dirty="0">
              <a:solidFill>
                <a:schemeClr val="tx1"/>
              </a:solidFill>
            </a:endParaRPr>
          </a:p>
        </p:txBody>
      </p:sp>
      <p:sp>
        <p:nvSpPr>
          <p:cNvPr id="15" name="椭圆 14"/>
          <p:cNvSpPr/>
          <p:nvPr/>
        </p:nvSpPr>
        <p:spPr>
          <a:xfrm>
            <a:off x="2051720" y="5373216"/>
            <a:ext cx="1296144" cy="720080"/>
          </a:xfrm>
          <a:prstGeom prst="ellipse">
            <a:avLst/>
          </a:prstGeom>
          <a:gradFill>
            <a:gsLst>
              <a:gs pos="0">
                <a:srgbClr val="DDEBCF"/>
              </a:gs>
              <a:gs pos="50000">
                <a:srgbClr val="9CB86E"/>
              </a:gs>
              <a:gs pos="100000">
                <a:srgbClr val="156B13"/>
              </a:gs>
            </a:gsLst>
            <a:lin ang="5400000" scaled="0"/>
          </a:gradFill>
          <a:scene3d>
            <a:camera prst="orthographicFront"/>
            <a:lightRig rig="threePt" dir="t">
              <a:rot lat="0" lon="0" rev="600000"/>
            </a:lightRig>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长期性</a:t>
            </a:r>
            <a:endParaRPr lang="zh-CN" altLang="en-US" dirty="0">
              <a:solidFill>
                <a:schemeClr val="tx1"/>
              </a:solidFill>
            </a:endParaRPr>
          </a:p>
        </p:txBody>
      </p:sp>
      <p:sp>
        <p:nvSpPr>
          <p:cNvPr id="16" name="椭圆 15"/>
          <p:cNvSpPr/>
          <p:nvPr/>
        </p:nvSpPr>
        <p:spPr>
          <a:xfrm>
            <a:off x="5724128" y="5373216"/>
            <a:ext cx="2304256" cy="648072"/>
          </a:xfrm>
          <a:prstGeom prst="ellipse">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领导精力的机会成本</a:t>
            </a:r>
            <a:endParaRPr lang="zh-CN" altLang="en-US" dirty="0">
              <a:solidFill>
                <a:schemeClr val="tx1"/>
              </a:solidFill>
            </a:endParaRPr>
          </a:p>
        </p:txBody>
      </p:sp>
      <p:sp>
        <p:nvSpPr>
          <p:cNvPr id="19" name="椭圆 18"/>
          <p:cNvSpPr/>
          <p:nvPr/>
        </p:nvSpPr>
        <p:spPr>
          <a:xfrm>
            <a:off x="4211960" y="5373216"/>
            <a:ext cx="1800200" cy="72008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scene3d>
            <a:camera prst="orthographicFront"/>
            <a:lightRig rig="threePt" dir="t">
              <a:rot lat="0" lon="0" rev="12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组织文化和形象</a:t>
            </a:r>
            <a:endParaRPr lang="zh-CN" altLang="en-US" dirty="0">
              <a:solidFill>
                <a:schemeClr val="tx1"/>
              </a:solidFill>
            </a:endParaRPr>
          </a:p>
        </p:txBody>
      </p:sp>
      <p:sp>
        <p:nvSpPr>
          <p:cNvPr id="12" name="圆角矩形标注 11"/>
          <p:cNvSpPr/>
          <p:nvPr/>
        </p:nvSpPr>
        <p:spPr>
          <a:xfrm>
            <a:off x="251520" y="1988840"/>
            <a:ext cx="1080120" cy="1368152"/>
          </a:xfrm>
          <a:prstGeom prst="wedgeRoundRectCallout">
            <a:avLst>
              <a:gd name="adj1" fmla="val 85802"/>
              <a:gd name="adj2" fmla="val -42393"/>
              <a:gd name="adj3" fmla="val 166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管理理论处理后的</a:t>
            </a:r>
            <a:endParaRPr lang="en-US" altLang="zh-CN" dirty="0" smtClean="0">
              <a:solidFill>
                <a:schemeClr val="tx1"/>
              </a:solidFill>
            </a:endParaRPr>
          </a:p>
          <a:p>
            <a:pPr algn="ctr"/>
            <a:r>
              <a:rPr lang="zh-CN" altLang="en-US" dirty="0" smtClean="0">
                <a:solidFill>
                  <a:schemeClr val="tx1"/>
                </a:solidFill>
              </a:rPr>
              <a:t>可衡量</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ox(i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ox(in)">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ox(in)">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2"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0-#ppt_w/2"/>
                                          </p:val>
                                        </p:tav>
                                        <p:tav tm="100000">
                                          <p:val>
                                            <p:strVal val="#ppt_x"/>
                                          </p:val>
                                        </p:tav>
                                      </p:tavLst>
                                    </p:anim>
                                    <p:anim calcmode="lin" valueType="num">
                                      <p:cBhvr additive="base">
                                        <p:cTn id="4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p:bldP spid="17" grpId="0" animBg="1"/>
      <p:bldP spid="11" grpId="0" animBg="1"/>
      <p:bldP spid="14" grpId="0" animBg="1"/>
      <p:bldP spid="15" grpId="0" animBg="1"/>
      <p:bldP spid="16" grpId="0" animBg="1"/>
      <p:bldP spid="19" grpId="0" animBg="1"/>
      <p:bldP spid="12"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400050" y="476672"/>
            <a:ext cx="8743950" cy="2247900"/>
          </a:xfrm>
          <a:prstGeom prst="rect">
            <a:avLst/>
          </a:prstGeom>
          <a:noFill/>
          <a:ln w="9525">
            <a:noFill/>
            <a:miter lim="800000"/>
            <a:headEnd/>
            <a:tailEnd/>
          </a:ln>
        </p:spPr>
      </p:pic>
      <p:pic>
        <p:nvPicPr>
          <p:cNvPr id="2052" name="Picture 4"/>
          <p:cNvPicPr>
            <a:picLocks noGrp="1" noChangeAspect="1" noChangeArrowheads="1"/>
          </p:cNvPicPr>
          <p:nvPr>
            <p:ph idx="1"/>
          </p:nvPr>
        </p:nvPicPr>
        <p:blipFill>
          <a:blip r:embed="rId3" cstate="print"/>
          <a:srcRect/>
          <a:stretch>
            <a:fillRect/>
          </a:stretch>
        </p:blipFill>
        <p:spPr bwMode="auto">
          <a:xfrm>
            <a:off x="467544" y="2852936"/>
            <a:ext cx="8229600" cy="1872008"/>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539552" y="4724400"/>
            <a:ext cx="7858125" cy="2133600"/>
          </a:xfrm>
          <a:prstGeom prst="rect">
            <a:avLst/>
          </a:prstGeom>
          <a:noFill/>
          <a:ln w="9525">
            <a:noFill/>
            <a:miter lim="800000"/>
            <a:headEnd/>
            <a:tailEnd/>
          </a:ln>
        </p:spPr>
      </p:pic>
      <p:sp>
        <p:nvSpPr>
          <p:cNvPr id="6" name="椭圆 5"/>
          <p:cNvSpPr/>
          <p:nvPr/>
        </p:nvSpPr>
        <p:spPr>
          <a:xfrm>
            <a:off x="3635896" y="1268760"/>
            <a:ext cx="5508104"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763688" y="3284984"/>
            <a:ext cx="7128792"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1520" y="5301208"/>
            <a:ext cx="8568952"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1455</Words>
  <Application>Microsoft Office PowerPoint</Application>
  <PresentationFormat>全屏显示(4:3)</PresentationFormat>
  <Paragraphs>121</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2017级教师岗前培训微课  管理学院  孟梓涵</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MengZihan</dc:creator>
  <cp:lastModifiedBy>MengZihan</cp:lastModifiedBy>
  <cp:revision>197</cp:revision>
  <dcterms:created xsi:type="dcterms:W3CDTF">2017-05-19T00:54:00Z</dcterms:created>
  <dcterms:modified xsi:type="dcterms:W3CDTF">2017-11-23T12:38:18Z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